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4"/>
  </p:notesMasterIdLst>
  <p:sldIdLst>
    <p:sldId id="256" r:id="rId2"/>
    <p:sldId id="298" r:id="rId3"/>
    <p:sldId id="299" r:id="rId4"/>
    <p:sldId id="307" r:id="rId5"/>
    <p:sldId id="308" r:id="rId6"/>
    <p:sldId id="300" r:id="rId7"/>
    <p:sldId id="301" r:id="rId8"/>
    <p:sldId id="303" r:id="rId9"/>
    <p:sldId id="302" r:id="rId10"/>
    <p:sldId id="304" r:id="rId11"/>
    <p:sldId id="306" r:id="rId12"/>
    <p:sldId id="278" r:id="rId13"/>
  </p:sldIdLst>
  <p:sldSz cx="9144000" cy="5143500" type="screen16x9"/>
  <p:notesSz cx="6858000" cy="9144000"/>
  <p:embeddedFontLst>
    <p:embeddedFont>
      <p:font typeface="Barlow" panose="00000500000000000000" pitchFamily="2" charset="0"/>
      <p:regular r:id="rId15"/>
      <p:bold r:id="rId16"/>
      <p:italic r:id="rId17"/>
      <p:boldItalic r:id="rId18"/>
    </p:embeddedFont>
    <p:embeddedFont>
      <p:font typeface="Barlow Light" panose="00000400000000000000" pitchFamily="2" charset="0"/>
      <p:regular r:id="rId19"/>
      <p:bold r:id="rId20"/>
      <p:italic r:id="rId21"/>
      <p:boldItalic r:id="rId22"/>
    </p:embeddedFont>
    <p:embeddedFont>
      <p:font typeface="Barlow SemiBold" panose="00000700000000000000"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p:cViewPr varScale="1">
        <p:scale>
          <a:sx n="59" d="100"/>
          <a:sy n="59" d="100"/>
        </p:scale>
        <p:origin x="72" y="93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96DFD-F29A-9444-9660-88CFB3BE48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47FE16FA-2E8E-C449-B9A4-0402E75BFE1C}">
      <dgm:prSet/>
      <dgm:spPr/>
      <dgm:t>
        <a:bodyPr/>
        <a:lstStyle/>
        <a:p>
          <a:r>
            <a:rPr lang="x-none" b="0" i="0"/>
            <a:t>Finger painting is about movement and through movement there is freedom of expression </a:t>
          </a:r>
          <a:endParaRPr lang="x-none"/>
        </a:p>
      </dgm:t>
    </dgm:pt>
    <dgm:pt modelId="{A4397222-429C-8949-8386-44BC9AFFE4B1}" type="parTrans" cxnId="{EC03E5CB-4D35-B74D-AE3D-BB37185396EB}">
      <dgm:prSet/>
      <dgm:spPr/>
      <dgm:t>
        <a:bodyPr/>
        <a:lstStyle/>
        <a:p>
          <a:endParaRPr lang="en-GB"/>
        </a:p>
      </dgm:t>
    </dgm:pt>
    <dgm:pt modelId="{5928166F-5BC7-A244-9E4E-BB647C4E1400}" type="sibTrans" cxnId="{EC03E5CB-4D35-B74D-AE3D-BB37185396EB}">
      <dgm:prSet/>
      <dgm:spPr/>
      <dgm:t>
        <a:bodyPr/>
        <a:lstStyle/>
        <a:p>
          <a:endParaRPr lang="en-GB"/>
        </a:p>
      </dgm:t>
    </dgm:pt>
    <dgm:pt modelId="{BB254555-9291-1F46-BF68-83318D73AC3E}">
      <dgm:prSet/>
      <dgm:spPr/>
      <dgm:t>
        <a:bodyPr/>
        <a:lstStyle/>
        <a:p>
          <a:r>
            <a:rPr lang="x-none" b="0" i="0"/>
            <a:t>A way to establish a relationship and connection with yourself and others by exploring feelings </a:t>
          </a:r>
          <a:r>
            <a:rPr lang="x-none" b="1" i="1"/>
            <a:t>without</a:t>
          </a:r>
          <a:r>
            <a:rPr lang="x-none" b="0" i="0"/>
            <a:t> words or language </a:t>
          </a:r>
          <a:endParaRPr lang="x-none"/>
        </a:p>
      </dgm:t>
    </dgm:pt>
    <dgm:pt modelId="{616467FA-ED2A-8E45-8E8E-E6308D244D5A}" type="parTrans" cxnId="{87263A83-CD90-304A-B896-495682AA1DFB}">
      <dgm:prSet/>
      <dgm:spPr/>
      <dgm:t>
        <a:bodyPr/>
        <a:lstStyle/>
        <a:p>
          <a:endParaRPr lang="en-GB"/>
        </a:p>
      </dgm:t>
    </dgm:pt>
    <dgm:pt modelId="{C0831FD1-2F85-4544-BF2D-FAA492F11D17}" type="sibTrans" cxnId="{87263A83-CD90-304A-B896-495682AA1DFB}">
      <dgm:prSet/>
      <dgm:spPr/>
      <dgm:t>
        <a:bodyPr/>
        <a:lstStyle/>
        <a:p>
          <a:endParaRPr lang="en-GB"/>
        </a:p>
      </dgm:t>
    </dgm:pt>
    <dgm:pt modelId="{D5306BC3-8FC8-DA4B-8274-2AA4D5E7CC0E}">
      <dgm:prSet/>
      <dgm:spPr/>
      <dgm:t>
        <a:bodyPr/>
        <a:lstStyle/>
        <a:p>
          <a:r>
            <a:rPr lang="x-none" b="0" i="0"/>
            <a:t>To restore or reconnect to that </a:t>
          </a:r>
          <a:r>
            <a:rPr lang="x-none" b="1" i="0"/>
            <a:t>inner “you” </a:t>
          </a:r>
          <a:endParaRPr lang="x-none"/>
        </a:p>
      </dgm:t>
    </dgm:pt>
    <dgm:pt modelId="{CA2F0AD5-1C57-6145-AB43-830EA3E1FAD9}" type="parTrans" cxnId="{6AA48102-C13E-E442-BC82-28C29D10FC00}">
      <dgm:prSet/>
      <dgm:spPr/>
      <dgm:t>
        <a:bodyPr/>
        <a:lstStyle/>
        <a:p>
          <a:endParaRPr lang="en-GB"/>
        </a:p>
      </dgm:t>
    </dgm:pt>
    <dgm:pt modelId="{F37D1298-E5FF-3049-A5AB-8F8A25C657CD}" type="sibTrans" cxnId="{6AA48102-C13E-E442-BC82-28C29D10FC00}">
      <dgm:prSet/>
      <dgm:spPr/>
      <dgm:t>
        <a:bodyPr/>
        <a:lstStyle/>
        <a:p>
          <a:endParaRPr lang="en-GB"/>
        </a:p>
      </dgm:t>
    </dgm:pt>
    <dgm:pt modelId="{7D6B5540-FFAC-4E47-9DEA-6535172B49B3}">
      <dgm:prSet/>
      <dgm:spPr/>
      <dgm:t>
        <a:bodyPr/>
        <a:lstStyle/>
        <a:p>
          <a:r>
            <a:rPr lang="x-none" b="0" i="0"/>
            <a:t>If you connect with your </a:t>
          </a:r>
          <a:r>
            <a:rPr lang="x-none" b="1" i="0"/>
            <a:t>inner “you” </a:t>
          </a:r>
          <a:r>
            <a:rPr lang="x-none" b="0" i="0"/>
            <a:t>then you can connect with your peers </a:t>
          </a:r>
          <a:endParaRPr lang="x-none"/>
        </a:p>
      </dgm:t>
    </dgm:pt>
    <dgm:pt modelId="{3D0BB533-D401-F54A-8332-CECEBA74C878}" type="parTrans" cxnId="{7944B03B-9FC2-4B47-88FA-AD1AE2C855E8}">
      <dgm:prSet/>
      <dgm:spPr/>
      <dgm:t>
        <a:bodyPr/>
        <a:lstStyle/>
        <a:p>
          <a:endParaRPr lang="en-GB"/>
        </a:p>
      </dgm:t>
    </dgm:pt>
    <dgm:pt modelId="{75E4E602-3650-2242-9D88-03CD2465858B}" type="sibTrans" cxnId="{7944B03B-9FC2-4B47-88FA-AD1AE2C855E8}">
      <dgm:prSet/>
      <dgm:spPr/>
      <dgm:t>
        <a:bodyPr/>
        <a:lstStyle/>
        <a:p>
          <a:endParaRPr lang="en-GB"/>
        </a:p>
      </dgm:t>
    </dgm:pt>
    <dgm:pt modelId="{69CB8301-E3C0-1D45-BAC2-935E253F389E}">
      <dgm:prSet/>
      <dgm:spPr/>
      <dgm:t>
        <a:bodyPr/>
        <a:lstStyle/>
        <a:p>
          <a:r>
            <a:rPr lang="x-none" b="0" i="0"/>
            <a:t>Bonding with yourself leads to bonding with others </a:t>
          </a:r>
          <a:endParaRPr lang="x-none"/>
        </a:p>
      </dgm:t>
    </dgm:pt>
    <dgm:pt modelId="{647270FD-390C-2240-B52B-6475C0E9BC8E}" type="parTrans" cxnId="{B89C1499-E985-5F4E-BAF5-87DA19235895}">
      <dgm:prSet/>
      <dgm:spPr/>
      <dgm:t>
        <a:bodyPr/>
        <a:lstStyle/>
        <a:p>
          <a:endParaRPr lang="en-GB"/>
        </a:p>
      </dgm:t>
    </dgm:pt>
    <dgm:pt modelId="{9007B3B9-9069-8B44-AD23-206880C9FB36}" type="sibTrans" cxnId="{B89C1499-E985-5F4E-BAF5-87DA19235895}">
      <dgm:prSet/>
      <dgm:spPr/>
      <dgm:t>
        <a:bodyPr/>
        <a:lstStyle/>
        <a:p>
          <a:endParaRPr lang="en-GB"/>
        </a:p>
      </dgm:t>
    </dgm:pt>
    <dgm:pt modelId="{6D15AACB-9677-E041-AE69-E8A809BB09CA}">
      <dgm:prSet/>
      <dgm:spPr/>
      <dgm:t>
        <a:bodyPr/>
        <a:lstStyle/>
        <a:p>
          <a:r>
            <a:rPr lang="x-none" b="0" i="0"/>
            <a:t>Then </a:t>
          </a:r>
          <a:r>
            <a:rPr lang="x-none" b="1" i="1"/>
            <a:t>litt</a:t>
          </a:r>
          <a:r>
            <a:rPr lang="en-GB" b="1" i="1"/>
            <a:t>le</a:t>
          </a:r>
          <a:r>
            <a:rPr lang="x-none" b="1" i="1"/>
            <a:t> by little </a:t>
          </a:r>
          <a:r>
            <a:rPr lang="x-none" b="0" i="0"/>
            <a:t>you begin to express your emotions verbally </a:t>
          </a:r>
          <a:endParaRPr lang="x-none"/>
        </a:p>
      </dgm:t>
    </dgm:pt>
    <dgm:pt modelId="{529DE153-0B49-0F4C-B1FA-1375D4AA081A}" type="parTrans" cxnId="{3D2C41A6-AEFF-4F43-8C48-93DB258A29F2}">
      <dgm:prSet/>
      <dgm:spPr/>
      <dgm:t>
        <a:bodyPr/>
        <a:lstStyle/>
        <a:p>
          <a:endParaRPr lang="en-GB"/>
        </a:p>
      </dgm:t>
    </dgm:pt>
    <dgm:pt modelId="{02AFF7BC-E49E-F247-AD1E-4D8C0A0248ED}" type="sibTrans" cxnId="{3D2C41A6-AEFF-4F43-8C48-93DB258A29F2}">
      <dgm:prSet/>
      <dgm:spPr/>
      <dgm:t>
        <a:bodyPr/>
        <a:lstStyle/>
        <a:p>
          <a:endParaRPr lang="en-GB"/>
        </a:p>
      </dgm:t>
    </dgm:pt>
    <dgm:pt modelId="{A8A8D5AB-337B-7744-AD42-3D85831F3ED0}" type="pres">
      <dgm:prSet presAssocID="{F5D96DFD-F29A-9444-9660-88CFB3BE482F}" presName="linearFlow" presStyleCnt="0">
        <dgm:presLayoutVars>
          <dgm:dir/>
          <dgm:resizeHandles val="exact"/>
        </dgm:presLayoutVars>
      </dgm:prSet>
      <dgm:spPr/>
    </dgm:pt>
    <dgm:pt modelId="{D948BAD0-9A1E-284E-9E7F-01BEB4295C83}" type="pres">
      <dgm:prSet presAssocID="{47FE16FA-2E8E-C449-B9A4-0402E75BFE1C}" presName="composite" presStyleCnt="0"/>
      <dgm:spPr/>
    </dgm:pt>
    <dgm:pt modelId="{E6EBFF01-41D3-3148-BEE6-7241480718CF}" type="pres">
      <dgm:prSet presAssocID="{47FE16FA-2E8E-C449-B9A4-0402E75BFE1C}" presName="imgShp" presStyleLbl="fgImgPlace1" presStyleIdx="0" presStyleCnt="6"/>
      <dgm:spPr>
        <a:solidFill>
          <a:schemeClr val="tx1">
            <a:lumMod val="50000"/>
            <a:lumOff val="50000"/>
          </a:schemeClr>
        </a:solidFill>
      </dgm:spPr>
    </dgm:pt>
    <dgm:pt modelId="{6487FFCC-83AC-DE44-83BE-75ED04561D61}" type="pres">
      <dgm:prSet presAssocID="{47FE16FA-2E8E-C449-B9A4-0402E75BFE1C}" presName="txShp" presStyleLbl="node1" presStyleIdx="0" presStyleCnt="6">
        <dgm:presLayoutVars>
          <dgm:bulletEnabled val="1"/>
        </dgm:presLayoutVars>
      </dgm:prSet>
      <dgm:spPr/>
    </dgm:pt>
    <dgm:pt modelId="{FFF8576F-E76F-224F-AD98-C4F3B02C5530}" type="pres">
      <dgm:prSet presAssocID="{5928166F-5BC7-A244-9E4E-BB647C4E1400}" presName="spacing" presStyleCnt="0"/>
      <dgm:spPr/>
    </dgm:pt>
    <dgm:pt modelId="{BABF4AD1-6726-384B-9162-4EBAF975336A}" type="pres">
      <dgm:prSet presAssocID="{BB254555-9291-1F46-BF68-83318D73AC3E}" presName="composite" presStyleCnt="0"/>
      <dgm:spPr/>
    </dgm:pt>
    <dgm:pt modelId="{2D027029-234A-964A-B756-98A7F3E01473}" type="pres">
      <dgm:prSet presAssocID="{BB254555-9291-1F46-BF68-83318D73AC3E}" presName="imgShp" presStyleLbl="fgImgPlace1" presStyleIdx="1" presStyleCnt="6"/>
      <dgm:spPr>
        <a:solidFill>
          <a:srgbClr val="FF0000"/>
        </a:solidFill>
      </dgm:spPr>
    </dgm:pt>
    <dgm:pt modelId="{05822FD9-3726-BE4A-9818-893F8A1BFCB0}" type="pres">
      <dgm:prSet presAssocID="{BB254555-9291-1F46-BF68-83318D73AC3E}" presName="txShp" presStyleLbl="node1" presStyleIdx="1" presStyleCnt="6">
        <dgm:presLayoutVars>
          <dgm:bulletEnabled val="1"/>
        </dgm:presLayoutVars>
      </dgm:prSet>
      <dgm:spPr/>
    </dgm:pt>
    <dgm:pt modelId="{FA5505DE-DF88-7C4B-BB63-AED77EC7DDB5}" type="pres">
      <dgm:prSet presAssocID="{C0831FD1-2F85-4544-BF2D-FAA492F11D17}" presName="spacing" presStyleCnt="0"/>
      <dgm:spPr/>
    </dgm:pt>
    <dgm:pt modelId="{5BFF3734-D396-7D4E-9752-C5EACBC9FEDF}" type="pres">
      <dgm:prSet presAssocID="{D5306BC3-8FC8-DA4B-8274-2AA4D5E7CC0E}" presName="composite" presStyleCnt="0"/>
      <dgm:spPr/>
    </dgm:pt>
    <dgm:pt modelId="{75F76957-9018-E64C-841F-0B6477DB278F}" type="pres">
      <dgm:prSet presAssocID="{D5306BC3-8FC8-DA4B-8274-2AA4D5E7CC0E}" presName="imgShp" presStyleLbl="fgImgPlace1" presStyleIdx="2" presStyleCnt="6"/>
      <dgm:spPr>
        <a:solidFill>
          <a:srgbClr val="00B050"/>
        </a:solidFill>
      </dgm:spPr>
    </dgm:pt>
    <dgm:pt modelId="{47878D93-686D-424B-8C3D-81B9B44C0B35}" type="pres">
      <dgm:prSet presAssocID="{D5306BC3-8FC8-DA4B-8274-2AA4D5E7CC0E}" presName="txShp" presStyleLbl="node1" presStyleIdx="2" presStyleCnt="6">
        <dgm:presLayoutVars>
          <dgm:bulletEnabled val="1"/>
        </dgm:presLayoutVars>
      </dgm:prSet>
      <dgm:spPr/>
    </dgm:pt>
    <dgm:pt modelId="{E13DBEB9-A895-1F48-9B10-D6800829E6BA}" type="pres">
      <dgm:prSet presAssocID="{F37D1298-E5FF-3049-A5AB-8F8A25C657CD}" presName="spacing" presStyleCnt="0"/>
      <dgm:spPr/>
    </dgm:pt>
    <dgm:pt modelId="{CC2B2F4C-6EA6-2241-9DC1-02436C8F0F35}" type="pres">
      <dgm:prSet presAssocID="{7D6B5540-FFAC-4E47-9DEA-6535172B49B3}" presName="composite" presStyleCnt="0"/>
      <dgm:spPr/>
    </dgm:pt>
    <dgm:pt modelId="{B67353B0-4C78-264D-BF76-8BBF82D5E8D7}" type="pres">
      <dgm:prSet presAssocID="{7D6B5540-FFAC-4E47-9DEA-6535172B49B3}" presName="imgShp" presStyleLbl="fgImgPlace1" presStyleIdx="3" presStyleCnt="6"/>
      <dgm:spPr>
        <a:solidFill>
          <a:srgbClr val="7030A0"/>
        </a:solidFill>
      </dgm:spPr>
    </dgm:pt>
    <dgm:pt modelId="{C7A6B273-F320-ED4B-B039-A70BC349F35A}" type="pres">
      <dgm:prSet presAssocID="{7D6B5540-FFAC-4E47-9DEA-6535172B49B3}" presName="txShp" presStyleLbl="node1" presStyleIdx="3" presStyleCnt="6">
        <dgm:presLayoutVars>
          <dgm:bulletEnabled val="1"/>
        </dgm:presLayoutVars>
      </dgm:prSet>
      <dgm:spPr/>
    </dgm:pt>
    <dgm:pt modelId="{C2966DC3-4EEE-E74C-93F4-E939F737616D}" type="pres">
      <dgm:prSet presAssocID="{75E4E602-3650-2242-9D88-03CD2465858B}" presName="spacing" presStyleCnt="0"/>
      <dgm:spPr/>
    </dgm:pt>
    <dgm:pt modelId="{2B537FEF-7D12-6341-8F06-14DB0BB79614}" type="pres">
      <dgm:prSet presAssocID="{69CB8301-E3C0-1D45-BAC2-935E253F389E}" presName="composite" presStyleCnt="0"/>
      <dgm:spPr/>
    </dgm:pt>
    <dgm:pt modelId="{B3E73A71-2150-A34A-BF2E-1FC94241197E}" type="pres">
      <dgm:prSet presAssocID="{69CB8301-E3C0-1D45-BAC2-935E253F389E}" presName="imgShp" presStyleLbl="fgImgPlace1" presStyleIdx="4" presStyleCnt="6"/>
      <dgm:spPr>
        <a:solidFill>
          <a:schemeClr val="accent4"/>
        </a:solidFill>
      </dgm:spPr>
    </dgm:pt>
    <dgm:pt modelId="{19C48D5F-819A-384B-8C92-8DDEA777DD6E}" type="pres">
      <dgm:prSet presAssocID="{69CB8301-E3C0-1D45-BAC2-935E253F389E}" presName="txShp" presStyleLbl="node1" presStyleIdx="4" presStyleCnt="6">
        <dgm:presLayoutVars>
          <dgm:bulletEnabled val="1"/>
        </dgm:presLayoutVars>
      </dgm:prSet>
      <dgm:spPr/>
    </dgm:pt>
    <dgm:pt modelId="{9F384D2A-EF7B-6340-A133-2096AAC263F9}" type="pres">
      <dgm:prSet presAssocID="{9007B3B9-9069-8B44-AD23-206880C9FB36}" presName="spacing" presStyleCnt="0"/>
      <dgm:spPr/>
    </dgm:pt>
    <dgm:pt modelId="{3EF8DFFB-D06A-A24A-BFD3-05B7702EAD1B}" type="pres">
      <dgm:prSet presAssocID="{6D15AACB-9677-E041-AE69-E8A809BB09CA}" presName="composite" presStyleCnt="0"/>
      <dgm:spPr/>
    </dgm:pt>
    <dgm:pt modelId="{1FA977FD-22CA-6B46-ACA0-E12145FFE5C8}" type="pres">
      <dgm:prSet presAssocID="{6D15AACB-9677-E041-AE69-E8A809BB09CA}" presName="imgShp" presStyleLbl="fgImgPlace1" presStyleIdx="5" presStyleCnt="6"/>
      <dgm:spPr>
        <a:solidFill>
          <a:srgbClr val="C00000"/>
        </a:solidFill>
      </dgm:spPr>
    </dgm:pt>
    <dgm:pt modelId="{8C94FADA-0999-544B-99F0-D74C24AA0E65}" type="pres">
      <dgm:prSet presAssocID="{6D15AACB-9677-E041-AE69-E8A809BB09CA}" presName="txShp" presStyleLbl="node1" presStyleIdx="5" presStyleCnt="6">
        <dgm:presLayoutVars>
          <dgm:bulletEnabled val="1"/>
        </dgm:presLayoutVars>
      </dgm:prSet>
      <dgm:spPr/>
    </dgm:pt>
  </dgm:ptLst>
  <dgm:cxnLst>
    <dgm:cxn modelId="{6AA48102-C13E-E442-BC82-28C29D10FC00}" srcId="{F5D96DFD-F29A-9444-9660-88CFB3BE482F}" destId="{D5306BC3-8FC8-DA4B-8274-2AA4D5E7CC0E}" srcOrd="2" destOrd="0" parTransId="{CA2F0AD5-1C57-6145-AB43-830EA3E1FAD9}" sibTransId="{F37D1298-E5FF-3049-A5AB-8F8A25C657CD}"/>
    <dgm:cxn modelId="{3083AF0C-C4C9-7A49-9CBC-EA710599CEB6}" type="presOf" srcId="{7D6B5540-FFAC-4E47-9DEA-6535172B49B3}" destId="{C7A6B273-F320-ED4B-B039-A70BC349F35A}" srcOrd="0" destOrd="0" presId="urn:microsoft.com/office/officeart/2005/8/layout/vList3"/>
    <dgm:cxn modelId="{7944B03B-9FC2-4B47-88FA-AD1AE2C855E8}" srcId="{F5D96DFD-F29A-9444-9660-88CFB3BE482F}" destId="{7D6B5540-FFAC-4E47-9DEA-6535172B49B3}" srcOrd="3" destOrd="0" parTransId="{3D0BB533-D401-F54A-8332-CECEBA74C878}" sibTransId="{75E4E602-3650-2242-9D88-03CD2465858B}"/>
    <dgm:cxn modelId="{88BB527C-B996-6A43-ACC0-5B3582C9EC5C}" type="presOf" srcId="{69CB8301-E3C0-1D45-BAC2-935E253F389E}" destId="{19C48D5F-819A-384B-8C92-8DDEA777DD6E}" srcOrd="0" destOrd="0" presId="urn:microsoft.com/office/officeart/2005/8/layout/vList3"/>
    <dgm:cxn modelId="{87263A83-CD90-304A-B896-495682AA1DFB}" srcId="{F5D96DFD-F29A-9444-9660-88CFB3BE482F}" destId="{BB254555-9291-1F46-BF68-83318D73AC3E}" srcOrd="1" destOrd="0" parTransId="{616467FA-ED2A-8E45-8E8E-E6308D244D5A}" sibTransId="{C0831FD1-2F85-4544-BF2D-FAA492F11D17}"/>
    <dgm:cxn modelId="{5410A984-2709-A148-B699-368FA6FE865E}" type="presOf" srcId="{BB254555-9291-1F46-BF68-83318D73AC3E}" destId="{05822FD9-3726-BE4A-9818-893F8A1BFCB0}" srcOrd="0" destOrd="0" presId="urn:microsoft.com/office/officeart/2005/8/layout/vList3"/>
    <dgm:cxn modelId="{04EF5493-C2B5-3D4D-927F-5770ED39AB39}" type="presOf" srcId="{6D15AACB-9677-E041-AE69-E8A809BB09CA}" destId="{8C94FADA-0999-544B-99F0-D74C24AA0E65}" srcOrd="0" destOrd="0" presId="urn:microsoft.com/office/officeart/2005/8/layout/vList3"/>
    <dgm:cxn modelId="{B89C1499-E985-5F4E-BAF5-87DA19235895}" srcId="{F5D96DFD-F29A-9444-9660-88CFB3BE482F}" destId="{69CB8301-E3C0-1D45-BAC2-935E253F389E}" srcOrd="4" destOrd="0" parTransId="{647270FD-390C-2240-B52B-6475C0E9BC8E}" sibTransId="{9007B3B9-9069-8B44-AD23-206880C9FB36}"/>
    <dgm:cxn modelId="{3D2C41A6-AEFF-4F43-8C48-93DB258A29F2}" srcId="{F5D96DFD-F29A-9444-9660-88CFB3BE482F}" destId="{6D15AACB-9677-E041-AE69-E8A809BB09CA}" srcOrd="5" destOrd="0" parTransId="{529DE153-0B49-0F4C-B1FA-1375D4AA081A}" sibTransId="{02AFF7BC-E49E-F247-AD1E-4D8C0A0248ED}"/>
    <dgm:cxn modelId="{EC03E5CB-4D35-B74D-AE3D-BB37185396EB}" srcId="{F5D96DFD-F29A-9444-9660-88CFB3BE482F}" destId="{47FE16FA-2E8E-C449-B9A4-0402E75BFE1C}" srcOrd="0" destOrd="0" parTransId="{A4397222-429C-8949-8386-44BC9AFFE4B1}" sibTransId="{5928166F-5BC7-A244-9E4E-BB647C4E1400}"/>
    <dgm:cxn modelId="{13EBC5CE-B2FB-724E-B8FD-55CE38FAED8E}" type="presOf" srcId="{47FE16FA-2E8E-C449-B9A4-0402E75BFE1C}" destId="{6487FFCC-83AC-DE44-83BE-75ED04561D61}" srcOrd="0" destOrd="0" presId="urn:microsoft.com/office/officeart/2005/8/layout/vList3"/>
    <dgm:cxn modelId="{9E3F6BE1-A04A-2F42-94DC-D4E275A89094}" type="presOf" srcId="{F5D96DFD-F29A-9444-9660-88CFB3BE482F}" destId="{A8A8D5AB-337B-7744-AD42-3D85831F3ED0}" srcOrd="0" destOrd="0" presId="urn:microsoft.com/office/officeart/2005/8/layout/vList3"/>
    <dgm:cxn modelId="{46D971F3-7DAB-F845-AF60-A72805C3B2F3}" type="presOf" srcId="{D5306BC3-8FC8-DA4B-8274-2AA4D5E7CC0E}" destId="{47878D93-686D-424B-8C3D-81B9B44C0B35}" srcOrd="0" destOrd="0" presId="urn:microsoft.com/office/officeart/2005/8/layout/vList3"/>
    <dgm:cxn modelId="{D7684397-0594-524F-9426-4625CA5DFD9F}" type="presParOf" srcId="{A8A8D5AB-337B-7744-AD42-3D85831F3ED0}" destId="{D948BAD0-9A1E-284E-9E7F-01BEB4295C83}" srcOrd="0" destOrd="0" presId="urn:microsoft.com/office/officeart/2005/8/layout/vList3"/>
    <dgm:cxn modelId="{916CFDE5-8B10-4C47-BE17-30A50E53239D}" type="presParOf" srcId="{D948BAD0-9A1E-284E-9E7F-01BEB4295C83}" destId="{E6EBFF01-41D3-3148-BEE6-7241480718CF}" srcOrd="0" destOrd="0" presId="urn:microsoft.com/office/officeart/2005/8/layout/vList3"/>
    <dgm:cxn modelId="{251909D8-EF71-C647-8776-596B2F34EDFE}" type="presParOf" srcId="{D948BAD0-9A1E-284E-9E7F-01BEB4295C83}" destId="{6487FFCC-83AC-DE44-83BE-75ED04561D61}" srcOrd="1" destOrd="0" presId="urn:microsoft.com/office/officeart/2005/8/layout/vList3"/>
    <dgm:cxn modelId="{5F1187D4-D6E0-A246-97D1-443B6000833B}" type="presParOf" srcId="{A8A8D5AB-337B-7744-AD42-3D85831F3ED0}" destId="{FFF8576F-E76F-224F-AD98-C4F3B02C5530}" srcOrd="1" destOrd="0" presId="urn:microsoft.com/office/officeart/2005/8/layout/vList3"/>
    <dgm:cxn modelId="{494A1A22-51FB-0848-A382-345CDCAF8D1E}" type="presParOf" srcId="{A8A8D5AB-337B-7744-AD42-3D85831F3ED0}" destId="{BABF4AD1-6726-384B-9162-4EBAF975336A}" srcOrd="2" destOrd="0" presId="urn:microsoft.com/office/officeart/2005/8/layout/vList3"/>
    <dgm:cxn modelId="{09F05924-AB59-B841-9CBB-575C95DCF89A}" type="presParOf" srcId="{BABF4AD1-6726-384B-9162-4EBAF975336A}" destId="{2D027029-234A-964A-B756-98A7F3E01473}" srcOrd="0" destOrd="0" presId="urn:microsoft.com/office/officeart/2005/8/layout/vList3"/>
    <dgm:cxn modelId="{D8644542-C4EF-E042-B82E-98729CC03400}" type="presParOf" srcId="{BABF4AD1-6726-384B-9162-4EBAF975336A}" destId="{05822FD9-3726-BE4A-9818-893F8A1BFCB0}" srcOrd="1" destOrd="0" presId="urn:microsoft.com/office/officeart/2005/8/layout/vList3"/>
    <dgm:cxn modelId="{AD3C6CCA-73C6-C341-AD1A-2457E4E77ED0}" type="presParOf" srcId="{A8A8D5AB-337B-7744-AD42-3D85831F3ED0}" destId="{FA5505DE-DF88-7C4B-BB63-AED77EC7DDB5}" srcOrd="3" destOrd="0" presId="urn:microsoft.com/office/officeart/2005/8/layout/vList3"/>
    <dgm:cxn modelId="{9A00D859-9886-4649-86E3-03C9B6CCF5FE}" type="presParOf" srcId="{A8A8D5AB-337B-7744-AD42-3D85831F3ED0}" destId="{5BFF3734-D396-7D4E-9752-C5EACBC9FEDF}" srcOrd="4" destOrd="0" presId="urn:microsoft.com/office/officeart/2005/8/layout/vList3"/>
    <dgm:cxn modelId="{9DC1E804-7DC5-5649-A0D8-7B95CE65FB12}" type="presParOf" srcId="{5BFF3734-D396-7D4E-9752-C5EACBC9FEDF}" destId="{75F76957-9018-E64C-841F-0B6477DB278F}" srcOrd="0" destOrd="0" presId="urn:microsoft.com/office/officeart/2005/8/layout/vList3"/>
    <dgm:cxn modelId="{42166D86-6081-2C48-8968-E92C597F7A9F}" type="presParOf" srcId="{5BFF3734-D396-7D4E-9752-C5EACBC9FEDF}" destId="{47878D93-686D-424B-8C3D-81B9B44C0B35}" srcOrd="1" destOrd="0" presId="urn:microsoft.com/office/officeart/2005/8/layout/vList3"/>
    <dgm:cxn modelId="{0BDB9321-A735-4647-9CDA-1B82CC0B2B22}" type="presParOf" srcId="{A8A8D5AB-337B-7744-AD42-3D85831F3ED0}" destId="{E13DBEB9-A895-1F48-9B10-D6800829E6BA}" srcOrd="5" destOrd="0" presId="urn:microsoft.com/office/officeart/2005/8/layout/vList3"/>
    <dgm:cxn modelId="{0CB1DBA8-7881-7146-B18B-A8F241F77CCE}" type="presParOf" srcId="{A8A8D5AB-337B-7744-AD42-3D85831F3ED0}" destId="{CC2B2F4C-6EA6-2241-9DC1-02436C8F0F35}" srcOrd="6" destOrd="0" presId="urn:microsoft.com/office/officeart/2005/8/layout/vList3"/>
    <dgm:cxn modelId="{3E25AC7A-FCC8-064B-8A5D-9C50663D1DF9}" type="presParOf" srcId="{CC2B2F4C-6EA6-2241-9DC1-02436C8F0F35}" destId="{B67353B0-4C78-264D-BF76-8BBF82D5E8D7}" srcOrd="0" destOrd="0" presId="urn:microsoft.com/office/officeart/2005/8/layout/vList3"/>
    <dgm:cxn modelId="{0A475203-A054-6343-8B57-22C78207DC02}" type="presParOf" srcId="{CC2B2F4C-6EA6-2241-9DC1-02436C8F0F35}" destId="{C7A6B273-F320-ED4B-B039-A70BC349F35A}" srcOrd="1" destOrd="0" presId="urn:microsoft.com/office/officeart/2005/8/layout/vList3"/>
    <dgm:cxn modelId="{3CE402E0-C931-E844-87E0-2DD8C33AA3E6}" type="presParOf" srcId="{A8A8D5AB-337B-7744-AD42-3D85831F3ED0}" destId="{C2966DC3-4EEE-E74C-93F4-E939F737616D}" srcOrd="7" destOrd="0" presId="urn:microsoft.com/office/officeart/2005/8/layout/vList3"/>
    <dgm:cxn modelId="{C05EF0C1-B5B0-2249-B47B-3456E6D4D8A2}" type="presParOf" srcId="{A8A8D5AB-337B-7744-AD42-3D85831F3ED0}" destId="{2B537FEF-7D12-6341-8F06-14DB0BB79614}" srcOrd="8" destOrd="0" presId="urn:microsoft.com/office/officeart/2005/8/layout/vList3"/>
    <dgm:cxn modelId="{5B939DD3-06C8-9248-BDFB-ED15A757792B}" type="presParOf" srcId="{2B537FEF-7D12-6341-8F06-14DB0BB79614}" destId="{B3E73A71-2150-A34A-BF2E-1FC94241197E}" srcOrd="0" destOrd="0" presId="urn:microsoft.com/office/officeart/2005/8/layout/vList3"/>
    <dgm:cxn modelId="{92E6D9AF-CC08-9A41-AC67-845AEB957091}" type="presParOf" srcId="{2B537FEF-7D12-6341-8F06-14DB0BB79614}" destId="{19C48D5F-819A-384B-8C92-8DDEA777DD6E}" srcOrd="1" destOrd="0" presId="urn:microsoft.com/office/officeart/2005/8/layout/vList3"/>
    <dgm:cxn modelId="{15EB65E2-22A1-A740-9E78-8616A0B5ED57}" type="presParOf" srcId="{A8A8D5AB-337B-7744-AD42-3D85831F3ED0}" destId="{9F384D2A-EF7B-6340-A133-2096AAC263F9}" srcOrd="9" destOrd="0" presId="urn:microsoft.com/office/officeart/2005/8/layout/vList3"/>
    <dgm:cxn modelId="{36991D56-790A-E147-860A-A2FFC93A2A48}" type="presParOf" srcId="{A8A8D5AB-337B-7744-AD42-3D85831F3ED0}" destId="{3EF8DFFB-D06A-A24A-BFD3-05B7702EAD1B}" srcOrd="10" destOrd="0" presId="urn:microsoft.com/office/officeart/2005/8/layout/vList3"/>
    <dgm:cxn modelId="{E4137C2F-11FA-FC45-80A1-831B85157B3D}" type="presParOf" srcId="{3EF8DFFB-D06A-A24A-BFD3-05B7702EAD1B}" destId="{1FA977FD-22CA-6B46-ACA0-E12145FFE5C8}" srcOrd="0" destOrd="0" presId="urn:microsoft.com/office/officeart/2005/8/layout/vList3"/>
    <dgm:cxn modelId="{00C502E3-1101-0740-BE6C-71F564824B2E}" type="presParOf" srcId="{3EF8DFFB-D06A-A24A-BFD3-05B7702EAD1B}" destId="{8C94FADA-0999-544B-99F0-D74C24AA0E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7FFCC-83AC-DE44-83BE-75ED04561D61}">
      <dsp:nvSpPr>
        <dsp:cNvPr id="0" name=""/>
        <dsp:cNvSpPr/>
      </dsp:nvSpPr>
      <dsp:spPr>
        <a:xfrm rot="10800000">
          <a:off x="1492577" y="1489"/>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marL="0" lvl="0" indent="0" algn="ctr" defTabSz="622300">
            <a:lnSpc>
              <a:spcPct val="90000"/>
            </a:lnSpc>
            <a:spcBef>
              <a:spcPct val="0"/>
            </a:spcBef>
            <a:spcAft>
              <a:spcPct val="35000"/>
            </a:spcAft>
            <a:buNone/>
          </a:pPr>
          <a:r>
            <a:rPr lang="x-none" sz="1400" b="0" i="0" kern="1200"/>
            <a:t>Finger painting is about movement and through movement there is freedom of expression </a:t>
          </a:r>
          <a:endParaRPr lang="x-none" sz="1400" kern="1200"/>
        </a:p>
      </dsp:txBody>
      <dsp:txXfrm rot="10800000">
        <a:off x="1620360" y="1489"/>
        <a:ext cx="5290654" cy="511131"/>
      </dsp:txXfrm>
    </dsp:sp>
    <dsp:sp modelId="{E6EBFF01-41D3-3148-BEE6-7241480718CF}">
      <dsp:nvSpPr>
        <dsp:cNvPr id="0" name=""/>
        <dsp:cNvSpPr/>
      </dsp:nvSpPr>
      <dsp:spPr>
        <a:xfrm>
          <a:off x="1237011" y="1489"/>
          <a:ext cx="511131" cy="511131"/>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22FD9-3726-BE4A-9818-893F8A1BFCB0}">
      <dsp:nvSpPr>
        <dsp:cNvPr id="0" name=""/>
        <dsp:cNvSpPr/>
      </dsp:nvSpPr>
      <dsp:spPr>
        <a:xfrm rot="10800000">
          <a:off x="1492577" y="665197"/>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marL="0" lvl="0" indent="0" algn="ctr" defTabSz="622300">
            <a:lnSpc>
              <a:spcPct val="90000"/>
            </a:lnSpc>
            <a:spcBef>
              <a:spcPct val="0"/>
            </a:spcBef>
            <a:spcAft>
              <a:spcPct val="35000"/>
            </a:spcAft>
            <a:buNone/>
          </a:pPr>
          <a:r>
            <a:rPr lang="x-none" sz="1400" b="0" i="0" kern="1200"/>
            <a:t>A way to establish a relationship and connection with yourself and others by exploring feelings </a:t>
          </a:r>
          <a:r>
            <a:rPr lang="x-none" sz="1400" b="1" i="1" kern="1200"/>
            <a:t>without</a:t>
          </a:r>
          <a:r>
            <a:rPr lang="x-none" sz="1400" b="0" i="0" kern="1200"/>
            <a:t> words or language </a:t>
          </a:r>
          <a:endParaRPr lang="x-none" sz="1400" kern="1200"/>
        </a:p>
      </dsp:txBody>
      <dsp:txXfrm rot="10800000">
        <a:off x="1620360" y="665197"/>
        <a:ext cx="5290654" cy="511131"/>
      </dsp:txXfrm>
    </dsp:sp>
    <dsp:sp modelId="{2D027029-234A-964A-B756-98A7F3E01473}">
      <dsp:nvSpPr>
        <dsp:cNvPr id="0" name=""/>
        <dsp:cNvSpPr/>
      </dsp:nvSpPr>
      <dsp:spPr>
        <a:xfrm>
          <a:off x="1237011" y="665197"/>
          <a:ext cx="511131" cy="51113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78D93-686D-424B-8C3D-81B9B44C0B35}">
      <dsp:nvSpPr>
        <dsp:cNvPr id="0" name=""/>
        <dsp:cNvSpPr/>
      </dsp:nvSpPr>
      <dsp:spPr>
        <a:xfrm rot="10800000">
          <a:off x="1492577" y="1328905"/>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marL="0" lvl="0" indent="0" algn="ctr" defTabSz="622300">
            <a:lnSpc>
              <a:spcPct val="90000"/>
            </a:lnSpc>
            <a:spcBef>
              <a:spcPct val="0"/>
            </a:spcBef>
            <a:spcAft>
              <a:spcPct val="35000"/>
            </a:spcAft>
            <a:buNone/>
          </a:pPr>
          <a:r>
            <a:rPr lang="x-none" sz="1400" b="0" i="0" kern="1200"/>
            <a:t>To restore or reconnect to that </a:t>
          </a:r>
          <a:r>
            <a:rPr lang="x-none" sz="1400" b="1" i="0" kern="1200"/>
            <a:t>inner “you” </a:t>
          </a:r>
          <a:endParaRPr lang="x-none" sz="1400" kern="1200"/>
        </a:p>
      </dsp:txBody>
      <dsp:txXfrm rot="10800000">
        <a:off x="1620360" y="1328905"/>
        <a:ext cx="5290654" cy="511131"/>
      </dsp:txXfrm>
    </dsp:sp>
    <dsp:sp modelId="{75F76957-9018-E64C-841F-0B6477DB278F}">
      <dsp:nvSpPr>
        <dsp:cNvPr id="0" name=""/>
        <dsp:cNvSpPr/>
      </dsp:nvSpPr>
      <dsp:spPr>
        <a:xfrm>
          <a:off x="1237011" y="1328905"/>
          <a:ext cx="511131" cy="51113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6B273-F320-ED4B-B039-A70BC349F35A}">
      <dsp:nvSpPr>
        <dsp:cNvPr id="0" name=""/>
        <dsp:cNvSpPr/>
      </dsp:nvSpPr>
      <dsp:spPr>
        <a:xfrm rot="10800000">
          <a:off x="1492577" y="1992613"/>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marL="0" lvl="0" indent="0" algn="ctr" defTabSz="622300">
            <a:lnSpc>
              <a:spcPct val="90000"/>
            </a:lnSpc>
            <a:spcBef>
              <a:spcPct val="0"/>
            </a:spcBef>
            <a:spcAft>
              <a:spcPct val="35000"/>
            </a:spcAft>
            <a:buNone/>
          </a:pPr>
          <a:r>
            <a:rPr lang="x-none" sz="1400" b="0" i="0" kern="1200"/>
            <a:t>If you connect with your </a:t>
          </a:r>
          <a:r>
            <a:rPr lang="x-none" sz="1400" b="1" i="0" kern="1200"/>
            <a:t>inner “you” </a:t>
          </a:r>
          <a:r>
            <a:rPr lang="x-none" sz="1400" b="0" i="0" kern="1200"/>
            <a:t>then you can connect with your peers </a:t>
          </a:r>
          <a:endParaRPr lang="x-none" sz="1400" kern="1200"/>
        </a:p>
      </dsp:txBody>
      <dsp:txXfrm rot="10800000">
        <a:off x="1620360" y="1992613"/>
        <a:ext cx="5290654" cy="511131"/>
      </dsp:txXfrm>
    </dsp:sp>
    <dsp:sp modelId="{B67353B0-4C78-264D-BF76-8BBF82D5E8D7}">
      <dsp:nvSpPr>
        <dsp:cNvPr id="0" name=""/>
        <dsp:cNvSpPr/>
      </dsp:nvSpPr>
      <dsp:spPr>
        <a:xfrm>
          <a:off x="1237011" y="1992613"/>
          <a:ext cx="511131" cy="51113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48D5F-819A-384B-8C92-8DDEA777DD6E}">
      <dsp:nvSpPr>
        <dsp:cNvPr id="0" name=""/>
        <dsp:cNvSpPr/>
      </dsp:nvSpPr>
      <dsp:spPr>
        <a:xfrm rot="10800000">
          <a:off x="1492577" y="2656321"/>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marL="0" lvl="0" indent="0" algn="ctr" defTabSz="622300">
            <a:lnSpc>
              <a:spcPct val="90000"/>
            </a:lnSpc>
            <a:spcBef>
              <a:spcPct val="0"/>
            </a:spcBef>
            <a:spcAft>
              <a:spcPct val="35000"/>
            </a:spcAft>
            <a:buNone/>
          </a:pPr>
          <a:r>
            <a:rPr lang="x-none" sz="1400" b="0" i="0" kern="1200"/>
            <a:t>Bonding with yourself leads to bonding with others </a:t>
          </a:r>
          <a:endParaRPr lang="x-none" sz="1400" kern="1200"/>
        </a:p>
      </dsp:txBody>
      <dsp:txXfrm rot="10800000">
        <a:off x="1620360" y="2656321"/>
        <a:ext cx="5290654" cy="511131"/>
      </dsp:txXfrm>
    </dsp:sp>
    <dsp:sp modelId="{B3E73A71-2150-A34A-BF2E-1FC94241197E}">
      <dsp:nvSpPr>
        <dsp:cNvPr id="0" name=""/>
        <dsp:cNvSpPr/>
      </dsp:nvSpPr>
      <dsp:spPr>
        <a:xfrm>
          <a:off x="1237011" y="2656321"/>
          <a:ext cx="511131" cy="511131"/>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4FADA-0999-544B-99F0-D74C24AA0E65}">
      <dsp:nvSpPr>
        <dsp:cNvPr id="0" name=""/>
        <dsp:cNvSpPr/>
      </dsp:nvSpPr>
      <dsp:spPr>
        <a:xfrm rot="10800000">
          <a:off x="1492577" y="3320029"/>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marL="0" lvl="0" indent="0" algn="ctr" defTabSz="622300">
            <a:lnSpc>
              <a:spcPct val="90000"/>
            </a:lnSpc>
            <a:spcBef>
              <a:spcPct val="0"/>
            </a:spcBef>
            <a:spcAft>
              <a:spcPct val="35000"/>
            </a:spcAft>
            <a:buNone/>
          </a:pPr>
          <a:r>
            <a:rPr lang="x-none" sz="1400" b="0" i="0" kern="1200"/>
            <a:t>Then </a:t>
          </a:r>
          <a:r>
            <a:rPr lang="x-none" sz="1400" b="1" i="1" kern="1200"/>
            <a:t>litt</a:t>
          </a:r>
          <a:r>
            <a:rPr lang="en-GB" sz="1400" b="1" i="1" kern="1200"/>
            <a:t>le</a:t>
          </a:r>
          <a:r>
            <a:rPr lang="x-none" sz="1400" b="1" i="1" kern="1200"/>
            <a:t> by little </a:t>
          </a:r>
          <a:r>
            <a:rPr lang="x-none" sz="1400" b="0" i="0" kern="1200"/>
            <a:t>you begin to express your emotions verbally </a:t>
          </a:r>
          <a:endParaRPr lang="x-none" sz="1400" kern="1200"/>
        </a:p>
      </dsp:txBody>
      <dsp:txXfrm rot="10800000">
        <a:off x="1620360" y="3320029"/>
        <a:ext cx="5290654" cy="511131"/>
      </dsp:txXfrm>
    </dsp:sp>
    <dsp:sp modelId="{1FA977FD-22CA-6B46-ACA0-E12145FFE5C8}">
      <dsp:nvSpPr>
        <dsp:cNvPr id="0" name=""/>
        <dsp:cNvSpPr/>
      </dsp:nvSpPr>
      <dsp:spPr>
        <a:xfrm>
          <a:off x="1237011" y="3320029"/>
          <a:ext cx="511131" cy="51113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dtherapy.org/learn-about-therapy/types/dance-movement-therapy" TargetMode="External"/><Relationship Id="rId2" Type="http://schemas.openxmlformats.org/officeDocument/2006/relationships/hyperlink" Target="https://www.who.int/health-topics/obesity#tab=tab_2" TargetMode="External"/><Relationship Id="rId1" Type="http://schemas.openxmlformats.org/officeDocument/2006/relationships/slideLayout" Target="../slideLayouts/slideLayout2.xml"/><Relationship Id="rId4" Type="http://schemas.openxmlformats.org/officeDocument/2006/relationships/hyperlink" Target="chrome-extension://nlaealbpbmpioeidemdfedkfmglobidl/https:/connected4health.pixel-online.org/files/results/EN_Handbook.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95536" y="3075806"/>
            <a:ext cx="6480720" cy="1656184"/>
          </a:xfrm>
          <a:prstGeom prst="rect">
            <a:avLst/>
          </a:prstGeom>
        </p:spPr>
        <p:txBody>
          <a:bodyPr spcFirstLastPara="1" wrap="square" lIns="0" tIns="0" rIns="0" bIns="0" anchor="ctr" anchorCtr="0">
            <a:noAutofit/>
          </a:bodyPr>
          <a:lstStyle/>
          <a:p>
            <a:pPr lvl="0" algn="ctr"/>
            <a:r>
              <a:rPr lang="pt-PT" sz="2400" dirty="0"/>
              <a:t>Usando Arteterapia com Pacientes com </a:t>
            </a:r>
            <a:r>
              <a:rPr lang="pt-PT" sz="2400" dirty="0" err="1"/>
              <a:t>TAs</a:t>
            </a:r>
            <a:r>
              <a:rPr lang="pt-PT" sz="2400" dirty="0"/>
              <a:t> –</a:t>
            </a:r>
            <a:br>
              <a:rPr lang="en" sz="2400" dirty="0">
                <a:solidFill>
                  <a:schemeClr val="accent1"/>
                </a:solidFill>
              </a:rPr>
            </a:br>
            <a:br>
              <a:rPr lang="it-IT" sz="1800" dirty="0"/>
            </a:br>
            <a:r>
              <a:rPr lang="it-IT" sz="1600" dirty="0"/>
              <a:t>Jonathan </a:t>
            </a:r>
            <a:r>
              <a:rPr lang="it-IT" sz="1600" dirty="0" err="1"/>
              <a:t>McFarland</a:t>
            </a:r>
            <a:r>
              <a:rPr lang="it-IT" sz="1600" dirty="0"/>
              <a:t>, Cristina Gonzalez, Mª Luisa Cuesta Santamaria, Isabel Maria Martin Ruiz, Eugenia </a:t>
            </a:r>
            <a:r>
              <a:rPr lang="it-IT" sz="1600" dirty="0" err="1"/>
              <a:t>Nadolu</a:t>
            </a:r>
            <a:r>
              <a:rPr lang="it-IT" sz="1600" dirty="0"/>
              <a:t> Velez, Eva Garcia </a:t>
            </a:r>
            <a:r>
              <a:rPr lang="it-IT" sz="1600" dirty="0" err="1"/>
              <a:t>Perea</a:t>
            </a:r>
            <a:r>
              <a:rPr lang="it-IT" sz="1600" dirty="0"/>
              <a:t> </a:t>
            </a:r>
            <a:endParaRPr sz="16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675C-9B6A-C2F1-BC6C-A79BD9E0501E}"/>
              </a:ext>
            </a:extLst>
          </p:cNvPr>
          <p:cNvSpPr>
            <a:spLocks noGrp="1"/>
          </p:cNvSpPr>
          <p:nvPr>
            <p:ph type="title"/>
          </p:nvPr>
        </p:nvSpPr>
        <p:spPr/>
        <p:txBody>
          <a:bodyPr/>
          <a:lstStyle/>
          <a:p>
            <a:r>
              <a:rPr lang="pt-PT" dirty="0"/>
              <a:t>Mensagem para levar para casa</a:t>
            </a:r>
            <a:endParaRPr lang="en-GB" dirty="0"/>
          </a:p>
        </p:txBody>
      </p:sp>
      <p:sp>
        <p:nvSpPr>
          <p:cNvPr id="3" name="Text Placeholder 2">
            <a:extLst>
              <a:ext uri="{FF2B5EF4-FFF2-40B4-BE49-F238E27FC236}">
                <a16:creationId xmlns:a16="http://schemas.microsoft.com/office/drawing/2014/main" id="{0B872BA0-66F8-8A18-ED31-C92826497CD7}"/>
              </a:ext>
            </a:extLst>
          </p:cNvPr>
          <p:cNvSpPr>
            <a:spLocks noGrp="1"/>
          </p:cNvSpPr>
          <p:nvPr>
            <p:ph type="body" idx="1"/>
          </p:nvPr>
        </p:nvSpPr>
        <p:spPr>
          <a:xfrm>
            <a:off x="599015" y="1843873"/>
            <a:ext cx="3185400" cy="2715600"/>
          </a:xfrm>
        </p:spPr>
        <p:txBody>
          <a:bodyPr/>
          <a:lstStyle/>
          <a:p>
            <a:pPr marL="88900" indent="0">
              <a:buNone/>
            </a:pPr>
            <a:r>
              <a:rPr lang="pt-PT" b="1" dirty="0"/>
              <a:t>Nunca se esqueça……..</a:t>
            </a:r>
          </a:p>
          <a:p>
            <a:pPr marL="88900" indent="0">
              <a:buNone/>
            </a:pPr>
            <a:r>
              <a:rPr lang="pt-PT" dirty="0"/>
              <a:t>De ouvir a </a:t>
            </a:r>
            <a:r>
              <a:rPr lang="pt-PT" b="1" dirty="0"/>
              <a:t>'pessoa</a:t>
            </a:r>
            <a:r>
              <a:rPr lang="pt-PT" dirty="0"/>
              <a:t>' no paciente</a:t>
            </a:r>
            <a:endParaRPr lang="en-GB" dirty="0">
              <a:latin typeface="+mn-lt"/>
            </a:endParaRPr>
          </a:p>
        </p:txBody>
      </p:sp>
      <p:sp>
        <p:nvSpPr>
          <p:cNvPr id="4" name="Slide Number Placeholder 3">
            <a:extLst>
              <a:ext uri="{FF2B5EF4-FFF2-40B4-BE49-F238E27FC236}">
                <a16:creationId xmlns:a16="http://schemas.microsoft.com/office/drawing/2014/main" id="{18976B5C-C5B8-43E4-C664-8B10DE55A4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9" name="Picture 8" descr="A picture containing text, person&#10;&#10;Description automatically generated">
            <a:extLst>
              <a:ext uri="{FF2B5EF4-FFF2-40B4-BE49-F238E27FC236}">
                <a16:creationId xmlns:a16="http://schemas.microsoft.com/office/drawing/2014/main" id="{917B8798-9179-AFA2-1046-D10D7E24520C}"/>
              </a:ext>
            </a:extLst>
          </p:cNvPr>
          <p:cNvPicPr>
            <a:picLocks noChangeAspect="1"/>
          </p:cNvPicPr>
          <p:nvPr/>
        </p:nvPicPr>
        <p:blipFill>
          <a:blip r:embed="rId2"/>
          <a:stretch>
            <a:fillRect/>
          </a:stretch>
        </p:blipFill>
        <p:spPr>
          <a:xfrm>
            <a:off x="4572000" y="1447746"/>
            <a:ext cx="3177779" cy="3507854"/>
          </a:xfrm>
          <a:prstGeom prst="rect">
            <a:avLst/>
          </a:prstGeom>
        </p:spPr>
      </p:pic>
      <p:sp>
        <p:nvSpPr>
          <p:cNvPr id="10" name="TextBox 9">
            <a:extLst>
              <a:ext uri="{FF2B5EF4-FFF2-40B4-BE49-F238E27FC236}">
                <a16:creationId xmlns:a16="http://schemas.microsoft.com/office/drawing/2014/main" id="{5321C167-9973-D9B6-A131-08CD2674EF61}"/>
              </a:ext>
            </a:extLst>
          </p:cNvPr>
          <p:cNvSpPr txBox="1"/>
          <p:nvPr/>
        </p:nvSpPr>
        <p:spPr>
          <a:xfrm>
            <a:off x="1259632" y="4323055"/>
            <a:ext cx="3456384" cy="769441"/>
          </a:xfrm>
          <a:prstGeom prst="rect">
            <a:avLst/>
          </a:prstGeom>
          <a:noFill/>
        </p:spPr>
        <p:txBody>
          <a:bodyPr wrap="square" rtlCol="0">
            <a:spAutoFit/>
          </a:bodyPr>
          <a:lstStyle/>
          <a:p>
            <a:pPr algn="l"/>
            <a:r>
              <a:rPr lang="en-GB" sz="1000" i="0" dirty="0" err="1">
                <a:solidFill>
                  <a:srgbClr val="000000"/>
                </a:solidFill>
                <a:effectLst/>
                <a:latin typeface="+mn-lt"/>
              </a:rPr>
              <a:t>Figure</a:t>
            </a:r>
            <a:r>
              <a:rPr lang="en-GB" sz="1000" i="0" dirty="0" err="1">
                <a:solidFill>
                  <a:srgbClr val="505050"/>
                </a:solidFill>
                <a:effectLst/>
                <a:latin typeface="+mn-lt"/>
              </a:rPr>
              <a:t>Sir</a:t>
            </a:r>
            <a:r>
              <a:rPr lang="en-GB" sz="1000" i="0" dirty="0">
                <a:solidFill>
                  <a:srgbClr val="505050"/>
                </a:solidFill>
                <a:effectLst/>
                <a:latin typeface="+mn-lt"/>
              </a:rPr>
              <a:t> William Osler at the bedside of a patient</a:t>
            </a:r>
          </a:p>
          <a:p>
            <a:pPr algn="l"/>
            <a:r>
              <a:rPr lang="en-GB" sz="1000" i="0" dirty="0">
                <a:solidFill>
                  <a:srgbClr val="505050"/>
                </a:solidFill>
                <a:effectLst/>
                <a:latin typeface="+mn-lt"/>
              </a:rPr>
              <a:t>Copyright © 2014 NYPL/Science Source/Science Photo Library</a:t>
            </a:r>
          </a:p>
          <a:p>
            <a:endParaRPr lang="en-GB" dirty="0"/>
          </a:p>
        </p:txBody>
      </p:sp>
    </p:spTree>
    <p:extLst>
      <p:ext uri="{BB962C8B-B14F-4D97-AF65-F5344CB8AC3E}">
        <p14:creationId xmlns:p14="http://schemas.microsoft.com/office/powerpoint/2010/main" val="111558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0CC6-CDB6-CB33-D044-125C8201C24E}"/>
              </a:ext>
            </a:extLst>
          </p:cNvPr>
          <p:cNvSpPr>
            <a:spLocks noGrp="1"/>
          </p:cNvSpPr>
          <p:nvPr>
            <p:ph type="title"/>
          </p:nvPr>
        </p:nvSpPr>
        <p:spPr/>
        <p:txBody>
          <a:bodyPr/>
          <a:lstStyle/>
          <a:p>
            <a:r>
              <a:rPr lang="en-GB" dirty="0" err="1"/>
              <a:t>Referências</a:t>
            </a:r>
            <a:endParaRPr lang="en-GB" dirty="0"/>
          </a:p>
        </p:txBody>
      </p:sp>
      <p:sp>
        <p:nvSpPr>
          <p:cNvPr id="3" name="Text Placeholder 2">
            <a:extLst>
              <a:ext uri="{FF2B5EF4-FFF2-40B4-BE49-F238E27FC236}">
                <a16:creationId xmlns:a16="http://schemas.microsoft.com/office/drawing/2014/main" id="{D9B05698-251A-0061-5308-BB535F55BB09}"/>
              </a:ext>
            </a:extLst>
          </p:cNvPr>
          <p:cNvSpPr>
            <a:spLocks noGrp="1"/>
          </p:cNvSpPr>
          <p:nvPr>
            <p:ph type="body" idx="1"/>
          </p:nvPr>
        </p:nvSpPr>
        <p:spPr>
          <a:xfrm>
            <a:off x="381000" y="1310850"/>
            <a:ext cx="8583488" cy="3565156"/>
          </a:xfrm>
        </p:spPr>
        <p:txBody>
          <a:bodyPr/>
          <a:lstStyle/>
          <a:p>
            <a:pPr marL="76200" indent="0">
              <a:buNone/>
            </a:pPr>
            <a:r>
              <a:rPr lang="x-none" sz="1400" dirty="0">
                <a:solidFill>
                  <a:srgbClr val="333333"/>
                </a:solidFill>
                <a:effectLst/>
                <a:latin typeface="+mn-lt"/>
                <a:ea typeface="Calibri" panose="020F0502020204030204" pitchFamily="34" charset="0"/>
                <a:cs typeface="Times New Roman" panose="02020603050405020304" pitchFamily="18" charset="0"/>
              </a:rPr>
              <a:t>Frank A. Futility and Avoidance</a:t>
            </a:r>
            <a:r>
              <a:rPr lang="x-none" sz="1400" dirty="0">
                <a:effectLst/>
                <a:latin typeface="+mn-lt"/>
                <a:ea typeface="Calibri" panose="020F0502020204030204" pitchFamily="34" charset="0"/>
                <a:cs typeface="Times New Roman" panose="02020603050405020304" pitchFamily="18" charset="0"/>
              </a:rPr>
              <a:t>: Medical Professionals in the Treatment of Obesity. </a:t>
            </a:r>
            <a:r>
              <a:rPr lang="x-none" sz="1400" i="1" dirty="0">
                <a:effectLst/>
                <a:latin typeface="+mn-lt"/>
                <a:ea typeface="Calibri" panose="020F0502020204030204" pitchFamily="34" charset="0"/>
                <a:cs typeface="Times New Roman" panose="02020603050405020304" pitchFamily="18" charset="0"/>
              </a:rPr>
              <a:t>JAMA.</a:t>
            </a:r>
            <a:r>
              <a:rPr lang="x-none" sz="1400" dirty="0">
                <a:effectLst/>
                <a:latin typeface="+mn-lt"/>
                <a:ea typeface="Calibri" panose="020F0502020204030204" pitchFamily="34" charset="0"/>
                <a:cs typeface="Times New Roman" panose="02020603050405020304" pitchFamily="18" charset="0"/>
              </a:rPr>
              <a:t> 1993;269(16):2132–2133. doi:10.1001/jama.1993.03500160102</a:t>
            </a:r>
            <a:r>
              <a:rPr lang="x-none" sz="1400" dirty="0">
                <a:solidFill>
                  <a:srgbClr val="333333"/>
                </a:solidFill>
                <a:effectLst/>
                <a:latin typeface="+mn-lt"/>
                <a:ea typeface="Calibri" panose="020F0502020204030204" pitchFamily="34" charset="0"/>
                <a:cs typeface="Times New Roman" panose="02020603050405020304" pitchFamily="18" charset="0"/>
              </a:rPr>
              <a:t> </a:t>
            </a:r>
            <a:endParaRPr lang="x-none" sz="1400" dirty="0">
              <a:effectLst/>
              <a:latin typeface="+mn-lt"/>
              <a:ea typeface="Calibri" panose="020F0502020204030204" pitchFamily="34" charset="0"/>
              <a:cs typeface="Times New Roman" panose="02020603050405020304" pitchFamily="18" charset="0"/>
            </a:endParaRPr>
          </a:p>
          <a:p>
            <a:pPr marL="76200" indent="0">
              <a:buNone/>
            </a:pPr>
            <a:r>
              <a:rPr lang="x-none" sz="1400" u="sng" dirty="0">
                <a:solidFill>
                  <a:srgbClr val="00B05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https://www.who.int/health-topics/obesity#tab=tab_2</a:t>
            </a:r>
            <a:endParaRPr lang="x-none" sz="1400" u="sng" dirty="0">
              <a:solidFill>
                <a:srgbClr val="00B050"/>
              </a:solidFill>
              <a:effectLst/>
              <a:latin typeface="+mn-lt"/>
              <a:ea typeface="Calibri" panose="020F0502020204030204" pitchFamily="34" charset="0"/>
              <a:cs typeface="Times New Roman" panose="02020603050405020304" pitchFamily="18" charset="0"/>
            </a:endParaRPr>
          </a:p>
          <a:p>
            <a:pPr marL="76200" indent="0">
              <a:buNone/>
            </a:pPr>
            <a:endParaRPr lang="x-none" sz="1400" u="sng" dirty="0">
              <a:solidFill>
                <a:srgbClr val="0563C1"/>
              </a:solidFill>
              <a:effectLst/>
              <a:latin typeface="+mn-lt"/>
              <a:ea typeface="Calibri" panose="020F0502020204030204" pitchFamily="34" charset="0"/>
              <a:cs typeface="Times New Roman" panose="02020603050405020304" pitchFamily="18" charset="0"/>
            </a:endParaRPr>
          </a:p>
          <a:p>
            <a:pPr marL="76200" indent="0">
              <a:spcBef>
                <a:spcPts val="0"/>
              </a:spcBef>
              <a:buNone/>
            </a:pPr>
            <a:r>
              <a:rPr lang="en-GB" sz="1400" dirty="0">
                <a:latin typeface="+mn-lt"/>
              </a:rPr>
              <a:t>La </a:t>
            </a:r>
            <a:r>
              <a:rPr lang="en-GB" sz="1400" dirty="0" err="1">
                <a:latin typeface="+mn-lt"/>
              </a:rPr>
              <a:t>Arteterapia</a:t>
            </a:r>
            <a:r>
              <a:rPr lang="en-GB" sz="1400" dirty="0">
                <a:latin typeface="+mn-lt"/>
              </a:rPr>
              <a:t> </a:t>
            </a:r>
            <a:r>
              <a:rPr lang="en-GB" sz="1400" dirty="0" err="1">
                <a:latin typeface="+mn-lt"/>
              </a:rPr>
              <a:t>como</a:t>
            </a:r>
            <a:r>
              <a:rPr lang="en-GB" sz="1400" dirty="0">
                <a:latin typeface="+mn-lt"/>
              </a:rPr>
              <a:t> </a:t>
            </a:r>
            <a:r>
              <a:rPr lang="en-GB" sz="1400" dirty="0" err="1">
                <a:latin typeface="+mn-lt"/>
              </a:rPr>
              <a:t>terapia</a:t>
            </a:r>
            <a:r>
              <a:rPr lang="en-GB" sz="1400" dirty="0">
                <a:latin typeface="+mn-lt"/>
              </a:rPr>
              <a:t> para </a:t>
            </a:r>
            <a:r>
              <a:rPr lang="en-GB" sz="1400" dirty="0" err="1">
                <a:latin typeface="+mn-lt"/>
              </a:rPr>
              <a:t>pacientes</a:t>
            </a:r>
            <a:r>
              <a:rPr lang="en-GB" sz="1400" dirty="0">
                <a:latin typeface="+mn-lt"/>
              </a:rPr>
              <a:t> con </a:t>
            </a:r>
            <a:r>
              <a:rPr lang="en-GB" sz="1400" dirty="0" err="1">
                <a:latin typeface="+mn-lt"/>
              </a:rPr>
              <a:t>trastornos</a:t>
            </a:r>
            <a:r>
              <a:rPr lang="en-GB" sz="1400" dirty="0">
                <a:latin typeface="+mn-lt"/>
              </a:rPr>
              <a:t> de la </a:t>
            </a:r>
            <a:r>
              <a:rPr lang="en-GB" sz="1400" dirty="0" err="1">
                <a:latin typeface="+mn-lt"/>
              </a:rPr>
              <a:t>conducta</a:t>
            </a:r>
            <a:r>
              <a:rPr lang="en-GB" sz="1400" dirty="0">
                <a:latin typeface="+mn-lt"/>
              </a:rPr>
              <a:t> alimentaria</a:t>
            </a:r>
          </a:p>
          <a:p>
            <a:pPr marL="76200" indent="0">
              <a:spcBef>
                <a:spcPts val="0"/>
              </a:spcBef>
              <a:buNone/>
            </a:pPr>
            <a:r>
              <a:rPr lang="en-GB" sz="1400" dirty="0">
                <a:latin typeface="+mn-lt"/>
              </a:rPr>
              <a:t>in Anorexia y Bulimia, </a:t>
            </a:r>
            <a:r>
              <a:rPr lang="en-GB" sz="1400" dirty="0" err="1">
                <a:latin typeface="+mn-lt"/>
              </a:rPr>
              <a:t>Profesionales</a:t>
            </a:r>
            <a:r>
              <a:rPr lang="en-GB" sz="1400" dirty="0">
                <a:latin typeface="+mn-lt"/>
              </a:rPr>
              <a:t> TCA, </a:t>
            </a:r>
            <a:r>
              <a:rPr lang="en-GB" sz="1400" dirty="0" err="1">
                <a:latin typeface="+mn-lt"/>
              </a:rPr>
              <a:t>Recursos</a:t>
            </a:r>
            <a:r>
              <a:rPr lang="en-GB" sz="1400" dirty="0">
                <a:latin typeface="+mn-lt"/>
              </a:rPr>
              <a:t> TCA, Testimonios</a:t>
            </a:r>
          </a:p>
          <a:p>
            <a:pPr marL="76200" indent="0">
              <a:spcBef>
                <a:spcPts val="0"/>
              </a:spcBef>
              <a:buNone/>
            </a:pPr>
            <a:r>
              <a:rPr lang="en-GB" sz="1400" dirty="0">
                <a:latin typeface="+mn-lt"/>
              </a:rPr>
              <a:t>6, </a:t>
            </a:r>
            <a:r>
              <a:rPr lang="en-GB" sz="1400" dirty="0" err="1">
                <a:latin typeface="+mn-lt"/>
              </a:rPr>
              <a:t>octubre</a:t>
            </a:r>
            <a:r>
              <a:rPr lang="en-GB" sz="1400" dirty="0">
                <a:latin typeface="+mn-lt"/>
              </a:rPr>
              <a:t>, 2016</a:t>
            </a:r>
          </a:p>
          <a:p>
            <a:pPr marL="76200" indent="0">
              <a:spcBef>
                <a:spcPts val="0"/>
              </a:spcBef>
              <a:buNone/>
            </a:pPr>
            <a:endParaRPr lang="en-GB" sz="1400" dirty="0">
              <a:latin typeface="+mn-lt"/>
            </a:endParaRPr>
          </a:p>
          <a:p>
            <a:pPr marL="76200" indent="0">
              <a:spcBef>
                <a:spcPts val="0"/>
              </a:spcBef>
              <a:buNone/>
            </a:pPr>
            <a:r>
              <a:rPr lang="en-GB" sz="1400" b="0" i="0" dirty="0">
                <a:solidFill>
                  <a:srgbClr val="212121"/>
                </a:solidFill>
                <a:effectLst/>
                <a:latin typeface="+mn-lt"/>
              </a:rPr>
              <a:t>Frisch MJ, Franko DL, Herzog DB. Arts-based therapies in the treatment of eating disorders. Eat </a:t>
            </a:r>
            <a:r>
              <a:rPr lang="en-GB" sz="1400" b="0" i="0" dirty="0" err="1">
                <a:solidFill>
                  <a:srgbClr val="212121"/>
                </a:solidFill>
                <a:effectLst/>
                <a:latin typeface="+mn-lt"/>
              </a:rPr>
              <a:t>Disord</a:t>
            </a:r>
            <a:r>
              <a:rPr lang="en-GB" sz="1400" b="0" i="0" dirty="0">
                <a:solidFill>
                  <a:srgbClr val="212121"/>
                </a:solidFill>
                <a:effectLst/>
                <a:latin typeface="+mn-lt"/>
              </a:rPr>
              <a:t>. 2006 Mar-Apr;14(2):131-42. </a:t>
            </a:r>
            <a:r>
              <a:rPr lang="en-GB" sz="1400" b="0" i="0" dirty="0" err="1">
                <a:solidFill>
                  <a:srgbClr val="212121"/>
                </a:solidFill>
                <a:effectLst/>
                <a:latin typeface="+mn-lt"/>
              </a:rPr>
              <a:t>doi</a:t>
            </a:r>
            <a:r>
              <a:rPr lang="en-GB" sz="1400" b="0" i="0" dirty="0">
                <a:solidFill>
                  <a:srgbClr val="212121"/>
                </a:solidFill>
                <a:effectLst/>
                <a:latin typeface="+mn-lt"/>
              </a:rPr>
              <a:t>: 10.1080/10640260500403857. PMID: 16777810.</a:t>
            </a:r>
            <a:endParaRPr lang="en-GB" sz="1400" dirty="0">
              <a:latin typeface="+mn-lt"/>
            </a:endParaRPr>
          </a:p>
          <a:p>
            <a:pPr marL="76200" indent="0">
              <a:buNone/>
            </a:pPr>
            <a:r>
              <a:rPr lang="en-GB" sz="1400" dirty="0">
                <a:solidFill>
                  <a:srgbClr val="00B050"/>
                </a:solidFill>
                <a:latin typeface="+mn-lt"/>
                <a:hlinkClick r:id="rId3">
                  <a:extLst>
                    <a:ext uri="{A12FA001-AC4F-418D-AE19-62706E023703}">
                      <ahyp:hlinkClr xmlns:ahyp="http://schemas.microsoft.com/office/drawing/2018/hyperlinkcolor" val="tx"/>
                    </a:ext>
                  </a:extLst>
                </a:hlinkClick>
              </a:rPr>
              <a:t>https://www.goodtherapy.org/learn-about-therapy/types/dance-movement-therapy</a:t>
            </a:r>
            <a:r>
              <a:rPr lang="en-GB" sz="1400" dirty="0">
                <a:solidFill>
                  <a:srgbClr val="00B050"/>
                </a:solidFill>
                <a:latin typeface="+mn-lt"/>
              </a:rPr>
              <a:t> </a:t>
            </a:r>
          </a:p>
          <a:p>
            <a:pPr marL="76200" indent="0">
              <a:buNone/>
            </a:pPr>
            <a:r>
              <a:rPr lang="en-GB" sz="1400" dirty="0">
                <a:solidFill>
                  <a:srgbClr val="00B050"/>
                </a:solidFill>
                <a:latin typeface="+mn-lt"/>
                <a:hlinkClick r:id="rId4">
                  <a:extLst>
                    <a:ext uri="{A12FA001-AC4F-418D-AE19-62706E023703}">
                      <ahyp:hlinkClr xmlns:ahyp="http://schemas.microsoft.com/office/drawing/2018/hyperlinkcolor" val="tx"/>
                    </a:ext>
                  </a:extLst>
                </a:hlinkClick>
              </a:rPr>
              <a:t>chrome-extension://nlaealbpbmpioeidemdfedkfmglobidl/https://connected4health.pixel-online.org/files/results/EN_Handbook.pdf   </a:t>
            </a:r>
            <a:endParaRPr lang="en-GB" sz="1400" dirty="0">
              <a:solidFill>
                <a:srgbClr val="00B050"/>
              </a:solidFill>
              <a:latin typeface="+mn-lt"/>
            </a:endParaRPr>
          </a:p>
          <a:p>
            <a:pPr marL="76200" indent="0">
              <a:buNone/>
            </a:pPr>
            <a:endParaRPr lang="x-none" sz="1400" dirty="0">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AD69FA5-EB30-A07F-7847-18A054D1BC4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3369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179512" y="1419622"/>
            <a:ext cx="4392487" cy="92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2800" dirty="0"/>
          </a:p>
        </p:txBody>
      </p:sp>
      <p:sp>
        <p:nvSpPr>
          <p:cNvPr id="502" name="Google Shape;502;p35"/>
          <p:cNvSpPr txBox="1">
            <a:spLocks noGrp="1"/>
          </p:cNvSpPr>
          <p:nvPr>
            <p:ph type="body" idx="1"/>
          </p:nvPr>
        </p:nvSpPr>
        <p:spPr>
          <a:xfrm>
            <a:off x="611560" y="2499742"/>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96A9-C6C0-A0EE-47C8-9484E32B5A31}"/>
              </a:ext>
            </a:extLst>
          </p:cNvPr>
          <p:cNvSpPr>
            <a:spLocks noGrp="1"/>
          </p:cNvSpPr>
          <p:nvPr>
            <p:ph type="title"/>
          </p:nvPr>
        </p:nvSpPr>
        <p:spPr/>
        <p:txBody>
          <a:bodyPr/>
          <a:lstStyle/>
          <a:p>
            <a:r>
              <a:rPr lang="en-GB" dirty="0" err="1"/>
              <a:t>Terapias</a:t>
            </a:r>
            <a:r>
              <a:rPr lang="en-GB" dirty="0"/>
              <a:t> </a:t>
            </a:r>
            <a:r>
              <a:rPr lang="en-GB" dirty="0" err="1"/>
              <a:t>Humanísticas</a:t>
            </a:r>
            <a:r>
              <a:rPr lang="en-GB" dirty="0"/>
              <a:t> (Artes)</a:t>
            </a:r>
          </a:p>
        </p:txBody>
      </p:sp>
      <p:sp>
        <p:nvSpPr>
          <p:cNvPr id="3" name="Text Placeholder 2">
            <a:extLst>
              <a:ext uri="{FF2B5EF4-FFF2-40B4-BE49-F238E27FC236}">
                <a16:creationId xmlns:a16="http://schemas.microsoft.com/office/drawing/2014/main" id="{92FED825-A00B-B721-BDA4-1D395FAF1E1F}"/>
              </a:ext>
            </a:extLst>
          </p:cNvPr>
          <p:cNvSpPr>
            <a:spLocks noGrp="1"/>
          </p:cNvSpPr>
          <p:nvPr>
            <p:ph type="body" idx="1"/>
          </p:nvPr>
        </p:nvSpPr>
        <p:spPr>
          <a:xfrm>
            <a:off x="635868" y="1531225"/>
            <a:ext cx="8040588" cy="3220925"/>
          </a:xfrm>
        </p:spPr>
        <p:txBody>
          <a:bodyPr/>
          <a:lstStyle/>
          <a:p>
            <a:pPr marL="76200" indent="0">
              <a:buNone/>
            </a:pPr>
            <a:r>
              <a:rPr lang="en-GB" dirty="0">
                <a:solidFill>
                  <a:schemeClr val="tx1"/>
                </a:solidFill>
                <a:latin typeface="+mn-lt"/>
                <a:cs typeface="Calibri" panose="020F0502020204030204" pitchFamily="34" charset="0"/>
              </a:rPr>
              <a:t>O que é </a:t>
            </a:r>
            <a:r>
              <a:rPr lang="en-GB" dirty="0" err="1">
                <a:solidFill>
                  <a:schemeClr val="tx1"/>
                </a:solidFill>
                <a:latin typeface="+mn-lt"/>
                <a:cs typeface="Calibri" panose="020F0502020204030204" pitchFamily="34" charset="0"/>
              </a:rPr>
              <a:t>Arteterapia</a:t>
            </a:r>
            <a:endParaRPr lang="en-GB" dirty="0">
              <a:solidFill>
                <a:schemeClr val="tx1"/>
              </a:solidFill>
              <a:latin typeface="+mn-lt"/>
              <a:cs typeface="Calibri" panose="020F0502020204030204" pitchFamily="34" charset="0"/>
            </a:endParaRPr>
          </a:p>
          <a:p>
            <a:pPr marL="76200" indent="0">
              <a:buNone/>
            </a:pPr>
            <a:endParaRPr lang="en-GB" sz="2000" dirty="0">
              <a:solidFill>
                <a:schemeClr val="tx1"/>
              </a:solidFill>
              <a:latin typeface="+mn-lt"/>
              <a:cs typeface="Calibri" panose="020F0502020204030204" pitchFamily="34" charset="0"/>
            </a:endParaRPr>
          </a:p>
          <a:p>
            <a:pPr marL="76200" indent="0">
              <a:buNone/>
            </a:pPr>
            <a:r>
              <a:rPr lang="pt-PT" sz="2000" dirty="0">
                <a:solidFill>
                  <a:schemeClr val="tx1"/>
                </a:solidFill>
                <a:latin typeface="+mn-lt"/>
                <a:cs typeface="Calibri" panose="020F0502020204030204" pitchFamily="34" charset="0"/>
              </a:rPr>
              <a:t>“A arteterapia é um termo genérico para uma variedade diversificada de terapias experimentais de subespecialidades que cruzam uma ampla variedade de disciplinas artísticas. Com base na literatura, três grandes subespecialidades de terapias baseadas em artes surgiram no tratamento de transtornos alimentares: musicoterapia, terapia de dança/movimento e terapia de artes criativas.</a:t>
            </a:r>
            <a:endParaRPr lang="en-GB" dirty="0">
              <a:latin typeface="+mn-lt"/>
            </a:endParaRPr>
          </a:p>
        </p:txBody>
      </p:sp>
      <p:sp>
        <p:nvSpPr>
          <p:cNvPr id="4" name="Slide Number Placeholder 3">
            <a:extLst>
              <a:ext uri="{FF2B5EF4-FFF2-40B4-BE49-F238E27FC236}">
                <a16:creationId xmlns:a16="http://schemas.microsoft.com/office/drawing/2014/main" id="{D4CC694B-514D-AFB0-A5BC-31C3FA1801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5" name="TextBox 4">
            <a:extLst>
              <a:ext uri="{FF2B5EF4-FFF2-40B4-BE49-F238E27FC236}">
                <a16:creationId xmlns:a16="http://schemas.microsoft.com/office/drawing/2014/main" id="{F9BFA98E-3E45-9A92-BB84-9DE1AEE51F2D}"/>
              </a:ext>
            </a:extLst>
          </p:cNvPr>
          <p:cNvSpPr txBox="1"/>
          <p:nvPr/>
        </p:nvSpPr>
        <p:spPr>
          <a:xfrm>
            <a:off x="4932040" y="4227934"/>
            <a:ext cx="4104456" cy="246221"/>
          </a:xfrm>
          <a:prstGeom prst="rect">
            <a:avLst/>
          </a:prstGeom>
          <a:noFill/>
        </p:spPr>
        <p:txBody>
          <a:bodyPr wrap="square" rtlCol="0">
            <a:spAutoFit/>
          </a:bodyPr>
          <a:lstStyle/>
          <a:p>
            <a:endParaRPr lang="en-GB" sz="1000" dirty="0"/>
          </a:p>
        </p:txBody>
      </p:sp>
    </p:spTree>
    <p:extLst>
      <p:ext uri="{BB962C8B-B14F-4D97-AF65-F5344CB8AC3E}">
        <p14:creationId xmlns:p14="http://schemas.microsoft.com/office/powerpoint/2010/main" val="414860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679B-9549-89F4-96E7-044B0DE43B74}"/>
              </a:ext>
            </a:extLst>
          </p:cNvPr>
          <p:cNvSpPr>
            <a:spLocks noGrp="1"/>
          </p:cNvSpPr>
          <p:nvPr>
            <p:ph type="title"/>
          </p:nvPr>
        </p:nvSpPr>
        <p:spPr/>
        <p:txBody>
          <a:bodyPr/>
          <a:lstStyle/>
          <a:p>
            <a:r>
              <a:rPr lang="en-GB" dirty="0"/>
              <a:t>ARTES PLÁSTICAS</a:t>
            </a:r>
          </a:p>
        </p:txBody>
      </p:sp>
      <p:sp>
        <p:nvSpPr>
          <p:cNvPr id="3" name="Text Placeholder 2">
            <a:extLst>
              <a:ext uri="{FF2B5EF4-FFF2-40B4-BE49-F238E27FC236}">
                <a16:creationId xmlns:a16="http://schemas.microsoft.com/office/drawing/2014/main" id="{BC0FE14D-CF7C-5B21-A9B4-B7C69348C41A}"/>
              </a:ext>
            </a:extLst>
          </p:cNvPr>
          <p:cNvSpPr>
            <a:spLocks noGrp="1"/>
          </p:cNvSpPr>
          <p:nvPr>
            <p:ph type="body" idx="1"/>
          </p:nvPr>
        </p:nvSpPr>
        <p:spPr>
          <a:xfrm>
            <a:off x="381000" y="1310850"/>
            <a:ext cx="4695056" cy="3441300"/>
          </a:xfrm>
        </p:spPr>
        <p:txBody>
          <a:bodyPr/>
          <a:lstStyle/>
          <a:p>
            <a:r>
              <a:rPr lang="pt-PT" sz="1800" dirty="0">
                <a:latin typeface="+mn-lt"/>
                <a:cs typeface="Calibri Light" panose="020F0302020204030204" pitchFamily="34" charset="0"/>
              </a:rPr>
              <a:t>As artes, como todas as expressões não verbais, estimulam a exploração, expressão e comunicação de </a:t>
            </a:r>
            <a:r>
              <a:rPr lang="pt-PT" sz="1800" dirty="0" err="1">
                <a:latin typeface="+mn-lt"/>
                <a:cs typeface="Calibri Light" panose="020F0302020204030204" pitchFamily="34" charset="0"/>
              </a:rPr>
              <a:t>aspectos</a:t>
            </a:r>
            <a:r>
              <a:rPr lang="pt-PT" sz="1800" dirty="0">
                <a:latin typeface="+mn-lt"/>
                <a:cs typeface="Calibri Light" panose="020F0302020204030204" pitchFamily="34" charset="0"/>
              </a:rPr>
              <a:t> dos quais não temos consciência (</a:t>
            </a:r>
            <a:r>
              <a:rPr lang="pt-PT" sz="1800" dirty="0" err="1">
                <a:latin typeface="+mn-lt"/>
                <a:cs typeface="Calibri Light" panose="020F0302020204030204" pitchFamily="34" charset="0"/>
              </a:rPr>
              <a:t>Duncan</a:t>
            </a:r>
            <a:r>
              <a:rPr lang="pt-PT" sz="1800" dirty="0">
                <a:latin typeface="+mn-lt"/>
                <a:cs typeface="Calibri Light" panose="020F0302020204030204" pitchFamily="34" charset="0"/>
              </a:rPr>
              <a:t>, 2006, p.40).</a:t>
            </a:r>
          </a:p>
          <a:p>
            <a:r>
              <a:rPr lang="pt-PT" sz="1800" dirty="0">
                <a:latin typeface="+mn-lt"/>
                <a:cs typeface="Calibri Light" panose="020F0302020204030204" pitchFamily="34" charset="0"/>
              </a:rPr>
              <a:t>“As crianças gostam de explorar, tocar, manipular, rodar mil vezes os </a:t>
            </a:r>
            <a:r>
              <a:rPr lang="pt-PT" sz="1800" dirty="0" err="1">
                <a:latin typeface="+mn-lt"/>
                <a:cs typeface="Calibri Light" panose="020F0302020204030204" pitchFamily="34" charset="0"/>
              </a:rPr>
              <a:t>objectos</a:t>
            </a:r>
            <a:r>
              <a:rPr lang="pt-PT" sz="1800" dirty="0">
                <a:latin typeface="+mn-lt"/>
                <a:cs typeface="Calibri Light" panose="020F0302020204030204" pitchFamily="34" charset="0"/>
              </a:rPr>
              <a:t>, gostam de criar… é a sua forma de explorar o mundo, de o conhecer”</a:t>
            </a:r>
          </a:p>
          <a:p>
            <a:r>
              <a:rPr lang="pt-PT" sz="1800" dirty="0">
                <a:latin typeface="+mn-lt"/>
                <a:cs typeface="Calibri Light" panose="020F0302020204030204" pitchFamily="34" charset="0"/>
              </a:rPr>
              <a:t>Com acompanhamento e orientação você pode abordar essa emoção</a:t>
            </a:r>
            <a:endParaRPr lang="en-GB" sz="1800" dirty="0"/>
          </a:p>
        </p:txBody>
      </p:sp>
      <p:sp>
        <p:nvSpPr>
          <p:cNvPr id="4" name="Slide Number Placeholder 3">
            <a:extLst>
              <a:ext uri="{FF2B5EF4-FFF2-40B4-BE49-F238E27FC236}">
                <a16:creationId xmlns:a16="http://schemas.microsoft.com/office/drawing/2014/main" id="{88DADD86-661E-146E-8CBE-C1073FAF840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5" name="Picture 3" descr="C:\Users\usuario\Documents\EUGENIA\Congreso AEESME20222\foto dactilo.jpg">
            <a:extLst>
              <a:ext uri="{FF2B5EF4-FFF2-40B4-BE49-F238E27FC236}">
                <a16:creationId xmlns:a16="http://schemas.microsoft.com/office/drawing/2014/main" id="{A0E692AD-3BB9-94B4-DED3-0BA8B978B82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10850"/>
            <a:ext cx="3254896" cy="369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6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C87E-0DBE-EBCE-6069-813100A480BF}"/>
              </a:ext>
            </a:extLst>
          </p:cNvPr>
          <p:cNvSpPr>
            <a:spLocks noGrp="1"/>
          </p:cNvSpPr>
          <p:nvPr>
            <p:ph type="title"/>
          </p:nvPr>
        </p:nvSpPr>
        <p:spPr>
          <a:xfrm>
            <a:off x="614975" y="707646"/>
            <a:ext cx="6757800" cy="663881"/>
          </a:xfrm>
        </p:spPr>
        <p:txBody>
          <a:bodyPr/>
          <a:lstStyle/>
          <a:p>
            <a:r>
              <a:rPr lang="x-none" sz="2400" i="1" dirty="0">
                <a:effectLst/>
                <a:latin typeface="Calibri" panose="020F0502020204030204" pitchFamily="34" charset="0"/>
                <a:ea typeface="Times New Roman" panose="02020603050405020304" pitchFamily="18" charset="0"/>
              </a:rPr>
              <a:t>‘All children are artists. The problem is how to remain an artist once he grows up</a:t>
            </a:r>
            <a:r>
              <a:rPr lang="x-none" sz="2400" dirty="0">
                <a:effectLst/>
                <a:latin typeface="Calibri" panose="020F0502020204030204" pitchFamily="34" charset="0"/>
                <a:ea typeface="Times New Roman" panose="02020603050405020304" pitchFamily="18" charset="0"/>
              </a:rPr>
              <a:t>.’</a:t>
            </a:r>
            <a:r>
              <a:rPr lang="x-none" sz="1800" dirty="0">
                <a:effectLst/>
                <a:latin typeface="Calibri" panose="020F0502020204030204" pitchFamily="34" charset="0"/>
                <a:ea typeface="Times New Roman" panose="02020603050405020304" pitchFamily="18" charset="0"/>
              </a:rPr>
              <a:t> *</a:t>
            </a:r>
            <a:br>
              <a:rPr lang="x-none" sz="1800" dirty="0">
                <a:effectLst/>
                <a:latin typeface="Times New Roman" panose="02020603050405020304" pitchFamily="18" charset="0"/>
                <a:ea typeface="Times New Roman" panose="02020603050405020304" pitchFamily="18" charset="0"/>
              </a:rPr>
            </a:br>
            <a:endParaRPr lang="en-GB" dirty="0"/>
          </a:p>
        </p:txBody>
      </p:sp>
      <p:sp>
        <p:nvSpPr>
          <p:cNvPr id="4" name="Slide Number Placeholder 3">
            <a:extLst>
              <a:ext uri="{FF2B5EF4-FFF2-40B4-BE49-F238E27FC236}">
                <a16:creationId xmlns:a16="http://schemas.microsoft.com/office/drawing/2014/main" id="{4DB2826F-FE3F-300A-BA67-AADD22040F3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5" name="TextBox 4">
            <a:extLst>
              <a:ext uri="{FF2B5EF4-FFF2-40B4-BE49-F238E27FC236}">
                <a16:creationId xmlns:a16="http://schemas.microsoft.com/office/drawing/2014/main" id="{C8E3A617-7B75-B9CC-49F7-DE888BFC0C21}"/>
              </a:ext>
            </a:extLst>
          </p:cNvPr>
          <p:cNvSpPr txBox="1"/>
          <p:nvPr/>
        </p:nvSpPr>
        <p:spPr>
          <a:xfrm>
            <a:off x="6436671" y="4688142"/>
            <a:ext cx="936104" cy="307777"/>
          </a:xfrm>
          <a:prstGeom prst="rect">
            <a:avLst/>
          </a:prstGeom>
          <a:noFill/>
        </p:spPr>
        <p:txBody>
          <a:bodyPr wrap="square" rtlCol="0">
            <a:spAutoFit/>
          </a:bodyPr>
          <a:lstStyle/>
          <a:p>
            <a:r>
              <a:rPr lang="en-GB" dirty="0"/>
              <a:t>* Picasso </a:t>
            </a:r>
          </a:p>
        </p:txBody>
      </p:sp>
      <p:pic>
        <p:nvPicPr>
          <p:cNvPr id="6" name="Picture 5" descr="A picture containing person, indoor, skirt&#10;&#10;Description automatically generated">
            <a:extLst>
              <a:ext uri="{FF2B5EF4-FFF2-40B4-BE49-F238E27FC236}">
                <a16:creationId xmlns:a16="http://schemas.microsoft.com/office/drawing/2014/main" id="{B74602E0-392E-44DA-99E7-5A24BDA10B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132" y="1330742"/>
            <a:ext cx="5731510" cy="3223895"/>
          </a:xfrm>
          <a:prstGeom prst="rect">
            <a:avLst/>
          </a:prstGeom>
          <a:noFill/>
        </p:spPr>
      </p:pic>
      <p:sp>
        <p:nvSpPr>
          <p:cNvPr id="7" name="TextBox 6">
            <a:extLst>
              <a:ext uri="{FF2B5EF4-FFF2-40B4-BE49-F238E27FC236}">
                <a16:creationId xmlns:a16="http://schemas.microsoft.com/office/drawing/2014/main" id="{9BF0D735-F38C-D665-EA0B-9AA9D4F9E266}"/>
              </a:ext>
            </a:extLst>
          </p:cNvPr>
          <p:cNvSpPr txBox="1"/>
          <p:nvPr/>
        </p:nvSpPr>
        <p:spPr>
          <a:xfrm>
            <a:off x="1617611" y="4609773"/>
            <a:ext cx="4752528" cy="276999"/>
          </a:xfrm>
          <a:prstGeom prst="rect">
            <a:avLst/>
          </a:prstGeom>
          <a:noFill/>
        </p:spPr>
        <p:txBody>
          <a:bodyPr wrap="square" rtlCol="0">
            <a:spAutoFit/>
          </a:bodyPr>
          <a:lstStyle/>
          <a:p>
            <a:r>
              <a:rPr lang="en-US" sz="1200" dirty="0">
                <a:solidFill>
                  <a:srgbClr val="202122"/>
                </a:solidFill>
                <a:effectLst/>
                <a:latin typeface="Calibri" panose="020F0502020204030204" pitchFamily="34" charset="0"/>
                <a:ea typeface="Times New Roman" panose="02020603050405020304" pitchFamily="18" charset="0"/>
              </a:rPr>
              <a:t> (Son </a:t>
            </a:r>
            <a:r>
              <a:rPr lang="en-US" sz="1200" dirty="0" err="1">
                <a:solidFill>
                  <a:srgbClr val="202122"/>
                </a:solidFill>
                <a:effectLst/>
                <a:latin typeface="Calibri" panose="020F0502020204030204" pitchFamily="34" charset="0"/>
                <a:ea typeface="Times New Roman" panose="02020603050405020304" pitchFamily="18" charset="0"/>
              </a:rPr>
              <a:t>Espases</a:t>
            </a:r>
            <a:r>
              <a:rPr lang="en-US" sz="1200" dirty="0">
                <a:solidFill>
                  <a:srgbClr val="202122"/>
                </a:solidFill>
                <a:effectLst/>
                <a:latin typeface="Calibri" panose="020F0502020204030204" pitchFamily="34" charset="0"/>
                <a:ea typeface="Times New Roman" panose="02020603050405020304" pitchFamily="18" charset="0"/>
              </a:rPr>
              <a:t> University Hospital </a:t>
            </a:r>
            <a:r>
              <a:rPr lang="en-US" sz="1200" dirty="0" err="1">
                <a:solidFill>
                  <a:srgbClr val="202122"/>
                </a:solidFill>
                <a:effectLst/>
                <a:latin typeface="Calibri" panose="020F0502020204030204" pitchFamily="34" charset="0"/>
                <a:ea typeface="Times New Roman" panose="02020603050405020304" pitchFamily="18" charset="0"/>
              </a:rPr>
              <a:t>paediatric</a:t>
            </a:r>
            <a:r>
              <a:rPr lang="en-US" sz="1200" dirty="0">
                <a:solidFill>
                  <a:srgbClr val="202122"/>
                </a:solidFill>
                <a:effectLst/>
                <a:latin typeface="Calibri" panose="020F0502020204030204" pitchFamily="34" charset="0"/>
                <a:ea typeface="Times New Roman" panose="02020603050405020304" pitchFamily="18" charset="0"/>
              </a:rPr>
              <a:t>-juvenile Psychiatric ward) </a:t>
            </a:r>
            <a:endParaRPr lang="en-GB" sz="1200" dirty="0"/>
          </a:p>
        </p:txBody>
      </p:sp>
    </p:spTree>
    <p:extLst>
      <p:ext uri="{BB962C8B-B14F-4D97-AF65-F5344CB8AC3E}">
        <p14:creationId xmlns:p14="http://schemas.microsoft.com/office/powerpoint/2010/main" val="281501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ED02-CAD8-96DC-BD0A-A0B16A27F8AB}"/>
              </a:ext>
            </a:extLst>
          </p:cNvPr>
          <p:cNvSpPr>
            <a:spLocks noGrp="1"/>
          </p:cNvSpPr>
          <p:nvPr>
            <p:ph type="title"/>
          </p:nvPr>
        </p:nvSpPr>
        <p:spPr/>
        <p:txBody>
          <a:bodyPr/>
          <a:lstStyle/>
          <a:p>
            <a:r>
              <a:rPr lang="pt-PT" dirty="0"/>
              <a:t>Pintura a dedo para pacientes com TA</a:t>
            </a:r>
            <a:endParaRPr lang="en-GB" dirty="0"/>
          </a:p>
        </p:txBody>
      </p:sp>
      <p:graphicFrame>
        <p:nvGraphicFramePr>
          <p:cNvPr id="5" name="Diagram 4">
            <a:extLst>
              <a:ext uri="{FF2B5EF4-FFF2-40B4-BE49-F238E27FC236}">
                <a16:creationId xmlns:a16="http://schemas.microsoft.com/office/drawing/2014/main" id="{BE2DE9AD-C183-0984-2268-7A9B86A98F8E}"/>
              </a:ext>
            </a:extLst>
          </p:cNvPr>
          <p:cNvGraphicFramePr/>
          <p:nvPr>
            <p:extLst>
              <p:ext uri="{D42A27DB-BD31-4B8C-83A1-F6EECF244321}">
                <p14:modId xmlns:p14="http://schemas.microsoft.com/office/powerpoint/2010/main" val="3855047537"/>
              </p:ext>
            </p:extLst>
          </p:nvPr>
        </p:nvGraphicFramePr>
        <p:xfrm>
          <a:off x="380999" y="1310850"/>
          <a:ext cx="8148026" cy="383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43991B7-6892-DF4A-9A71-B214A0CF8D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3519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D555-C6A3-47C4-D6FF-C2DEA95EDEE1}"/>
              </a:ext>
            </a:extLst>
          </p:cNvPr>
          <p:cNvSpPr>
            <a:spLocks noGrp="1"/>
          </p:cNvSpPr>
          <p:nvPr>
            <p:ph type="title"/>
          </p:nvPr>
        </p:nvSpPr>
        <p:spPr/>
        <p:txBody>
          <a:bodyPr/>
          <a:lstStyle/>
          <a:p>
            <a:r>
              <a:rPr lang="en-GB" dirty="0"/>
              <a:t>TERAPIA MUSICAL</a:t>
            </a:r>
          </a:p>
        </p:txBody>
      </p:sp>
      <p:sp>
        <p:nvSpPr>
          <p:cNvPr id="3" name="Text Placeholder 2">
            <a:extLst>
              <a:ext uri="{FF2B5EF4-FFF2-40B4-BE49-F238E27FC236}">
                <a16:creationId xmlns:a16="http://schemas.microsoft.com/office/drawing/2014/main" id="{0A799F6C-FB18-DECE-91A7-C07C569C0C23}"/>
              </a:ext>
            </a:extLst>
          </p:cNvPr>
          <p:cNvSpPr>
            <a:spLocks noGrp="1"/>
          </p:cNvSpPr>
          <p:nvPr>
            <p:ph type="body" idx="1"/>
          </p:nvPr>
        </p:nvSpPr>
        <p:spPr>
          <a:xfrm>
            <a:off x="614974" y="1705175"/>
            <a:ext cx="7413409" cy="2826600"/>
          </a:xfrm>
        </p:spPr>
        <p:txBody>
          <a:bodyPr/>
          <a:lstStyle/>
          <a:p>
            <a:pPr marL="76200" indent="0">
              <a:buNone/>
            </a:pPr>
            <a:r>
              <a:rPr lang="pt-PT" sz="1800" dirty="0">
                <a:effectLst/>
                <a:latin typeface="+mj-lt"/>
                <a:ea typeface="Times New Roman" panose="02020603050405020304" pitchFamily="18" charset="0"/>
              </a:rPr>
              <a:t>“Musicoterapia, conforme definido pela Federação Mundial de Musicoterapia (WFMT, atualização de 2011), é o uso profissional da música e seus elementos como uma intervenção em ambientes médicos, educacionais e cotidianos com indivíduos, grupos, famílias ou comunidades que buscam otimizar sua qualidade de vida e melhorar sua saúde e bem-estar físico, social, comunicativo, emocional, intelectual e espiritual. Pesquisa, prática, educação e treinamento clínico em musicoterapia são baseados em padrões profissionais de acordo com contextos culturais, sociais e políticos”</a:t>
            </a:r>
            <a:endParaRPr lang="en-GB" dirty="0">
              <a:latin typeface="+mj-lt"/>
            </a:endParaRPr>
          </a:p>
        </p:txBody>
      </p:sp>
      <p:sp>
        <p:nvSpPr>
          <p:cNvPr id="4" name="Slide Number Placeholder 3">
            <a:extLst>
              <a:ext uri="{FF2B5EF4-FFF2-40B4-BE49-F238E27FC236}">
                <a16:creationId xmlns:a16="http://schemas.microsoft.com/office/drawing/2014/main" id="{7221A3CA-C87F-D037-5614-39ADEDF1D2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9706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3284-39F6-F2A1-5CCC-0337C4575327}"/>
              </a:ext>
            </a:extLst>
          </p:cNvPr>
          <p:cNvSpPr>
            <a:spLocks noGrp="1"/>
          </p:cNvSpPr>
          <p:nvPr>
            <p:ph type="title"/>
          </p:nvPr>
        </p:nvSpPr>
        <p:spPr/>
        <p:txBody>
          <a:bodyPr/>
          <a:lstStyle/>
          <a:p>
            <a:r>
              <a:rPr lang="pt-PT" sz="3200" dirty="0">
                <a:latin typeface="Calibri" panose="020F0502020204030204" pitchFamily="34" charset="0"/>
                <a:ea typeface="Times New Roman" panose="02020603050405020304" pitchFamily="18" charset="0"/>
              </a:rPr>
              <a:t>A música auxilia:</a:t>
            </a:r>
            <a:endParaRPr lang="en-GB" dirty="0"/>
          </a:p>
        </p:txBody>
      </p:sp>
      <p:sp>
        <p:nvSpPr>
          <p:cNvPr id="3" name="Text Placeholder 2">
            <a:extLst>
              <a:ext uri="{FF2B5EF4-FFF2-40B4-BE49-F238E27FC236}">
                <a16:creationId xmlns:a16="http://schemas.microsoft.com/office/drawing/2014/main" id="{E885C62D-F0C7-3625-A618-291B0183F46C}"/>
              </a:ext>
            </a:extLst>
          </p:cNvPr>
          <p:cNvSpPr>
            <a:spLocks noGrp="1"/>
          </p:cNvSpPr>
          <p:nvPr>
            <p:ph type="body" idx="1"/>
          </p:nvPr>
        </p:nvSpPr>
        <p:spPr>
          <a:xfrm>
            <a:off x="614974" y="1310850"/>
            <a:ext cx="7629433" cy="3441299"/>
          </a:xfrm>
        </p:spPr>
        <p:txBody>
          <a:bodyPr/>
          <a:lstStyle/>
          <a:p>
            <a:pPr marL="76200" indent="0">
              <a:buNone/>
            </a:pPr>
            <a:r>
              <a:rPr lang="pt-PT" sz="1800" dirty="0">
                <a:latin typeface="+mn-lt"/>
                <a:ea typeface="Times New Roman" panose="02020603050405020304" pitchFamily="18" charset="0"/>
              </a:rPr>
              <a:t>1. Aliviar a depressão e a ansiedade (comumente associada a “- Obesidade + o estigma associado)</a:t>
            </a:r>
          </a:p>
          <a:p>
            <a:pPr marL="76200" indent="0">
              <a:buNone/>
            </a:pPr>
            <a:r>
              <a:rPr lang="pt-PT" sz="1800" dirty="0">
                <a:latin typeface="+mn-lt"/>
                <a:ea typeface="Times New Roman" panose="02020603050405020304" pitchFamily="18" charset="0"/>
              </a:rPr>
              <a:t>2. relaxar, melhorar o sono e o descanso, melhorar e criar uma identidade e </a:t>
            </a:r>
            <a:r>
              <a:rPr lang="pt-PT" sz="1800" dirty="0" err="1">
                <a:latin typeface="+mn-lt"/>
                <a:ea typeface="Times New Roman" panose="02020603050405020304" pitchFamily="18" charset="0"/>
              </a:rPr>
              <a:t>auto-estima</a:t>
            </a:r>
            <a:r>
              <a:rPr lang="pt-PT" sz="1800" dirty="0">
                <a:latin typeface="+mn-lt"/>
                <a:ea typeface="Times New Roman" panose="02020603050405020304" pitchFamily="18" charset="0"/>
              </a:rPr>
              <a:t> adequadas.</a:t>
            </a:r>
          </a:p>
          <a:p>
            <a:pPr marL="76200" indent="0">
              <a:buNone/>
            </a:pPr>
            <a:r>
              <a:rPr lang="pt-PT" sz="1800" dirty="0">
                <a:latin typeface="+mn-lt"/>
                <a:ea typeface="Times New Roman" panose="02020603050405020304" pitchFamily="18" charset="0"/>
              </a:rPr>
              <a:t>Procura dar voz à voz interior saudável que quer curar, reduzir os níveis de stress e pressão.</a:t>
            </a:r>
          </a:p>
          <a:p>
            <a:pPr marL="76200" indent="0">
              <a:buNone/>
            </a:pPr>
            <a:r>
              <a:rPr lang="pt-PT" sz="1800" dirty="0">
                <a:latin typeface="+mn-lt"/>
                <a:ea typeface="Times New Roman" panose="02020603050405020304" pitchFamily="18" charset="0"/>
              </a:rPr>
              <a:t>As sessões de musicoterapia são percebidas como um ambiente lúdico e descontraído que ajuda a diminuir o sentimento de ridículo, trabalhando a partir do humor e da criação de um bom vínculo terapêutico, com o profissional musicoterapeuta e/ou o grupo.</a:t>
            </a:r>
            <a:endParaRPr lang="en-GB" dirty="0">
              <a:latin typeface="+mn-lt"/>
            </a:endParaRPr>
          </a:p>
        </p:txBody>
      </p:sp>
      <p:sp>
        <p:nvSpPr>
          <p:cNvPr id="4" name="Slide Number Placeholder 3">
            <a:extLst>
              <a:ext uri="{FF2B5EF4-FFF2-40B4-BE49-F238E27FC236}">
                <a16:creationId xmlns:a16="http://schemas.microsoft.com/office/drawing/2014/main" id="{9AEF5245-3F47-036F-722F-F0F0E771A14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28004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9DD-26C1-39A9-A67D-5E5193EE3386}"/>
              </a:ext>
            </a:extLst>
          </p:cNvPr>
          <p:cNvSpPr>
            <a:spLocks noGrp="1"/>
          </p:cNvSpPr>
          <p:nvPr>
            <p:ph type="title"/>
          </p:nvPr>
        </p:nvSpPr>
        <p:spPr/>
        <p:txBody>
          <a:bodyPr/>
          <a:lstStyle/>
          <a:p>
            <a:r>
              <a:rPr lang="en-GB" dirty="0" err="1"/>
              <a:t>Dançaterapia</a:t>
            </a:r>
            <a:endParaRPr lang="en-GB" dirty="0"/>
          </a:p>
        </p:txBody>
      </p:sp>
      <p:sp>
        <p:nvSpPr>
          <p:cNvPr id="4" name="Slide Number Placeholder 3">
            <a:extLst>
              <a:ext uri="{FF2B5EF4-FFF2-40B4-BE49-F238E27FC236}">
                <a16:creationId xmlns:a16="http://schemas.microsoft.com/office/drawing/2014/main" id="{A55556AA-9808-23CF-E042-B6EF6562EE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5" name="Picture 4" descr="A picture containing text&#10;&#10;Description automatically generated">
            <a:extLst>
              <a:ext uri="{FF2B5EF4-FFF2-40B4-BE49-F238E27FC236}">
                <a16:creationId xmlns:a16="http://schemas.microsoft.com/office/drawing/2014/main" id="{AD10ECC3-F83D-87B7-D782-3DFC17769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559" y="1481380"/>
            <a:ext cx="4980632" cy="3270770"/>
          </a:xfrm>
          <a:prstGeom prst="rect">
            <a:avLst/>
          </a:prstGeom>
        </p:spPr>
      </p:pic>
      <p:sp>
        <p:nvSpPr>
          <p:cNvPr id="6" name="TextBox 5">
            <a:extLst>
              <a:ext uri="{FF2B5EF4-FFF2-40B4-BE49-F238E27FC236}">
                <a16:creationId xmlns:a16="http://schemas.microsoft.com/office/drawing/2014/main" id="{1CA9F804-C578-69A9-95F2-E9DF37B5F32D}"/>
              </a:ext>
            </a:extLst>
          </p:cNvPr>
          <p:cNvSpPr txBox="1"/>
          <p:nvPr/>
        </p:nvSpPr>
        <p:spPr>
          <a:xfrm>
            <a:off x="2661727" y="4791875"/>
            <a:ext cx="2664296" cy="261610"/>
          </a:xfrm>
          <a:prstGeom prst="rect">
            <a:avLst/>
          </a:prstGeom>
          <a:noFill/>
        </p:spPr>
        <p:txBody>
          <a:bodyPr wrap="square" rtlCol="0">
            <a:spAutoFit/>
          </a:bodyPr>
          <a:lstStyle/>
          <a:p>
            <a:r>
              <a:rPr lang="x-none" sz="1100" dirty="0">
                <a:solidFill>
                  <a:srgbClr val="202122"/>
                </a:solidFill>
                <a:effectLst/>
                <a:latin typeface="Calibri" panose="020F0502020204030204" pitchFamily="34" charset="0"/>
                <a:ea typeface="Times New Roman" panose="02020603050405020304" pitchFamily="18" charset="0"/>
              </a:rPr>
              <a:t>Henri Matisse, </a:t>
            </a:r>
            <a:r>
              <a:rPr lang="x-none" sz="1100" i="1" dirty="0">
                <a:solidFill>
                  <a:srgbClr val="202122"/>
                </a:solidFill>
                <a:effectLst/>
                <a:latin typeface="Calibri" panose="020F0502020204030204" pitchFamily="34" charset="0"/>
                <a:ea typeface="Times New Roman" panose="02020603050405020304" pitchFamily="18" charset="0"/>
              </a:rPr>
              <a:t>La danse</a:t>
            </a:r>
            <a:r>
              <a:rPr lang="x-none" sz="1100" dirty="0">
                <a:solidFill>
                  <a:srgbClr val="202122"/>
                </a:solidFill>
                <a:effectLst/>
                <a:latin typeface="Calibri" panose="020F0502020204030204" pitchFamily="34" charset="0"/>
                <a:ea typeface="Times New Roman" panose="02020603050405020304" pitchFamily="18" charset="0"/>
              </a:rPr>
              <a:t> 1909, </a:t>
            </a:r>
            <a:r>
              <a:rPr lang="es-ES" sz="1100" dirty="0">
                <a:effectLst/>
                <a:latin typeface="Calibri" panose="020F0502020204030204" pitchFamily="34" charset="0"/>
                <a:ea typeface="Times New Roman" panose="02020603050405020304" pitchFamily="18" charset="0"/>
              </a:rPr>
              <a:t>(Wikipedia)</a:t>
            </a:r>
            <a:r>
              <a:rPr lang="x-none" sz="1100" dirty="0">
                <a:effectLst/>
              </a:rPr>
              <a:t> </a:t>
            </a:r>
            <a:endParaRPr lang="en-GB" sz="1100" dirty="0"/>
          </a:p>
        </p:txBody>
      </p:sp>
    </p:spTree>
    <p:extLst>
      <p:ext uri="{BB962C8B-B14F-4D97-AF65-F5344CB8AC3E}">
        <p14:creationId xmlns:p14="http://schemas.microsoft.com/office/powerpoint/2010/main" val="90865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6FD4-E285-B6C3-27C1-D95AC30FFC09}"/>
              </a:ext>
            </a:extLst>
          </p:cNvPr>
          <p:cNvSpPr>
            <a:spLocks noGrp="1"/>
          </p:cNvSpPr>
          <p:nvPr>
            <p:ph type="title"/>
          </p:nvPr>
        </p:nvSpPr>
        <p:spPr/>
        <p:txBody>
          <a:bodyPr/>
          <a:lstStyle/>
          <a:p>
            <a:r>
              <a:rPr lang="en-GB" dirty="0" err="1"/>
              <a:t>Dançaterapia</a:t>
            </a:r>
            <a:endParaRPr lang="en-GB" dirty="0"/>
          </a:p>
        </p:txBody>
      </p:sp>
      <p:sp>
        <p:nvSpPr>
          <p:cNvPr id="3" name="Text Placeholder 2">
            <a:extLst>
              <a:ext uri="{FF2B5EF4-FFF2-40B4-BE49-F238E27FC236}">
                <a16:creationId xmlns:a16="http://schemas.microsoft.com/office/drawing/2014/main" id="{65C3F364-2C97-EBCF-3350-C435EF918BC3}"/>
              </a:ext>
            </a:extLst>
          </p:cNvPr>
          <p:cNvSpPr>
            <a:spLocks noGrp="1"/>
          </p:cNvSpPr>
          <p:nvPr>
            <p:ph type="body" idx="1"/>
          </p:nvPr>
        </p:nvSpPr>
        <p:spPr>
          <a:xfrm>
            <a:off x="381000" y="1464975"/>
            <a:ext cx="8511480" cy="3220925"/>
          </a:xfrm>
        </p:spPr>
        <p:txBody>
          <a:bodyPr/>
          <a:lstStyle/>
          <a:p>
            <a:r>
              <a:rPr lang="pt-PT" sz="2000" i="0" dirty="0">
                <a:solidFill>
                  <a:srgbClr val="333333"/>
                </a:solidFill>
                <a:effectLst/>
                <a:latin typeface="+mn-lt"/>
                <a:cs typeface="Calibri" panose="020F0502020204030204" pitchFamily="34" charset="0"/>
              </a:rPr>
              <a:t>A terapia de dança/movimento, geralmente referida simplesmente como </a:t>
            </a:r>
            <a:r>
              <a:rPr lang="pt-PT" sz="2000" i="0" dirty="0" err="1">
                <a:solidFill>
                  <a:srgbClr val="333333"/>
                </a:solidFill>
                <a:effectLst/>
                <a:latin typeface="+mn-lt"/>
                <a:cs typeface="Calibri" panose="020F0502020204030204" pitchFamily="34" charset="0"/>
              </a:rPr>
              <a:t>dançaterapia</a:t>
            </a:r>
            <a:r>
              <a:rPr lang="pt-PT" sz="2000" dirty="0">
                <a:solidFill>
                  <a:srgbClr val="333333"/>
                </a:solidFill>
                <a:latin typeface="+mn-lt"/>
                <a:cs typeface="Calibri" panose="020F0502020204030204" pitchFamily="34" charset="0"/>
              </a:rPr>
              <a:t>, </a:t>
            </a:r>
            <a:r>
              <a:rPr lang="pt-PT" sz="2000" i="0" dirty="0">
                <a:solidFill>
                  <a:srgbClr val="333333"/>
                </a:solidFill>
                <a:effectLst/>
                <a:latin typeface="+mn-lt"/>
                <a:cs typeface="Calibri" panose="020F0502020204030204" pitchFamily="34" charset="0"/>
              </a:rPr>
              <a:t>é um tipo de terapia que usa o movimento para ajudar os indivíduos a alcançar a integração emocional, cognitiva, física e social. Benéfica para a saúde física e mental, a </a:t>
            </a:r>
            <a:r>
              <a:rPr lang="pt-PT" sz="2000" i="0" dirty="0" err="1">
                <a:solidFill>
                  <a:srgbClr val="333333"/>
                </a:solidFill>
                <a:effectLst/>
                <a:latin typeface="+mn-lt"/>
                <a:cs typeface="Calibri" panose="020F0502020204030204" pitchFamily="34" charset="0"/>
              </a:rPr>
              <a:t>dançaterapia</a:t>
            </a:r>
            <a:r>
              <a:rPr lang="pt-PT" sz="2000" i="0" dirty="0">
                <a:solidFill>
                  <a:srgbClr val="333333"/>
                </a:solidFill>
                <a:effectLst/>
                <a:latin typeface="+mn-lt"/>
                <a:cs typeface="Calibri" panose="020F0502020204030204" pitchFamily="34" charset="0"/>
              </a:rPr>
              <a:t> pode ser usada para redução do estresse, prevenção de doenças e controle do humor.</a:t>
            </a:r>
          </a:p>
          <a:p>
            <a:r>
              <a:rPr lang="pt-PT" sz="2000" i="0" dirty="0">
                <a:solidFill>
                  <a:srgbClr val="333333"/>
                </a:solidFill>
                <a:effectLst/>
                <a:latin typeface="+mn-lt"/>
                <a:cs typeface="Calibri" panose="020F0502020204030204" pitchFamily="34" charset="0"/>
              </a:rPr>
              <a:t>Os terapeutas de dança trabalham com pessoas em terapia para ajudá-las a melhorar sua imagem corporal e </a:t>
            </a:r>
            <a:r>
              <a:rPr lang="pt-PT" sz="2000" i="0" dirty="0" err="1">
                <a:solidFill>
                  <a:srgbClr val="333333"/>
                </a:solidFill>
                <a:effectLst/>
                <a:latin typeface="+mn-lt"/>
                <a:cs typeface="Calibri" panose="020F0502020204030204" pitchFamily="34" charset="0"/>
              </a:rPr>
              <a:t>auto-estima</a:t>
            </a:r>
            <a:endParaRPr lang="en-GB" sz="2000" dirty="0">
              <a:solidFill>
                <a:schemeClr val="tx1"/>
              </a:solidFill>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id="{7E7BA9F5-CCA4-8DFE-51B3-9CC8813569C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id="{21D09191-6617-10B3-A6B6-EC5268919182}"/>
              </a:ext>
            </a:extLst>
          </p:cNvPr>
          <p:cNvSpPr txBox="1"/>
          <p:nvPr/>
        </p:nvSpPr>
        <p:spPr>
          <a:xfrm>
            <a:off x="4932040" y="4371950"/>
            <a:ext cx="3960440" cy="430887"/>
          </a:xfrm>
          <a:prstGeom prst="rect">
            <a:avLst/>
          </a:prstGeom>
          <a:noFill/>
        </p:spPr>
        <p:txBody>
          <a:bodyPr wrap="square" rtlCol="0">
            <a:spAutoFit/>
          </a:bodyPr>
          <a:lstStyle/>
          <a:p>
            <a:r>
              <a:rPr lang="en-GB" sz="1100" dirty="0"/>
              <a:t>https://</a:t>
            </a:r>
            <a:r>
              <a:rPr lang="en-GB" sz="1100" dirty="0" err="1"/>
              <a:t>www.goodtherapy.org</a:t>
            </a:r>
            <a:r>
              <a:rPr lang="en-GB" sz="1100" dirty="0"/>
              <a:t>/learn-about-therapy/types/dance-movement-therapy</a:t>
            </a:r>
          </a:p>
        </p:txBody>
      </p:sp>
    </p:spTree>
    <p:extLst>
      <p:ext uri="{BB962C8B-B14F-4D97-AF65-F5344CB8AC3E}">
        <p14:creationId xmlns:p14="http://schemas.microsoft.com/office/powerpoint/2010/main" val="263651110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2500</TotalTime>
  <Words>800</Words>
  <Application>Microsoft Office PowerPoint</Application>
  <PresentationFormat>Apresentação no Ecrã (16:9)</PresentationFormat>
  <Paragraphs>60</Paragraphs>
  <Slides>12</Slides>
  <Notes>2</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12</vt:i4>
      </vt:variant>
    </vt:vector>
  </HeadingPairs>
  <TitlesOfParts>
    <vt:vector size="19" baseType="lpstr">
      <vt:lpstr>Barlow Light</vt:lpstr>
      <vt:lpstr>Calibri</vt:lpstr>
      <vt:lpstr>Barlow SemiBold</vt:lpstr>
      <vt:lpstr>Arial</vt:lpstr>
      <vt:lpstr>Barlow</vt:lpstr>
      <vt:lpstr>Times New Roman</vt:lpstr>
      <vt:lpstr>Caius template</vt:lpstr>
      <vt:lpstr>Usando Arteterapia com Pacientes com TAs –  Jonathan McFarland, Cristina Gonzalez, Mª Luisa Cuesta Santamaria, Isabel Maria Martin Ruiz, Eugenia Nadolu Velez, Eva Garcia Perea </vt:lpstr>
      <vt:lpstr>Terapias Humanísticas (Artes)</vt:lpstr>
      <vt:lpstr>ARTES PLÁSTICAS</vt:lpstr>
      <vt:lpstr>‘All children are artists. The problem is how to remain an artist once he grows up.’ * </vt:lpstr>
      <vt:lpstr>Pintura a dedo para pacientes com TA</vt:lpstr>
      <vt:lpstr>TERAPIA MUSICAL</vt:lpstr>
      <vt:lpstr>A música auxilia:</vt:lpstr>
      <vt:lpstr>Dançaterapia</vt:lpstr>
      <vt:lpstr>Dançaterapia</vt:lpstr>
      <vt:lpstr>Mensagem para levar para casa</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92</cp:revision>
  <dcterms:modified xsi:type="dcterms:W3CDTF">2023-05-24T14:47:26Z</dcterms:modified>
</cp:coreProperties>
</file>