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14"/>
  </p:notesMasterIdLst>
  <p:sldIdLst>
    <p:sldId id="256" r:id="rId2"/>
    <p:sldId id="298" r:id="rId3"/>
    <p:sldId id="299" r:id="rId4"/>
    <p:sldId id="307" r:id="rId5"/>
    <p:sldId id="308" r:id="rId6"/>
    <p:sldId id="300" r:id="rId7"/>
    <p:sldId id="301" r:id="rId8"/>
    <p:sldId id="303" r:id="rId9"/>
    <p:sldId id="302" r:id="rId10"/>
    <p:sldId id="304" r:id="rId11"/>
    <p:sldId id="306" r:id="rId12"/>
    <p:sldId id="278" r:id="rId13"/>
  </p:sldIdLst>
  <p:sldSz cx="9144000" cy="5143500" type="screen16x9"/>
  <p:notesSz cx="6858000" cy="9144000"/>
  <p:embeddedFontLst>
    <p:embeddedFont>
      <p:font typeface="Barlow" panose="00000500000000000000" pitchFamily="2" charset="0"/>
      <p:regular r:id="rId15"/>
      <p:bold r:id="rId16"/>
      <p:italic r:id="rId17"/>
      <p:boldItalic r:id="rId18"/>
    </p:embeddedFont>
    <p:embeddedFont>
      <p:font typeface="Barlow Light" panose="00000400000000000000" pitchFamily="2" charset="0"/>
      <p:regular r:id="rId19"/>
      <p:bold r:id="rId20"/>
      <p:italic r:id="rId21"/>
      <p:boldItalic r:id="rId22"/>
    </p:embeddedFont>
    <p:embeddedFont>
      <p:font typeface="Barlow SemiBold" panose="00000700000000000000" pitchFamily="2" charset="0"/>
      <p:regular r:id="rId23"/>
      <p:bold r:id="rId24"/>
      <p:italic r:id="rId25"/>
      <p:boldItalic r:id="rId26"/>
    </p:embeddedFont>
    <p:embeddedFont>
      <p:font typeface="Calibri" panose="020F050202020403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1"/>
  </p:normalViewPr>
  <p:slideViewPr>
    <p:cSldViewPr>
      <p:cViewPr varScale="1">
        <p:scale>
          <a:sx n="78" d="100"/>
          <a:sy n="78" d="100"/>
        </p:scale>
        <p:origin x="940" y="52"/>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D96DFD-F29A-9444-9660-88CFB3BE482F}"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47FE16FA-2E8E-C449-B9A4-0402E75BFE1C}">
      <dgm:prSet/>
      <dgm:spPr/>
      <dgm:t>
        <a:bodyPr/>
        <a:lstStyle/>
        <a:p>
          <a:r>
            <a:rPr lang="lt-LT" dirty="0"/>
            <a:t>Piešimas pirštais yra apie judėjimą, o judesys suteikia išraiškos laisvę</a:t>
          </a:r>
          <a:r>
            <a:rPr lang="x-none" b="0" i="0" dirty="0"/>
            <a:t> </a:t>
          </a:r>
          <a:endParaRPr lang="x-none" dirty="0"/>
        </a:p>
      </dgm:t>
    </dgm:pt>
    <dgm:pt modelId="{A4397222-429C-8949-8386-44BC9AFFE4B1}" type="parTrans" cxnId="{EC03E5CB-4D35-B74D-AE3D-BB37185396EB}">
      <dgm:prSet/>
      <dgm:spPr/>
      <dgm:t>
        <a:bodyPr/>
        <a:lstStyle/>
        <a:p>
          <a:endParaRPr lang="en-GB"/>
        </a:p>
      </dgm:t>
    </dgm:pt>
    <dgm:pt modelId="{5928166F-5BC7-A244-9E4E-BB647C4E1400}" type="sibTrans" cxnId="{EC03E5CB-4D35-B74D-AE3D-BB37185396EB}">
      <dgm:prSet/>
      <dgm:spPr/>
      <dgm:t>
        <a:bodyPr/>
        <a:lstStyle/>
        <a:p>
          <a:endParaRPr lang="en-GB"/>
        </a:p>
      </dgm:t>
    </dgm:pt>
    <dgm:pt modelId="{BB254555-9291-1F46-BF68-83318D73AC3E}">
      <dgm:prSet/>
      <dgm:spPr/>
      <dgm:t>
        <a:bodyPr/>
        <a:lstStyle/>
        <a:p>
          <a:r>
            <a:rPr lang="lt-LT" dirty="0"/>
            <a:t>Būdas užmegzti ryšį ir santykį su savimi ir kitais, tyrinėjant jausmus be žodžių ar kalbos</a:t>
          </a:r>
          <a:endParaRPr lang="x-none" dirty="0"/>
        </a:p>
      </dgm:t>
    </dgm:pt>
    <dgm:pt modelId="{616467FA-ED2A-8E45-8E8E-E6308D244D5A}" type="parTrans" cxnId="{87263A83-CD90-304A-B896-495682AA1DFB}">
      <dgm:prSet/>
      <dgm:spPr/>
      <dgm:t>
        <a:bodyPr/>
        <a:lstStyle/>
        <a:p>
          <a:endParaRPr lang="en-GB"/>
        </a:p>
      </dgm:t>
    </dgm:pt>
    <dgm:pt modelId="{C0831FD1-2F85-4544-BF2D-FAA492F11D17}" type="sibTrans" cxnId="{87263A83-CD90-304A-B896-495682AA1DFB}">
      <dgm:prSet/>
      <dgm:spPr/>
      <dgm:t>
        <a:bodyPr/>
        <a:lstStyle/>
        <a:p>
          <a:endParaRPr lang="en-GB"/>
        </a:p>
      </dgm:t>
    </dgm:pt>
    <dgm:pt modelId="{D5306BC3-8FC8-DA4B-8274-2AA4D5E7CC0E}">
      <dgm:prSet/>
      <dgm:spPr/>
      <dgm:t>
        <a:bodyPr/>
        <a:lstStyle/>
        <a:p>
          <a:r>
            <a:rPr lang="lt-LT" b="0" i="0" dirty="0"/>
            <a:t>Atkurti ryšį su vidiniu „savimi“ </a:t>
          </a:r>
          <a:endParaRPr lang="x-none" dirty="0"/>
        </a:p>
      </dgm:t>
    </dgm:pt>
    <dgm:pt modelId="{CA2F0AD5-1C57-6145-AB43-830EA3E1FAD9}" type="parTrans" cxnId="{6AA48102-C13E-E442-BC82-28C29D10FC00}">
      <dgm:prSet/>
      <dgm:spPr/>
      <dgm:t>
        <a:bodyPr/>
        <a:lstStyle/>
        <a:p>
          <a:endParaRPr lang="en-GB"/>
        </a:p>
      </dgm:t>
    </dgm:pt>
    <dgm:pt modelId="{F37D1298-E5FF-3049-A5AB-8F8A25C657CD}" type="sibTrans" cxnId="{6AA48102-C13E-E442-BC82-28C29D10FC00}">
      <dgm:prSet/>
      <dgm:spPr/>
      <dgm:t>
        <a:bodyPr/>
        <a:lstStyle/>
        <a:p>
          <a:endParaRPr lang="en-GB"/>
        </a:p>
      </dgm:t>
    </dgm:pt>
    <dgm:pt modelId="{7D6B5540-FFAC-4E47-9DEA-6535172B49B3}">
      <dgm:prSet/>
      <dgm:spPr/>
      <dgm:t>
        <a:bodyPr/>
        <a:lstStyle/>
        <a:p>
          <a:r>
            <a:rPr lang="lt-LT" b="0" i="0" dirty="0"/>
            <a:t>Jeigu gali atkurti ryšį su savimi, tai gali sukurti ryšį ir su savo kolegomis</a:t>
          </a:r>
          <a:endParaRPr lang="x-none" dirty="0"/>
        </a:p>
      </dgm:t>
    </dgm:pt>
    <dgm:pt modelId="{3D0BB533-D401-F54A-8332-CECEBA74C878}" type="parTrans" cxnId="{7944B03B-9FC2-4B47-88FA-AD1AE2C855E8}">
      <dgm:prSet/>
      <dgm:spPr/>
      <dgm:t>
        <a:bodyPr/>
        <a:lstStyle/>
        <a:p>
          <a:endParaRPr lang="en-GB"/>
        </a:p>
      </dgm:t>
    </dgm:pt>
    <dgm:pt modelId="{75E4E602-3650-2242-9D88-03CD2465858B}" type="sibTrans" cxnId="{7944B03B-9FC2-4B47-88FA-AD1AE2C855E8}">
      <dgm:prSet/>
      <dgm:spPr/>
      <dgm:t>
        <a:bodyPr/>
        <a:lstStyle/>
        <a:p>
          <a:endParaRPr lang="en-GB"/>
        </a:p>
      </dgm:t>
    </dgm:pt>
    <dgm:pt modelId="{69CB8301-E3C0-1D45-BAC2-935E253F389E}">
      <dgm:prSet/>
      <dgm:spPr/>
      <dgm:t>
        <a:bodyPr/>
        <a:lstStyle/>
        <a:p>
          <a:r>
            <a:rPr lang="lt-LT" b="0" i="0" dirty="0"/>
            <a:t>Ryšio su savimi radimas padeda rasti ryšį su kitais</a:t>
          </a:r>
          <a:endParaRPr lang="x-none" dirty="0"/>
        </a:p>
      </dgm:t>
    </dgm:pt>
    <dgm:pt modelId="{647270FD-390C-2240-B52B-6475C0E9BC8E}" type="parTrans" cxnId="{B89C1499-E985-5F4E-BAF5-87DA19235895}">
      <dgm:prSet/>
      <dgm:spPr/>
      <dgm:t>
        <a:bodyPr/>
        <a:lstStyle/>
        <a:p>
          <a:endParaRPr lang="en-GB"/>
        </a:p>
      </dgm:t>
    </dgm:pt>
    <dgm:pt modelId="{9007B3B9-9069-8B44-AD23-206880C9FB36}" type="sibTrans" cxnId="{B89C1499-E985-5F4E-BAF5-87DA19235895}">
      <dgm:prSet/>
      <dgm:spPr/>
      <dgm:t>
        <a:bodyPr/>
        <a:lstStyle/>
        <a:p>
          <a:endParaRPr lang="en-GB"/>
        </a:p>
      </dgm:t>
    </dgm:pt>
    <dgm:pt modelId="{6D15AACB-9677-E041-AE69-E8A809BB09CA}">
      <dgm:prSet/>
      <dgm:spPr/>
      <dgm:t>
        <a:bodyPr/>
        <a:lstStyle/>
        <a:p>
          <a:r>
            <a:rPr lang="lt-LT" b="0" i="0" dirty="0"/>
            <a:t>Tada, iš lėto, pradedi mokėti reikšti savo emocijas </a:t>
          </a:r>
          <a:r>
            <a:rPr lang="lt-LT" b="0" i="0" dirty="0" err="1"/>
            <a:t>verbaliai</a:t>
          </a:r>
          <a:endParaRPr lang="x-none" dirty="0"/>
        </a:p>
      </dgm:t>
    </dgm:pt>
    <dgm:pt modelId="{529DE153-0B49-0F4C-B1FA-1375D4AA081A}" type="parTrans" cxnId="{3D2C41A6-AEFF-4F43-8C48-93DB258A29F2}">
      <dgm:prSet/>
      <dgm:spPr/>
      <dgm:t>
        <a:bodyPr/>
        <a:lstStyle/>
        <a:p>
          <a:endParaRPr lang="en-GB"/>
        </a:p>
      </dgm:t>
    </dgm:pt>
    <dgm:pt modelId="{02AFF7BC-E49E-F247-AD1E-4D8C0A0248ED}" type="sibTrans" cxnId="{3D2C41A6-AEFF-4F43-8C48-93DB258A29F2}">
      <dgm:prSet/>
      <dgm:spPr/>
      <dgm:t>
        <a:bodyPr/>
        <a:lstStyle/>
        <a:p>
          <a:endParaRPr lang="en-GB"/>
        </a:p>
      </dgm:t>
    </dgm:pt>
    <dgm:pt modelId="{A8A8D5AB-337B-7744-AD42-3D85831F3ED0}" type="pres">
      <dgm:prSet presAssocID="{F5D96DFD-F29A-9444-9660-88CFB3BE482F}" presName="linearFlow" presStyleCnt="0">
        <dgm:presLayoutVars>
          <dgm:dir/>
          <dgm:resizeHandles val="exact"/>
        </dgm:presLayoutVars>
      </dgm:prSet>
      <dgm:spPr/>
    </dgm:pt>
    <dgm:pt modelId="{D948BAD0-9A1E-284E-9E7F-01BEB4295C83}" type="pres">
      <dgm:prSet presAssocID="{47FE16FA-2E8E-C449-B9A4-0402E75BFE1C}" presName="composite" presStyleCnt="0"/>
      <dgm:spPr/>
    </dgm:pt>
    <dgm:pt modelId="{E6EBFF01-41D3-3148-BEE6-7241480718CF}" type="pres">
      <dgm:prSet presAssocID="{47FE16FA-2E8E-C449-B9A4-0402E75BFE1C}" presName="imgShp" presStyleLbl="fgImgPlace1" presStyleIdx="0" presStyleCnt="6"/>
      <dgm:spPr>
        <a:solidFill>
          <a:schemeClr val="tx1">
            <a:lumMod val="50000"/>
            <a:lumOff val="50000"/>
          </a:schemeClr>
        </a:solidFill>
      </dgm:spPr>
    </dgm:pt>
    <dgm:pt modelId="{6487FFCC-83AC-DE44-83BE-75ED04561D61}" type="pres">
      <dgm:prSet presAssocID="{47FE16FA-2E8E-C449-B9A4-0402E75BFE1C}" presName="txShp" presStyleLbl="node1" presStyleIdx="0" presStyleCnt="6">
        <dgm:presLayoutVars>
          <dgm:bulletEnabled val="1"/>
        </dgm:presLayoutVars>
      </dgm:prSet>
      <dgm:spPr/>
    </dgm:pt>
    <dgm:pt modelId="{FFF8576F-E76F-224F-AD98-C4F3B02C5530}" type="pres">
      <dgm:prSet presAssocID="{5928166F-5BC7-A244-9E4E-BB647C4E1400}" presName="spacing" presStyleCnt="0"/>
      <dgm:spPr/>
    </dgm:pt>
    <dgm:pt modelId="{BABF4AD1-6726-384B-9162-4EBAF975336A}" type="pres">
      <dgm:prSet presAssocID="{BB254555-9291-1F46-BF68-83318D73AC3E}" presName="composite" presStyleCnt="0"/>
      <dgm:spPr/>
    </dgm:pt>
    <dgm:pt modelId="{2D027029-234A-964A-B756-98A7F3E01473}" type="pres">
      <dgm:prSet presAssocID="{BB254555-9291-1F46-BF68-83318D73AC3E}" presName="imgShp" presStyleLbl="fgImgPlace1" presStyleIdx="1" presStyleCnt="6"/>
      <dgm:spPr>
        <a:solidFill>
          <a:srgbClr val="FF0000"/>
        </a:solidFill>
      </dgm:spPr>
    </dgm:pt>
    <dgm:pt modelId="{05822FD9-3726-BE4A-9818-893F8A1BFCB0}" type="pres">
      <dgm:prSet presAssocID="{BB254555-9291-1F46-BF68-83318D73AC3E}" presName="txShp" presStyleLbl="node1" presStyleIdx="1" presStyleCnt="6">
        <dgm:presLayoutVars>
          <dgm:bulletEnabled val="1"/>
        </dgm:presLayoutVars>
      </dgm:prSet>
      <dgm:spPr/>
    </dgm:pt>
    <dgm:pt modelId="{FA5505DE-DF88-7C4B-BB63-AED77EC7DDB5}" type="pres">
      <dgm:prSet presAssocID="{C0831FD1-2F85-4544-BF2D-FAA492F11D17}" presName="spacing" presStyleCnt="0"/>
      <dgm:spPr/>
    </dgm:pt>
    <dgm:pt modelId="{5BFF3734-D396-7D4E-9752-C5EACBC9FEDF}" type="pres">
      <dgm:prSet presAssocID="{D5306BC3-8FC8-DA4B-8274-2AA4D5E7CC0E}" presName="composite" presStyleCnt="0"/>
      <dgm:spPr/>
    </dgm:pt>
    <dgm:pt modelId="{75F76957-9018-E64C-841F-0B6477DB278F}" type="pres">
      <dgm:prSet presAssocID="{D5306BC3-8FC8-DA4B-8274-2AA4D5E7CC0E}" presName="imgShp" presStyleLbl="fgImgPlace1" presStyleIdx="2" presStyleCnt="6"/>
      <dgm:spPr>
        <a:solidFill>
          <a:srgbClr val="00B050"/>
        </a:solidFill>
      </dgm:spPr>
    </dgm:pt>
    <dgm:pt modelId="{47878D93-686D-424B-8C3D-81B9B44C0B35}" type="pres">
      <dgm:prSet presAssocID="{D5306BC3-8FC8-DA4B-8274-2AA4D5E7CC0E}" presName="txShp" presStyleLbl="node1" presStyleIdx="2" presStyleCnt="6">
        <dgm:presLayoutVars>
          <dgm:bulletEnabled val="1"/>
        </dgm:presLayoutVars>
      </dgm:prSet>
      <dgm:spPr/>
    </dgm:pt>
    <dgm:pt modelId="{E13DBEB9-A895-1F48-9B10-D6800829E6BA}" type="pres">
      <dgm:prSet presAssocID="{F37D1298-E5FF-3049-A5AB-8F8A25C657CD}" presName="spacing" presStyleCnt="0"/>
      <dgm:spPr/>
    </dgm:pt>
    <dgm:pt modelId="{CC2B2F4C-6EA6-2241-9DC1-02436C8F0F35}" type="pres">
      <dgm:prSet presAssocID="{7D6B5540-FFAC-4E47-9DEA-6535172B49B3}" presName="composite" presStyleCnt="0"/>
      <dgm:spPr/>
    </dgm:pt>
    <dgm:pt modelId="{B67353B0-4C78-264D-BF76-8BBF82D5E8D7}" type="pres">
      <dgm:prSet presAssocID="{7D6B5540-FFAC-4E47-9DEA-6535172B49B3}" presName="imgShp" presStyleLbl="fgImgPlace1" presStyleIdx="3" presStyleCnt="6"/>
      <dgm:spPr>
        <a:solidFill>
          <a:srgbClr val="7030A0"/>
        </a:solidFill>
      </dgm:spPr>
    </dgm:pt>
    <dgm:pt modelId="{C7A6B273-F320-ED4B-B039-A70BC349F35A}" type="pres">
      <dgm:prSet presAssocID="{7D6B5540-FFAC-4E47-9DEA-6535172B49B3}" presName="txShp" presStyleLbl="node1" presStyleIdx="3" presStyleCnt="6">
        <dgm:presLayoutVars>
          <dgm:bulletEnabled val="1"/>
        </dgm:presLayoutVars>
      </dgm:prSet>
      <dgm:spPr/>
    </dgm:pt>
    <dgm:pt modelId="{C2966DC3-4EEE-E74C-93F4-E939F737616D}" type="pres">
      <dgm:prSet presAssocID="{75E4E602-3650-2242-9D88-03CD2465858B}" presName="spacing" presStyleCnt="0"/>
      <dgm:spPr/>
    </dgm:pt>
    <dgm:pt modelId="{2B537FEF-7D12-6341-8F06-14DB0BB79614}" type="pres">
      <dgm:prSet presAssocID="{69CB8301-E3C0-1D45-BAC2-935E253F389E}" presName="composite" presStyleCnt="0"/>
      <dgm:spPr/>
    </dgm:pt>
    <dgm:pt modelId="{B3E73A71-2150-A34A-BF2E-1FC94241197E}" type="pres">
      <dgm:prSet presAssocID="{69CB8301-E3C0-1D45-BAC2-935E253F389E}" presName="imgShp" presStyleLbl="fgImgPlace1" presStyleIdx="4" presStyleCnt="6"/>
      <dgm:spPr>
        <a:solidFill>
          <a:schemeClr val="accent4"/>
        </a:solidFill>
      </dgm:spPr>
    </dgm:pt>
    <dgm:pt modelId="{19C48D5F-819A-384B-8C92-8DDEA777DD6E}" type="pres">
      <dgm:prSet presAssocID="{69CB8301-E3C0-1D45-BAC2-935E253F389E}" presName="txShp" presStyleLbl="node1" presStyleIdx="4" presStyleCnt="6">
        <dgm:presLayoutVars>
          <dgm:bulletEnabled val="1"/>
        </dgm:presLayoutVars>
      </dgm:prSet>
      <dgm:spPr/>
    </dgm:pt>
    <dgm:pt modelId="{9F384D2A-EF7B-6340-A133-2096AAC263F9}" type="pres">
      <dgm:prSet presAssocID="{9007B3B9-9069-8B44-AD23-206880C9FB36}" presName="spacing" presStyleCnt="0"/>
      <dgm:spPr/>
    </dgm:pt>
    <dgm:pt modelId="{3EF8DFFB-D06A-A24A-BFD3-05B7702EAD1B}" type="pres">
      <dgm:prSet presAssocID="{6D15AACB-9677-E041-AE69-E8A809BB09CA}" presName="composite" presStyleCnt="0"/>
      <dgm:spPr/>
    </dgm:pt>
    <dgm:pt modelId="{1FA977FD-22CA-6B46-ACA0-E12145FFE5C8}" type="pres">
      <dgm:prSet presAssocID="{6D15AACB-9677-E041-AE69-E8A809BB09CA}" presName="imgShp" presStyleLbl="fgImgPlace1" presStyleIdx="5" presStyleCnt="6"/>
      <dgm:spPr>
        <a:solidFill>
          <a:srgbClr val="C00000"/>
        </a:solidFill>
      </dgm:spPr>
    </dgm:pt>
    <dgm:pt modelId="{8C94FADA-0999-544B-99F0-D74C24AA0E65}" type="pres">
      <dgm:prSet presAssocID="{6D15AACB-9677-E041-AE69-E8A809BB09CA}" presName="txShp" presStyleLbl="node1" presStyleIdx="5" presStyleCnt="6">
        <dgm:presLayoutVars>
          <dgm:bulletEnabled val="1"/>
        </dgm:presLayoutVars>
      </dgm:prSet>
      <dgm:spPr/>
    </dgm:pt>
  </dgm:ptLst>
  <dgm:cxnLst>
    <dgm:cxn modelId="{6AA48102-C13E-E442-BC82-28C29D10FC00}" srcId="{F5D96DFD-F29A-9444-9660-88CFB3BE482F}" destId="{D5306BC3-8FC8-DA4B-8274-2AA4D5E7CC0E}" srcOrd="2" destOrd="0" parTransId="{CA2F0AD5-1C57-6145-AB43-830EA3E1FAD9}" sibTransId="{F37D1298-E5FF-3049-A5AB-8F8A25C657CD}"/>
    <dgm:cxn modelId="{3083AF0C-C4C9-7A49-9CBC-EA710599CEB6}" type="presOf" srcId="{7D6B5540-FFAC-4E47-9DEA-6535172B49B3}" destId="{C7A6B273-F320-ED4B-B039-A70BC349F35A}" srcOrd="0" destOrd="0" presId="urn:microsoft.com/office/officeart/2005/8/layout/vList3"/>
    <dgm:cxn modelId="{7944B03B-9FC2-4B47-88FA-AD1AE2C855E8}" srcId="{F5D96DFD-F29A-9444-9660-88CFB3BE482F}" destId="{7D6B5540-FFAC-4E47-9DEA-6535172B49B3}" srcOrd="3" destOrd="0" parTransId="{3D0BB533-D401-F54A-8332-CECEBA74C878}" sibTransId="{75E4E602-3650-2242-9D88-03CD2465858B}"/>
    <dgm:cxn modelId="{88BB527C-B996-6A43-ACC0-5B3582C9EC5C}" type="presOf" srcId="{69CB8301-E3C0-1D45-BAC2-935E253F389E}" destId="{19C48D5F-819A-384B-8C92-8DDEA777DD6E}" srcOrd="0" destOrd="0" presId="urn:microsoft.com/office/officeart/2005/8/layout/vList3"/>
    <dgm:cxn modelId="{87263A83-CD90-304A-B896-495682AA1DFB}" srcId="{F5D96DFD-F29A-9444-9660-88CFB3BE482F}" destId="{BB254555-9291-1F46-BF68-83318D73AC3E}" srcOrd="1" destOrd="0" parTransId="{616467FA-ED2A-8E45-8E8E-E6308D244D5A}" sibTransId="{C0831FD1-2F85-4544-BF2D-FAA492F11D17}"/>
    <dgm:cxn modelId="{5410A984-2709-A148-B699-368FA6FE865E}" type="presOf" srcId="{BB254555-9291-1F46-BF68-83318D73AC3E}" destId="{05822FD9-3726-BE4A-9818-893F8A1BFCB0}" srcOrd="0" destOrd="0" presId="urn:microsoft.com/office/officeart/2005/8/layout/vList3"/>
    <dgm:cxn modelId="{04EF5493-C2B5-3D4D-927F-5770ED39AB39}" type="presOf" srcId="{6D15AACB-9677-E041-AE69-E8A809BB09CA}" destId="{8C94FADA-0999-544B-99F0-D74C24AA0E65}" srcOrd="0" destOrd="0" presId="urn:microsoft.com/office/officeart/2005/8/layout/vList3"/>
    <dgm:cxn modelId="{B89C1499-E985-5F4E-BAF5-87DA19235895}" srcId="{F5D96DFD-F29A-9444-9660-88CFB3BE482F}" destId="{69CB8301-E3C0-1D45-BAC2-935E253F389E}" srcOrd="4" destOrd="0" parTransId="{647270FD-390C-2240-B52B-6475C0E9BC8E}" sibTransId="{9007B3B9-9069-8B44-AD23-206880C9FB36}"/>
    <dgm:cxn modelId="{3D2C41A6-AEFF-4F43-8C48-93DB258A29F2}" srcId="{F5D96DFD-F29A-9444-9660-88CFB3BE482F}" destId="{6D15AACB-9677-E041-AE69-E8A809BB09CA}" srcOrd="5" destOrd="0" parTransId="{529DE153-0B49-0F4C-B1FA-1375D4AA081A}" sibTransId="{02AFF7BC-E49E-F247-AD1E-4D8C0A0248ED}"/>
    <dgm:cxn modelId="{EC03E5CB-4D35-B74D-AE3D-BB37185396EB}" srcId="{F5D96DFD-F29A-9444-9660-88CFB3BE482F}" destId="{47FE16FA-2E8E-C449-B9A4-0402E75BFE1C}" srcOrd="0" destOrd="0" parTransId="{A4397222-429C-8949-8386-44BC9AFFE4B1}" sibTransId="{5928166F-5BC7-A244-9E4E-BB647C4E1400}"/>
    <dgm:cxn modelId="{13EBC5CE-B2FB-724E-B8FD-55CE38FAED8E}" type="presOf" srcId="{47FE16FA-2E8E-C449-B9A4-0402E75BFE1C}" destId="{6487FFCC-83AC-DE44-83BE-75ED04561D61}" srcOrd="0" destOrd="0" presId="urn:microsoft.com/office/officeart/2005/8/layout/vList3"/>
    <dgm:cxn modelId="{9E3F6BE1-A04A-2F42-94DC-D4E275A89094}" type="presOf" srcId="{F5D96DFD-F29A-9444-9660-88CFB3BE482F}" destId="{A8A8D5AB-337B-7744-AD42-3D85831F3ED0}" srcOrd="0" destOrd="0" presId="urn:microsoft.com/office/officeart/2005/8/layout/vList3"/>
    <dgm:cxn modelId="{46D971F3-7DAB-F845-AF60-A72805C3B2F3}" type="presOf" srcId="{D5306BC3-8FC8-DA4B-8274-2AA4D5E7CC0E}" destId="{47878D93-686D-424B-8C3D-81B9B44C0B35}" srcOrd="0" destOrd="0" presId="urn:microsoft.com/office/officeart/2005/8/layout/vList3"/>
    <dgm:cxn modelId="{D7684397-0594-524F-9426-4625CA5DFD9F}" type="presParOf" srcId="{A8A8D5AB-337B-7744-AD42-3D85831F3ED0}" destId="{D948BAD0-9A1E-284E-9E7F-01BEB4295C83}" srcOrd="0" destOrd="0" presId="urn:microsoft.com/office/officeart/2005/8/layout/vList3"/>
    <dgm:cxn modelId="{916CFDE5-8B10-4C47-BE17-30A50E53239D}" type="presParOf" srcId="{D948BAD0-9A1E-284E-9E7F-01BEB4295C83}" destId="{E6EBFF01-41D3-3148-BEE6-7241480718CF}" srcOrd="0" destOrd="0" presId="urn:microsoft.com/office/officeart/2005/8/layout/vList3"/>
    <dgm:cxn modelId="{251909D8-EF71-C647-8776-596B2F34EDFE}" type="presParOf" srcId="{D948BAD0-9A1E-284E-9E7F-01BEB4295C83}" destId="{6487FFCC-83AC-DE44-83BE-75ED04561D61}" srcOrd="1" destOrd="0" presId="urn:microsoft.com/office/officeart/2005/8/layout/vList3"/>
    <dgm:cxn modelId="{5F1187D4-D6E0-A246-97D1-443B6000833B}" type="presParOf" srcId="{A8A8D5AB-337B-7744-AD42-3D85831F3ED0}" destId="{FFF8576F-E76F-224F-AD98-C4F3B02C5530}" srcOrd="1" destOrd="0" presId="urn:microsoft.com/office/officeart/2005/8/layout/vList3"/>
    <dgm:cxn modelId="{494A1A22-51FB-0848-A382-345CDCAF8D1E}" type="presParOf" srcId="{A8A8D5AB-337B-7744-AD42-3D85831F3ED0}" destId="{BABF4AD1-6726-384B-9162-4EBAF975336A}" srcOrd="2" destOrd="0" presId="urn:microsoft.com/office/officeart/2005/8/layout/vList3"/>
    <dgm:cxn modelId="{09F05924-AB59-B841-9CBB-575C95DCF89A}" type="presParOf" srcId="{BABF4AD1-6726-384B-9162-4EBAF975336A}" destId="{2D027029-234A-964A-B756-98A7F3E01473}" srcOrd="0" destOrd="0" presId="urn:microsoft.com/office/officeart/2005/8/layout/vList3"/>
    <dgm:cxn modelId="{D8644542-C4EF-E042-B82E-98729CC03400}" type="presParOf" srcId="{BABF4AD1-6726-384B-9162-4EBAF975336A}" destId="{05822FD9-3726-BE4A-9818-893F8A1BFCB0}" srcOrd="1" destOrd="0" presId="urn:microsoft.com/office/officeart/2005/8/layout/vList3"/>
    <dgm:cxn modelId="{AD3C6CCA-73C6-C341-AD1A-2457E4E77ED0}" type="presParOf" srcId="{A8A8D5AB-337B-7744-AD42-3D85831F3ED0}" destId="{FA5505DE-DF88-7C4B-BB63-AED77EC7DDB5}" srcOrd="3" destOrd="0" presId="urn:microsoft.com/office/officeart/2005/8/layout/vList3"/>
    <dgm:cxn modelId="{9A00D859-9886-4649-86E3-03C9B6CCF5FE}" type="presParOf" srcId="{A8A8D5AB-337B-7744-AD42-3D85831F3ED0}" destId="{5BFF3734-D396-7D4E-9752-C5EACBC9FEDF}" srcOrd="4" destOrd="0" presId="urn:microsoft.com/office/officeart/2005/8/layout/vList3"/>
    <dgm:cxn modelId="{9DC1E804-7DC5-5649-A0D8-7B95CE65FB12}" type="presParOf" srcId="{5BFF3734-D396-7D4E-9752-C5EACBC9FEDF}" destId="{75F76957-9018-E64C-841F-0B6477DB278F}" srcOrd="0" destOrd="0" presId="urn:microsoft.com/office/officeart/2005/8/layout/vList3"/>
    <dgm:cxn modelId="{42166D86-6081-2C48-8968-E92C597F7A9F}" type="presParOf" srcId="{5BFF3734-D396-7D4E-9752-C5EACBC9FEDF}" destId="{47878D93-686D-424B-8C3D-81B9B44C0B35}" srcOrd="1" destOrd="0" presId="urn:microsoft.com/office/officeart/2005/8/layout/vList3"/>
    <dgm:cxn modelId="{0BDB9321-A735-4647-9CDA-1B82CC0B2B22}" type="presParOf" srcId="{A8A8D5AB-337B-7744-AD42-3D85831F3ED0}" destId="{E13DBEB9-A895-1F48-9B10-D6800829E6BA}" srcOrd="5" destOrd="0" presId="urn:microsoft.com/office/officeart/2005/8/layout/vList3"/>
    <dgm:cxn modelId="{0CB1DBA8-7881-7146-B18B-A8F241F77CCE}" type="presParOf" srcId="{A8A8D5AB-337B-7744-AD42-3D85831F3ED0}" destId="{CC2B2F4C-6EA6-2241-9DC1-02436C8F0F35}" srcOrd="6" destOrd="0" presId="urn:microsoft.com/office/officeart/2005/8/layout/vList3"/>
    <dgm:cxn modelId="{3E25AC7A-FCC8-064B-8A5D-9C50663D1DF9}" type="presParOf" srcId="{CC2B2F4C-6EA6-2241-9DC1-02436C8F0F35}" destId="{B67353B0-4C78-264D-BF76-8BBF82D5E8D7}" srcOrd="0" destOrd="0" presId="urn:microsoft.com/office/officeart/2005/8/layout/vList3"/>
    <dgm:cxn modelId="{0A475203-A054-6343-8B57-22C78207DC02}" type="presParOf" srcId="{CC2B2F4C-6EA6-2241-9DC1-02436C8F0F35}" destId="{C7A6B273-F320-ED4B-B039-A70BC349F35A}" srcOrd="1" destOrd="0" presId="urn:microsoft.com/office/officeart/2005/8/layout/vList3"/>
    <dgm:cxn modelId="{3CE402E0-C931-E844-87E0-2DD8C33AA3E6}" type="presParOf" srcId="{A8A8D5AB-337B-7744-AD42-3D85831F3ED0}" destId="{C2966DC3-4EEE-E74C-93F4-E939F737616D}" srcOrd="7" destOrd="0" presId="urn:microsoft.com/office/officeart/2005/8/layout/vList3"/>
    <dgm:cxn modelId="{C05EF0C1-B5B0-2249-B47B-3456E6D4D8A2}" type="presParOf" srcId="{A8A8D5AB-337B-7744-AD42-3D85831F3ED0}" destId="{2B537FEF-7D12-6341-8F06-14DB0BB79614}" srcOrd="8" destOrd="0" presId="urn:microsoft.com/office/officeart/2005/8/layout/vList3"/>
    <dgm:cxn modelId="{5B939DD3-06C8-9248-BDFB-ED15A757792B}" type="presParOf" srcId="{2B537FEF-7D12-6341-8F06-14DB0BB79614}" destId="{B3E73A71-2150-A34A-BF2E-1FC94241197E}" srcOrd="0" destOrd="0" presId="urn:microsoft.com/office/officeart/2005/8/layout/vList3"/>
    <dgm:cxn modelId="{92E6D9AF-CC08-9A41-AC67-845AEB957091}" type="presParOf" srcId="{2B537FEF-7D12-6341-8F06-14DB0BB79614}" destId="{19C48D5F-819A-384B-8C92-8DDEA777DD6E}" srcOrd="1" destOrd="0" presId="urn:microsoft.com/office/officeart/2005/8/layout/vList3"/>
    <dgm:cxn modelId="{15EB65E2-22A1-A740-9E78-8616A0B5ED57}" type="presParOf" srcId="{A8A8D5AB-337B-7744-AD42-3D85831F3ED0}" destId="{9F384D2A-EF7B-6340-A133-2096AAC263F9}" srcOrd="9" destOrd="0" presId="urn:microsoft.com/office/officeart/2005/8/layout/vList3"/>
    <dgm:cxn modelId="{36991D56-790A-E147-860A-A2FFC93A2A48}" type="presParOf" srcId="{A8A8D5AB-337B-7744-AD42-3D85831F3ED0}" destId="{3EF8DFFB-D06A-A24A-BFD3-05B7702EAD1B}" srcOrd="10" destOrd="0" presId="urn:microsoft.com/office/officeart/2005/8/layout/vList3"/>
    <dgm:cxn modelId="{E4137C2F-11FA-FC45-80A1-831B85157B3D}" type="presParOf" srcId="{3EF8DFFB-D06A-A24A-BFD3-05B7702EAD1B}" destId="{1FA977FD-22CA-6B46-ACA0-E12145FFE5C8}" srcOrd="0" destOrd="0" presId="urn:microsoft.com/office/officeart/2005/8/layout/vList3"/>
    <dgm:cxn modelId="{00C502E3-1101-0740-BE6C-71F564824B2E}" type="presParOf" srcId="{3EF8DFFB-D06A-A24A-BFD3-05B7702EAD1B}" destId="{8C94FADA-0999-544B-99F0-D74C24AA0E6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7FFCC-83AC-DE44-83BE-75ED04561D61}">
      <dsp:nvSpPr>
        <dsp:cNvPr id="0" name=""/>
        <dsp:cNvSpPr/>
      </dsp:nvSpPr>
      <dsp:spPr>
        <a:xfrm rot="10800000">
          <a:off x="1492577" y="1489"/>
          <a:ext cx="5418437" cy="51113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395" tIns="57150" rIns="106680" bIns="57150" numCol="1" spcCol="1270" anchor="ctr" anchorCtr="0">
          <a:noAutofit/>
        </a:bodyPr>
        <a:lstStyle/>
        <a:p>
          <a:pPr marL="0" lvl="0" indent="0" algn="ctr" defTabSz="666750">
            <a:lnSpc>
              <a:spcPct val="90000"/>
            </a:lnSpc>
            <a:spcBef>
              <a:spcPct val="0"/>
            </a:spcBef>
            <a:spcAft>
              <a:spcPct val="35000"/>
            </a:spcAft>
            <a:buNone/>
          </a:pPr>
          <a:r>
            <a:rPr lang="lt-LT" sz="1500" kern="1200" dirty="0"/>
            <a:t>Piešimas pirštais yra apie judėjimą, o judesys suteikia išraiškos laisvę</a:t>
          </a:r>
          <a:r>
            <a:rPr lang="x-none" sz="1500" b="0" i="0" kern="1200" dirty="0"/>
            <a:t> </a:t>
          </a:r>
          <a:endParaRPr lang="x-none" sz="1500" kern="1200" dirty="0"/>
        </a:p>
      </dsp:txBody>
      <dsp:txXfrm rot="10800000">
        <a:off x="1620360" y="1489"/>
        <a:ext cx="5290654" cy="511131"/>
      </dsp:txXfrm>
    </dsp:sp>
    <dsp:sp modelId="{E6EBFF01-41D3-3148-BEE6-7241480718CF}">
      <dsp:nvSpPr>
        <dsp:cNvPr id="0" name=""/>
        <dsp:cNvSpPr/>
      </dsp:nvSpPr>
      <dsp:spPr>
        <a:xfrm>
          <a:off x="1237011" y="1489"/>
          <a:ext cx="511131" cy="511131"/>
        </a:xfrm>
        <a:prstGeom prst="ellipse">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822FD9-3726-BE4A-9818-893F8A1BFCB0}">
      <dsp:nvSpPr>
        <dsp:cNvPr id="0" name=""/>
        <dsp:cNvSpPr/>
      </dsp:nvSpPr>
      <dsp:spPr>
        <a:xfrm rot="10800000">
          <a:off x="1492577" y="665197"/>
          <a:ext cx="5418437" cy="51113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395" tIns="57150" rIns="106680" bIns="57150" numCol="1" spcCol="1270" anchor="ctr" anchorCtr="0">
          <a:noAutofit/>
        </a:bodyPr>
        <a:lstStyle/>
        <a:p>
          <a:pPr marL="0" lvl="0" indent="0" algn="ctr" defTabSz="666750">
            <a:lnSpc>
              <a:spcPct val="90000"/>
            </a:lnSpc>
            <a:spcBef>
              <a:spcPct val="0"/>
            </a:spcBef>
            <a:spcAft>
              <a:spcPct val="35000"/>
            </a:spcAft>
            <a:buNone/>
          </a:pPr>
          <a:r>
            <a:rPr lang="lt-LT" sz="1500" kern="1200" dirty="0"/>
            <a:t>Būdas užmegzti ryšį ir santykį su savimi ir kitais, tyrinėjant jausmus be žodžių ar kalbos</a:t>
          </a:r>
          <a:endParaRPr lang="x-none" sz="1500" kern="1200" dirty="0"/>
        </a:p>
      </dsp:txBody>
      <dsp:txXfrm rot="10800000">
        <a:off x="1620360" y="665197"/>
        <a:ext cx="5290654" cy="511131"/>
      </dsp:txXfrm>
    </dsp:sp>
    <dsp:sp modelId="{2D027029-234A-964A-B756-98A7F3E01473}">
      <dsp:nvSpPr>
        <dsp:cNvPr id="0" name=""/>
        <dsp:cNvSpPr/>
      </dsp:nvSpPr>
      <dsp:spPr>
        <a:xfrm>
          <a:off x="1237011" y="665197"/>
          <a:ext cx="511131" cy="511131"/>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878D93-686D-424B-8C3D-81B9B44C0B35}">
      <dsp:nvSpPr>
        <dsp:cNvPr id="0" name=""/>
        <dsp:cNvSpPr/>
      </dsp:nvSpPr>
      <dsp:spPr>
        <a:xfrm rot="10800000">
          <a:off x="1492577" y="1328905"/>
          <a:ext cx="5418437" cy="51113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395" tIns="57150" rIns="106680" bIns="57150" numCol="1" spcCol="1270" anchor="ctr" anchorCtr="0">
          <a:noAutofit/>
        </a:bodyPr>
        <a:lstStyle/>
        <a:p>
          <a:pPr marL="0" lvl="0" indent="0" algn="ctr" defTabSz="666750">
            <a:lnSpc>
              <a:spcPct val="90000"/>
            </a:lnSpc>
            <a:spcBef>
              <a:spcPct val="0"/>
            </a:spcBef>
            <a:spcAft>
              <a:spcPct val="35000"/>
            </a:spcAft>
            <a:buNone/>
          </a:pPr>
          <a:r>
            <a:rPr lang="lt-LT" sz="1500" b="0" i="0" kern="1200" dirty="0"/>
            <a:t>Atkurti ryšį su vidiniu „savimi“ </a:t>
          </a:r>
          <a:endParaRPr lang="x-none" sz="1500" kern="1200" dirty="0"/>
        </a:p>
      </dsp:txBody>
      <dsp:txXfrm rot="10800000">
        <a:off x="1620360" y="1328905"/>
        <a:ext cx="5290654" cy="511131"/>
      </dsp:txXfrm>
    </dsp:sp>
    <dsp:sp modelId="{75F76957-9018-E64C-841F-0B6477DB278F}">
      <dsp:nvSpPr>
        <dsp:cNvPr id="0" name=""/>
        <dsp:cNvSpPr/>
      </dsp:nvSpPr>
      <dsp:spPr>
        <a:xfrm>
          <a:off x="1237011" y="1328905"/>
          <a:ext cx="511131" cy="511131"/>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A6B273-F320-ED4B-B039-A70BC349F35A}">
      <dsp:nvSpPr>
        <dsp:cNvPr id="0" name=""/>
        <dsp:cNvSpPr/>
      </dsp:nvSpPr>
      <dsp:spPr>
        <a:xfrm rot="10800000">
          <a:off x="1492577" y="1992613"/>
          <a:ext cx="5418437" cy="51113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395" tIns="57150" rIns="106680" bIns="57150" numCol="1" spcCol="1270" anchor="ctr" anchorCtr="0">
          <a:noAutofit/>
        </a:bodyPr>
        <a:lstStyle/>
        <a:p>
          <a:pPr marL="0" lvl="0" indent="0" algn="ctr" defTabSz="666750">
            <a:lnSpc>
              <a:spcPct val="90000"/>
            </a:lnSpc>
            <a:spcBef>
              <a:spcPct val="0"/>
            </a:spcBef>
            <a:spcAft>
              <a:spcPct val="35000"/>
            </a:spcAft>
            <a:buNone/>
          </a:pPr>
          <a:r>
            <a:rPr lang="lt-LT" sz="1500" b="0" i="0" kern="1200" dirty="0"/>
            <a:t>Jeigu gali atkurti ryšį su savimi, tai gali sukurti ryšį ir su savo kolegomis</a:t>
          </a:r>
          <a:endParaRPr lang="x-none" sz="1500" kern="1200" dirty="0"/>
        </a:p>
      </dsp:txBody>
      <dsp:txXfrm rot="10800000">
        <a:off x="1620360" y="1992613"/>
        <a:ext cx="5290654" cy="511131"/>
      </dsp:txXfrm>
    </dsp:sp>
    <dsp:sp modelId="{B67353B0-4C78-264D-BF76-8BBF82D5E8D7}">
      <dsp:nvSpPr>
        <dsp:cNvPr id="0" name=""/>
        <dsp:cNvSpPr/>
      </dsp:nvSpPr>
      <dsp:spPr>
        <a:xfrm>
          <a:off x="1237011" y="1992613"/>
          <a:ext cx="511131" cy="511131"/>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C48D5F-819A-384B-8C92-8DDEA777DD6E}">
      <dsp:nvSpPr>
        <dsp:cNvPr id="0" name=""/>
        <dsp:cNvSpPr/>
      </dsp:nvSpPr>
      <dsp:spPr>
        <a:xfrm rot="10800000">
          <a:off x="1492577" y="2656321"/>
          <a:ext cx="5418437" cy="51113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395" tIns="57150" rIns="106680" bIns="57150" numCol="1" spcCol="1270" anchor="ctr" anchorCtr="0">
          <a:noAutofit/>
        </a:bodyPr>
        <a:lstStyle/>
        <a:p>
          <a:pPr marL="0" lvl="0" indent="0" algn="ctr" defTabSz="666750">
            <a:lnSpc>
              <a:spcPct val="90000"/>
            </a:lnSpc>
            <a:spcBef>
              <a:spcPct val="0"/>
            </a:spcBef>
            <a:spcAft>
              <a:spcPct val="35000"/>
            </a:spcAft>
            <a:buNone/>
          </a:pPr>
          <a:r>
            <a:rPr lang="lt-LT" sz="1500" b="0" i="0" kern="1200" dirty="0"/>
            <a:t>Ryšio su savimi radimas padeda rasti ryšį su kitais</a:t>
          </a:r>
          <a:endParaRPr lang="x-none" sz="1500" kern="1200" dirty="0"/>
        </a:p>
      </dsp:txBody>
      <dsp:txXfrm rot="10800000">
        <a:off x="1620360" y="2656321"/>
        <a:ext cx="5290654" cy="511131"/>
      </dsp:txXfrm>
    </dsp:sp>
    <dsp:sp modelId="{B3E73A71-2150-A34A-BF2E-1FC94241197E}">
      <dsp:nvSpPr>
        <dsp:cNvPr id="0" name=""/>
        <dsp:cNvSpPr/>
      </dsp:nvSpPr>
      <dsp:spPr>
        <a:xfrm>
          <a:off x="1237011" y="2656321"/>
          <a:ext cx="511131" cy="511131"/>
        </a:xfrm>
        <a:prstGeom prst="ellips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94FADA-0999-544B-99F0-D74C24AA0E65}">
      <dsp:nvSpPr>
        <dsp:cNvPr id="0" name=""/>
        <dsp:cNvSpPr/>
      </dsp:nvSpPr>
      <dsp:spPr>
        <a:xfrm rot="10800000">
          <a:off x="1492577" y="3320029"/>
          <a:ext cx="5418437" cy="51113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395" tIns="57150" rIns="106680" bIns="57150" numCol="1" spcCol="1270" anchor="ctr" anchorCtr="0">
          <a:noAutofit/>
        </a:bodyPr>
        <a:lstStyle/>
        <a:p>
          <a:pPr marL="0" lvl="0" indent="0" algn="ctr" defTabSz="666750">
            <a:lnSpc>
              <a:spcPct val="90000"/>
            </a:lnSpc>
            <a:spcBef>
              <a:spcPct val="0"/>
            </a:spcBef>
            <a:spcAft>
              <a:spcPct val="35000"/>
            </a:spcAft>
            <a:buNone/>
          </a:pPr>
          <a:r>
            <a:rPr lang="lt-LT" sz="1500" b="0" i="0" kern="1200" dirty="0"/>
            <a:t>Tada, iš lėto, pradedi mokėti reikšti savo emocijas </a:t>
          </a:r>
          <a:r>
            <a:rPr lang="lt-LT" sz="1500" b="0" i="0" kern="1200" dirty="0" err="1"/>
            <a:t>verbaliai</a:t>
          </a:r>
          <a:endParaRPr lang="x-none" sz="1500" kern="1200" dirty="0"/>
        </a:p>
      </dsp:txBody>
      <dsp:txXfrm rot="10800000">
        <a:off x="1620360" y="3320029"/>
        <a:ext cx="5290654" cy="511131"/>
      </dsp:txXfrm>
    </dsp:sp>
    <dsp:sp modelId="{1FA977FD-22CA-6B46-ACA0-E12145FFE5C8}">
      <dsp:nvSpPr>
        <dsp:cNvPr id="0" name=""/>
        <dsp:cNvSpPr/>
      </dsp:nvSpPr>
      <dsp:spPr>
        <a:xfrm>
          <a:off x="1237011" y="3320029"/>
          <a:ext cx="511131" cy="511131"/>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747fdb7cbc_0_1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747fdb7cbc_0_1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59"/>
        <p:cNvGrpSpPr/>
        <p:nvPr/>
      </p:nvGrpSpPr>
      <p:grpSpPr>
        <a:xfrm>
          <a:off x="0" y="0"/>
          <a:ext cx="0" cy="0"/>
          <a:chOff x="0" y="0"/>
          <a:chExt cx="0" cy="0"/>
        </a:xfrm>
      </p:grpSpPr>
      <p:grpSp>
        <p:nvGrpSpPr>
          <p:cNvPr id="60" name="Google Shape;60;p6"/>
          <p:cNvGrpSpPr/>
          <p:nvPr/>
        </p:nvGrpSpPr>
        <p:grpSpPr>
          <a:xfrm>
            <a:off x="0" y="4762400"/>
            <a:ext cx="603997" cy="381100"/>
            <a:chOff x="0" y="4762400"/>
            <a:chExt cx="603997" cy="381100"/>
          </a:xfrm>
        </p:grpSpPr>
        <p:sp>
          <p:nvSpPr>
            <p:cNvPr id="61" name="Google Shape;61;p6"/>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6"/>
          <p:cNvSpPr txBox="1">
            <a:spLocks noGrp="1"/>
          </p:cNvSpPr>
          <p:nvPr>
            <p:ph type="title"/>
          </p:nvPr>
        </p:nvSpPr>
        <p:spPr>
          <a:xfrm>
            <a:off x="614975" y="391350"/>
            <a:ext cx="3613200" cy="9195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3000"/>
              <a:buNone/>
              <a:defRPr>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endParaRPr/>
          </a:p>
        </p:txBody>
      </p:sp>
      <p:sp>
        <p:nvSpPr>
          <p:cNvPr id="64" name="Google Shape;64;p6"/>
          <p:cNvSpPr txBox="1">
            <a:spLocks noGrp="1"/>
          </p:cNvSpPr>
          <p:nvPr>
            <p:ph type="body" idx="1"/>
          </p:nvPr>
        </p:nvSpPr>
        <p:spPr>
          <a:xfrm>
            <a:off x="614975" y="1476575"/>
            <a:ext cx="36132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65" name="Google Shape;65;p6"/>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66" name="Google Shape;66;p6"/>
          <p:cNvGrpSpPr/>
          <p:nvPr/>
        </p:nvGrpSpPr>
        <p:grpSpPr>
          <a:xfrm rot="10800000">
            <a:off x="4572000" y="-47"/>
            <a:ext cx="4572000" cy="5157522"/>
            <a:chOff x="8" y="-13862"/>
            <a:chExt cx="4572000" cy="5157522"/>
          </a:xfrm>
        </p:grpSpPr>
        <p:sp>
          <p:nvSpPr>
            <p:cNvPr id="67" name="Google Shape;67;p6"/>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9" name="Google Shape;69;p6"/>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odtherapy.org/learn-about-therapy/types/dance-movement-therapy" TargetMode="External"/><Relationship Id="rId2" Type="http://schemas.openxmlformats.org/officeDocument/2006/relationships/hyperlink" Target="https://www.who.int/health-topics/obesity#tab=tab_2" TargetMode="External"/><Relationship Id="rId1" Type="http://schemas.openxmlformats.org/officeDocument/2006/relationships/slideLayout" Target="../slideLayouts/slideLayout2.xml"/><Relationship Id="rId4" Type="http://schemas.openxmlformats.org/officeDocument/2006/relationships/hyperlink" Target="chrome-extension://nlaealbpbmpioeidemdfedkfmglobidl/https:/connected4health.pixel-online.org/files/results/EN_Handbook.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goodtherapy.org/learn-about-therapy/types/dance-movement-therap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323528" y="3075806"/>
            <a:ext cx="6696744" cy="1656184"/>
          </a:xfrm>
          <a:prstGeom prst="rect">
            <a:avLst/>
          </a:prstGeom>
        </p:spPr>
        <p:txBody>
          <a:bodyPr spcFirstLastPara="1" wrap="square" lIns="0" tIns="0" rIns="0" bIns="0" anchor="ctr" anchorCtr="0">
            <a:noAutofit/>
          </a:bodyPr>
          <a:lstStyle/>
          <a:p>
            <a:pPr lvl="0" algn="ctr"/>
            <a:r>
              <a:rPr lang="it-IT" sz="2400" dirty="0"/>
              <a:t>Meno terapijos naudojimas pacientams, sergantiems </a:t>
            </a:r>
            <a:r>
              <a:rPr lang="lt-LT" sz="2400" dirty="0"/>
              <a:t>valgymo sutrikimais</a:t>
            </a:r>
            <a:br>
              <a:rPr lang="en" sz="2400" dirty="0">
                <a:solidFill>
                  <a:schemeClr val="accent1"/>
                </a:solidFill>
              </a:rPr>
            </a:br>
            <a:br>
              <a:rPr lang="it-IT" sz="1800" dirty="0"/>
            </a:br>
            <a:r>
              <a:rPr lang="it-IT" sz="1600" dirty="0"/>
              <a:t>Jonathan </a:t>
            </a:r>
            <a:r>
              <a:rPr lang="it-IT" sz="1600" dirty="0" err="1"/>
              <a:t>McFarland</a:t>
            </a:r>
            <a:r>
              <a:rPr lang="it-IT" sz="1600" dirty="0"/>
              <a:t>, Cristina Gonzalez, Luisa Cuesta Santamaria, Isabel Maria Martin Ruiz, Eugenia </a:t>
            </a:r>
            <a:r>
              <a:rPr lang="it-IT" sz="1600" dirty="0" err="1"/>
              <a:t>Nadolu</a:t>
            </a:r>
            <a:r>
              <a:rPr lang="it-IT" sz="1600" dirty="0"/>
              <a:t> Velez, Eva Garcia Perea </a:t>
            </a:r>
            <a:endParaRPr sz="1600" dirty="0"/>
          </a:p>
        </p:txBody>
      </p:sp>
      <p:sp>
        <p:nvSpPr>
          <p:cNvPr id="3" name="Rectangle 2"/>
          <p:cNvSpPr/>
          <p:nvPr/>
        </p:nvSpPr>
        <p:spPr>
          <a:xfrm>
            <a:off x="683569" y="908015"/>
            <a:ext cx="7644340" cy="1015663"/>
          </a:xfrm>
          <a:prstGeom prst="rect">
            <a:avLst/>
          </a:prstGeom>
        </p:spPr>
        <p:txBody>
          <a:bodyPr wrap="square">
            <a:spAutoFit/>
          </a:bodyPr>
          <a:lstStyle/>
          <a:p>
            <a:r>
              <a:rPr lang="en" sz="6000" b="1" dirty="0">
                <a:solidFill>
                  <a:schemeClr val="accent2"/>
                </a:solidFill>
              </a:rPr>
              <a:t>Connected 4 Health</a:t>
            </a:r>
            <a:endParaRPr lang="it-IT"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3675C-9B6A-C2F1-BC6C-A79BD9E0501E}"/>
              </a:ext>
            </a:extLst>
          </p:cNvPr>
          <p:cNvSpPr>
            <a:spLocks noGrp="1"/>
          </p:cNvSpPr>
          <p:nvPr>
            <p:ph type="title"/>
          </p:nvPr>
        </p:nvSpPr>
        <p:spPr/>
        <p:txBody>
          <a:bodyPr/>
          <a:lstStyle/>
          <a:p>
            <a:r>
              <a:rPr lang="lt-LT" dirty="0">
                <a:latin typeface="Arial" panose="020B0604020202020204" pitchFamily="34" charset="0"/>
                <a:cs typeface="Arial" panose="020B0604020202020204" pitchFamily="34" charset="0"/>
              </a:rPr>
              <a:t>Žinutė įsisavinimui</a:t>
            </a:r>
            <a:endParaRPr lang="en-GB"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0B872BA0-66F8-8A18-ED31-C92826497CD7}"/>
              </a:ext>
            </a:extLst>
          </p:cNvPr>
          <p:cNvSpPr>
            <a:spLocks noGrp="1"/>
          </p:cNvSpPr>
          <p:nvPr>
            <p:ph type="body" idx="1"/>
          </p:nvPr>
        </p:nvSpPr>
        <p:spPr>
          <a:xfrm>
            <a:off x="599015" y="1843873"/>
            <a:ext cx="3185400" cy="2715600"/>
          </a:xfrm>
        </p:spPr>
        <p:txBody>
          <a:bodyPr/>
          <a:lstStyle/>
          <a:p>
            <a:pPr marL="88900" indent="0">
              <a:buNone/>
            </a:pPr>
            <a:r>
              <a:rPr lang="lt-LT" b="1" dirty="0">
                <a:latin typeface="Arial" panose="020B0604020202020204" pitchFamily="34" charset="0"/>
                <a:cs typeface="Arial" panose="020B0604020202020204" pitchFamily="34" charset="0"/>
              </a:rPr>
              <a:t>Niekada nepamirškite klausytis ŽMOGAUS paciente</a:t>
            </a:r>
            <a:endParaRPr lang="en-GB"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8976B5C-C5B8-43E4-C664-8B10DE55A45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pic>
        <p:nvPicPr>
          <p:cNvPr id="9" name="Picture 8" descr="A picture containing text, person&#10;&#10;Description automatically generated">
            <a:extLst>
              <a:ext uri="{FF2B5EF4-FFF2-40B4-BE49-F238E27FC236}">
                <a16:creationId xmlns:a16="http://schemas.microsoft.com/office/drawing/2014/main" id="{917B8798-9179-AFA2-1046-D10D7E24520C}"/>
              </a:ext>
            </a:extLst>
          </p:cNvPr>
          <p:cNvPicPr>
            <a:picLocks noChangeAspect="1"/>
          </p:cNvPicPr>
          <p:nvPr/>
        </p:nvPicPr>
        <p:blipFill>
          <a:blip r:embed="rId2"/>
          <a:stretch>
            <a:fillRect/>
          </a:stretch>
        </p:blipFill>
        <p:spPr>
          <a:xfrm>
            <a:off x="4572000" y="1447746"/>
            <a:ext cx="3177779" cy="3507854"/>
          </a:xfrm>
          <a:prstGeom prst="rect">
            <a:avLst/>
          </a:prstGeom>
        </p:spPr>
      </p:pic>
      <p:sp>
        <p:nvSpPr>
          <p:cNvPr id="10" name="TextBox 9">
            <a:extLst>
              <a:ext uri="{FF2B5EF4-FFF2-40B4-BE49-F238E27FC236}">
                <a16:creationId xmlns:a16="http://schemas.microsoft.com/office/drawing/2014/main" id="{5321C167-9973-D9B6-A131-08CD2674EF61}"/>
              </a:ext>
            </a:extLst>
          </p:cNvPr>
          <p:cNvSpPr txBox="1"/>
          <p:nvPr/>
        </p:nvSpPr>
        <p:spPr>
          <a:xfrm>
            <a:off x="1259632" y="4323055"/>
            <a:ext cx="3456384" cy="769441"/>
          </a:xfrm>
          <a:prstGeom prst="rect">
            <a:avLst/>
          </a:prstGeom>
          <a:noFill/>
        </p:spPr>
        <p:txBody>
          <a:bodyPr wrap="square" rtlCol="0">
            <a:spAutoFit/>
          </a:bodyPr>
          <a:lstStyle/>
          <a:p>
            <a:pPr algn="l"/>
            <a:r>
              <a:rPr lang="lt-LT" sz="1000" b="1" i="0" dirty="0">
                <a:solidFill>
                  <a:srgbClr val="505050"/>
                </a:solidFill>
                <a:effectLst/>
                <a:latin typeface="+mn-lt"/>
              </a:rPr>
              <a:t>Seras Viljamas </a:t>
            </a:r>
            <a:r>
              <a:rPr lang="lt-LT" sz="1000" b="1" i="0" dirty="0" err="1">
                <a:solidFill>
                  <a:srgbClr val="505050"/>
                </a:solidFill>
                <a:effectLst/>
                <a:latin typeface="+mn-lt"/>
              </a:rPr>
              <a:t>Osleris</a:t>
            </a:r>
            <a:r>
              <a:rPr lang="lt-LT" sz="1000" b="1" i="0" dirty="0">
                <a:solidFill>
                  <a:srgbClr val="505050"/>
                </a:solidFill>
                <a:effectLst/>
                <a:latin typeface="+mn-lt"/>
              </a:rPr>
              <a:t> šalia paciento lovos</a:t>
            </a:r>
            <a:endParaRPr lang="en-GB" sz="1000" b="1" i="0" dirty="0">
              <a:solidFill>
                <a:srgbClr val="505050"/>
              </a:solidFill>
              <a:effectLst/>
              <a:latin typeface="+mn-lt"/>
            </a:endParaRPr>
          </a:p>
          <a:p>
            <a:pPr algn="l"/>
            <a:r>
              <a:rPr lang="en-GB" sz="1000" i="0" dirty="0">
                <a:solidFill>
                  <a:srgbClr val="505050"/>
                </a:solidFill>
                <a:effectLst/>
                <a:latin typeface="+mn-lt"/>
              </a:rPr>
              <a:t>Copyright © 2014 NYPL/Science Source/Science Photo Library</a:t>
            </a:r>
          </a:p>
          <a:p>
            <a:endParaRPr lang="en-GB" dirty="0"/>
          </a:p>
        </p:txBody>
      </p:sp>
    </p:spTree>
    <p:extLst>
      <p:ext uri="{BB962C8B-B14F-4D97-AF65-F5344CB8AC3E}">
        <p14:creationId xmlns:p14="http://schemas.microsoft.com/office/powerpoint/2010/main" val="1115580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60CC6-CDB6-CB33-D044-125C8201C24E}"/>
              </a:ext>
            </a:extLst>
          </p:cNvPr>
          <p:cNvSpPr>
            <a:spLocks noGrp="1"/>
          </p:cNvSpPr>
          <p:nvPr>
            <p:ph type="title"/>
          </p:nvPr>
        </p:nvSpPr>
        <p:spPr/>
        <p:txBody>
          <a:bodyPr/>
          <a:lstStyle/>
          <a:p>
            <a:r>
              <a:rPr lang="lt-LT" dirty="0">
                <a:latin typeface="Arial" panose="020B0604020202020204" pitchFamily="34" charset="0"/>
                <a:cs typeface="Arial" panose="020B0604020202020204" pitchFamily="34" charset="0"/>
              </a:rPr>
              <a:t>Šaltiniai</a:t>
            </a:r>
            <a:endParaRPr lang="en-GB"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9B05698-251A-0061-5308-BB535F55BB09}"/>
              </a:ext>
            </a:extLst>
          </p:cNvPr>
          <p:cNvSpPr>
            <a:spLocks noGrp="1"/>
          </p:cNvSpPr>
          <p:nvPr>
            <p:ph type="body" idx="1"/>
          </p:nvPr>
        </p:nvSpPr>
        <p:spPr>
          <a:xfrm>
            <a:off x="381000" y="1310850"/>
            <a:ext cx="8583488" cy="3565156"/>
          </a:xfrm>
        </p:spPr>
        <p:txBody>
          <a:bodyPr/>
          <a:lstStyle/>
          <a:p>
            <a:pPr marL="76200" indent="0">
              <a:buNone/>
            </a:pPr>
            <a:r>
              <a:rPr lang="x-none" sz="1400" dirty="0">
                <a:solidFill>
                  <a:srgbClr val="333333"/>
                </a:solidFill>
                <a:effectLst/>
                <a:latin typeface="+mn-lt"/>
                <a:ea typeface="Calibri" panose="020F0502020204030204" pitchFamily="34" charset="0"/>
                <a:cs typeface="Times New Roman" panose="02020603050405020304" pitchFamily="18" charset="0"/>
              </a:rPr>
              <a:t>Frank A. Futility and Avoidance</a:t>
            </a:r>
            <a:r>
              <a:rPr lang="x-none" sz="1400" dirty="0">
                <a:effectLst/>
                <a:latin typeface="+mn-lt"/>
                <a:ea typeface="Calibri" panose="020F0502020204030204" pitchFamily="34" charset="0"/>
                <a:cs typeface="Times New Roman" panose="02020603050405020304" pitchFamily="18" charset="0"/>
              </a:rPr>
              <a:t>: Medical Professionals in the Treatment of Obesity. </a:t>
            </a:r>
            <a:r>
              <a:rPr lang="x-none" sz="1400" i="1" dirty="0">
                <a:effectLst/>
                <a:latin typeface="+mn-lt"/>
                <a:ea typeface="Calibri" panose="020F0502020204030204" pitchFamily="34" charset="0"/>
                <a:cs typeface="Times New Roman" panose="02020603050405020304" pitchFamily="18" charset="0"/>
              </a:rPr>
              <a:t>JAMA.</a:t>
            </a:r>
            <a:r>
              <a:rPr lang="x-none" sz="1400" dirty="0">
                <a:effectLst/>
                <a:latin typeface="+mn-lt"/>
                <a:ea typeface="Calibri" panose="020F0502020204030204" pitchFamily="34" charset="0"/>
                <a:cs typeface="Times New Roman" panose="02020603050405020304" pitchFamily="18" charset="0"/>
              </a:rPr>
              <a:t> 1993;269(16):2132–2133. doi:10.1001/jama.1993.03500160102</a:t>
            </a:r>
            <a:r>
              <a:rPr lang="x-none" sz="1400" dirty="0">
                <a:solidFill>
                  <a:srgbClr val="333333"/>
                </a:solidFill>
                <a:effectLst/>
                <a:latin typeface="+mn-lt"/>
                <a:ea typeface="Calibri" panose="020F0502020204030204" pitchFamily="34" charset="0"/>
                <a:cs typeface="Times New Roman" panose="02020603050405020304" pitchFamily="18" charset="0"/>
              </a:rPr>
              <a:t> </a:t>
            </a:r>
            <a:endParaRPr lang="x-none" sz="1400" dirty="0">
              <a:effectLst/>
              <a:latin typeface="+mn-lt"/>
              <a:ea typeface="Calibri" panose="020F0502020204030204" pitchFamily="34" charset="0"/>
              <a:cs typeface="Times New Roman" panose="02020603050405020304" pitchFamily="18" charset="0"/>
            </a:endParaRPr>
          </a:p>
          <a:p>
            <a:pPr marL="76200" indent="0">
              <a:buNone/>
            </a:pPr>
            <a:r>
              <a:rPr lang="x-none" sz="1400" u="sng" dirty="0">
                <a:solidFill>
                  <a:srgbClr val="00B050"/>
                </a:solidFill>
                <a:effectLst/>
                <a:latin typeface="+mn-l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https://www.who.int/health-topics/obesity#tab=tab_2</a:t>
            </a:r>
            <a:endParaRPr lang="x-none" sz="1400" u="sng" dirty="0">
              <a:solidFill>
                <a:srgbClr val="00B050"/>
              </a:solidFill>
              <a:effectLst/>
              <a:latin typeface="+mn-lt"/>
              <a:ea typeface="Calibri" panose="020F0502020204030204" pitchFamily="34" charset="0"/>
              <a:cs typeface="Times New Roman" panose="02020603050405020304" pitchFamily="18" charset="0"/>
            </a:endParaRPr>
          </a:p>
          <a:p>
            <a:pPr marL="76200" indent="0">
              <a:buNone/>
            </a:pPr>
            <a:endParaRPr lang="x-none" sz="1400" u="sng" dirty="0">
              <a:solidFill>
                <a:srgbClr val="0563C1"/>
              </a:solidFill>
              <a:effectLst/>
              <a:latin typeface="+mn-lt"/>
              <a:ea typeface="Calibri" panose="020F0502020204030204" pitchFamily="34" charset="0"/>
              <a:cs typeface="Times New Roman" panose="02020603050405020304" pitchFamily="18" charset="0"/>
            </a:endParaRPr>
          </a:p>
          <a:p>
            <a:pPr marL="76200" indent="0">
              <a:spcBef>
                <a:spcPts val="0"/>
              </a:spcBef>
              <a:buNone/>
            </a:pPr>
            <a:r>
              <a:rPr lang="en-GB" sz="1400" dirty="0">
                <a:latin typeface="+mn-lt"/>
              </a:rPr>
              <a:t>La </a:t>
            </a:r>
            <a:r>
              <a:rPr lang="en-GB" sz="1400" dirty="0" err="1">
                <a:latin typeface="+mn-lt"/>
              </a:rPr>
              <a:t>Arteterapia</a:t>
            </a:r>
            <a:r>
              <a:rPr lang="en-GB" sz="1400" dirty="0">
                <a:latin typeface="+mn-lt"/>
              </a:rPr>
              <a:t> </a:t>
            </a:r>
            <a:r>
              <a:rPr lang="en-GB" sz="1400" dirty="0" err="1">
                <a:latin typeface="+mn-lt"/>
              </a:rPr>
              <a:t>como</a:t>
            </a:r>
            <a:r>
              <a:rPr lang="en-GB" sz="1400" dirty="0">
                <a:latin typeface="+mn-lt"/>
              </a:rPr>
              <a:t> </a:t>
            </a:r>
            <a:r>
              <a:rPr lang="en-GB" sz="1400" dirty="0" err="1">
                <a:latin typeface="+mn-lt"/>
              </a:rPr>
              <a:t>terapia</a:t>
            </a:r>
            <a:r>
              <a:rPr lang="en-GB" sz="1400" dirty="0">
                <a:latin typeface="+mn-lt"/>
              </a:rPr>
              <a:t> para </a:t>
            </a:r>
            <a:r>
              <a:rPr lang="en-GB" sz="1400" dirty="0" err="1">
                <a:latin typeface="+mn-lt"/>
              </a:rPr>
              <a:t>pacientes</a:t>
            </a:r>
            <a:r>
              <a:rPr lang="en-GB" sz="1400" dirty="0">
                <a:latin typeface="+mn-lt"/>
              </a:rPr>
              <a:t> con </a:t>
            </a:r>
            <a:r>
              <a:rPr lang="en-GB" sz="1400" dirty="0" err="1">
                <a:latin typeface="+mn-lt"/>
              </a:rPr>
              <a:t>trastornos</a:t>
            </a:r>
            <a:r>
              <a:rPr lang="en-GB" sz="1400" dirty="0">
                <a:latin typeface="+mn-lt"/>
              </a:rPr>
              <a:t> de la </a:t>
            </a:r>
            <a:r>
              <a:rPr lang="en-GB" sz="1400" dirty="0" err="1">
                <a:latin typeface="+mn-lt"/>
              </a:rPr>
              <a:t>conducta</a:t>
            </a:r>
            <a:r>
              <a:rPr lang="en-GB" sz="1400" dirty="0">
                <a:latin typeface="+mn-lt"/>
              </a:rPr>
              <a:t> alimentaria</a:t>
            </a:r>
          </a:p>
          <a:p>
            <a:pPr marL="76200" indent="0">
              <a:spcBef>
                <a:spcPts val="0"/>
              </a:spcBef>
              <a:buNone/>
            </a:pPr>
            <a:r>
              <a:rPr lang="en-GB" sz="1400" dirty="0">
                <a:latin typeface="+mn-lt"/>
              </a:rPr>
              <a:t>in Anorexia y Bulimia, </a:t>
            </a:r>
            <a:r>
              <a:rPr lang="en-GB" sz="1400" dirty="0" err="1">
                <a:latin typeface="+mn-lt"/>
              </a:rPr>
              <a:t>Profesionales</a:t>
            </a:r>
            <a:r>
              <a:rPr lang="en-GB" sz="1400" dirty="0">
                <a:latin typeface="+mn-lt"/>
              </a:rPr>
              <a:t> TCA, </a:t>
            </a:r>
            <a:r>
              <a:rPr lang="en-GB" sz="1400" dirty="0" err="1">
                <a:latin typeface="+mn-lt"/>
              </a:rPr>
              <a:t>Recursos</a:t>
            </a:r>
            <a:r>
              <a:rPr lang="en-GB" sz="1400" dirty="0">
                <a:latin typeface="+mn-lt"/>
              </a:rPr>
              <a:t> TCA, Testimonios</a:t>
            </a:r>
          </a:p>
          <a:p>
            <a:pPr marL="76200" indent="0">
              <a:spcBef>
                <a:spcPts val="0"/>
              </a:spcBef>
              <a:buNone/>
            </a:pPr>
            <a:r>
              <a:rPr lang="en-GB" sz="1400" dirty="0">
                <a:latin typeface="+mn-lt"/>
              </a:rPr>
              <a:t>6, </a:t>
            </a:r>
            <a:r>
              <a:rPr lang="en-GB" sz="1400" dirty="0" err="1">
                <a:latin typeface="+mn-lt"/>
              </a:rPr>
              <a:t>octubre</a:t>
            </a:r>
            <a:r>
              <a:rPr lang="en-GB" sz="1400" dirty="0">
                <a:latin typeface="+mn-lt"/>
              </a:rPr>
              <a:t>, 2016</a:t>
            </a:r>
          </a:p>
          <a:p>
            <a:pPr marL="76200" indent="0">
              <a:spcBef>
                <a:spcPts val="0"/>
              </a:spcBef>
              <a:buNone/>
            </a:pPr>
            <a:endParaRPr lang="en-GB" sz="1400" dirty="0">
              <a:latin typeface="+mn-lt"/>
            </a:endParaRPr>
          </a:p>
          <a:p>
            <a:pPr marL="76200" indent="0">
              <a:spcBef>
                <a:spcPts val="0"/>
              </a:spcBef>
              <a:buNone/>
            </a:pPr>
            <a:r>
              <a:rPr lang="en-GB" sz="1400" b="0" i="0" dirty="0">
                <a:solidFill>
                  <a:srgbClr val="212121"/>
                </a:solidFill>
                <a:effectLst/>
                <a:latin typeface="+mn-lt"/>
              </a:rPr>
              <a:t>Frisch MJ, Franko DL, Herzog DB. Arts-based therapies in the treatment of eating disorders. Eat </a:t>
            </a:r>
            <a:r>
              <a:rPr lang="en-GB" sz="1400" b="0" i="0" dirty="0" err="1">
                <a:solidFill>
                  <a:srgbClr val="212121"/>
                </a:solidFill>
                <a:effectLst/>
                <a:latin typeface="+mn-lt"/>
              </a:rPr>
              <a:t>Disord</a:t>
            </a:r>
            <a:r>
              <a:rPr lang="en-GB" sz="1400" b="0" i="0" dirty="0">
                <a:solidFill>
                  <a:srgbClr val="212121"/>
                </a:solidFill>
                <a:effectLst/>
                <a:latin typeface="+mn-lt"/>
              </a:rPr>
              <a:t>. 2006 Mar-Apr;14(2):131-42. </a:t>
            </a:r>
            <a:r>
              <a:rPr lang="en-GB" sz="1400" b="0" i="0" dirty="0" err="1">
                <a:solidFill>
                  <a:srgbClr val="212121"/>
                </a:solidFill>
                <a:effectLst/>
                <a:latin typeface="+mn-lt"/>
              </a:rPr>
              <a:t>doi</a:t>
            </a:r>
            <a:r>
              <a:rPr lang="en-GB" sz="1400" b="0" i="0" dirty="0">
                <a:solidFill>
                  <a:srgbClr val="212121"/>
                </a:solidFill>
                <a:effectLst/>
                <a:latin typeface="+mn-lt"/>
              </a:rPr>
              <a:t>: 10.1080/10640260500403857. PMID: 16777810.</a:t>
            </a:r>
            <a:endParaRPr lang="en-GB" sz="1400" dirty="0">
              <a:latin typeface="+mn-lt"/>
            </a:endParaRPr>
          </a:p>
          <a:p>
            <a:pPr marL="76200" indent="0">
              <a:buNone/>
            </a:pPr>
            <a:r>
              <a:rPr lang="en-GB" sz="1400" dirty="0">
                <a:solidFill>
                  <a:srgbClr val="00B050"/>
                </a:solidFill>
                <a:latin typeface="+mn-lt"/>
                <a:hlinkClick r:id="rId3">
                  <a:extLst>
                    <a:ext uri="{A12FA001-AC4F-418D-AE19-62706E023703}">
                      <ahyp:hlinkClr xmlns:ahyp="http://schemas.microsoft.com/office/drawing/2018/hyperlinkcolor" val="tx"/>
                    </a:ext>
                  </a:extLst>
                </a:hlinkClick>
              </a:rPr>
              <a:t>https://www.goodtherapy.org/learn-about-therapy/types/dance-movement-therapy</a:t>
            </a:r>
            <a:r>
              <a:rPr lang="en-GB" sz="1400" dirty="0">
                <a:solidFill>
                  <a:srgbClr val="00B050"/>
                </a:solidFill>
                <a:latin typeface="+mn-lt"/>
              </a:rPr>
              <a:t> </a:t>
            </a:r>
          </a:p>
          <a:p>
            <a:pPr marL="76200" indent="0">
              <a:buNone/>
            </a:pPr>
            <a:r>
              <a:rPr lang="en-GB" sz="1400" dirty="0">
                <a:solidFill>
                  <a:srgbClr val="00B050"/>
                </a:solidFill>
                <a:latin typeface="+mn-lt"/>
                <a:hlinkClick r:id="rId4">
                  <a:extLst>
                    <a:ext uri="{A12FA001-AC4F-418D-AE19-62706E023703}">
                      <ahyp:hlinkClr xmlns:ahyp="http://schemas.microsoft.com/office/drawing/2018/hyperlinkcolor" val="tx"/>
                    </a:ext>
                  </a:extLst>
                </a:hlinkClick>
              </a:rPr>
              <a:t>chrome-extension://nlaealbpbmpioeidemdfedkfmglobidl/https://connected4health.pixel-online.org/files/results/EN_Handbook.pdf   </a:t>
            </a:r>
            <a:endParaRPr lang="en-GB" sz="1400" dirty="0">
              <a:solidFill>
                <a:srgbClr val="00B050"/>
              </a:solidFill>
              <a:latin typeface="+mn-lt"/>
            </a:endParaRPr>
          </a:p>
          <a:p>
            <a:pPr marL="76200" indent="0">
              <a:buNone/>
            </a:pPr>
            <a:endParaRPr lang="x-none" sz="1400" dirty="0">
              <a:effectLst/>
              <a:latin typeface="+mn-l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AD69FA5-EB30-A07F-7847-18A054D1BC4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2033699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0"/>
        <p:cNvGrpSpPr/>
        <p:nvPr/>
      </p:nvGrpSpPr>
      <p:grpSpPr>
        <a:xfrm>
          <a:off x="0" y="0"/>
          <a:ext cx="0" cy="0"/>
          <a:chOff x="0" y="0"/>
          <a:chExt cx="0" cy="0"/>
        </a:xfrm>
      </p:grpSpPr>
      <p:sp>
        <p:nvSpPr>
          <p:cNvPr id="501" name="Google Shape;501;p35"/>
          <p:cNvSpPr txBox="1">
            <a:spLocks noGrp="1"/>
          </p:cNvSpPr>
          <p:nvPr>
            <p:ph type="title"/>
          </p:nvPr>
        </p:nvSpPr>
        <p:spPr>
          <a:xfrm>
            <a:off x="179512" y="1419622"/>
            <a:ext cx="4392487" cy="9234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sz="2800" dirty="0"/>
          </a:p>
        </p:txBody>
      </p:sp>
      <p:sp>
        <p:nvSpPr>
          <p:cNvPr id="502" name="Google Shape;502;p35"/>
          <p:cNvSpPr txBox="1">
            <a:spLocks noGrp="1"/>
          </p:cNvSpPr>
          <p:nvPr>
            <p:ph type="body" idx="1"/>
          </p:nvPr>
        </p:nvSpPr>
        <p:spPr>
          <a:xfrm>
            <a:off x="611560" y="2499742"/>
            <a:ext cx="3613200" cy="18627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endParaRPr b="1" dirty="0">
              <a:solidFill>
                <a:schemeClr val="accent3"/>
              </a:solidFill>
              <a:latin typeface="Barlow"/>
              <a:ea typeface="Barlow"/>
              <a:cs typeface="Barlow"/>
              <a:sym typeface="Barlow"/>
            </a:endParaRPr>
          </a:p>
        </p:txBody>
      </p:sp>
      <p:sp>
        <p:nvSpPr>
          <p:cNvPr id="503" name="Google Shape;503;p3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12</a:t>
            </a:fld>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635646"/>
            <a:ext cx="3552394" cy="199822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A96A9-C6C0-A0EE-47C8-9484E32B5A31}"/>
              </a:ext>
            </a:extLst>
          </p:cNvPr>
          <p:cNvSpPr>
            <a:spLocks noGrp="1"/>
          </p:cNvSpPr>
          <p:nvPr>
            <p:ph type="title"/>
          </p:nvPr>
        </p:nvSpPr>
        <p:spPr/>
        <p:txBody>
          <a:bodyPr/>
          <a:lstStyle/>
          <a:p>
            <a:r>
              <a:rPr lang="lt-LT" dirty="0">
                <a:latin typeface="Arial" panose="020B0604020202020204" pitchFamily="34" charset="0"/>
                <a:cs typeface="Arial" panose="020B0604020202020204" pitchFamily="34" charset="0"/>
              </a:rPr>
              <a:t>Humanistinės (meno) terapijos</a:t>
            </a:r>
            <a:endParaRPr lang="en-GB"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92FED825-A00B-B721-BDA4-1D395FAF1E1F}"/>
              </a:ext>
            </a:extLst>
          </p:cNvPr>
          <p:cNvSpPr>
            <a:spLocks noGrp="1"/>
          </p:cNvSpPr>
          <p:nvPr>
            <p:ph type="body" idx="1"/>
          </p:nvPr>
        </p:nvSpPr>
        <p:spPr>
          <a:xfrm>
            <a:off x="614974" y="1310850"/>
            <a:ext cx="8133489" cy="3220925"/>
          </a:xfrm>
        </p:spPr>
        <p:txBody>
          <a:bodyPr/>
          <a:lstStyle/>
          <a:p>
            <a:pPr marL="76200" indent="0">
              <a:buNone/>
            </a:pPr>
            <a:r>
              <a:rPr lang="lt-LT" dirty="0">
                <a:solidFill>
                  <a:schemeClr val="tx1"/>
                </a:solidFill>
                <a:latin typeface="+mn-lt"/>
                <a:cs typeface="Calibri" panose="020F0502020204030204" pitchFamily="34" charset="0"/>
              </a:rPr>
              <a:t>Kas yra meno terapija</a:t>
            </a:r>
          </a:p>
          <a:p>
            <a:pPr marL="76200" indent="0">
              <a:buNone/>
            </a:pPr>
            <a:endParaRPr lang="lt-LT" dirty="0">
              <a:solidFill>
                <a:schemeClr val="tx1"/>
              </a:solidFill>
              <a:latin typeface="+mn-lt"/>
              <a:cs typeface="Calibri" panose="020F0502020204030204" pitchFamily="34" charset="0"/>
            </a:endParaRPr>
          </a:p>
          <a:p>
            <a:pPr marL="76200" indent="0">
              <a:buNone/>
            </a:pPr>
            <a:r>
              <a:rPr lang="lt-LT" sz="1800" dirty="0">
                <a:solidFill>
                  <a:schemeClr val="tx1"/>
                </a:solidFill>
                <a:latin typeface="+mn-lt"/>
                <a:cs typeface="Calibri" panose="020F0502020204030204" pitchFamily="34" charset="0"/>
              </a:rPr>
              <a:t>„Meno terapija yra skėtinis terminas, apibūdinantis įvairią </a:t>
            </a:r>
            <a:r>
              <a:rPr lang="lt-LT" sz="1800" dirty="0" err="1">
                <a:solidFill>
                  <a:schemeClr val="tx1"/>
                </a:solidFill>
                <a:latin typeface="+mn-lt"/>
                <a:cs typeface="Calibri" panose="020F0502020204030204" pitchFamily="34" charset="0"/>
              </a:rPr>
              <a:t>subspecializuotų</a:t>
            </a:r>
            <a:r>
              <a:rPr lang="lt-LT" sz="1800" dirty="0">
                <a:solidFill>
                  <a:schemeClr val="tx1"/>
                </a:solidFill>
                <a:latin typeface="+mn-lt"/>
                <a:cs typeface="Calibri" panose="020F0502020204030204" pitchFamily="34" charset="0"/>
              </a:rPr>
              <a:t> patirtinių </a:t>
            </a:r>
            <a:r>
              <a:rPr lang="lt-LT" sz="1800" dirty="0" err="1">
                <a:solidFill>
                  <a:schemeClr val="tx1"/>
                </a:solidFill>
                <a:latin typeface="+mn-lt"/>
                <a:cs typeface="Calibri" panose="020F0502020204030204" pitchFamily="34" charset="0"/>
              </a:rPr>
              <a:t>terapijų</a:t>
            </a:r>
            <a:r>
              <a:rPr lang="lt-LT" sz="1800" dirty="0">
                <a:solidFill>
                  <a:schemeClr val="tx1"/>
                </a:solidFill>
                <a:latin typeface="+mn-lt"/>
                <a:cs typeface="Calibri" panose="020F0502020204030204" pitchFamily="34" charset="0"/>
              </a:rPr>
              <a:t> asortimentą, apimantį įvairias meno disciplinas. Remiantis literatūra, išskiriamos trys pagrindinės menais pagrįstos terapijos </a:t>
            </a:r>
            <a:r>
              <a:rPr lang="lt-LT" sz="1800" dirty="0" err="1">
                <a:solidFill>
                  <a:schemeClr val="tx1"/>
                </a:solidFill>
                <a:latin typeface="+mn-lt"/>
                <a:cs typeface="Calibri" panose="020F0502020204030204" pitchFamily="34" charset="0"/>
              </a:rPr>
              <a:t>pospecialybės</a:t>
            </a:r>
            <a:r>
              <a:rPr lang="lt-LT" sz="1800" dirty="0">
                <a:solidFill>
                  <a:schemeClr val="tx1"/>
                </a:solidFill>
                <a:latin typeface="+mn-lt"/>
                <a:cs typeface="Calibri" panose="020F0502020204030204" pitchFamily="34" charset="0"/>
              </a:rPr>
              <a:t>, gydant valgymo sutrikimus: muzikos terapija (MT), šokio / judesio terapija (DMT) ir kūrybinio meno terapija (CAT).</a:t>
            </a:r>
          </a:p>
          <a:p>
            <a:endParaRPr lang="en-GB" dirty="0"/>
          </a:p>
        </p:txBody>
      </p:sp>
      <p:sp>
        <p:nvSpPr>
          <p:cNvPr id="4" name="Slide Number Placeholder 3">
            <a:extLst>
              <a:ext uri="{FF2B5EF4-FFF2-40B4-BE49-F238E27FC236}">
                <a16:creationId xmlns:a16="http://schemas.microsoft.com/office/drawing/2014/main" id="{D4CC694B-514D-AFB0-A5BC-31C3FA1801F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a:t>
            </a:fld>
            <a:endParaRPr lang="en"/>
          </a:p>
        </p:txBody>
      </p:sp>
      <p:sp>
        <p:nvSpPr>
          <p:cNvPr id="5" name="TextBox 4">
            <a:extLst>
              <a:ext uri="{FF2B5EF4-FFF2-40B4-BE49-F238E27FC236}">
                <a16:creationId xmlns:a16="http://schemas.microsoft.com/office/drawing/2014/main" id="{F9BFA98E-3E45-9A92-BB84-9DE1AEE51F2D}"/>
              </a:ext>
            </a:extLst>
          </p:cNvPr>
          <p:cNvSpPr txBox="1"/>
          <p:nvPr/>
        </p:nvSpPr>
        <p:spPr>
          <a:xfrm>
            <a:off x="4932040" y="4227934"/>
            <a:ext cx="4104456" cy="246221"/>
          </a:xfrm>
          <a:prstGeom prst="rect">
            <a:avLst/>
          </a:prstGeom>
          <a:noFill/>
        </p:spPr>
        <p:txBody>
          <a:bodyPr wrap="square" rtlCol="0">
            <a:spAutoFit/>
          </a:bodyPr>
          <a:lstStyle/>
          <a:p>
            <a:endParaRPr lang="en-GB" sz="1000" dirty="0"/>
          </a:p>
        </p:txBody>
      </p:sp>
    </p:spTree>
    <p:extLst>
      <p:ext uri="{BB962C8B-B14F-4D97-AF65-F5344CB8AC3E}">
        <p14:creationId xmlns:p14="http://schemas.microsoft.com/office/powerpoint/2010/main" val="4148603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7679B-9549-89F4-96E7-044B0DE43B74}"/>
              </a:ext>
            </a:extLst>
          </p:cNvPr>
          <p:cNvSpPr>
            <a:spLocks noGrp="1"/>
          </p:cNvSpPr>
          <p:nvPr>
            <p:ph type="title"/>
          </p:nvPr>
        </p:nvSpPr>
        <p:spPr/>
        <p:txBody>
          <a:bodyPr/>
          <a:lstStyle/>
          <a:p>
            <a:r>
              <a:rPr lang="lt-LT" dirty="0">
                <a:latin typeface="Arial" panose="020B0604020202020204" pitchFamily="34" charset="0"/>
                <a:cs typeface="Arial" panose="020B0604020202020204" pitchFamily="34" charset="0"/>
              </a:rPr>
              <a:t>PLASTINIAI MENAI</a:t>
            </a:r>
            <a:endParaRPr lang="en-GB"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BC0FE14D-CF7C-5B21-A9B4-B7C69348C41A}"/>
              </a:ext>
            </a:extLst>
          </p:cNvPr>
          <p:cNvSpPr>
            <a:spLocks noGrp="1"/>
          </p:cNvSpPr>
          <p:nvPr>
            <p:ph type="body" idx="1"/>
          </p:nvPr>
        </p:nvSpPr>
        <p:spPr>
          <a:xfrm>
            <a:off x="381000" y="1310850"/>
            <a:ext cx="5055096" cy="3441300"/>
          </a:xfrm>
        </p:spPr>
        <p:txBody>
          <a:bodyPr/>
          <a:lstStyle/>
          <a:p>
            <a:r>
              <a:rPr lang="lt-LT" sz="1800" dirty="0">
                <a:latin typeface="+mn-lt"/>
                <a:cs typeface="Calibri Light" panose="020F0302020204030204" pitchFamily="34" charset="0"/>
              </a:rPr>
              <a:t>Menai, kaip ir visos neverbalinės raiškos, skatina tyrinėti, išreikšti ir perteikti aspektus, kurių mes nežinome (</a:t>
            </a:r>
            <a:r>
              <a:rPr lang="lt-LT" sz="1800" dirty="0" err="1">
                <a:latin typeface="+mn-lt"/>
                <a:cs typeface="Calibri Light" panose="020F0302020204030204" pitchFamily="34" charset="0"/>
              </a:rPr>
              <a:t>Duncan</a:t>
            </a:r>
            <a:r>
              <a:rPr lang="lt-LT" sz="1800" dirty="0">
                <a:latin typeface="+mn-lt"/>
                <a:cs typeface="Calibri Light" panose="020F0302020204030204" pitchFamily="34" charset="0"/>
              </a:rPr>
              <a:t>, 2006, p.40). </a:t>
            </a:r>
          </a:p>
          <a:p>
            <a:endParaRPr lang="lt-LT" sz="1800" dirty="0">
              <a:latin typeface="+mn-lt"/>
              <a:cs typeface="Calibri Light" panose="020F0302020204030204" pitchFamily="34" charset="0"/>
            </a:endParaRPr>
          </a:p>
          <a:p>
            <a:r>
              <a:rPr lang="lt-LT" sz="1800" dirty="0">
                <a:latin typeface="+mn-lt"/>
                <a:cs typeface="Calibri Light" panose="020F0302020204030204" pitchFamily="34" charset="0"/>
              </a:rPr>
              <a:t>„Vaikams patinka tyrinėti, liesti, apsukti daiktus tūkstantį kartų, jiems patinka kurti... tai jų būdas tyrinėti pasaulį, jį pažinti“</a:t>
            </a:r>
          </a:p>
          <a:p>
            <a:endParaRPr lang="lt-LT" sz="1800" dirty="0">
              <a:latin typeface="+mn-lt"/>
              <a:cs typeface="Calibri Light" panose="020F0302020204030204" pitchFamily="34" charset="0"/>
            </a:endParaRPr>
          </a:p>
          <a:p>
            <a:r>
              <a:rPr lang="en-GB" sz="1800" dirty="0" err="1">
                <a:latin typeface="+mn-lt"/>
                <a:cs typeface="Calibri Light" panose="020F0302020204030204" pitchFamily="34" charset="0"/>
              </a:rPr>
              <a:t>Su</a:t>
            </a:r>
            <a:r>
              <a:rPr lang="en-GB" sz="1800" dirty="0">
                <a:latin typeface="+mn-lt"/>
                <a:cs typeface="Calibri Light" panose="020F0302020204030204" pitchFamily="34" charset="0"/>
              </a:rPr>
              <a:t> </a:t>
            </a:r>
            <a:r>
              <a:rPr lang="en-GB" sz="1800" dirty="0" err="1">
                <a:latin typeface="+mn-lt"/>
                <a:cs typeface="Calibri Light" panose="020F0302020204030204" pitchFamily="34" charset="0"/>
              </a:rPr>
              <a:t>akompanimentu</a:t>
            </a:r>
            <a:r>
              <a:rPr lang="en-GB" sz="1800" dirty="0">
                <a:latin typeface="+mn-lt"/>
                <a:cs typeface="Calibri Light" panose="020F0302020204030204" pitchFamily="34" charset="0"/>
              </a:rPr>
              <a:t> ir </a:t>
            </a:r>
            <a:r>
              <a:rPr lang="en-GB" sz="1800" dirty="0" err="1">
                <a:latin typeface="+mn-lt"/>
                <a:cs typeface="Calibri Light" panose="020F0302020204030204" pitchFamily="34" charset="0"/>
              </a:rPr>
              <a:t>nurodymais</a:t>
            </a:r>
            <a:r>
              <a:rPr lang="en-GB" sz="1800" dirty="0">
                <a:latin typeface="+mn-lt"/>
                <a:cs typeface="Calibri Light" panose="020F0302020204030204" pitchFamily="34" charset="0"/>
              </a:rPr>
              <a:t> </a:t>
            </a:r>
            <a:r>
              <a:rPr lang="en-GB" sz="1800" dirty="0" err="1">
                <a:latin typeface="+mn-lt"/>
                <a:cs typeface="Calibri Light" panose="020F0302020204030204" pitchFamily="34" charset="0"/>
              </a:rPr>
              <a:t>galite</a:t>
            </a:r>
            <a:r>
              <a:rPr lang="en-GB" sz="1800" dirty="0">
                <a:latin typeface="+mn-lt"/>
                <a:cs typeface="Calibri Light" panose="020F0302020204030204" pitchFamily="34" charset="0"/>
              </a:rPr>
              <a:t> </a:t>
            </a:r>
            <a:r>
              <a:rPr lang="en-GB" sz="1800" dirty="0" err="1">
                <a:latin typeface="+mn-lt"/>
                <a:cs typeface="Calibri Light" panose="020F0302020204030204" pitchFamily="34" charset="0"/>
              </a:rPr>
              <a:t>pasiekti</a:t>
            </a:r>
            <a:r>
              <a:rPr lang="en-GB" sz="1800" dirty="0">
                <a:latin typeface="+mn-lt"/>
                <a:cs typeface="Calibri Light" panose="020F0302020204030204" pitchFamily="34" charset="0"/>
              </a:rPr>
              <a:t> </a:t>
            </a:r>
            <a:r>
              <a:rPr lang="en-GB" sz="1800" dirty="0" err="1">
                <a:latin typeface="+mn-lt"/>
                <a:cs typeface="Calibri Light" panose="020F0302020204030204" pitchFamily="34" charset="0"/>
              </a:rPr>
              <a:t>šią</a:t>
            </a:r>
            <a:r>
              <a:rPr lang="en-GB" sz="1800" dirty="0">
                <a:latin typeface="+mn-lt"/>
                <a:cs typeface="Calibri Light" panose="020F0302020204030204" pitchFamily="34" charset="0"/>
              </a:rPr>
              <a:t> </a:t>
            </a:r>
            <a:r>
              <a:rPr lang="en-GB" sz="1800" dirty="0" err="1">
                <a:latin typeface="+mn-lt"/>
                <a:cs typeface="Calibri Light" panose="020F0302020204030204" pitchFamily="34" charset="0"/>
              </a:rPr>
              <a:t>emociją</a:t>
            </a:r>
            <a:endParaRPr lang="en-GB" sz="1800" dirty="0"/>
          </a:p>
        </p:txBody>
      </p:sp>
      <p:sp>
        <p:nvSpPr>
          <p:cNvPr id="4" name="Slide Number Placeholder 3">
            <a:extLst>
              <a:ext uri="{FF2B5EF4-FFF2-40B4-BE49-F238E27FC236}">
                <a16:creationId xmlns:a16="http://schemas.microsoft.com/office/drawing/2014/main" id="{88DADD86-661E-146E-8CBE-C1073FAF840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a:t>
            </a:fld>
            <a:endParaRPr lang="en"/>
          </a:p>
        </p:txBody>
      </p:sp>
      <p:pic>
        <p:nvPicPr>
          <p:cNvPr id="5" name="Picture 3" descr="C:\Users\usuario\Documents\EUGENIA\Congreso AEESME20222\foto dactilo.jpg">
            <a:extLst>
              <a:ext uri="{FF2B5EF4-FFF2-40B4-BE49-F238E27FC236}">
                <a16:creationId xmlns:a16="http://schemas.microsoft.com/office/drawing/2014/main" id="{A0E692AD-3BB9-94B4-DED3-0BA8B978B82C}"/>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1310850"/>
            <a:ext cx="3254896" cy="3694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261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1C87E-0DBE-EBCE-6069-813100A480BF}"/>
              </a:ext>
            </a:extLst>
          </p:cNvPr>
          <p:cNvSpPr>
            <a:spLocks noGrp="1"/>
          </p:cNvSpPr>
          <p:nvPr>
            <p:ph type="title"/>
          </p:nvPr>
        </p:nvSpPr>
        <p:spPr>
          <a:xfrm>
            <a:off x="584314" y="521086"/>
            <a:ext cx="6757800" cy="663881"/>
          </a:xfrm>
        </p:spPr>
        <p:txBody>
          <a:bodyPr/>
          <a:lstStyle/>
          <a:p>
            <a:r>
              <a:rPr lang="fi-FI" sz="2000" dirty="0">
                <a:latin typeface="Arial" panose="020B0604020202020204" pitchFamily="34" charset="0"/>
                <a:ea typeface="Times New Roman" panose="02020603050405020304" pitchFamily="18" charset="0"/>
                <a:cs typeface="Arial" panose="020B0604020202020204" pitchFamily="34" charset="0"/>
              </a:rPr>
              <a:t>„Visi vaikai yra menininkai. Problema yra</a:t>
            </a:r>
            <a:r>
              <a:rPr lang="lt-LT" sz="2000" dirty="0">
                <a:latin typeface="Arial" panose="020B0604020202020204" pitchFamily="34" charset="0"/>
                <a:ea typeface="Times New Roman" panose="02020603050405020304" pitchFamily="18" charset="0"/>
                <a:cs typeface="Arial" panose="020B0604020202020204" pitchFamily="34" charset="0"/>
              </a:rPr>
              <a:t>, </a:t>
            </a:r>
            <a:r>
              <a:rPr lang="fi-FI" sz="2000" dirty="0">
                <a:latin typeface="Arial" panose="020B0604020202020204" pitchFamily="34" charset="0"/>
                <a:ea typeface="Times New Roman" panose="02020603050405020304" pitchFamily="18" charset="0"/>
                <a:cs typeface="Arial" panose="020B0604020202020204" pitchFamily="34" charset="0"/>
              </a:rPr>
              <a:t>kaip išlikti menininku</a:t>
            </a:r>
            <a:r>
              <a:rPr lang="lt-LT" sz="2000" dirty="0">
                <a:latin typeface="Arial" panose="020B0604020202020204" pitchFamily="34" charset="0"/>
                <a:ea typeface="Times New Roman" panose="02020603050405020304" pitchFamily="18" charset="0"/>
                <a:cs typeface="Arial" panose="020B0604020202020204" pitchFamily="34" charset="0"/>
              </a:rPr>
              <a:t> užaugus“* (Picasso)</a:t>
            </a:r>
            <a:endParaRPr lang="en-GB"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DB2826F-FE3F-300A-BA67-AADD22040F3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endParaRPr lang="en"/>
          </a:p>
        </p:txBody>
      </p:sp>
      <p:pic>
        <p:nvPicPr>
          <p:cNvPr id="6" name="Picture 5" descr="A picture containing person, indoor, skirt&#10;&#10;Description automatically generated">
            <a:extLst>
              <a:ext uri="{FF2B5EF4-FFF2-40B4-BE49-F238E27FC236}">
                <a16:creationId xmlns:a16="http://schemas.microsoft.com/office/drawing/2014/main" id="{B74602E0-392E-44DA-99E7-5A24BDA10B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1132" y="1330742"/>
            <a:ext cx="5731510" cy="3223895"/>
          </a:xfrm>
          <a:prstGeom prst="rect">
            <a:avLst/>
          </a:prstGeom>
          <a:noFill/>
        </p:spPr>
      </p:pic>
      <p:sp>
        <p:nvSpPr>
          <p:cNvPr id="7" name="TextBox 6">
            <a:extLst>
              <a:ext uri="{FF2B5EF4-FFF2-40B4-BE49-F238E27FC236}">
                <a16:creationId xmlns:a16="http://schemas.microsoft.com/office/drawing/2014/main" id="{9BF0D735-F38C-D665-EA0B-9AA9D4F9E266}"/>
              </a:ext>
            </a:extLst>
          </p:cNvPr>
          <p:cNvSpPr txBox="1"/>
          <p:nvPr/>
        </p:nvSpPr>
        <p:spPr>
          <a:xfrm>
            <a:off x="1011132" y="4609773"/>
            <a:ext cx="5731510" cy="276999"/>
          </a:xfrm>
          <a:prstGeom prst="rect">
            <a:avLst/>
          </a:prstGeom>
          <a:noFill/>
        </p:spPr>
        <p:txBody>
          <a:bodyPr wrap="square" rtlCol="0">
            <a:spAutoFit/>
          </a:bodyPr>
          <a:lstStyle/>
          <a:p>
            <a:pPr algn="ctr"/>
            <a:r>
              <a:rPr lang="en-US" sz="1200" dirty="0">
                <a:solidFill>
                  <a:srgbClr val="202122"/>
                </a:solidFill>
                <a:effectLst/>
                <a:latin typeface="Calibri" panose="020F0502020204030204" pitchFamily="34" charset="0"/>
                <a:ea typeface="Times New Roman" panose="02020603050405020304" pitchFamily="18" charset="0"/>
              </a:rPr>
              <a:t> Son </a:t>
            </a:r>
            <a:r>
              <a:rPr lang="en-US" sz="1200" dirty="0" err="1">
                <a:solidFill>
                  <a:srgbClr val="202122"/>
                </a:solidFill>
                <a:effectLst/>
                <a:latin typeface="Calibri" panose="020F0502020204030204" pitchFamily="34" charset="0"/>
                <a:ea typeface="Times New Roman" panose="02020603050405020304" pitchFamily="18" charset="0"/>
              </a:rPr>
              <a:t>Espases</a:t>
            </a:r>
            <a:r>
              <a:rPr lang="en-US" sz="1200" dirty="0">
                <a:solidFill>
                  <a:srgbClr val="202122"/>
                </a:solidFill>
                <a:effectLst/>
                <a:latin typeface="Calibri" panose="020F0502020204030204" pitchFamily="34" charset="0"/>
                <a:ea typeface="Times New Roman" panose="02020603050405020304" pitchFamily="18" charset="0"/>
              </a:rPr>
              <a:t> </a:t>
            </a:r>
            <a:r>
              <a:rPr lang="lt-LT" sz="1200" dirty="0">
                <a:solidFill>
                  <a:srgbClr val="202122"/>
                </a:solidFill>
                <a:effectLst/>
                <a:latin typeface="Calibri" panose="020F0502020204030204" pitchFamily="34" charset="0"/>
                <a:ea typeface="Times New Roman" panose="02020603050405020304" pitchFamily="18" charset="0"/>
              </a:rPr>
              <a:t>universiteto ligoninės v</a:t>
            </a:r>
            <a:r>
              <a:rPr lang="lt-LT" sz="1200" dirty="0">
                <a:solidFill>
                  <a:srgbClr val="202122"/>
                </a:solidFill>
                <a:latin typeface="Calibri" panose="020F0502020204030204" pitchFamily="34" charset="0"/>
                <a:ea typeface="Times New Roman" panose="02020603050405020304" pitchFamily="18" charset="0"/>
              </a:rPr>
              <a:t>aikų-nepilnamečių psichiatrijos skyrius</a:t>
            </a:r>
            <a:endParaRPr lang="en-GB" sz="1200" dirty="0"/>
          </a:p>
        </p:txBody>
      </p:sp>
    </p:spTree>
    <p:extLst>
      <p:ext uri="{BB962C8B-B14F-4D97-AF65-F5344CB8AC3E}">
        <p14:creationId xmlns:p14="http://schemas.microsoft.com/office/powerpoint/2010/main" val="2815013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BED02-CAD8-96DC-BD0A-A0B16A27F8AB}"/>
              </a:ext>
            </a:extLst>
          </p:cNvPr>
          <p:cNvSpPr>
            <a:spLocks noGrp="1"/>
          </p:cNvSpPr>
          <p:nvPr>
            <p:ph type="title"/>
          </p:nvPr>
        </p:nvSpPr>
        <p:spPr/>
        <p:txBody>
          <a:bodyPr/>
          <a:lstStyle/>
          <a:p>
            <a:r>
              <a:rPr lang="lt-LT" dirty="0">
                <a:latin typeface="Arial" panose="020B0604020202020204" pitchFamily="34" charset="0"/>
                <a:cs typeface="Arial" panose="020B0604020202020204" pitchFamily="34" charset="0"/>
              </a:rPr>
              <a:t>Piešimas pirštais pacientams su valgymo sutrikimais</a:t>
            </a:r>
            <a:endParaRPr lang="en-GB" dirty="0">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id="{BE2DE9AD-C183-0984-2268-7A9B86A98F8E}"/>
              </a:ext>
            </a:extLst>
          </p:cNvPr>
          <p:cNvGraphicFramePr/>
          <p:nvPr>
            <p:extLst>
              <p:ext uri="{D42A27DB-BD31-4B8C-83A1-F6EECF244321}">
                <p14:modId xmlns:p14="http://schemas.microsoft.com/office/powerpoint/2010/main" val="2505214357"/>
              </p:ext>
            </p:extLst>
          </p:nvPr>
        </p:nvGraphicFramePr>
        <p:xfrm>
          <a:off x="380999" y="1310850"/>
          <a:ext cx="8148026" cy="3832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643991B7-6892-DF4A-9A71-B214A0CF8D8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2835194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CD555-C6A3-47C4-D6FF-C2DEA95EDEE1}"/>
              </a:ext>
            </a:extLst>
          </p:cNvPr>
          <p:cNvSpPr>
            <a:spLocks noGrp="1"/>
          </p:cNvSpPr>
          <p:nvPr>
            <p:ph type="title"/>
          </p:nvPr>
        </p:nvSpPr>
        <p:spPr/>
        <p:txBody>
          <a:bodyPr/>
          <a:lstStyle/>
          <a:p>
            <a:r>
              <a:rPr lang="lt-LT" dirty="0">
                <a:latin typeface="Arial" panose="020B0604020202020204" pitchFamily="34" charset="0"/>
                <a:cs typeface="Arial" panose="020B0604020202020204" pitchFamily="34" charset="0"/>
              </a:rPr>
              <a:t>MUZIKOS TERAPIJA</a:t>
            </a:r>
            <a:endParaRPr lang="en-GB"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0A799F6C-FB18-DECE-91A7-C07C569C0C23}"/>
              </a:ext>
            </a:extLst>
          </p:cNvPr>
          <p:cNvSpPr>
            <a:spLocks noGrp="1"/>
          </p:cNvSpPr>
          <p:nvPr>
            <p:ph type="body" idx="1"/>
          </p:nvPr>
        </p:nvSpPr>
        <p:spPr>
          <a:xfrm>
            <a:off x="614974" y="1705175"/>
            <a:ext cx="7989473" cy="2826600"/>
          </a:xfrm>
        </p:spPr>
        <p:txBody>
          <a:bodyPr/>
          <a:lstStyle/>
          <a:p>
            <a:pPr marL="76200" indent="0">
              <a:buNone/>
            </a:pPr>
            <a:r>
              <a:rPr lang="lt-LT" sz="1800" dirty="0">
                <a:latin typeface="+mj-lt"/>
                <a:ea typeface="Times New Roman" panose="02020603050405020304" pitchFamily="18" charset="0"/>
              </a:rPr>
              <a:t>„Muzikos terapija, kaip apibrėžė Pasaulinė muzikos terapijos federacija (WFMT, 2011 m.), yra profesionalus muzikos ir jos elementų naudojimas kaip intervencija medicinos, švietimo ir kasdienėje aplinkoje, kai asmenys, grupės, šeimos ar bendruomenės siekia optimizuoti savo gyvenimo kokybę ir pagerinti fizinę, socialinę, komunikacinę, emocinę, intelektinę ir dvasinę sveikatą bei savijautą. Muzikos terapijos tyrimai, praktika, švietimas ir klinikinis mokymas yra pagrįsti profesiniais standartais, atsižvelgiant į kultūrinį, socialinį ir politinį kontekstą“.</a:t>
            </a:r>
            <a:endParaRPr lang="lt-LT" sz="1800" dirty="0">
              <a:effectLst/>
              <a:latin typeface="+mj-lt"/>
              <a:ea typeface="Times New Roman" panose="02020603050405020304" pitchFamily="18" charset="0"/>
            </a:endParaRPr>
          </a:p>
          <a:p>
            <a:pPr marL="76200" indent="0">
              <a:buNone/>
            </a:pPr>
            <a:r>
              <a:rPr lang="x-none" dirty="0">
                <a:effectLst/>
                <a:latin typeface="+mj-lt"/>
              </a:rPr>
              <a:t> </a:t>
            </a:r>
            <a:endParaRPr lang="lt-LT" dirty="0">
              <a:effectLst/>
              <a:latin typeface="+mj-lt"/>
            </a:endParaRPr>
          </a:p>
          <a:p>
            <a:pPr marL="76200" indent="0">
              <a:buNone/>
            </a:pPr>
            <a:endParaRPr lang="en-GB" dirty="0">
              <a:latin typeface="+mj-lt"/>
            </a:endParaRPr>
          </a:p>
        </p:txBody>
      </p:sp>
      <p:sp>
        <p:nvSpPr>
          <p:cNvPr id="4" name="Slide Number Placeholder 3">
            <a:extLst>
              <a:ext uri="{FF2B5EF4-FFF2-40B4-BE49-F238E27FC236}">
                <a16:creationId xmlns:a16="http://schemas.microsoft.com/office/drawing/2014/main" id="{7221A3CA-C87F-D037-5614-39ADEDF1D22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2397067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3284-39F6-F2A1-5CCC-0337C4575327}"/>
              </a:ext>
            </a:extLst>
          </p:cNvPr>
          <p:cNvSpPr>
            <a:spLocks noGrp="1"/>
          </p:cNvSpPr>
          <p:nvPr>
            <p:ph type="title"/>
          </p:nvPr>
        </p:nvSpPr>
        <p:spPr/>
        <p:txBody>
          <a:bodyPr/>
          <a:lstStyle/>
          <a:p>
            <a:r>
              <a:rPr lang="lt-LT" sz="3200" dirty="0">
                <a:latin typeface="Arial" panose="020B0604020202020204" pitchFamily="34" charset="0"/>
                <a:ea typeface="Times New Roman" panose="02020603050405020304" pitchFamily="18" charset="0"/>
                <a:cs typeface="Arial" panose="020B0604020202020204" pitchFamily="34" charset="0"/>
              </a:rPr>
              <a:t>Muzika padeda:</a:t>
            </a:r>
            <a:endParaRPr lang="en-GB"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E885C62D-F0C7-3625-A618-291B0183F46C}"/>
              </a:ext>
            </a:extLst>
          </p:cNvPr>
          <p:cNvSpPr>
            <a:spLocks noGrp="1"/>
          </p:cNvSpPr>
          <p:nvPr>
            <p:ph type="body" idx="1"/>
          </p:nvPr>
        </p:nvSpPr>
        <p:spPr>
          <a:xfrm>
            <a:off x="614974" y="1310850"/>
            <a:ext cx="8205497" cy="3441299"/>
          </a:xfrm>
        </p:spPr>
        <p:txBody>
          <a:bodyPr/>
          <a:lstStyle/>
          <a:p>
            <a:pPr marL="76200" indent="0">
              <a:buNone/>
            </a:pPr>
            <a:r>
              <a:rPr lang="x-none" sz="1800" dirty="0">
                <a:latin typeface="+mn-lt"/>
                <a:ea typeface="Times New Roman" panose="02020603050405020304" pitchFamily="18" charset="0"/>
              </a:rPr>
              <a:t>1. </a:t>
            </a:r>
            <a:r>
              <a:rPr lang="en-US" sz="1800" dirty="0" err="1">
                <a:latin typeface="+mn-lt"/>
                <a:ea typeface="Times New Roman" panose="02020603050405020304" pitchFamily="18" charset="0"/>
              </a:rPr>
              <a:t>sumažinti</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depresij</a:t>
            </a:r>
            <a:r>
              <a:rPr lang="lt-LT" sz="1800" dirty="0" err="1">
                <a:latin typeface="+mn-lt"/>
                <a:ea typeface="Times New Roman" panose="02020603050405020304" pitchFamily="18" charset="0"/>
              </a:rPr>
              <a:t>os</a:t>
            </a:r>
            <a:r>
              <a:rPr lang="lt-LT" sz="1800" dirty="0">
                <a:latin typeface="+mn-lt"/>
                <a:ea typeface="Times New Roman" panose="02020603050405020304" pitchFamily="18" charset="0"/>
              </a:rPr>
              <a:t> požymius</a:t>
            </a:r>
            <a:r>
              <a:rPr lang="en-US" sz="1800" dirty="0">
                <a:latin typeface="+mn-lt"/>
                <a:ea typeface="Times New Roman" panose="02020603050405020304" pitchFamily="18" charset="0"/>
              </a:rPr>
              <a:t> ir </a:t>
            </a:r>
            <a:r>
              <a:rPr lang="en-US" sz="1800" dirty="0" err="1">
                <a:latin typeface="+mn-lt"/>
                <a:ea typeface="Times New Roman" panose="02020603050405020304" pitchFamily="18" charset="0"/>
              </a:rPr>
              <a:t>nerimą</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dažniausiai</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susij</a:t>
            </a:r>
            <a:r>
              <a:rPr lang="lt-LT" sz="1800" dirty="0" err="1">
                <a:latin typeface="+mn-lt"/>
                <a:ea typeface="Times New Roman" panose="02020603050405020304" pitchFamily="18" charset="0"/>
              </a:rPr>
              <a:t>usius</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su</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nutukimu</a:t>
            </a:r>
            <a:r>
              <a:rPr lang="en-US" sz="1800" dirty="0">
                <a:latin typeface="+mn-lt"/>
                <a:ea typeface="Times New Roman" panose="02020603050405020304" pitchFamily="18" charset="0"/>
              </a:rPr>
              <a:t> + </a:t>
            </a:r>
            <a:r>
              <a:rPr lang="lt-LT" sz="1800" dirty="0">
                <a:latin typeface="+mn-lt"/>
                <a:ea typeface="Times New Roman" panose="02020603050405020304" pitchFamily="18" charset="0"/>
              </a:rPr>
              <a:t>su juo susijusia </a:t>
            </a:r>
            <a:r>
              <a:rPr lang="en-US" sz="1800" dirty="0">
                <a:latin typeface="+mn-lt"/>
                <a:ea typeface="Times New Roman" panose="02020603050405020304" pitchFamily="18" charset="0"/>
              </a:rPr>
              <a:t>stigma</a:t>
            </a:r>
            <a:r>
              <a:rPr lang="lt-LT" sz="1800" dirty="0">
                <a:latin typeface="+mn-lt"/>
                <a:ea typeface="Times New Roman" panose="02020603050405020304" pitchFamily="18" charset="0"/>
              </a:rPr>
              <a:t>);</a:t>
            </a:r>
            <a:endParaRPr lang="x-none" sz="1800" dirty="0">
              <a:effectLst/>
              <a:latin typeface="+mn-lt"/>
              <a:ea typeface="Times New Roman" panose="02020603050405020304" pitchFamily="18" charset="0"/>
            </a:endParaRPr>
          </a:p>
          <a:p>
            <a:pPr marL="76200" indent="0">
              <a:buNone/>
            </a:pPr>
            <a:r>
              <a:rPr lang="x-none" sz="1800" dirty="0">
                <a:latin typeface="+mn-lt"/>
                <a:ea typeface="Times New Roman" panose="02020603050405020304" pitchFamily="18" charset="0"/>
              </a:rPr>
              <a:t>2. </a:t>
            </a:r>
            <a:r>
              <a:rPr lang="en-US" sz="1800" dirty="0" err="1">
                <a:latin typeface="+mn-lt"/>
                <a:ea typeface="Times New Roman" panose="02020603050405020304" pitchFamily="18" charset="0"/>
              </a:rPr>
              <a:t>atsipalaiduoti</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pagerinti</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miegą</a:t>
            </a:r>
            <a:r>
              <a:rPr lang="en-US" sz="1800" dirty="0">
                <a:latin typeface="+mn-lt"/>
                <a:ea typeface="Times New Roman" panose="02020603050405020304" pitchFamily="18" charset="0"/>
              </a:rPr>
              <a:t> ir </a:t>
            </a:r>
            <a:r>
              <a:rPr lang="en-US" sz="1800" dirty="0" err="1">
                <a:latin typeface="+mn-lt"/>
                <a:ea typeface="Times New Roman" panose="02020603050405020304" pitchFamily="18" charset="0"/>
              </a:rPr>
              <a:t>poilsį</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tobulinti</a:t>
            </a:r>
            <a:r>
              <a:rPr lang="en-US" sz="1800" dirty="0">
                <a:latin typeface="+mn-lt"/>
                <a:ea typeface="Times New Roman" panose="02020603050405020304" pitchFamily="18" charset="0"/>
              </a:rPr>
              <a:t> ir </a:t>
            </a:r>
            <a:r>
              <a:rPr lang="en-US" sz="1800" dirty="0" err="1">
                <a:latin typeface="+mn-lt"/>
                <a:ea typeface="Times New Roman" panose="02020603050405020304" pitchFamily="18" charset="0"/>
              </a:rPr>
              <a:t>sukurti</a:t>
            </a:r>
            <a:r>
              <a:rPr lang="en-US" sz="1800" dirty="0">
                <a:latin typeface="+mn-lt"/>
                <a:ea typeface="Times New Roman" panose="02020603050405020304" pitchFamily="18" charset="0"/>
              </a:rPr>
              <a:t> </a:t>
            </a:r>
            <a:r>
              <a:rPr lang="lt-LT" sz="1800" dirty="0">
                <a:latin typeface="+mn-lt"/>
                <a:ea typeface="Times New Roman" panose="02020603050405020304" pitchFamily="18" charset="0"/>
              </a:rPr>
              <a:t>„</a:t>
            </a:r>
            <a:r>
              <a:rPr lang="en-US" sz="1800" dirty="0" err="1">
                <a:latin typeface="+mn-lt"/>
                <a:ea typeface="Times New Roman" panose="02020603050405020304" pitchFamily="18" charset="0"/>
              </a:rPr>
              <a:t>tinkamą</a:t>
            </a:r>
            <a:r>
              <a:rPr lang="lt-LT" sz="1800" dirty="0">
                <a:latin typeface="+mn-lt"/>
                <a:ea typeface="Times New Roman" panose="02020603050405020304" pitchFamily="18" charset="0"/>
              </a:rPr>
              <a:t>“</a:t>
            </a:r>
            <a:r>
              <a:rPr lang="en-US" sz="1800" dirty="0">
                <a:latin typeface="+mn-lt"/>
                <a:ea typeface="Times New Roman" panose="02020603050405020304" pitchFamily="18" charset="0"/>
              </a:rPr>
              <a:t> </a:t>
            </a:r>
            <a:r>
              <a:rPr lang="lt-LT" sz="1800" dirty="0">
                <a:latin typeface="+mn-lt"/>
                <a:ea typeface="Times New Roman" panose="02020603050405020304" pitchFamily="18" charset="0"/>
              </a:rPr>
              <a:t>savęs </a:t>
            </a:r>
            <a:r>
              <a:rPr lang="en-US" sz="1800" dirty="0" err="1">
                <a:latin typeface="+mn-lt"/>
                <a:ea typeface="Times New Roman" panose="02020603050405020304" pitchFamily="18" charset="0"/>
              </a:rPr>
              <a:t>tapatybę</a:t>
            </a:r>
            <a:r>
              <a:rPr lang="en-US" sz="1800" dirty="0">
                <a:latin typeface="+mn-lt"/>
                <a:ea typeface="Times New Roman" panose="02020603050405020304" pitchFamily="18" charset="0"/>
              </a:rPr>
              <a:t> </a:t>
            </a:r>
            <a:r>
              <a:rPr lang="lt-LT" sz="1800" dirty="0">
                <a:latin typeface="+mn-lt"/>
                <a:ea typeface="Times New Roman" panose="02020603050405020304" pitchFamily="18" charset="0"/>
              </a:rPr>
              <a:t>bei pasitikėjimą savimi. </a:t>
            </a:r>
            <a:r>
              <a:rPr lang="en-US" sz="1800" dirty="0">
                <a:latin typeface="+mn-lt"/>
                <a:ea typeface="Times New Roman" panose="02020603050405020304" pitchFamily="18" charset="0"/>
              </a:rPr>
              <a:t> </a:t>
            </a:r>
            <a:endParaRPr lang="lt-LT" sz="1800" dirty="0">
              <a:latin typeface="+mn-lt"/>
              <a:ea typeface="Times New Roman" panose="02020603050405020304" pitchFamily="18" charset="0"/>
            </a:endParaRPr>
          </a:p>
          <a:p>
            <a:pPr marL="76200" indent="0">
              <a:buNone/>
            </a:pPr>
            <a:endParaRPr lang="lt-LT" sz="1800" dirty="0">
              <a:latin typeface="+mn-lt"/>
              <a:ea typeface="Times New Roman" panose="02020603050405020304" pitchFamily="18" charset="0"/>
            </a:endParaRPr>
          </a:p>
          <a:p>
            <a:pPr marL="76200" indent="0">
              <a:buNone/>
            </a:pPr>
            <a:r>
              <a:rPr lang="lt-LT" sz="1800" dirty="0">
                <a:latin typeface="+mn-lt"/>
                <a:ea typeface="Times New Roman" panose="02020603050405020304" pitchFamily="18" charset="0"/>
              </a:rPr>
              <a:t>Muzika </a:t>
            </a:r>
            <a:r>
              <a:rPr lang="en-US" sz="1800" dirty="0" err="1">
                <a:latin typeface="+mn-lt"/>
                <a:ea typeface="Times New Roman" panose="02020603050405020304" pitchFamily="18" charset="0"/>
              </a:rPr>
              <a:t>siekiama</a:t>
            </a:r>
            <a:r>
              <a:rPr lang="en-US" sz="1800" dirty="0">
                <a:latin typeface="+mn-lt"/>
                <a:ea typeface="Times New Roman" panose="02020603050405020304" pitchFamily="18" charset="0"/>
              </a:rPr>
              <a:t> </a:t>
            </a:r>
            <a:r>
              <a:rPr lang="lt-LT" sz="1800" dirty="0">
                <a:latin typeface="+mn-lt"/>
                <a:ea typeface="Times New Roman" panose="02020603050405020304" pitchFamily="18" charset="0"/>
              </a:rPr>
              <a:t>garsu </a:t>
            </a:r>
            <a:r>
              <a:rPr lang="en-US" sz="1800" dirty="0" err="1">
                <a:latin typeface="+mn-lt"/>
                <a:ea typeface="Times New Roman" panose="02020603050405020304" pitchFamily="18" charset="0"/>
              </a:rPr>
              <a:t>įgarsinti</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sveiką</a:t>
            </a:r>
            <a:r>
              <a:rPr lang="lt-LT" sz="1800" dirty="0">
                <a:latin typeface="+mn-lt"/>
                <a:ea typeface="Times New Roman" panose="02020603050405020304" pitchFamily="18" charset="0"/>
              </a:rPr>
              <a:t>jį</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vidinį</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balsą</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kuris</a:t>
            </a:r>
            <a:r>
              <a:rPr lang="en-US" sz="1800" dirty="0">
                <a:latin typeface="+mn-lt"/>
                <a:ea typeface="Times New Roman" panose="02020603050405020304" pitchFamily="18" charset="0"/>
              </a:rPr>
              <a:t> nori </a:t>
            </a:r>
            <a:r>
              <a:rPr lang="en-US" sz="1800" dirty="0" err="1">
                <a:latin typeface="+mn-lt"/>
                <a:ea typeface="Times New Roman" panose="02020603050405020304" pitchFamily="18" charset="0"/>
              </a:rPr>
              <a:t>išgyti</a:t>
            </a:r>
            <a:r>
              <a:rPr lang="lt-LT" sz="1800" dirty="0">
                <a:latin typeface="+mn-lt"/>
                <a:ea typeface="Times New Roman" panose="02020603050405020304" pitchFamily="18" charset="0"/>
              </a:rPr>
              <a:t>; taip pat siekiant </a:t>
            </a:r>
            <a:r>
              <a:rPr lang="en-US" sz="1800" dirty="0" err="1">
                <a:latin typeface="+mn-lt"/>
                <a:ea typeface="Times New Roman" panose="02020603050405020304" pitchFamily="18" charset="0"/>
              </a:rPr>
              <a:t>sumažinti</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stres</a:t>
            </a:r>
            <a:r>
              <a:rPr lang="lt-LT" sz="1800" dirty="0">
                <a:latin typeface="+mn-lt"/>
                <a:ea typeface="Times New Roman" panose="02020603050405020304" pitchFamily="18" charset="0"/>
              </a:rPr>
              <a:t>o</a:t>
            </a:r>
            <a:r>
              <a:rPr lang="en-US" sz="1800" dirty="0">
                <a:latin typeface="+mn-lt"/>
                <a:ea typeface="Times New Roman" panose="02020603050405020304" pitchFamily="18" charset="0"/>
              </a:rPr>
              <a:t> ir </a:t>
            </a:r>
            <a:r>
              <a:rPr lang="lt-LT" sz="1800" dirty="0">
                <a:latin typeface="+mn-lt"/>
                <a:ea typeface="Times New Roman" panose="02020603050405020304" pitchFamily="18" charset="0"/>
              </a:rPr>
              <a:t>aplinkos </a:t>
            </a:r>
            <a:r>
              <a:rPr lang="en-US" sz="1800" dirty="0" err="1">
                <a:latin typeface="+mn-lt"/>
                <a:ea typeface="Times New Roman" panose="02020603050405020304" pitchFamily="18" charset="0"/>
              </a:rPr>
              <a:t>spaudimo</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lygį</a:t>
            </a:r>
            <a:r>
              <a:rPr lang="en-US" sz="1800" dirty="0">
                <a:latin typeface="+mn-lt"/>
                <a:ea typeface="Times New Roman" panose="02020603050405020304" pitchFamily="18" charset="0"/>
              </a:rPr>
              <a:t>.</a:t>
            </a:r>
            <a:endParaRPr lang="lt-LT" sz="1800" dirty="0">
              <a:latin typeface="+mn-lt"/>
              <a:ea typeface="Times New Roman" panose="02020603050405020304" pitchFamily="18" charset="0"/>
            </a:endParaRPr>
          </a:p>
          <a:p>
            <a:pPr marL="76200" indent="0">
              <a:buNone/>
            </a:pPr>
            <a:r>
              <a:rPr lang="lt-LT" sz="1800" dirty="0">
                <a:latin typeface="+mn-lt"/>
                <a:ea typeface="Times New Roman" panose="02020603050405020304" pitchFamily="18" charset="0"/>
              </a:rPr>
              <a:t>Muzikos terapijos užsiėmimai suvokiami kaip žaisminga ir atpalaiduojanti aplinka, padedanti sumažinti pajuokos jausmą, sukurianti gerą terapinį ryšį su profesionaliu muzikos terapeutu ir / ar grupe.</a:t>
            </a:r>
          </a:p>
        </p:txBody>
      </p:sp>
      <p:sp>
        <p:nvSpPr>
          <p:cNvPr id="4" name="Slide Number Placeholder 3">
            <a:extLst>
              <a:ext uri="{FF2B5EF4-FFF2-40B4-BE49-F238E27FC236}">
                <a16:creationId xmlns:a16="http://schemas.microsoft.com/office/drawing/2014/main" id="{9AEF5245-3F47-036F-722F-F0F0E771A14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4280042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C9DD-26C1-39A9-A67D-5E5193EE3386}"/>
              </a:ext>
            </a:extLst>
          </p:cNvPr>
          <p:cNvSpPr>
            <a:spLocks noGrp="1"/>
          </p:cNvSpPr>
          <p:nvPr>
            <p:ph type="title"/>
          </p:nvPr>
        </p:nvSpPr>
        <p:spPr/>
        <p:txBody>
          <a:bodyPr/>
          <a:lstStyle/>
          <a:p>
            <a:r>
              <a:rPr lang="lt-LT" dirty="0">
                <a:latin typeface="Arial" panose="020B0604020202020204" pitchFamily="34" charset="0"/>
                <a:cs typeface="Arial" panose="020B0604020202020204" pitchFamily="34" charset="0"/>
              </a:rPr>
              <a:t>Šokio terapija</a:t>
            </a:r>
            <a:endParaRPr lang="en-GB"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55556AA-9808-23CF-E042-B6EF6562EEA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pic>
        <p:nvPicPr>
          <p:cNvPr id="5" name="Picture 4" descr="A picture containing text&#10;&#10;Description automatically generated">
            <a:extLst>
              <a:ext uri="{FF2B5EF4-FFF2-40B4-BE49-F238E27FC236}">
                <a16:creationId xmlns:a16="http://schemas.microsoft.com/office/drawing/2014/main" id="{AD10ECC3-F83D-87B7-D782-3DFC17769A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3559" y="1481380"/>
            <a:ext cx="4980632" cy="3270770"/>
          </a:xfrm>
          <a:prstGeom prst="rect">
            <a:avLst/>
          </a:prstGeom>
        </p:spPr>
      </p:pic>
      <p:sp>
        <p:nvSpPr>
          <p:cNvPr id="6" name="TextBox 5">
            <a:extLst>
              <a:ext uri="{FF2B5EF4-FFF2-40B4-BE49-F238E27FC236}">
                <a16:creationId xmlns:a16="http://schemas.microsoft.com/office/drawing/2014/main" id="{1CA9F804-C578-69A9-95F2-E9DF37B5F32D}"/>
              </a:ext>
            </a:extLst>
          </p:cNvPr>
          <p:cNvSpPr txBox="1"/>
          <p:nvPr/>
        </p:nvSpPr>
        <p:spPr>
          <a:xfrm>
            <a:off x="2661727" y="4791875"/>
            <a:ext cx="2664296" cy="261610"/>
          </a:xfrm>
          <a:prstGeom prst="rect">
            <a:avLst/>
          </a:prstGeom>
          <a:noFill/>
        </p:spPr>
        <p:txBody>
          <a:bodyPr wrap="square" rtlCol="0">
            <a:spAutoFit/>
          </a:bodyPr>
          <a:lstStyle/>
          <a:p>
            <a:r>
              <a:rPr lang="x-none" sz="1100" dirty="0">
                <a:solidFill>
                  <a:srgbClr val="202122"/>
                </a:solidFill>
                <a:effectLst/>
                <a:latin typeface="Calibri" panose="020F0502020204030204" pitchFamily="34" charset="0"/>
                <a:ea typeface="Times New Roman" panose="02020603050405020304" pitchFamily="18" charset="0"/>
              </a:rPr>
              <a:t>Henri Matisse, </a:t>
            </a:r>
            <a:r>
              <a:rPr lang="x-none" sz="1100" i="1" dirty="0">
                <a:solidFill>
                  <a:srgbClr val="202122"/>
                </a:solidFill>
                <a:effectLst/>
                <a:latin typeface="Calibri" panose="020F0502020204030204" pitchFamily="34" charset="0"/>
                <a:ea typeface="Times New Roman" panose="02020603050405020304" pitchFamily="18" charset="0"/>
              </a:rPr>
              <a:t>La danse</a:t>
            </a:r>
            <a:r>
              <a:rPr lang="x-none" sz="1100" dirty="0">
                <a:solidFill>
                  <a:srgbClr val="202122"/>
                </a:solidFill>
                <a:effectLst/>
                <a:latin typeface="Calibri" panose="020F0502020204030204" pitchFamily="34" charset="0"/>
                <a:ea typeface="Times New Roman" panose="02020603050405020304" pitchFamily="18" charset="0"/>
              </a:rPr>
              <a:t> 1909, </a:t>
            </a:r>
            <a:r>
              <a:rPr lang="es-ES" sz="1100" dirty="0">
                <a:effectLst/>
                <a:latin typeface="Calibri" panose="020F0502020204030204" pitchFamily="34" charset="0"/>
                <a:ea typeface="Times New Roman" panose="02020603050405020304" pitchFamily="18" charset="0"/>
              </a:rPr>
              <a:t>(Wikipedia)</a:t>
            </a:r>
            <a:r>
              <a:rPr lang="x-none" sz="1100" dirty="0">
                <a:effectLst/>
              </a:rPr>
              <a:t> </a:t>
            </a:r>
            <a:endParaRPr lang="en-GB" sz="1100" dirty="0"/>
          </a:p>
        </p:txBody>
      </p:sp>
    </p:spTree>
    <p:extLst>
      <p:ext uri="{BB962C8B-B14F-4D97-AF65-F5344CB8AC3E}">
        <p14:creationId xmlns:p14="http://schemas.microsoft.com/office/powerpoint/2010/main" val="908653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86FD4-E285-B6C3-27C1-D95AC30FFC09}"/>
              </a:ext>
            </a:extLst>
          </p:cNvPr>
          <p:cNvSpPr>
            <a:spLocks noGrp="1"/>
          </p:cNvSpPr>
          <p:nvPr>
            <p:ph type="title"/>
          </p:nvPr>
        </p:nvSpPr>
        <p:spPr/>
        <p:txBody>
          <a:bodyPr/>
          <a:lstStyle/>
          <a:p>
            <a:r>
              <a:rPr lang="lt-LT" dirty="0">
                <a:latin typeface="Arial" panose="020B0604020202020204" pitchFamily="34" charset="0"/>
                <a:cs typeface="Arial" panose="020B0604020202020204" pitchFamily="34" charset="0"/>
              </a:rPr>
              <a:t>Šokio terapija</a:t>
            </a:r>
            <a:endParaRPr lang="en-GB" dirty="0"/>
          </a:p>
        </p:txBody>
      </p:sp>
      <p:sp>
        <p:nvSpPr>
          <p:cNvPr id="3" name="Text Placeholder 2">
            <a:extLst>
              <a:ext uri="{FF2B5EF4-FFF2-40B4-BE49-F238E27FC236}">
                <a16:creationId xmlns:a16="http://schemas.microsoft.com/office/drawing/2014/main" id="{65C3F364-2C97-EBCF-3350-C435EF918BC3}"/>
              </a:ext>
            </a:extLst>
          </p:cNvPr>
          <p:cNvSpPr>
            <a:spLocks noGrp="1"/>
          </p:cNvSpPr>
          <p:nvPr>
            <p:ph type="body" idx="1"/>
          </p:nvPr>
        </p:nvSpPr>
        <p:spPr>
          <a:xfrm>
            <a:off x="381000" y="1310850"/>
            <a:ext cx="8439472" cy="3220925"/>
          </a:xfrm>
        </p:spPr>
        <p:txBody>
          <a:bodyPr/>
          <a:lstStyle/>
          <a:p>
            <a:r>
              <a:rPr lang="lt-LT" sz="1700" b="1" dirty="0">
                <a:solidFill>
                  <a:srgbClr val="333333"/>
                </a:solidFill>
                <a:latin typeface="+mn-lt"/>
              </a:rPr>
              <a:t>Šokio / judesio terapija</a:t>
            </a:r>
            <a:r>
              <a:rPr lang="lt-LT" sz="1700" dirty="0">
                <a:solidFill>
                  <a:srgbClr val="333333"/>
                </a:solidFill>
                <a:latin typeface="+mn-lt"/>
              </a:rPr>
              <a:t>, paprastai vadinama tiesiog šokio terapija, yra terapijos rūšis, kurioje naudojamas judėjimas, siekiant padėti asmenims pasiekti emocinę, pažintinę, fizinę ir socialinę integraciją. Naudinga tiek fizinei, tiek psichinei sveikatai, šokio terapija gali būti naudojama streso mažinimui, ligų prevencijai ir nuotaikos valdymui. </a:t>
            </a:r>
          </a:p>
          <a:p>
            <a:r>
              <a:rPr lang="lt-LT" sz="1700" dirty="0">
                <a:solidFill>
                  <a:srgbClr val="333333"/>
                </a:solidFill>
                <a:latin typeface="+mn-lt"/>
              </a:rPr>
              <a:t>Šokio terapeutai dirba su terapiją lankančiais žmonėmis, kad padėtų jiems pagerinti savo kūno įvaizdį ir pasitikėjimą savimi. </a:t>
            </a:r>
          </a:p>
          <a:p>
            <a:endParaRPr lang="lt-LT" sz="1700" dirty="0">
              <a:solidFill>
                <a:srgbClr val="333333"/>
              </a:solidFill>
              <a:latin typeface="+mn-lt"/>
            </a:endParaRPr>
          </a:p>
          <a:p>
            <a:endParaRPr lang="en-GB" sz="1700" dirty="0">
              <a:solidFill>
                <a:schemeClr val="tx1"/>
              </a:solidFill>
              <a:latin typeface="+mn-lt"/>
              <a:cs typeface="Calibri" panose="020F0502020204030204" pitchFamily="34" charset="0"/>
            </a:endParaRPr>
          </a:p>
        </p:txBody>
      </p:sp>
      <p:sp>
        <p:nvSpPr>
          <p:cNvPr id="4" name="Slide Number Placeholder 3">
            <a:extLst>
              <a:ext uri="{FF2B5EF4-FFF2-40B4-BE49-F238E27FC236}">
                <a16:creationId xmlns:a16="http://schemas.microsoft.com/office/drawing/2014/main" id="{7E7BA9F5-CCA4-8DFE-51B3-9CC8813569C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sp>
        <p:nvSpPr>
          <p:cNvPr id="5" name="TextBox 4">
            <a:extLst>
              <a:ext uri="{FF2B5EF4-FFF2-40B4-BE49-F238E27FC236}">
                <a16:creationId xmlns:a16="http://schemas.microsoft.com/office/drawing/2014/main" id="{21D09191-6617-10B3-A6B6-EC5268919182}"/>
              </a:ext>
            </a:extLst>
          </p:cNvPr>
          <p:cNvSpPr txBox="1"/>
          <p:nvPr/>
        </p:nvSpPr>
        <p:spPr>
          <a:xfrm>
            <a:off x="3347864" y="3507854"/>
            <a:ext cx="5688632" cy="261610"/>
          </a:xfrm>
          <a:prstGeom prst="rect">
            <a:avLst/>
          </a:prstGeom>
          <a:noFill/>
        </p:spPr>
        <p:txBody>
          <a:bodyPr wrap="square" rtlCol="0">
            <a:spAutoFit/>
          </a:bodyPr>
          <a:lstStyle/>
          <a:p>
            <a:r>
              <a:rPr lang="en-GB" sz="1100" dirty="0">
                <a:hlinkClick r:id="rId2"/>
              </a:rPr>
              <a:t>https://www.goodtherapy.org/learn-about-therapy/types/dance-movement-therapy</a:t>
            </a:r>
            <a:r>
              <a:rPr lang="lt-LT" sz="1100" dirty="0"/>
              <a:t> </a:t>
            </a:r>
            <a:endParaRPr lang="en-GB" sz="1100" dirty="0"/>
          </a:p>
        </p:txBody>
      </p:sp>
    </p:spTree>
    <p:extLst>
      <p:ext uri="{BB962C8B-B14F-4D97-AF65-F5344CB8AC3E}">
        <p14:creationId xmlns:p14="http://schemas.microsoft.com/office/powerpoint/2010/main" val="2636511105"/>
      </p:ext>
    </p:extLst>
  </p:cSld>
  <p:clrMapOvr>
    <a:masterClrMapping/>
  </p:clrMapOvr>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2523</TotalTime>
  <Words>725</Words>
  <Application>Microsoft Office PowerPoint</Application>
  <PresentationFormat>On-screen Show (16:9)</PresentationFormat>
  <Paragraphs>62</Paragraphs>
  <Slides>12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Barlow SemiBold</vt:lpstr>
      <vt:lpstr>Barlow</vt:lpstr>
      <vt:lpstr>Calibri</vt:lpstr>
      <vt:lpstr>Arial</vt:lpstr>
      <vt:lpstr>Barlow Light</vt:lpstr>
      <vt:lpstr>Caius template</vt:lpstr>
      <vt:lpstr>Meno terapijos naudojimas pacientams, sergantiems valgymo sutrikimais  Jonathan McFarland, Cristina Gonzalez, Luisa Cuesta Santamaria, Isabel Maria Martin Ruiz, Eugenia Nadolu Velez, Eva Garcia Perea </vt:lpstr>
      <vt:lpstr>Humanistinės (meno) terapijos</vt:lpstr>
      <vt:lpstr>PLASTINIAI MENAI</vt:lpstr>
      <vt:lpstr>„Visi vaikai yra menininkai. Problema yra, kaip išlikti menininku užaugus“* (Picasso)</vt:lpstr>
      <vt:lpstr>Piešimas pirštais pacientams su valgymo sutrikimais</vt:lpstr>
      <vt:lpstr>MUZIKOS TERAPIJA</vt:lpstr>
      <vt:lpstr>Muzika padeda:</vt:lpstr>
      <vt:lpstr>Šokio terapija</vt:lpstr>
      <vt:lpstr>Šokio terapija</vt:lpstr>
      <vt:lpstr>Žinutė įsisavinimui</vt:lpstr>
      <vt:lpstr>Šaltiniai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Aelita Skarbaliene</cp:lastModifiedBy>
  <cp:revision>96</cp:revision>
  <dcterms:modified xsi:type="dcterms:W3CDTF">2023-08-30T11:32:03Z</dcterms:modified>
</cp:coreProperties>
</file>