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14"/>
  </p:notesMasterIdLst>
  <p:sldIdLst>
    <p:sldId id="256" r:id="rId2"/>
    <p:sldId id="298" r:id="rId3"/>
    <p:sldId id="299" r:id="rId4"/>
    <p:sldId id="307" r:id="rId5"/>
    <p:sldId id="308" r:id="rId6"/>
    <p:sldId id="300" r:id="rId7"/>
    <p:sldId id="301" r:id="rId8"/>
    <p:sldId id="303" r:id="rId9"/>
    <p:sldId id="302" r:id="rId10"/>
    <p:sldId id="304" r:id="rId11"/>
    <p:sldId id="306" r:id="rId12"/>
    <p:sldId id="278" r:id="rId13"/>
  </p:sldIdLst>
  <p:sldSz cx="9144000" cy="5143500" type="screen16x9"/>
  <p:notesSz cx="6858000" cy="9144000"/>
  <p:embeddedFontLst>
    <p:embeddedFont>
      <p:font typeface="Barlow SemiBold" panose="020B060402020202020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Barlow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  <p:embeddedFont>
      <p:font typeface="Barlow Light" panose="020B060402020202020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>
      <p:cViewPr>
        <p:scale>
          <a:sx n="156" d="100"/>
          <a:sy n="156" d="100"/>
        </p:scale>
        <p:origin x="-324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viewProps" Target="viewProp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96DFD-F29A-9444-9660-88CFB3BE482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397222-429C-8949-8386-44BC9AFFE4B1}" type="parTrans" cxnId="{B6AECD4B-DDB3-40D0-9C3F-D9DA45ECD296}">
      <dgm:prSet/>
      <dgm:spPr/>
      <dgm:t>
        <a:bodyPr/>
        <a:lstStyle/>
        <a:p>
          <a:endParaRPr lang="en-GB"/>
        </a:p>
      </dgm:t>
    </dgm:pt>
    <dgm:pt modelId="{47FE16FA-2E8E-C449-B9A4-0402E75BFE1C}">
      <dgm:prSet/>
      <dgm:spPr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x-none" b="0" i="0"/>
            <a:t>La pittura con le dita riguarda il movimento e attraverso il movimento c'è libertà di espressione. </a:t>
          </a:r>
          <a:endParaRPr lang="x-none"/>
        </a:p>
      </dgm:t>
    </dgm:pt>
    <dgm:pt modelId="{5928166F-5BC7-A244-9E4E-BB647C4E1400}" type="sibTrans" cxnId="{B6AECD4B-DDB3-40D0-9C3F-D9DA45ECD296}">
      <dgm:prSet/>
      <dgm:spPr/>
      <dgm:t>
        <a:bodyPr/>
        <a:lstStyle/>
        <a:p>
          <a:endParaRPr lang="en-GB"/>
        </a:p>
      </dgm:t>
    </dgm:pt>
    <dgm:pt modelId="{616467FA-ED2A-8E45-8E8E-E6308D244D5A}" type="parTrans" cxnId="{D20A1697-3205-4798-9317-182E68E3C72F}">
      <dgm:prSet/>
      <dgm:spPr/>
      <dgm:t>
        <a:bodyPr/>
        <a:lstStyle/>
        <a:p>
          <a:endParaRPr lang="en-GB"/>
        </a:p>
      </dgm:t>
    </dgm:pt>
    <dgm:pt modelId="{BB254555-9291-1F46-BF68-83318D73AC3E}">
      <dgm:prSet/>
      <dgm:spPr/>
      <dgm:t>
        <a:bodyPr/>
        <a:lstStyle/>
        <a:p>
          <a:r>
            <a:rPr lang="x-none" b="0" i="0"/>
            <a:t>Un modo per stabilire una relazione e una connessione con se stessi e con gli altri, esplorando i sentimenti </a:t>
          </a:r>
          <a:r>
            <a:rPr lang="x-none" b="1" i="1"/>
            <a:t>senza </a:t>
          </a:r>
          <a:r>
            <a:rPr lang="x-none" b="0" i="0"/>
            <a:t>parole o linguaggio. </a:t>
          </a:r>
          <a:endParaRPr lang="x-none"/>
        </a:p>
      </dgm:t>
    </dgm:pt>
    <dgm:pt modelId="{C0831FD1-2F85-4544-BF2D-FAA492F11D17}" type="sibTrans" cxnId="{D20A1697-3205-4798-9317-182E68E3C72F}">
      <dgm:prSet/>
      <dgm:spPr/>
      <dgm:t>
        <a:bodyPr/>
        <a:lstStyle/>
        <a:p>
          <a:endParaRPr lang="en-GB"/>
        </a:p>
      </dgm:t>
    </dgm:pt>
    <dgm:pt modelId="{CA2F0AD5-1C57-6145-AB43-830EA3E1FAD9}" type="parTrans" cxnId="{BCD8BDEA-5C49-4DD9-9725-123A60811894}">
      <dgm:prSet/>
      <dgm:spPr/>
      <dgm:t>
        <a:bodyPr/>
        <a:lstStyle/>
        <a:p>
          <a:endParaRPr lang="en-GB"/>
        </a:p>
      </dgm:t>
    </dgm:pt>
    <dgm:pt modelId="{D5306BC3-8FC8-DA4B-8274-2AA4D5E7CC0E}">
      <dgm:prSet/>
      <dgm:spPr/>
      <dgm:t>
        <a:bodyPr/>
        <a:lstStyle/>
        <a:p>
          <a:r>
            <a:rPr lang="x-none" b="0" i="0"/>
            <a:t>Per ripristinare o riconnettersi al </a:t>
          </a:r>
          <a:r>
            <a:rPr lang="x-none" b="1" i="0"/>
            <a:t>"tu" interiore </a:t>
          </a:r>
          <a:endParaRPr lang="x-none"/>
        </a:p>
      </dgm:t>
    </dgm:pt>
    <dgm:pt modelId="{F37D1298-E5FF-3049-A5AB-8F8A25C657CD}" type="sibTrans" cxnId="{BCD8BDEA-5C49-4DD9-9725-123A60811894}">
      <dgm:prSet/>
      <dgm:spPr/>
      <dgm:t>
        <a:bodyPr/>
        <a:lstStyle/>
        <a:p>
          <a:endParaRPr lang="en-GB"/>
        </a:p>
      </dgm:t>
    </dgm:pt>
    <dgm:pt modelId="{3D0BB533-D401-F54A-8332-CECEBA74C878}" type="parTrans" cxnId="{693D7AF7-841D-4599-9669-40C6FBD97A36}">
      <dgm:prSet/>
      <dgm:spPr/>
      <dgm:t>
        <a:bodyPr/>
        <a:lstStyle/>
        <a:p>
          <a:endParaRPr lang="en-GB"/>
        </a:p>
      </dgm:t>
    </dgm:pt>
    <dgm:pt modelId="{7D6B5540-FFAC-4E47-9DEA-6535172B49B3}">
      <dgm:prSet/>
      <dgm:spPr/>
      <dgm:t>
        <a:bodyPr/>
        <a:lstStyle/>
        <a:p>
          <a:r>
            <a:rPr lang="x-none" b="0" i="0"/>
            <a:t>Se vi connettete con il vostro </a:t>
          </a:r>
          <a:r>
            <a:rPr lang="x-none" b="1" i="0"/>
            <a:t>"tu" interiore</a:t>
          </a:r>
          <a:r>
            <a:rPr lang="x-none" b="0" i="0"/>
            <a:t>, allora potete connettervi con i vostri pari. </a:t>
          </a:r>
          <a:endParaRPr lang="x-none"/>
        </a:p>
      </dgm:t>
    </dgm:pt>
    <dgm:pt modelId="{75E4E602-3650-2242-9D88-03CD2465858B}" type="sibTrans" cxnId="{693D7AF7-841D-4599-9669-40C6FBD97A36}">
      <dgm:prSet/>
      <dgm:spPr/>
      <dgm:t>
        <a:bodyPr/>
        <a:lstStyle/>
        <a:p>
          <a:endParaRPr lang="en-GB"/>
        </a:p>
      </dgm:t>
    </dgm:pt>
    <dgm:pt modelId="{647270FD-390C-2240-B52B-6475C0E9BC8E}" type="parTrans" cxnId="{499C009B-14E3-4701-A288-151F7AF4AD86}">
      <dgm:prSet/>
      <dgm:spPr/>
      <dgm:t>
        <a:bodyPr/>
        <a:lstStyle/>
        <a:p>
          <a:endParaRPr lang="en-GB"/>
        </a:p>
      </dgm:t>
    </dgm:pt>
    <dgm:pt modelId="{69CB8301-E3C0-1D45-BAC2-935E253F389E}">
      <dgm:prSet/>
      <dgm:spPr/>
      <dgm:t>
        <a:bodyPr/>
        <a:lstStyle/>
        <a:p>
          <a:r>
            <a:rPr lang="x-none" b="0" i="0"/>
            <a:t>Il legame con se stessi porta al legame con gli altri. </a:t>
          </a:r>
          <a:endParaRPr lang="x-none"/>
        </a:p>
      </dgm:t>
    </dgm:pt>
    <dgm:pt modelId="{9007B3B9-9069-8B44-AD23-206880C9FB36}" type="sibTrans" cxnId="{499C009B-14E3-4701-A288-151F7AF4AD86}">
      <dgm:prSet/>
      <dgm:spPr/>
      <dgm:t>
        <a:bodyPr/>
        <a:lstStyle/>
        <a:p>
          <a:endParaRPr lang="en-GB"/>
        </a:p>
      </dgm:t>
    </dgm:pt>
    <dgm:pt modelId="{529DE153-0B49-0F4C-B1FA-1375D4AA081A}" type="parTrans" cxnId="{C2D3C9E3-7CDB-4FDE-AB41-947A51F5199B}">
      <dgm:prSet/>
      <dgm:spPr/>
      <dgm:t>
        <a:bodyPr/>
        <a:lstStyle/>
        <a:p>
          <a:endParaRPr lang="en-GB"/>
        </a:p>
      </dgm:t>
    </dgm:pt>
    <dgm:pt modelId="{6D15AACB-9677-E041-AE69-E8A809BB09CA}">
      <dgm:prSet/>
      <dgm:spPr/>
      <dgm:t>
        <a:bodyPr/>
        <a:lstStyle/>
        <a:p>
          <a:r>
            <a:rPr lang="x-none" b="0" i="0"/>
            <a:t>Poi, a </a:t>
          </a:r>
          <a:r>
            <a:rPr lang="en-GB" b="1" i="1"/>
            <a:t>poco </a:t>
          </a:r>
          <a:r>
            <a:rPr lang="x-none" b="1" i="1"/>
            <a:t>a poco, </a:t>
          </a:r>
          <a:r>
            <a:rPr lang="x-none" b="0" i="0"/>
            <a:t>si comincia a esprimere verbalmente le proprie emozioni. </a:t>
          </a:r>
          <a:endParaRPr lang="x-none"/>
        </a:p>
      </dgm:t>
    </dgm:pt>
    <dgm:pt modelId="{02AFF7BC-E49E-F247-AD1E-4D8C0A0248ED}" type="sibTrans" cxnId="{C2D3C9E3-7CDB-4FDE-AB41-947A51F5199B}">
      <dgm:prSet/>
      <dgm:spPr/>
      <dgm:t>
        <a:bodyPr/>
        <a:lstStyle/>
        <a:p>
          <a:endParaRPr lang="en-GB"/>
        </a:p>
      </dgm:t>
    </dgm:pt>
    <dgm:pt modelId="{A8A8D5AB-337B-7744-AD42-3D85831F3ED0}" type="pres">
      <dgm:prSet presAssocID="{F5D96DFD-F29A-9444-9660-88CFB3BE482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948BAD0-9A1E-284E-9E7F-01BEB4295C83}" type="pres">
      <dgm:prSet presAssocID="{47FE16FA-2E8E-C449-B9A4-0402E75BFE1C}" presName="composite" presStyleCnt="0"/>
      <dgm:spPr/>
      <dgm:t>
        <a:bodyPr/>
        <a:lstStyle/>
        <a:p>
          <a:endParaRPr/>
        </a:p>
      </dgm:t>
    </dgm:pt>
    <dgm:pt modelId="{E6EBFF01-41D3-3148-BEE6-7241480718CF}" type="pres">
      <dgm:prSet presAssocID="{47FE16FA-2E8E-C449-B9A4-0402E75BFE1C}" presName="imgShp" presStyleLbl="fgImgPlace1" presStyleIdx="0" presStyleCnt="6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/>
        </a:p>
      </dgm:t>
    </dgm:pt>
    <dgm:pt modelId="{6487FFCC-83AC-DE44-83BE-75ED04561D61}" type="pres">
      <dgm:prSet presAssocID="{47FE16FA-2E8E-C449-B9A4-0402E75BFE1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F8576F-E76F-224F-AD98-C4F3B02C5530}" type="pres">
      <dgm:prSet presAssocID="{5928166F-5BC7-A244-9E4E-BB647C4E1400}" presName="spacing" presStyleCnt="0"/>
      <dgm:spPr/>
      <dgm:t>
        <a:bodyPr/>
        <a:lstStyle/>
        <a:p>
          <a:endParaRPr/>
        </a:p>
      </dgm:t>
    </dgm:pt>
    <dgm:pt modelId="{BABF4AD1-6726-384B-9162-4EBAF975336A}" type="pres">
      <dgm:prSet presAssocID="{BB254555-9291-1F46-BF68-83318D73AC3E}" presName="composite" presStyleCnt="0"/>
      <dgm:spPr/>
      <dgm:t>
        <a:bodyPr/>
        <a:lstStyle/>
        <a:p>
          <a:endParaRPr/>
        </a:p>
      </dgm:t>
    </dgm:pt>
    <dgm:pt modelId="{2D027029-234A-964A-B756-98A7F3E01473}" type="pres">
      <dgm:prSet presAssocID="{BB254555-9291-1F46-BF68-83318D73AC3E}" presName="imgShp" presStyleLbl="fgImgPlace1" presStyleIdx="1" presStyleCnt="6"/>
      <dgm:spPr>
        <a:solidFill>
          <a:srgbClr val="FF0000"/>
        </a:solidFill>
      </dgm:spPr>
      <dgm:t>
        <a:bodyPr/>
        <a:lstStyle/>
        <a:p>
          <a:endParaRPr/>
        </a:p>
      </dgm:t>
    </dgm:pt>
    <dgm:pt modelId="{05822FD9-3726-BE4A-9818-893F8A1BFCB0}" type="pres">
      <dgm:prSet presAssocID="{BB254555-9291-1F46-BF68-83318D73AC3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5505DE-DF88-7C4B-BB63-AED77EC7DDB5}" type="pres">
      <dgm:prSet presAssocID="{C0831FD1-2F85-4544-BF2D-FAA492F11D17}" presName="spacing" presStyleCnt="0"/>
      <dgm:spPr/>
      <dgm:t>
        <a:bodyPr/>
        <a:lstStyle/>
        <a:p>
          <a:endParaRPr/>
        </a:p>
      </dgm:t>
    </dgm:pt>
    <dgm:pt modelId="{5BFF3734-D396-7D4E-9752-C5EACBC9FEDF}" type="pres">
      <dgm:prSet presAssocID="{D5306BC3-8FC8-DA4B-8274-2AA4D5E7CC0E}" presName="composite" presStyleCnt="0"/>
      <dgm:spPr/>
      <dgm:t>
        <a:bodyPr/>
        <a:lstStyle/>
        <a:p>
          <a:endParaRPr/>
        </a:p>
      </dgm:t>
    </dgm:pt>
    <dgm:pt modelId="{75F76957-9018-E64C-841F-0B6477DB278F}" type="pres">
      <dgm:prSet presAssocID="{D5306BC3-8FC8-DA4B-8274-2AA4D5E7CC0E}" presName="imgShp" presStyleLbl="fgImgPlace1" presStyleIdx="2" presStyleCnt="6"/>
      <dgm:spPr>
        <a:solidFill>
          <a:srgbClr val="00B050"/>
        </a:solidFill>
      </dgm:spPr>
      <dgm:t>
        <a:bodyPr/>
        <a:lstStyle/>
        <a:p>
          <a:endParaRPr/>
        </a:p>
      </dgm:t>
    </dgm:pt>
    <dgm:pt modelId="{47878D93-686D-424B-8C3D-81B9B44C0B35}" type="pres">
      <dgm:prSet presAssocID="{D5306BC3-8FC8-DA4B-8274-2AA4D5E7CC0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3DBEB9-A895-1F48-9B10-D6800829E6BA}" type="pres">
      <dgm:prSet presAssocID="{F37D1298-E5FF-3049-A5AB-8F8A25C657CD}" presName="spacing" presStyleCnt="0"/>
      <dgm:spPr/>
      <dgm:t>
        <a:bodyPr/>
        <a:lstStyle/>
        <a:p>
          <a:endParaRPr/>
        </a:p>
      </dgm:t>
    </dgm:pt>
    <dgm:pt modelId="{CC2B2F4C-6EA6-2241-9DC1-02436C8F0F35}" type="pres">
      <dgm:prSet presAssocID="{7D6B5540-FFAC-4E47-9DEA-6535172B49B3}" presName="composite" presStyleCnt="0"/>
      <dgm:spPr/>
      <dgm:t>
        <a:bodyPr/>
        <a:lstStyle/>
        <a:p>
          <a:endParaRPr/>
        </a:p>
      </dgm:t>
    </dgm:pt>
    <dgm:pt modelId="{B67353B0-4C78-264D-BF76-8BBF82D5E8D7}" type="pres">
      <dgm:prSet presAssocID="{7D6B5540-FFAC-4E47-9DEA-6535172B49B3}" presName="imgShp" presStyleLbl="fgImgPlace1" presStyleIdx="3" presStyleCnt="6"/>
      <dgm:spPr>
        <a:solidFill>
          <a:srgbClr val="7030A0"/>
        </a:solidFill>
      </dgm:spPr>
      <dgm:t>
        <a:bodyPr/>
        <a:lstStyle/>
        <a:p>
          <a:endParaRPr/>
        </a:p>
      </dgm:t>
    </dgm:pt>
    <dgm:pt modelId="{C7A6B273-F320-ED4B-B039-A70BC349F35A}" type="pres">
      <dgm:prSet presAssocID="{7D6B5540-FFAC-4E47-9DEA-6535172B49B3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966DC3-4EEE-E74C-93F4-E939F737616D}" type="pres">
      <dgm:prSet presAssocID="{75E4E602-3650-2242-9D88-03CD2465858B}" presName="spacing" presStyleCnt="0"/>
      <dgm:spPr/>
      <dgm:t>
        <a:bodyPr/>
        <a:lstStyle/>
        <a:p>
          <a:endParaRPr/>
        </a:p>
      </dgm:t>
    </dgm:pt>
    <dgm:pt modelId="{2B537FEF-7D12-6341-8F06-14DB0BB79614}" type="pres">
      <dgm:prSet presAssocID="{69CB8301-E3C0-1D45-BAC2-935E253F389E}" presName="composite" presStyleCnt="0"/>
      <dgm:spPr/>
      <dgm:t>
        <a:bodyPr/>
        <a:lstStyle/>
        <a:p>
          <a:endParaRPr/>
        </a:p>
      </dgm:t>
    </dgm:pt>
    <dgm:pt modelId="{B3E73A71-2150-A34A-BF2E-1FC94241197E}" type="pres">
      <dgm:prSet presAssocID="{69CB8301-E3C0-1D45-BAC2-935E253F389E}" presName="imgShp" presStyleLbl="fgImgPlace1" presStyleIdx="4" presStyleCnt="6"/>
      <dgm:spPr>
        <a:solidFill>
          <a:schemeClr val="accent4"/>
        </a:solidFill>
      </dgm:spPr>
      <dgm:t>
        <a:bodyPr/>
        <a:lstStyle/>
        <a:p>
          <a:endParaRPr/>
        </a:p>
      </dgm:t>
    </dgm:pt>
    <dgm:pt modelId="{19C48D5F-819A-384B-8C92-8DDEA777DD6E}" type="pres">
      <dgm:prSet presAssocID="{69CB8301-E3C0-1D45-BAC2-935E253F389E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384D2A-EF7B-6340-A133-2096AAC263F9}" type="pres">
      <dgm:prSet presAssocID="{9007B3B9-9069-8B44-AD23-206880C9FB36}" presName="spacing" presStyleCnt="0"/>
      <dgm:spPr/>
      <dgm:t>
        <a:bodyPr/>
        <a:lstStyle/>
        <a:p>
          <a:endParaRPr/>
        </a:p>
      </dgm:t>
    </dgm:pt>
    <dgm:pt modelId="{3EF8DFFB-D06A-A24A-BFD3-05B7702EAD1B}" type="pres">
      <dgm:prSet presAssocID="{6D15AACB-9677-E041-AE69-E8A809BB09CA}" presName="composite" presStyleCnt="0"/>
      <dgm:spPr/>
      <dgm:t>
        <a:bodyPr/>
        <a:lstStyle/>
        <a:p>
          <a:endParaRPr/>
        </a:p>
      </dgm:t>
    </dgm:pt>
    <dgm:pt modelId="{1FA977FD-22CA-6B46-ACA0-E12145FFE5C8}" type="pres">
      <dgm:prSet presAssocID="{6D15AACB-9677-E041-AE69-E8A809BB09CA}" presName="imgShp" presStyleLbl="fgImgPlace1" presStyleIdx="5" presStyleCnt="6"/>
      <dgm:spPr>
        <a:solidFill>
          <a:srgbClr val="C00000"/>
        </a:solidFill>
      </dgm:spPr>
      <dgm:t>
        <a:bodyPr/>
        <a:lstStyle/>
        <a:p>
          <a:endParaRPr/>
        </a:p>
      </dgm:t>
    </dgm:pt>
    <dgm:pt modelId="{8C94FADA-0999-544B-99F0-D74C24AA0E65}" type="pres">
      <dgm:prSet presAssocID="{6D15AACB-9677-E041-AE69-E8A809BB09CA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99DCD6B-2BED-4867-B4C0-03ED145142D6}" type="presOf" srcId="{BB254555-9291-1F46-BF68-83318D73AC3E}" destId="{05822FD9-3726-BE4A-9818-893F8A1BFCB0}" srcOrd="0" destOrd="0" presId="urn:microsoft.com/office/officeart/2005/8/layout/vList3"/>
    <dgm:cxn modelId="{D4D92EC5-A34E-41A9-BFE4-20C5251A42A3}" type="presOf" srcId="{6D15AACB-9677-E041-AE69-E8A809BB09CA}" destId="{8C94FADA-0999-544B-99F0-D74C24AA0E65}" srcOrd="0" destOrd="0" presId="urn:microsoft.com/office/officeart/2005/8/layout/vList3"/>
    <dgm:cxn modelId="{693D7AF7-841D-4599-9669-40C6FBD97A36}" srcId="{F5D96DFD-F29A-9444-9660-88CFB3BE482F}" destId="{7D6B5540-FFAC-4E47-9DEA-6535172B49B3}" srcOrd="3" destOrd="0" parTransId="{3D0BB533-D401-F54A-8332-CECEBA74C878}" sibTransId="{75E4E602-3650-2242-9D88-03CD2465858B}"/>
    <dgm:cxn modelId="{009093CC-FC94-4293-BE62-76314EADCFD9}" type="presOf" srcId="{69CB8301-E3C0-1D45-BAC2-935E253F389E}" destId="{19C48D5F-819A-384B-8C92-8DDEA777DD6E}" srcOrd="0" destOrd="0" presId="urn:microsoft.com/office/officeart/2005/8/layout/vList3"/>
    <dgm:cxn modelId="{D20A1697-3205-4798-9317-182E68E3C72F}" srcId="{F5D96DFD-F29A-9444-9660-88CFB3BE482F}" destId="{BB254555-9291-1F46-BF68-83318D73AC3E}" srcOrd="1" destOrd="0" parTransId="{616467FA-ED2A-8E45-8E8E-E6308D244D5A}" sibTransId="{C0831FD1-2F85-4544-BF2D-FAA492F11D17}"/>
    <dgm:cxn modelId="{C2D3C9E3-7CDB-4FDE-AB41-947A51F5199B}" srcId="{F5D96DFD-F29A-9444-9660-88CFB3BE482F}" destId="{6D15AACB-9677-E041-AE69-E8A809BB09CA}" srcOrd="5" destOrd="0" parTransId="{529DE153-0B49-0F4C-B1FA-1375D4AA081A}" sibTransId="{02AFF7BC-E49E-F247-AD1E-4D8C0A0248ED}"/>
    <dgm:cxn modelId="{730DCB5B-47D3-4353-870B-E375FD7D6793}" type="presOf" srcId="{47FE16FA-2E8E-C449-B9A4-0402E75BFE1C}" destId="{6487FFCC-83AC-DE44-83BE-75ED04561D61}" srcOrd="0" destOrd="0" presId="urn:microsoft.com/office/officeart/2005/8/layout/vList3"/>
    <dgm:cxn modelId="{499C009B-14E3-4701-A288-151F7AF4AD86}" srcId="{F5D96DFD-F29A-9444-9660-88CFB3BE482F}" destId="{69CB8301-E3C0-1D45-BAC2-935E253F389E}" srcOrd="4" destOrd="0" parTransId="{647270FD-390C-2240-B52B-6475C0E9BC8E}" sibTransId="{9007B3B9-9069-8B44-AD23-206880C9FB36}"/>
    <dgm:cxn modelId="{B6AECD4B-DDB3-40D0-9C3F-D9DA45ECD296}" srcId="{F5D96DFD-F29A-9444-9660-88CFB3BE482F}" destId="{47FE16FA-2E8E-C449-B9A4-0402E75BFE1C}" srcOrd="0" destOrd="0" parTransId="{A4397222-429C-8949-8386-44BC9AFFE4B1}" sibTransId="{5928166F-5BC7-A244-9E4E-BB647C4E1400}"/>
    <dgm:cxn modelId="{BCD8BDEA-5C49-4DD9-9725-123A60811894}" srcId="{F5D96DFD-F29A-9444-9660-88CFB3BE482F}" destId="{D5306BC3-8FC8-DA4B-8274-2AA4D5E7CC0E}" srcOrd="2" destOrd="0" parTransId="{CA2F0AD5-1C57-6145-AB43-830EA3E1FAD9}" sibTransId="{F37D1298-E5FF-3049-A5AB-8F8A25C657CD}"/>
    <dgm:cxn modelId="{249AE7FF-DB20-4994-9335-C1A0A8479CF5}" type="presOf" srcId="{D5306BC3-8FC8-DA4B-8274-2AA4D5E7CC0E}" destId="{47878D93-686D-424B-8C3D-81B9B44C0B35}" srcOrd="0" destOrd="0" presId="urn:microsoft.com/office/officeart/2005/8/layout/vList3"/>
    <dgm:cxn modelId="{D1D06A37-FB5F-4CC5-859E-4C8A94B636DB}" type="presOf" srcId="{7D6B5540-FFAC-4E47-9DEA-6535172B49B3}" destId="{C7A6B273-F320-ED4B-B039-A70BC349F35A}" srcOrd="0" destOrd="0" presId="urn:microsoft.com/office/officeart/2005/8/layout/vList3"/>
    <dgm:cxn modelId="{2D1AECA5-2F20-4CCB-AB3D-5B0A6F785375}" type="presOf" srcId="{F5D96DFD-F29A-9444-9660-88CFB3BE482F}" destId="{A8A8D5AB-337B-7744-AD42-3D85831F3ED0}" srcOrd="0" destOrd="0" presId="urn:microsoft.com/office/officeart/2005/8/layout/vList3"/>
    <dgm:cxn modelId="{F6C577C2-15B2-40E1-8D98-05B986C7613A}" type="presParOf" srcId="{A8A8D5AB-337B-7744-AD42-3D85831F3ED0}" destId="{D948BAD0-9A1E-284E-9E7F-01BEB4295C83}" srcOrd="0" destOrd="0" presId="urn:microsoft.com/office/officeart/2005/8/layout/vList3"/>
    <dgm:cxn modelId="{5F381E25-32D6-4206-A31F-4EFC771739C5}" type="presParOf" srcId="{D948BAD0-9A1E-284E-9E7F-01BEB4295C83}" destId="{E6EBFF01-41D3-3148-BEE6-7241480718CF}" srcOrd="0" destOrd="0" presId="urn:microsoft.com/office/officeart/2005/8/layout/vList3"/>
    <dgm:cxn modelId="{8E237BC9-A025-4AF6-8CE9-FD503136B1DB}" type="presParOf" srcId="{D948BAD0-9A1E-284E-9E7F-01BEB4295C83}" destId="{6487FFCC-83AC-DE44-83BE-75ED04561D61}" srcOrd="1" destOrd="0" presId="urn:microsoft.com/office/officeart/2005/8/layout/vList3"/>
    <dgm:cxn modelId="{CA88B225-1306-4BAA-BA3C-E14B43F45FFE}" type="presParOf" srcId="{A8A8D5AB-337B-7744-AD42-3D85831F3ED0}" destId="{FFF8576F-E76F-224F-AD98-C4F3B02C5530}" srcOrd="1" destOrd="0" presId="urn:microsoft.com/office/officeart/2005/8/layout/vList3"/>
    <dgm:cxn modelId="{B33AEB46-C8F4-489E-B068-BC366E1BB468}" type="presParOf" srcId="{A8A8D5AB-337B-7744-AD42-3D85831F3ED0}" destId="{BABF4AD1-6726-384B-9162-4EBAF975336A}" srcOrd="2" destOrd="0" presId="urn:microsoft.com/office/officeart/2005/8/layout/vList3"/>
    <dgm:cxn modelId="{8E4B6B02-89F5-41A9-979D-59AA5F8EB28C}" type="presParOf" srcId="{BABF4AD1-6726-384B-9162-4EBAF975336A}" destId="{2D027029-234A-964A-B756-98A7F3E01473}" srcOrd="0" destOrd="0" presId="urn:microsoft.com/office/officeart/2005/8/layout/vList3"/>
    <dgm:cxn modelId="{CD87BDBF-9C86-482B-A3C5-EA4E4C910D2C}" type="presParOf" srcId="{BABF4AD1-6726-384B-9162-4EBAF975336A}" destId="{05822FD9-3726-BE4A-9818-893F8A1BFCB0}" srcOrd="1" destOrd="0" presId="urn:microsoft.com/office/officeart/2005/8/layout/vList3"/>
    <dgm:cxn modelId="{E62BC22E-B604-4167-93B0-7321854C35AA}" type="presParOf" srcId="{A8A8D5AB-337B-7744-AD42-3D85831F3ED0}" destId="{FA5505DE-DF88-7C4B-BB63-AED77EC7DDB5}" srcOrd="3" destOrd="0" presId="urn:microsoft.com/office/officeart/2005/8/layout/vList3"/>
    <dgm:cxn modelId="{13F43504-7F4E-47D8-840C-1F442C3757D9}" type="presParOf" srcId="{A8A8D5AB-337B-7744-AD42-3D85831F3ED0}" destId="{5BFF3734-D396-7D4E-9752-C5EACBC9FEDF}" srcOrd="4" destOrd="0" presId="urn:microsoft.com/office/officeart/2005/8/layout/vList3"/>
    <dgm:cxn modelId="{92E20B5F-D8AE-4230-A1B6-4217A732E2D2}" type="presParOf" srcId="{5BFF3734-D396-7D4E-9752-C5EACBC9FEDF}" destId="{75F76957-9018-E64C-841F-0B6477DB278F}" srcOrd="0" destOrd="0" presId="urn:microsoft.com/office/officeart/2005/8/layout/vList3"/>
    <dgm:cxn modelId="{F698E985-D88B-475A-A244-7E13A89027FB}" type="presParOf" srcId="{5BFF3734-D396-7D4E-9752-C5EACBC9FEDF}" destId="{47878D93-686D-424B-8C3D-81B9B44C0B35}" srcOrd="1" destOrd="0" presId="urn:microsoft.com/office/officeart/2005/8/layout/vList3"/>
    <dgm:cxn modelId="{B482263D-41C3-4492-9D14-E0A0B201BCCD}" type="presParOf" srcId="{A8A8D5AB-337B-7744-AD42-3D85831F3ED0}" destId="{E13DBEB9-A895-1F48-9B10-D6800829E6BA}" srcOrd="5" destOrd="0" presId="urn:microsoft.com/office/officeart/2005/8/layout/vList3"/>
    <dgm:cxn modelId="{A42003DF-2672-4AB8-8D12-E28D5F933C6E}" type="presParOf" srcId="{A8A8D5AB-337B-7744-AD42-3D85831F3ED0}" destId="{CC2B2F4C-6EA6-2241-9DC1-02436C8F0F35}" srcOrd="6" destOrd="0" presId="urn:microsoft.com/office/officeart/2005/8/layout/vList3"/>
    <dgm:cxn modelId="{46DFBF22-BC9B-47D3-9995-EC639C34E074}" type="presParOf" srcId="{CC2B2F4C-6EA6-2241-9DC1-02436C8F0F35}" destId="{B67353B0-4C78-264D-BF76-8BBF82D5E8D7}" srcOrd="0" destOrd="0" presId="urn:microsoft.com/office/officeart/2005/8/layout/vList3"/>
    <dgm:cxn modelId="{627CC549-D79A-4DF1-AF05-F2104FF45593}" type="presParOf" srcId="{CC2B2F4C-6EA6-2241-9DC1-02436C8F0F35}" destId="{C7A6B273-F320-ED4B-B039-A70BC349F35A}" srcOrd="1" destOrd="0" presId="urn:microsoft.com/office/officeart/2005/8/layout/vList3"/>
    <dgm:cxn modelId="{E657DE5E-A132-47A9-9E32-D6E83A0BC689}" type="presParOf" srcId="{A8A8D5AB-337B-7744-AD42-3D85831F3ED0}" destId="{C2966DC3-4EEE-E74C-93F4-E939F737616D}" srcOrd="7" destOrd="0" presId="urn:microsoft.com/office/officeart/2005/8/layout/vList3"/>
    <dgm:cxn modelId="{298DADCA-FC4D-432E-A18E-391236ED7076}" type="presParOf" srcId="{A8A8D5AB-337B-7744-AD42-3D85831F3ED0}" destId="{2B537FEF-7D12-6341-8F06-14DB0BB79614}" srcOrd="8" destOrd="0" presId="urn:microsoft.com/office/officeart/2005/8/layout/vList3"/>
    <dgm:cxn modelId="{D7DCAF9A-B44B-4FCA-AAE6-7659B765DD22}" type="presParOf" srcId="{2B537FEF-7D12-6341-8F06-14DB0BB79614}" destId="{B3E73A71-2150-A34A-BF2E-1FC94241197E}" srcOrd="0" destOrd="0" presId="urn:microsoft.com/office/officeart/2005/8/layout/vList3"/>
    <dgm:cxn modelId="{64FFB3E8-09D6-4B2A-A93C-85CADF87C204}" type="presParOf" srcId="{2B537FEF-7D12-6341-8F06-14DB0BB79614}" destId="{19C48D5F-819A-384B-8C92-8DDEA777DD6E}" srcOrd="1" destOrd="0" presId="urn:microsoft.com/office/officeart/2005/8/layout/vList3"/>
    <dgm:cxn modelId="{107BEF84-E14F-43D3-A0E6-0265AA7DBE2F}" type="presParOf" srcId="{A8A8D5AB-337B-7744-AD42-3D85831F3ED0}" destId="{9F384D2A-EF7B-6340-A133-2096AAC263F9}" srcOrd="9" destOrd="0" presId="urn:microsoft.com/office/officeart/2005/8/layout/vList3"/>
    <dgm:cxn modelId="{F960DE4E-6E3B-4C6B-AEFE-08AD1C3856B5}" type="presParOf" srcId="{A8A8D5AB-337B-7744-AD42-3D85831F3ED0}" destId="{3EF8DFFB-D06A-A24A-BFD3-05B7702EAD1B}" srcOrd="10" destOrd="0" presId="urn:microsoft.com/office/officeart/2005/8/layout/vList3"/>
    <dgm:cxn modelId="{0E755833-8CB5-44FA-926D-B0E55741C631}" type="presParOf" srcId="{3EF8DFFB-D06A-A24A-BFD3-05B7702EAD1B}" destId="{1FA977FD-22CA-6B46-ACA0-E12145FFE5C8}" srcOrd="0" destOrd="0" presId="urn:microsoft.com/office/officeart/2005/8/layout/vList3"/>
    <dgm:cxn modelId="{6BAD29EC-35F2-42A6-AA84-A6861B16A227}" type="presParOf" srcId="{3EF8DFFB-D06A-A24A-BFD3-05B7702EAD1B}" destId="{8C94FADA-0999-544B-99F0-D74C24AA0E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7FFCC-83AC-DE44-83BE-75ED04561D61}">
      <dsp:nvSpPr>
        <dsp:cNvPr id="0" name=""/>
        <dsp:cNvSpPr/>
      </dsp:nvSpPr>
      <dsp:spPr>
        <a:xfrm rot="10800000">
          <a:off x="1492577" y="1489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b="0" i="0" kern="1200"/>
            <a:t>La pittura con le dita riguarda il movimento e attraverso il movimento c'è libertà di espressione. </a:t>
          </a:r>
          <a:endParaRPr lang="x-none" sz="1200" kern="1200"/>
        </a:p>
      </dsp:txBody>
      <dsp:txXfrm rot="10800000">
        <a:off x="1620360" y="1489"/>
        <a:ext cx="5290654" cy="511131"/>
      </dsp:txXfrm>
    </dsp:sp>
    <dsp:sp modelId="{E6EBFF01-41D3-3148-BEE6-7241480718CF}">
      <dsp:nvSpPr>
        <dsp:cNvPr id="0" name=""/>
        <dsp:cNvSpPr/>
      </dsp:nvSpPr>
      <dsp:spPr>
        <a:xfrm>
          <a:off x="1237011" y="1489"/>
          <a:ext cx="511131" cy="511131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22FD9-3726-BE4A-9818-893F8A1BFCB0}">
      <dsp:nvSpPr>
        <dsp:cNvPr id="0" name=""/>
        <dsp:cNvSpPr/>
      </dsp:nvSpPr>
      <dsp:spPr>
        <a:xfrm rot="10800000">
          <a:off x="1492577" y="665197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b="0" i="0" kern="1200"/>
            <a:t>Un modo per stabilire una relazione e una connessione con se stessi e con gli altri, esplorando i sentimenti </a:t>
          </a:r>
          <a:r>
            <a:rPr lang="x-none" sz="1200" b="1" i="1" kern="1200"/>
            <a:t>senza </a:t>
          </a:r>
          <a:r>
            <a:rPr lang="x-none" sz="1200" b="0" i="0" kern="1200"/>
            <a:t>parole o linguaggio. </a:t>
          </a:r>
          <a:endParaRPr lang="x-none" sz="1200" kern="1200"/>
        </a:p>
      </dsp:txBody>
      <dsp:txXfrm rot="10800000">
        <a:off x="1620360" y="665197"/>
        <a:ext cx="5290654" cy="511131"/>
      </dsp:txXfrm>
    </dsp:sp>
    <dsp:sp modelId="{2D027029-234A-964A-B756-98A7F3E01473}">
      <dsp:nvSpPr>
        <dsp:cNvPr id="0" name=""/>
        <dsp:cNvSpPr/>
      </dsp:nvSpPr>
      <dsp:spPr>
        <a:xfrm>
          <a:off x="1237011" y="665197"/>
          <a:ext cx="511131" cy="51113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78D93-686D-424B-8C3D-81B9B44C0B35}">
      <dsp:nvSpPr>
        <dsp:cNvPr id="0" name=""/>
        <dsp:cNvSpPr/>
      </dsp:nvSpPr>
      <dsp:spPr>
        <a:xfrm rot="10800000">
          <a:off x="1492577" y="1328905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b="0" i="0" kern="1200"/>
            <a:t>Per ripristinare o riconnettersi al </a:t>
          </a:r>
          <a:r>
            <a:rPr lang="x-none" sz="1200" b="1" i="0" kern="1200"/>
            <a:t>"tu" interiore </a:t>
          </a:r>
          <a:endParaRPr lang="x-none" sz="1200" kern="1200"/>
        </a:p>
      </dsp:txBody>
      <dsp:txXfrm rot="10800000">
        <a:off x="1620360" y="1328905"/>
        <a:ext cx="5290654" cy="511131"/>
      </dsp:txXfrm>
    </dsp:sp>
    <dsp:sp modelId="{75F76957-9018-E64C-841F-0B6477DB278F}">
      <dsp:nvSpPr>
        <dsp:cNvPr id="0" name=""/>
        <dsp:cNvSpPr/>
      </dsp:nvSpPr>
      <dsp:spPr>
        <a:xfrm>
          <a:off x="1237011" y="1328905"/>
          <a:ext cx="511131" cy="51113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6B273-F320-ED4B-B039-A70BC349F35A}">
      <dsp:nvSpPr>
        <dsp:cNvPr id="0" name=""/>
        <dsp:cNvSpPr/>
      </dsp:nvSpPr>
      <dsp:spPr>
        <a:xfrm rot="10800000">
          <a:off x="1492577" y="1992613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b="0" i="0" kern="1200"/>
            <a:t>Se vi connettete con il vostro </a:t>
          </a:r>
          <a:r>
            <a:rPr lang="x-none" sz="1200" b="1" i="0" kern="1200"/>
            <a:t>"tu" interiore</a:t>
          </a:r>
          <a:r>
            <a:rPr lang="x-none" sz="1200" b="0" i="0" kern="1200"/>
            <a:t>, allora potete connettervi con i vostri pari. </a:t>
          </a:r>
          <a:endParaRPr lang="x-none" sz="1200" kern="1200"/>
        </a:p>
      </dsp:txBody>
      <dsp:txXfrm rot="10800000">
        <a:off x="1620360" y="1992613"/>
        <a:ext cx="5290654" cy="511131"/>
      </dsp:txXfrm>
    </dsp:sp>
    <dsp:sp modelId="{B67353B0-4C78-264D-BF76-8BBF82D5E8D7}">
      <dsp:nvSpPr>
        <dsp:cNvPr id="0" name=""/>
        <dsp:cNvSpPr/>
      </dsp:nvSpPr>
      <dsp:spPr>
        <a:xfrm>
          <a:off x="1237011" y="1992613"/>
          <a:ext cx="511131" cy="51113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48D5F-819A-384B-8C92-8DDEA777DD6E}">
      <dsp:nvSpPr>
        <dsp:cNvPr id="0" name=""/>
        <dsp:cNvSpPr/>
      </dsp:nvSpPr>
      <dsp:spPr>
        <a:xfrm rot="10800000">
          <a:off x="1492577" y="2656321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b="0" i="0" kern="1200"/>
            <a:t>Il legame con se stessi porta al legame con gli altri. </a:t>
          </a:r>
          <a:endParaRPr lang="x-none" sz="1200" kern="1200"/>
        </a:p>
      </dsp:txBody>
      <dsp:txXfrm rot="10800000">
        <a:off x="1620360" y="2656321"/>
        <a:ext cx="5290654" cy="511131"/>
      </dsp:txXfrm>
    </dsp:sp>
    <dsp:sp modelId="{B3E73A71-2150-A34A-BF2E-1FC94241197E}">
      <dsp:nvSpPr>
        <dsp:cNvPr id="0" name=""/>
        <dsp:cNvSpPr/>
      </dsp:nvSpPr>
      <dsp:spPr>
        <a:xfrm>
          <a:off x="1237011" y="2656321"/>
          <a:ext cx="511131" cy="511131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4FADA-0999-544B-99F0-D74C24AA0E65}">
      <dsp:nvSpPr>
        <dsp:cNvPr id="0" name=""/>
        <dsp:cNvSpPr/>
      </dsp:nvSpPr>
      <dsp:spPr>
        <a:xfrm rot="10800000">
          <a:off x="1492577" y="3320029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b="0" i="0" kern="1200"/>
            <a:t>Poi, a </a:t>
          </a:r>
          <a:r>
            <a:rPr lang="en-GB" sz="1200" b="1" i="1" kern="1200"/>
            <a:t>poco </a:t>
          </a:r>
          <a:r>
            <a:rPr lang="x-none" sz="1200" b="1" i="1" kern="1200"/>
            <a:t>a poco, </a:t>
          </a:r>
          <a:r>
            <a:rPr lang="x-none" sz="1200" b="0" i="0" kern="1200"/>
            <a:t>si comincia a esprimere verbalmente le proprie emozioni. </a:t>
          </a:r>
          <a:endParaRPr lang="x-none" sz="1200" kern="1200"/>
        </a:p>
      </dsp:txBody>
      <dsp:txXfrm rot="10800000">
        <a:off x="1620360" y="3320029"/>
        <a:ext cx="5290654" cy="511131"/>
      </dsp:txXfrm>
    </dsp:sp>
    <dsp:sp modelId="{1FA977FD-22CA-6B46-ACA0-E12145FFE5C8}">
      <dsp:nvSpPr>
        <dsp:cNvPr id="0" name=""/>
        <dsp:cNvSpPr/>
      </dsp:nvSpPr>
      <dsp:spPr>
        <a:xfrm>
          <a:off x="1237011" y="3320029"/>
          <a:ext cx="511131" cy="51113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0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therapy.org/learn-about-therapy/types/dance-movement-therapy" TargetMode="External"/><Relationship Id="rId2" Type="http://schemas.openxmlformats.org/officeDocument/2006/relationships/hyperlink" Target="https://www.who.int/health-topics/obesity#tab=tab_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hrome-extension://nlaealbpbmpioeidemdfedkfmglobidl/https:/connected4health.pixel-online.org/files/results/EN_Handbook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323528" y="3075806"/>
            <a:ext cx="6696744" cy="165618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it-IT" sz="2400" dirty="0" smtClean="0"/>
              <a:t>L'uso Dell'arteterapia Con I Pazienti Affetti Da ED - </a:t>
            </a:r>
            <a:r>
              <a:rPr lang="en" sz="2400" dirty="0">
                <a:solidFill>
                  <a:schemeClr val="accent1"/>
                </a:solidFill>
              </a:rPr>
              <a:t/>
            </a:r>
            <a:br>
              <a:rPr lang="en" sz="2400" dirty="0">
                <a:solidFill>
                  <a:schemeClr val="accent1"/>
                </a:solidFill>
              </a:rPr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600" dirty="0"/>
              <a:t>Jonathan McFarland, Cristina Gonzalez, Mª Luisa Cuesta Santamaria, Isabel Maria Martin Ruiz, Eugenia Nadolu Velez, Eva Garcia Perea </a:t>
            </a:r>
            <a:endParaRPr sz="1600" dirty="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>
                <a:solidFill>
                  <a:schemeClr val="accent2"/>
                </a:solidFill>
              </a:rPr>
              <a:t>Connected 4 Health</a:t>
            </a:r>
            <a:endParaRPr lang="it-IT" sz="60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DB3675C-9B6A-C2F1-BC6C-A79BD9E0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Messaggio da portare a casa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B872BA0-66F8-8A18-ED31-C92826497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15" y="1843873"/>
            <a:ext cx="3185400" cy="2715600"/>
          </a:xfrm>
        </p:spPr>
        <p:txBody>
          <a:bodyPr/>
          <a:lstStyle/>
          <a:p>
            <a:pPr marL="88900" indent="0">
              <a:buNone/>
            </a:pPr>
            <a:r>
              <a:rPr lang="en-GB" b="1"/>
              <a:t>Mai dimenticare........ </a:t>
            </a:r>
          </a:p>
          <a:p>
            <a:pPr marL="88900" indent="0">
              <a:buNone/>
            </a:pPr>
            <a:r>
              <a:rPr lang="en-GB">
                <a:latin typeface="+mn-lt"/>
              </a:rPr>
              <a:t>Ascoltare la </a:t>
            </a:r>
            <a:r>
              <a:rPr lang="en-GB" b="1">
                <a:latin typeface="+mn-lt"/>
              </a:rPr>
              <a:t>"persona" </a:t>
            </a:r>
            <a:r>
              <a:rPr lang="en-GB">
                <a:latin typeface="+mn-lt"/>
              </a:rPr>
              <a:t>del paziente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8976B5C-C5B8-43E4-C664-8B10DE55A4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17B8798-9179-AFA2-1046-D10D7E245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7746"/>
            <a:ext cx="3177779" cy="3507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321C167-9973-D9B6-A131-08CD2674EF61}"/>
              </a:ext>
            </a:extLst>
          </p:cNvPr>
          <p:cNvSpPr txBox="1"/>
          <p:nvPr/>
        </p:nvSpPr>
        <p:spPr>
          <a:xfrm>
            <a:off x="1259632" y="4323055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i="0" err="1">
                <a:solidFill>
                  <a:srgbClr val="505050"/>
                </a:solidFill>
                <a:effectLst/>
                <a:latin typeface="+mn-lt"/>
              </a:rPr>
              <a:t>FiguraSir William Osler al capezzale di un paziente</a:t>
            </a:r>
          </a:p>
          <a:p>
            <a:pPr algn="l"/>
            <a:r>
              <a:rPr lang="en-GB" sz="1000" i="0">
                <a:solidFill>
                  <a:srgbClr val="505050"/>
                </a:solidFill>
                <a:effectLst/>
                <a:latin typeface="+mn-lt"/>
              </a:rPr>
              <a:t>Copyright © 2014 NYPL/Science Source/Science Photo Library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5806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0960CC6-CDB6-CB33-D044-125C8201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Riferimenti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9B05698-251A-0061-5308-BB535F55B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10850"/>
            <a:ext cx="8583488" cy="3565156"/>
          </a:xfrm>
        </p:spPr>
        <p:txBody>
          <a:bodyPr/>
          <a:lstStyle/>
          <a:p>
            <a:pPr marL="76200" indent="0">
              <a:buNone/>
            </a:pPr>
            <a:r>
              <a:rPr lang="x-none" sz="140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Frank A. Futilità ed evitamento</a:t>
            </a:r>
            <a:r>
              <a:rPr lang="x-none" sz="14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I professionisti del settore medico nel trattamento dell'obesità. </a:t>
            </a:r>
            <a:r>
              <a:rPr lang="x-none" sz="1400" i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JAMA. </a:t>
            </a:r>
            <a:r>
              <a:rPr lang="x-none" sz="14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1993;269(16):2132–2133. doi:10.1001/jama.1993.</a:t>
            </a:r>
            <a:r>
              <a:rPr lang="x-none" sz="140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03500160102 </a:t>
            </a:r>
            <a:endParaRPr lang="x-none" sz="14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r>
              <a:rPr lang="x-none" sz="1400" u="sng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https://www.who.int/health-topics/obesity#tab=tab_2</a:t>
            </a:r>
            <a:endParaRPr lang="x-none" sz="1400" u="sng">
              <a:solidFill>
                <a:srgbClr val="00B05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x-none" sz="1400" u="sng">
              <a:solidFill>
                <a:srgbClr val="0563C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indent="0">
              <a:spcBef>
                <a:spcPct val="0"/>
              </a:spcBef>
              <a:buNone/>
            </a:pPr>
            <a:r>
              <a:rPr lang="en-GB" sz="1400">
                <a:latin typeface="+mn-lt"/>
              </a:rPr>
              <a:t>L'arteterapia come terapia per pazienti con disturbi della condotta alimentare</a:t>
            </a:r>
          </a:p>
          <a:p>
            <a:pPr marL="76200" indent="0">
              <a:spcBef>
                <a:spcPct val="0"/>
              </a:spcBef>
              <a:buNone/>
            </a:pPr>
            <a:r>
              <a:rPr lang="en-GB" sz="1400">
                <a:latin typeface="+mn-lt"/>
              </a:rPr>
              <a:t>in Anoressia e bulimia, Profesionales TCA, Recursos TCA, Testimonios</a:t>
            </a:r>
          </a:p>
          <a:p>
            <a:pPr marL="76200" indent="0">
              <a:spcBef>
                <a:spcPct val="0"/>
              </a:spcBef>
              <a:buNone/>
            </a:pPr>
            <a:r>
              <a:rPr lang="en-GB" sz="1400">
                <a:latin typeface="+mn-lt"/>
              </a:rPr>
              <a:t>6, ottobre, 2016</a:t>
            </a:r>
          </a:p>
          <a:p>
            <a:pPr marL="76200" indent="0">
              <a:spcBef>
                <a:spcPct val="0"/>
              </a:spcBef>
              <a:buNone/>
            </a:pPr>
            <a:endParaRPr lang="en-GB" sz="1400">
              <a:latin typeface="+mn-lt"/>
            </a:endParaRPr>
          </a:p>
          <a:p>
            <a:pPr marL="76200" indent="0">
              <a:spcBef>
                <a:spcPct val="0"/>
              </a:spcBef>
              <a:buNone/>
            </a:pPr>
            <a:r>
              <a:rPr lang="en-GB" sz="1400" b="0" i="0">
                <a:solidFill>
                  <a:srgbClr val="212121"/>
                </a:solidFill>
                <a:effectLst/>
                <a:latin typeface="+mn-lt"/>
              </a:rPr>
              <a:t>Frisch MJ, Franko DL, Herzog DB. Terapie basate sulle arti nel trattamento dei disturbi alimentari. Eat Disord. 2006 Mar-Apr;14(2):131-42. doi: 10.1080/10640260500403857. PMID: 16777810.</a:t>
            </a:r>
            <a:endParaRPr lang="en-GB" sz="1400">
              <a:latin typeface="+mn-lt"/>
            </a:endParaRPr>
          </a:p>
          <a:p>
            <a:pPr marL="76200" indent="0">
              <a:buNone/>
            </a:pPr>
            <a:r>
              <a:rPr lang="en-GB" sz="1400">
                <a:solidFill>
                  <a:srgbClr val="00B05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https://www.goodtherapy.org/learn-about-therapy/types/dance-movement-therapy </a:t>
            </a:r>
          </a:p>
          <a:p>
            <a:pPr marL="76200" indent="0">
              <a:buNone/>
            </a:pPr>
            <a:r>
              <a:rPr lang="en-GB" sz="1400">
                <a:solidFill>
                  <a:srgbClr val="00B05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chrome-extension://nlaealbpbmpioeidemdfedkfmglobidl/https://connected4health.pixel-online.org/files/results/EN_Handbook.pdf   </a:t>
            </a:r>
            <a:endParaRPr lang="en-GB" sz="1400">
              <a:solidFill>
                <a:srgbClr val="00B050"/>
              </a:solidFill>
              <a:latin typeface="+mn-lt"/>
            </a:endParaRPr>
          </a:p>
          <a:p>
            <a:pPr marL="76200" indent="0">
              <a:buNone/>
            </a:pPr>
            <a:endParaRPr lang="x-none" sz="14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AD69FA5-EB30-A07F-7847-18A054D1BC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369963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5"/>
          <p:cNvSpPr txBox="1">
            <a:spLocks noGrp="1"/>
          </p:cNvSpPr>
          <p:nvPr>
            <p:ph type="title"/>
          </p:nvPr>
        </p:nvSpPr>
        <p:spPr>
          <a:xfrm>
            <a:off x="179512" y="1419622"/>
            <a:ext cx="4392487" cy="9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800"/>
          </a:p>
        </p:txBody>
      </p:sp>
      <p:sp>
        <p:nvSpPr>
          <p:cNvPr id="502" name="Google Shape;502;p35"/>
          <p:cNvSpPr txBox="1">
            <a:spLocks noGrp="1"/>
          </p:cNvSpPr>
          <p:nvPr>
            <p:ph type="body" idx="1"/>
          </p:nvPr>
        </p:nvSpPr>
        <p:spPr>
          <a:xfrm>
            <a:off x="611560" y="2499742"/>
            <a:ext cx="36132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ct val="0"/>
              </a:spcAft>
              <a:buNone/>
            </a:pPr>
            <a:endParaRPr b="1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ADA96A9-C6C0-A0EE-47C8-9484E32B5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Terapie umanistiche (artistiche)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2FED825-A00B-B721-BDA4-1D395FAF1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5" y="1310850"/>
            <a:ext cx="6757800" cy="3220925"/>
          </a:xfrm>
        </p:spPr>
        <p:txBody>
          <a:bodyPr/>
          <a:lstStyle/>
          <a:p>
            <a:pPr marL="76200" indent="0">
              <a:buNone/>
            </a:pPr>
            <a:r>
              <a:rPr lang="en-GB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Che cos'è l'arteterapia</a:t>
            </a:r>
          </a:p>
          <a:p>
            <a:pPr marL="76200" indent="0">
              <a:buNone/>
            </a:pPr>
            <a:endParaRPr lang="en-GB" sz="200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76200" indent="0">
              <a:buNone/>
            </a:pPr>
            <a:r>
              <a:rPr lang="en-GB" sz="200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"L'</a:t>
            </a:r>
            <a:r>
              <a:rPr lang="en-GB" sz="20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arteterapia è un termine ombrello per indicare un assortimento di terapie esperienziali sub-specialistiche che attraversano un'ampia varietà di discipline artistiche. Sulla base della letteratura, nel trattamento dei disturbi alimentari sono emerse tre principali sottospecialità di terapie basate sulle arti: la musicoterapia (MT), la danza/terapia del movimento (DMT) e la terapia delle arti creative (CAT)".</a:t>
            </a:r>
            <a:endParaRPr lang="en-GB" sz="200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4CC694B-514D-AFB0-A5BC-31C3FA1801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9BFA98E-3E45-9A92-BB84-9DE1AEE51F2D}"/>
              </a:ext>
            </a:extLst>
          </p:cNvPr>
          <p:cNvSpPr txBox="1"/>
          <p:nvPr/>
        </p:nvSpPr>
        <p:spPr>
          <a:xfrm>
            <a:off x="4932040" y="4227934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41486035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E77679B-9549-89F4-96E7-044B0DE4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ARTI PLASTICHE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C0FE14D-CF7C-5B21-A9B4-B7C69348C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10850"/>
            <a:ext cx="4695056" cy="3441300"/>
          </a:xfrm>
        </p:spPr>
        <p:txBody>
          <a:bodyPr/>
          <a:lstStyle/>
          <a:p>
            <a:r>
              <a:rPr lang="en-GB" sz="1800">
                <a:latin typeface="+mn-lt"/>
                <a:cs typeface="Calibri Light" panose="020F0302020204030204" pitchFamily="34" charset="0"/>
              </a:rPr>
              <a:t>Le arti, come tutte le espressioni non verbali, incoraggiano l'esplorazione, l'espressione e la comunicazione di aspetti di cui non siamo consapevoli 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 Light" panose="020F0302020204030204" pitchFamily="34" charset="0"/>
              </a:rPr>
              <a:t>(Duncan, 2006, p.40).</a:t>
            </a:r>
          </a:p>
          <a:p>
            <a:r>
              <a:rPr lang="en-GB" sz="1800">
                <a:latin typeface="+mn-lt"/>
                <a:cs typeface="Calibri Light" panose="020F0302020204030204" pitchFamily="34" charset="0"/>
              </a:rPr>
              <a:t>"Ai bambini piace esplorare, toccare, manipolare, girare mille volte gli oggetti, creare... è il loro modo di esplorare il mondo, di conoscerlo".</a:t>
            </a:r>
          </a:p>
          <a:p>
            <a:r>
              <a:rPr lang="en-GB" sz="1800">
                <a:latin typeface="+mn-lt"/>
                <a:cs typeface="Calibri Light" panose="020F0302020204030204" pitchFamily="34" charset="0"/>
              </a:rPr>
              <a:t>Con l'accompagnamento e la guida è possibile avvicinarsi a questa emozione </a:t>
            </a:r>
          </a:p>
          <a:p>
            <a:pPr marL="76200" indent="0">
              <a:buNone/>
            </a:pPr>
            <a:endParaRPr lang="en-GB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8DADD86-661E-146E-8CBE-C1073FAF84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5" name="Picture 3" descr="C:\Users\usuario\Documents\EUGENIA\Congreso AEESME20222\foto dactilo.jpg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0E692AD-3BB9-94B4-DED3-0BA8B978B8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310850"/>
            <a:ext cx="3254896" cy="369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613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521C87E-0DBE-EBCE-6069-813100A4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75" y="611725"/>
            <a:ext cx="6757800" cy="663881"/>
          </a:xfrm>
        </p:spPr>
        <p:txBody>
          <a:bodyPr/>
          <a:lstStyle/>
          <a:p>
            <a:r>
              <a:rPr lang="x-none" sz="2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Tutti i bambini sono artisti. Il problema è come rimanere artisti una volta cresciuti</a:t>
            </a:r>
            <a:r>
              <a:rPr lang="x-none" sz="24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".</a:t>
            </a:r>
            <a:r>
              <a:rPr lang="x-none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*</a:t>
            </a:r>
            <a:r>
              <a:rPr lang="x-none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x-none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DB2826F-FE3F-300A-BA67-AADD22040F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8E3A617-7B75-B9CC-49F7-DE888BFC0C21}"/>
              </a:ext>
            </a:extLst>
          </p:cNvPr>
          <p:cNvSpPr txBox="1"/>
          <p:nvPr/>
        </p:nvSpPr>
        <p:spPr>
          <a:xfrm>
            <a:off x="6436671" y="468814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* Picasso </a:t>
            </a:r>
          </a:p>
        </p:txBody>
      </p:sp>
      <p:pic>
        <p:nvPicPr>
          <p:cNvPr id="6" name="Picture 5" descr="A picture containing person, indoor, skirt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74602E0-392E-44DA-99E7-5A24BDA1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132" y="1330742"/>
            <a:ext cx="5731510" cy="322389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BF0D735-F38C-D665-EA0B-9AA9D4F9E266}"/>
              </a:ext>
            </a:extLst>
          </p:cNvPr>
          <p:cNvSpPr txBox="1"/>
          <p:nvPr/>
        </p:nvSpPr>
        <p:spPr>
          <a:xfrm>
            <a:off x="1617611" y="4609773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(Ospedale universitario Son Espases, reparto di psichiatria pediatrico-giovanile) 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8150137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CBBED02-CAD8-96DC-BD0A-A0B16A27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Pittura con le dita per i pazienti con ED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E2DE9AD-C183-0984-2268-7A9B86A98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047537"/>
              </p:ext>
            </p:extLst>
          </p:nvPr>
        </p:nvGraphicFramePr>
        <p:xfrm>
          <a:off x="380999" y="1310850"/>
          <a:ext cx="8148026" cy="383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43991B7-6892-DF4A-9A71-B214A0CF8D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519436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A9CD555-C6A3-47C4-D6FF-C2DEA95E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MUSICOTERAPIA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A799F6C-FB18-DECE-91A7-C07C569C0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x-none" sz="1800">
                <a:effectLst/>
                <a:latin typeface="+mj-lt"/>
                <a:ea typeface="Times New Roman" panose="02020603050405020304" pitchFamily="18" charset="0"/>
              </a:rPr>
              <a:t>"La musicoterapia, secondo la definizione della World Federation of Music Therapy (WFMT, aggiornamento 2011), è l'uso professionale della musica e dei suoi elementi come intervento in ambito medico, educativo e quotidiano con individui, gruppi, famiglie o comunità che cercano di ottimizzare la loro qualità di vita e migliorare la loro salute e il loro benessere fisico, sociale, comunicativo, emotivo, intellettuale e spirituale. La ricerca, la pratica, l'educazione e la formazione clinica in musicoterapia si basano su standard professionali conformi ai contesti culturali, sociali e politici". </a:t>
            </a:r>
            <a:endParaRPr lang="en-GB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221A3CA-C87F-D037-5614-39ADEDF1D2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70676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7643284-39F6-F2A1-5CCC-0337C457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3200">
                <a:latin typeface="Calibri" panose="020F0502020204030204" pitchFamily="34" charset="0"/>
                <a:ea typeface="Times New Roman" panose="02020603050405020304" pitchFamily="18" charset="0"/>
              </a:rPr>
              <a:t>La musica aiuta 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885C62D-F0C7-3625-A618-291B0183F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5" y="1310850"/>
            <a:ext cx="6757800" cy="3441299"/>
          </a:xfrm>
        </p:spPr>
        <p:txBody>
          <a:bodyPr/>
          <a:lstStyle/>
          <a:p>
            <a:pPr marL="76200" indent="0">
              <a:buNone/>
            </a:pPr>
            <a:r>
              <a:rPr lang="x-none" sz="1800">
                <a:latin typeface="+mn-lt"/>
                <a:ea typeface="Times New Roman" panose="02020603050405020304" pitchFamily="18" charset="0"/>
              </a:rPr>
              <a:t>1. per alleviare la depressione e l'ansia (comunemente associate a" - Obesità + lo stigma associato </a:t>
            </a:r>
          </a:p>
          <a:p>
            <a:pPr marL="76200" indent="0">
              <a:buNone/>
            </a:pPr>
            <a:r>
              <a:rPr lang="x-none" sz="1800">
                <a:latin typeface="+mn-lt"/>
                <a:ea typeface="Times New Roman" panose="02020603050405020304" pitchFamily="18" charset="0"/>
              </a:rPr>
              <a:t>2. rilassarsi, migliorare il sonno e il riposo, migliorare e creare una propria identità e autostima. </a:t>
            </a:r>
          </a:p>
          <a:p>
            <a:pPr marL="76200" indent="0">
              <a:buNone/>
            </a:pPr>
            <a:r>
              <a:rPr lang="x-none" sz="1800">
                <a:effectLst/>
                <a:latin typeface="+mn-lt"/>
                <a:ea typeface="Times New Roman" panose="02020603050405020304" pitchFamily="18" charset="0"/>
              </a:rPr>
              <a:t>Cerca di dare voce alla voce interiore sana che vuole guarire, di ridurre i livelli di stress e di pressione. </a:t>
            </a:r>
          </a:p>
          <a:p>
            <a:pPr marL="76200" indent="0">
              <a:buNone/>
            </a:pPr>
            <a:r>
              <a:rPr lang="x-none" sz="1800">
                <a:effectLst/>
                <a:latin typeface="+mn-lt"/>
                <a:ea typeface="Times New Roman" panose="02020603050405020304" pitchFamily="18" charset="0"/>
              </a:rPr>
              <a:t>Le sedute di musicoterapia sono percepite come un ambiente giocoso e rilassato che aiuta a ridurre il senso del ridicolo, lavorando sull'umorismo e sulla creazione di un buon legame terapeutico, con il musicoterapeuta professionista e/o con il gruppo. </a:t>
            </a:r>
            <a:endParaRPr lang="en-GB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AEF5245-3F47-036F-722F-F0F0E771A1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00426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1AEC9DD-26C1-39A9-A67D-5E5193EE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Danzaterapia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55556AA-9808-23CF-E042-B6EF6562EE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D10ECC3-F83D-87B7-D782-3DFC17769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59" y="1481380"/>
            <a:ext cx="4980632" cy="3270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CA9F804-C578-69A9-95F2-E9DF37B5F32D}"/>
              </a:ext>
            </a:extLst>
          </p:cNvPr>
          <p:cNvSpPr txBox="1"/>
          <p:nvPr/>
        </p:nvSpPr>
        <p:spPr>
          <a:xfrm>
            <a:off x="2661727" y="4791875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10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Henri Matisse, </a:t>
            </a:r>
            <a:r>
              <a:rPr lang="x-none" sz="1100" i="1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danse </a:t>
            </a:r>
            <a:r>
              <a:rPr lang="x-none" sz="110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1909, </a:t>
            </a:r>
            <a:r>
              <a:rPr lang="es-E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(Wikipedia</a:t>
            </a:r>
            <a:r>
              <a:rPr lang="x-none" sz="1100">
                <a:effectLst/>
              </a:rPr>
              <a:t>) 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9086532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B086FD4-E285-B6C3-27C1-D95AC30F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Danzaterapia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5C3F364-2C97-EBCF-3350-C435EF918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10850"/>
            <a:ext cx="6991775" cy="3220925"/>
          </a:xfrm>
        </p:spPr>
        <p:txBody>
          <a:bodyPr/>
          <a:lstStyle/>
          <a:p>
            <a:r>
              <a:rPr lang="en-GB" sz="2000" b="1" i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La danzamovimentoterapia</a:t>
            </a:r>
            <a:r>
              <a:rPr lang="en-GB" sz="2000" b="0" i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, solitamente indicata semplicemente come danzaterapia o DMT, è un tipo di terapia che utilizza il movimento per aiutare gli individui a raggiungere l'integrazione emotiva, cognitiva, fisica e sociale. Benefica per la salute fisica e mentale, la danzaterapia può essere utilizzata per ridurre lo stress, prevenire le malattie e gestire l'umore.</a:t>
            </a:r>
          </a:p>
          <a:p>
            <a:r>
              <a:rPr lang="en-GB" sz="2000" b="0" i="0">
                <a:solidFill>
                  <a:srgbClr val="333333"/>
                </a:solidFill>
                <a:effectLst/>
                <a:latin typeface="+mn-lt"/>
              </a:rPr>
              <a:t>I danzaterapeuti lavorano con le persone in terapia per aiutarle a migliorare la loro </a:t>
            </a:r>
            <a:r>
              <a:rPr lang="en-GB" sz="2000">
                <a:solidFill>
                  <a:srgbClr val="333333"/>
                </a:solidFill>
                <a:latin typeface="+mn-lt"/>
              </a:rPr>
              <a:t>immagine </a:t>
            </a:r>
            <a:r>
              <a:rPr lang="en-GB" sz="2000" b="0" i="0">
                <a:solidFill>
                  <a:srgbClr val="333333"/>
                </a:solidFill>
                <a:effectLst/>
                <a:latin typeface="+mn-lt"/>
              </a:rPr>
              <a:t>corporea </a:t>
            </a:r>
            <a:r>
              <a:rPr lang="en-GB" sz="2000">
                <a:solidFill>
                  <a:srgbClr val="333333"/>
                </a:solidFill>
                <a:latin typeface="+mn-lt"/>
              </a:rPr>
              <a:t>e la loro autostima.</a:t>
            </a:r>
            <a:endParaRPr lang="en-GB" sz="200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E7BA9F5-CCA4-8DFE-51B3-9CC8813569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1D09191-6617-10B3-A6B6-EC5268919182}"/>
              </a:ext>
            </a:extLst>
          </p:cNvPr>
          <p:cNvSpPr txBox="1"/>
          <p:nvPr/>
        </p:nvSpPr>
        <p:spPr>
          <a:xfrm>
            <a:off x="4932040" y="4371950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/>
              <a:t>https://www.goodtherapy.org/learn-about-therapy/types/dance-movement-therapy</a:t>
            </a:r>
          </a:p>
        </p:txBody>
      </p:sp>
    </p:spTree>
    <p:extLst>
      <p:ext uri="{BB962C8B-B14F-4D97-AF65-F5344CB8AC3E}">
        <p14:creationId xmlns:p14="http://schemas.microsoft.com/office/powerpoint/2010/main" val="263651110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16"/>
  <p:tag name="AS_OS" val="Unix 5.15.0.1036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simple-light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738</Words>
  <Application>Microsoft Office PowerPoint</Application>
  <PresentationFormat>On-screen Show (16:9)</PresentationFormat>
  <Paragraphs>60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Barlow SemiBold</vt:lpstr>
      <vt:lpstr>Times New Roman</vt:lpstr>
      <vt:lpstr>Calibri Light</vt:lpstr>
      <vt:lpstr>Barlow</vt:lpstr>
      <vt:lpstr>Calibri</vt:lpstr>
      <vt:lpstr>Open Sans</vt:lpstr>
      <vt:lpstr>Barlow Light</vt:lpstr>
      <vt:lpstr>simple-light</vt:lpstr>
      <vt:lpstr>L'uso Dell'arteterapia Con I Pazienti Affetti Da ED -   Jonathan McFarland, Cristina Gonzalez, Mª Luisa Cuesta Santamaria, Isabel Maria Martin Ruiz, Eugenia Nadolu Velez, Eva Garcia Perea </vt:lpstr>
      <vt:lpstr>Terapie umanistiche (artistiche) </vt:lpstr>
      <vt:lpstr>ARTI PLASTICHE </vt:lpstr>
      <vt:lpstr>Tutti i bambini sono artisti. Il problema è come rimanere artisti una volta cresciuti". * </vt:lpstr>
      <vt:lpstr>Pittura con le dita per i pazienti con ED</vt:lpstr>
      <vt:lpstr>MUSICOTERAPIA </vt:lpstr>
      <vt:lpstr>La musica aiuta </vt:lpstr>
      <vt:lpstr>Danzaterapia </vt:lpstr>
      <vt:lpstr>Danzaterapia </vt:lpstr>
      <vt:lpstr>Messaggio da portare a casa </vt:lpstr>
      <vt:lpstr>Riferimenti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keywords>, docId:A5D29FD177E04CA22A2FD375EB305CE2</cp:keywords>
  <cp:lastModifiedBy>andrea.anzanello@outlook.it</cp:lastModifiedBy>
  <cp:revision>92</cp:revision>
  <dcterms:modified xsi:type="dcterms:W3CDTF">2023-05-22T07:33:24Z</dcterms:modified>
</cp:coreProperties>
</file>