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4"/>
  </p:notesMasterIdLst>
  <p:sldIdLst>
    <p:sldId id="256" r:id="rId2"/>
    <p:sldId id="298" r:id="rId3"/>
    <p:sldId id="299" r:id="rId4"/>
    <p:sldId id="307" r:id="rId5"/>
    <p:sldId id="308" r:id="rId6"/>
    <p:sldId id="300" r:id="rId7"/>
    <p:sldId id="301" r:id="rId8"/>
    <p:sldId id="303" r:id="rId9"/>
    <p:sldId id="302" r:id="rId10"/>
    <p:sldId id="304" r:id="rId11"/>
    <p:sldId id="306" r:id="rId12"/>
    <p:sldId id="278" r:id="rId13"/>
  </p:sldIdLst>
  <p:sldSz cx="9144000" cy="5143500" type="screen16x9"/>
  <p:notesSz cx="6858000" cy="9144000"/>
  <p:embeddedFontLst>
    <p:embeddedFont>
      <p:font typeface="Barlow Light" panose="020B0604020202020204" charset="0"/>
      <p:regular r:id="rId15"/>
      <p:bold r:id="rId16"/>
      <p:italic r:id="rId17"/>
      <p:boldItalic r:id="rId18"/>
    </p:embeddedFont>
    <p:embeddedFont>
      <p:font typeface="Barlow SemiBold" panose="020B060402020202020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arlow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96DFD-F29A-9444-9660-88CFB3BE48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FE16FA-2E8E-C449-B9A4-0402E75BFE1C}">
      <dgm:prSet/>
      <dgm:spPr/>
      <dgm:t>
        <a:bodyPr/>
        <a:lstStyle/>
        <a:p>
          <a:r>
            <a:rPr lang="es-ES" b="0" i="0" noProof="0" dirty="0" smtClean="0"/>
            <a:t>La pintura con los dedos va de movimiento y con el movimiento hay libertad de expresión </a:t>
          </a:r>
          <a:endParaRPr lang="es-ES" b="0" i="0" noProof="0" dirty="0"/>
        </a:p>
      </dgm:t>
    </dgm:pt>
    <dgm:pt modelId="{A4397222-429C-8949-8386-44BC9AFFE4B1}" type="parTrans" cxnId="{EC03E5CB-4D35-B74D-AE3D-BB37185396EB}">
      <dgm:prSet/>
      <dgm:spPr/>
      <dgm:t>
        <a:bodyPr/>
        <a:lstStyle/>
        <a:p>
          <a:endParaRPr lang="en-GB"/>
        </a:p>
      </dgm:t>
    </dgm:pt>
    <dgm:pt modelId="{5928166F-5BC7-A244-9E4E-BB647C4E1400}" type="sibTrans" cxnId="{EC03E5CB-4D35-B74D-AE3D-BB37185396EB}">
      <dgm:prSet/>
      <dgm:spPr/>
      <dgm:t>
        <a:bodyPr/>
        <a:lstStyle/>
        <a:p>
          <a:endParaRPr lang="en-GB"/>
        </a:p>
      </dgm:t>
    </dgm:pt>
    <dgm:pt modelId="{BB254555-9291-1F46-BF68-83318D73AC3E}">
      <dgm:prSet/>
      <dgm:spPr/>
      <dgm:t>
        <a:bodyPr/>
        <a:lstStyle/>
        <a:p>
          <a:r>
            <a:rPr lang="es-ES" noProof="0" dirty="0" smtClean="0"/>
            <a:t>Manera de establecer una relación y una conexión contigo mismo y con los demás explorando sentimientos </a:t>
          </a:r>
          <a:r>
            <a:rPr lang="es-ES" b="1" i="1" noProof="0" dirty="0" smtClean="0"/>
            <a:t>sin</a:t>
          </a:r>
          <a:r>
            <a:rPr lang="es-ES" noProof="0" dirty="0" smtClean="0"/>
            <a:t> palabras ni lenguaje</a:t>
          </a:r>
          <a:r>
            <a:rPr lang="es-ES" b="0" i="0" noProof="0" dirty="0" smtClean="0"/>
            <a:t> </a:t>
          </a:r>
          <a:endParaRPr lang="es-ES" b="0" i="0" noProof="0" dirty="0"/>
        </a:p>
      </dgm:t>
    </dgm:pt>
    <dgm:pt modelId="{616467FA-ED2A-8E45-8E8E-E6308D244D5A}" type="parTrans" cxnId="{87263A83-CD90-304A-B896-495682AA1DFB}">
      <dgm:prSet/>
      <dgm:spPr/>
      <dgm:t>
        <a:bodyPr/>
        <a:lstStyle/>
        <a:p>
          <a:endParaRPr lang="en-GB"/>
        </a:p>
      </dgm:t>
    </dgm:pt>
    <dgm:pt modelId="{C0831FD1-2F85-4544-BF2D-FAA492F11D17}" type="sibTrans" cxnId="{87263A83-CD90-304A-B896-495682AA1DFB}">
      <dgm:prSet/>
      <dgm:spPr/>
      <dgm:t>
        <a:bodyPr/>
        <a:lstStyle/>
        <a:p>
          <a:endParaRPr lang="en-GB"/>
        </a:p>
      </dgm:t>
    </dgm:pt>
    <dgm:pt modelId="{D5306BC3-8FC8-DA4B-8274-2AA4D5E7CC0E}">
      <dgm:prSet/>
      <dgm:spPr/>
      <dgm:t>
        <a:bodyPr/>
        <a:lstStyle/>
        <a:p>
          <a:r>
            <a:rPr lang="es-ES" i="0" noProof="0" dirty="0" smtClean="0"/>
            <a:t>Recuperar o reconectar con el </a:t>
          </a:r>
          <a:r>
            <a:rPr lang="es-ES" b="1" i="0" noProof="0" dirty="0" smtClean="0"/>
            <a:t>«tú» interior </a:t>
          </a:r>
          <a:endParaRPr lang="es-ES" b="1" i="0" noProof="0" dirty="0"/>
        </a:p>
      </dgm:t>
    </dgm:pt>
    <dgm:pt modelId="{CA2F0AD5-1C57-6145-AB43-830EA3E1FAD9}" type="parTrans" cxnId="{6AA48102-C13E-E442-BC82-28C29D10FC00}">
      <dgm:prSet/>
      <dgm:spPr/>
      <dgm:t>
        <a:bodyPr/>
        <a:lstStyle/>
        <a:p>
          <a:endParaRPr lang="en-GB"/>
        </a:p>
      </dgm:t>
    </dgm:pt>
    <dgm:pt modelId="{F37D1298-E5FF-3049-A5AB-8F8A25C657CD}" type="sibTrans" cxnId="{6AA48102-C13E-E442-BC82-28C29D10FC00}">
      <dgm:prSet/>
      <dgm:spPr/>
      <dgm:t>
        <a:bodyPr/>
        <a:lstStyle/>
        <a:p>
          <a:endParaRPr lang="en-GB"/>
        </a:p>
      </dgm:t>
    </dgm:pt>
    <dgm:pt modelId="{7D6B5540-FFAC-4E47-9DEA-6535172B49B3}">
      <dgm:prSet/>
      <dgm:spPr/>
      <dgm:t>
        <a:bodyPr/>
        <a:lstStyle/>
        <a:p>
          <a:r>
            <a:rPr lang="es-ES" i="0" noProof="0" dirty="0" smtClean="0"/>
            <a:t>Si conectas con el </a:t>
          </a:r>
          <a:r>
            <a:rPr lang="es-ES" b="1" i="0" noProof="0" dirty="0" smtClean="0"/>
            <a:t>«tú» interior</a:t>
          </a:r>
          <a:r>
            <a:rPr lang="es-ES" i="0" noProof="0" dirty="0" smtClean="0"/>
            <a:t> puedes conectar con tus iguales</a:t>
          </a:r>
          <a:r>
            <a:rPr lang="es-ES" b="0" i="0" noProof="0" dirty="0" smtClean="0"/>
            <a:t> </a:t>
          </a:r>
          <a:endParaRPr lang="es-ES" b="0" i="0" noProof="0" dirty="0"/>
        </a:p>
      </dgm:t>
    </dgm:pt>
    <dgm:pt modelId="{3D0BB533-D401-F54A-8332-CECEBA74C878}" type="parTrans" cxnId="{7944B03B-9FC2-4B47-88FA-AD1AE2C855E8}">
      <dgm:prSet/>
      <dgm:spPr/>
      <dgm:t>
        <a:bodyPr/>
        <a:lstStyle/>
        <a:p>
          <a:endParaRPr lang="en-GB"/>
        </a:p>
      </dgm:t>
    </dgm:pt>
    <dgm:pt modelId="{75E4E602-3650-2242-9D88-03CD2465858B}" type="sibTrans" cxnId="{7944B03B-9FC2-4B47-88FA-AD1AE2C855E8}">
      <dgm:prSet/>
      <dgm:spPr/>
      <dgm:t>
        <a:bodyPr/>
        <a:lstStyle/>
        <a:p>
          <a:endParaRPr lang="en-GB"/>
        </a:p>
      </dgm:t>
    </dgm:pt>
    <dgm:pt modelId="{69CB8301-E3C0-1D45-BAC2-935E253F389E}">
      <dgm:prSet/>
      <dgm:spPr/>
      <dgm:t>
        <a:bodyPr/>
        <a:lstStyle/>
        <a:p>
          <a:r>
            <a:rPr lang="es-ES" b="0" i="0" noProof="0" dirty="0" smtClean="0"/>
            <a:t>El apego contigo mismo lleva al apego con los demás </a:t>
          </a:r>
          <a:endParaRPr lang="es-ES" b="0" i="0" noProof="0" dirty="0"/>
        </a:p>
      </dgm:t>
    </dgm:pt>
    <dgm:pt modelId="{647270FD-390C-2240-B52B-6475C0E9BC8E}" type="parTrans" cxnId="{B89C1499-E985-5F4E-BAF5-87DA19235895}">
      <dgm:prSet/>
      <dgm:spPr/>
      <dgm:t>
        <a:bodyPr/>
        <a:lstStyle/>
        <a:p>
          <a:endParaRPr lang="en-GB"/>
        </a:p>
      </dgm:t>
    </dgm:pt>
    <dgm:pt modelId="{9007B3B9-9069-8B44-AD23-206880C9FB36}" type="sibTrans" cxnId="{B89C1499-E985-5F4E-BAF5-87DA19235895}">
      <dgm:prSet/>
      <dgm:spPr/>
      <dgm:t>
        <a:bodyPr/>
        <a:lstStyle/>
        <a:p>
          <a:endParaRPr lang="en-GB"/>
        </a:p>
      </dgm:t>
    </dgm:pt>
    <dgm:pt modelId="{6D15AACB-9677-E041-AE69-E8A809BB09CA}">
      <dgm:prSet/>
      <dgm:spPr/>
      <dgm:t>
        <a:bodyPr/>
        <a:lstStyle/>
        <a:p>
          <a:r>
            <a:rPr lang="es-ES" noProof="0" dirty="0" smtClean="0"/>
            <a:t>Luego, </a:t>
          </a:r>
          <a:r>
            <a:rPr lang="es-ES" b="1" i="1" noProof="0" dirty="0" smtClean="0"/>
            <a:t>poco a poco</a:t>
          </a:r>
          <a:r>
            <a:rPr lang="es-ES" noProof="0" dirty="0" smtClean="0"/>
            <a:t>, empiezas a expresar tus emociones verbalmente</a:t>
          </a:r>
          <a:r>
            <a:rPr lang="es-ES" b="0" i="0" noProof="0" dirty="0" smtClean="0"/>
            <a:t> </a:t>
          </a:r>
          <a:endParaRPr lang="es-ES" b="0" i="0" noProof="0" dirty="0"/>
        </a:p>
      </dgm:t>
    </dgm:pt>
    <dgm:pt modelId="{529DE153-0B49-0F4C-B1FA-1375D4AA081A}" type="parTrans" cxnId="{3D2C41A6-AEFF-4F43-8C48-93DB258A29F2}">
      <dgm:prSet/>
      <dgm:spPr/>
      <dgm:t>
        <a:bodyPr/>
        <a:lstStyle/>
        <a:p>
          <a:endParaRPr lang="en-GB"/>
        </a:p>
      </dgm:t>
    </dgm:pt>
    <dgm:pt modelId="{02AFF7BC-E49E-F247-AD1E-4D8C0A0248ED}" type="sibTrans" cxnId="{3D2C41A6-AEFF-4F43-8C48-93DB258A29F2}">
      <dgm:prSet/>
      <dgm:spPr/>
      <dgm:t>
        <a:bodyPr/>
        <a:lstStyle/>
        <a:p>
          <a:endParaRPr lang="en-GB"/>
        </a:p>
      </dgm:t>
    </dgm:pt>
    <dgm:pt modelId="{A8A8D5AB-337B-7744-AD42-3D85831F3ED0}" type="pres">
      <dgm:prSet presAssocID="{F5D96DFD-F29A-9444-9660-88CFB3BE48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948BAD0-9A1E-284E-9E7F-01BEB4295C83}" type="pres">
      <dgm:prSet presAssocID="{47FE16FA-2E8E-C449-B9A4-0402E75BFE1C}" presName="composite" presStyleCnt="0"/>
      <dgm:spPr/>
    </dgm:pt>
    <dgm:pt modelId="{E6EBFF01-41D3-3148-BEE6-7241480718CF}" type="pres">
      <dgm:prSet presAssocID="{47FE16FA-2E8E-C449-B9A4-0402E75BFE1C}" presName="imgShp" presStyleLbl="fgImgPlace1" presStyleIdx="0" presStyleCnt="6"/>
      <dgm:spPr>
        <a:solidFill>
          <a:schemeClr val="tx1">
            <a:lumMod val="50000"/>
            <a:lumOff val="50000"/>
          </a:schemeClr>
        </a:solidFill>
      </dgm:spPr>
    </dgm:pt>
    <dgm:pt modelId="{6487FFCC-83AC-DE44-83BE-75ED04561D61}" type="pres">
      <dgm:prSet presAssocID="{47FE16FA-2E8E-C449-B9A4-0402E75BFE1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8576F-E76F-224F-AD98-C4F3B02C5530}" type="pres">
      <dgm:prSet presAssocID="{5928166F-5BC7-A244-9E4E-BB647C4E1400}" presName="spacing" presStyleCnt="0"/>
      <dgm:spPr/>
    </dgm:pt>
    <dgm:pt modelId="{BABF4AD1-6726-384B-9162-4EBAF975336A}" type="pres">
      <dgm:prSet presAssocID="{BB254555-9291-1F46-BF68-83318D73AC3E}" presName="composite" presStyleCnt="0"/>
      <dgm:spPr/>
    </dgm:pt>
    <dgm:pt modelId="{2D027029-234A-964A-B756-98A7F3E01473}" type="pres">
      <dgm:prSet presAssocID="{BB254555-9291-1F46-BF68-83318D73AC3E}" presName="imgShp" presStyleLbl="fgImgPlace1" presStyleIdx="1" presStyleCnt="6"/>
      <dgm:spPr>
        <a:solidFill>
          <a:srgbClr val="FF0000"/>
        </a:solidFill>
      </dgm:spPr>
    </dgm:pt>
    <dgm:pt modelId="{05822FD9-3726-BE4A-9818-893F8A1BFCB0}" type="pres">
      <dgm:prSet presAssocID="{BB254555-9291-1F46-BF68-83318D73AC3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5505DE-DF88-7C4B-BB63-AED77EC7DDB5}" type="pres">
      <dgm:prSet presAssocID="{C0831FD1-2F85-4544-BF2D-FAA492F11D17}" presName="spacing" presStyleCnt="0"/>
      <dgm:spPr/>
    </dgm:pt>
    <dgm:pt modelId="{5BFF3734-D396-7D4E-9752-C5EACBC9FEDF}" type="pres">
      <dgm:prSet presAssocID="{D5306BC3-8FC8-DA4B-8274-2AA4D5E7CC0E}" presName="composite" presStyleCnt="0"/>
      <dgm:spPr/>
    </dgm:pt>
    <dgm:pt modelId="{75F76957-9018-E64C-841F-0B6477DB278F}" type="pres">
      <dgm:prSet presAssocID="{D5306BC3-8FC8-DA4B-8274-2AA4D5E7CC0E}" presName="imgShp" presStyleLbl="fgImgPlace1" presStyleIdx="2" presStyleCnt="6"/>
      <dgm:spPr>
        <a:solidFill>
          <a:srgbClr val="00B050"/>
        </a:solidFill>
      </dgm:spPr>
    </dgm:pt>
    <dgm:pt modelId="{47878D93-686D-424B-8C3D-81B9B44C0B35}" type="pres">
      <dgm:prSet presAssocID="{D5306BC3-8FC8-DA4B-8274-2AA4D5E7CC0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3DBEB9-A895-1F48-9B10-D6800829E6BA}" type="pres">
      <dgm:prSet presAssocID="{F37D1298-E5FF-3049-A5AB-8F8A25C657CD}" presName="spacing" presStyleCnt="0"/>
      <dgm:spPr/>
    </dgm:pt>
    <dgm:pt modelId="{CC2B2F4C-6EA6-2241-9DC1-02436C8F0F35}" type="pres">
      <dgm:prSet presAssocID="{7D6B5540-FFAC-4E47-9DEA-6535172B49B3}" presName="composite" presStyleCnt="0"/>
      <dgm:spPr/>
    </dgm:pt>
    <dgm:pt modelId="{B67353B0-4C78-264D-BF76-8BBF82D5E8D7}" type="pres">
      <dgm:prSet presAssocID="{7D6B5540-FFAC-4E47-9DEA-6535172B49B3}" presName="imgShp" presStyleLbl="fgImgPlace1" presStyleIdx="3" presStyleCnt="6"/>
      <dgm:spPr>
        <a:solidFill>
          <a:srgbClr val="7030A0"/>
        </a:solidFill>
      </dgm:spPr>
    </dgm:pt>
    <dgm:pt modelId="{C7A6B273-F320-ED4B-B039-A70BC349F35A}" type="pres">
      <dgm:prSet presAssocID="{7D6B5540-FFAC-4E47-9DEA-6535172B49B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966DC3-4EEE-E74C-93F4-E939F737616D}" type="pres">
      <dgm:prSet presAssocID="{75E4E602-3650-2242-9D88-03CD2465858B}" presName="spacing" presStyleCnt="0"/>
      <dgm:spPr/>
    </dgm:pt>
    <dgm:pt modelId="{2B537FEF-7D12-6341-8F06-14DB0BB79614}" type="pres">
      <dgm:prSet presAssocID="{69CB8301-E3C0-1D45-BAC2-935E253F389E}" presName="composite" presStyleCnt="0"/>
      <dgm:spPr/>
    </dgm:pt>
    <dgm:pt modelId="{B3E73A71-2150-A34A-BF2E-1FC94241197E}" type="pres">
      <dgm:prSet presAssocID="{69CB8301-E3C0-1D45-BAC2-935E253F389E}" presName="imgShp" presStyleLbl="fgImgPlace1" presStyleIdx="4" presStyleCnt="6"/>
      <dgm:spPr>
        <a:solidFill>
          <a:schemeClr val="accent4"/>
        </a:solidFill>
      </dgm:spPr>
    </dgm:pt>
    <dgm:pt modelId="{19C48D5F-819A-384B-8C92-8DDEA777DD6E}" type="pres">
      <dgm:prSet presAssocID="{69CB8301-E3C0-1D45-BAC2-935E253F389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384D2A-EF7B-6340-A133-2096AAC263F9}" type="pres">
      <dgm:prSet presAssocID="{9007B3B9-9069-8B44-AD23-206880C9FB36}" presName="spacing" presStyleCnt="0"/>
      <dgm:spPr/>
    </dgm:pt>
    <dgm:pt modelId="{3EF8DFFB-D06A-A24A-BFD3-05B7702EAD1B}" type="pres">
      <dgm:prSet presAssocID="{6D15AACB-9677-E041-AE69-E8A809BB09CA}" presName="composite" presStyleCnt="0"/>
      <dgm:spPr/>
    </dgm:pt>
    <dgm:pt modelId="{1FA977FD-22CA-6B46-ACA0-E12145FFE5C8}" type="pres">
      <dgm:prSet presAssocID="{6D15AACB-9677-E041-AE69-E8A809BB09CA}" presName="imgShp" presStyleLbl="fgImgPlace1" presStyleIdx="5" presStyleCnt="6"/>
      <dgm:spPr>
        <a:solidFill>
          <a:srgbClr val="C00000"/>
        </a:solidFill>
      </dgm:spPr>
    </dgm:pt>
    <dgm:pt modelId="{8C94FADA-0999-544B-99F0-D74C24AA0E65}" type="pres">
      <dgm:prSet presAssocID="{6D15AACB-9677-E041-AE69-E8A809BB09C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4EF5493-C2B5-3D4D-927F-5770ED39AB39}" type="presOf" srcId="{6D15AACB-9677-E041-AE69-E8A809BB09CA}" destId="{8C94FADA-0999-544B-99F0-D74C24AA0E65}" srcOrd="0" destOrd="0" presId="urn:microsoft.com/office/officeart/2005/8/layout/vList3"/>
    <dgm:cxn modelId="{7944B03B-9FC2-4B47-88FA-AD1AE2C855E8}" srcId="{F5D96DFD-F29A-9444-9660-88CFB3BE482F}" destId="{7D6B5540-FFAC-4E47-9DEA-6535172B49B3}" srcOrd="3" destOrd="0" parTransId="{3D0BB533-D401-F54A-8332-CECEBA74C878}" sibTransId="{75E4E602-3650-2242-9D88-03CD2465858B}"/>
    <dgm:cxn modelId="{5410A984-2709-A148-B699-368FA6FE865E}" type="presOf" srcId="{BB254555-9291-1F46-BF68-83318D73AC3E}" destId="{05822FD9-3726-BE4A-9818-893F8A1BFCB0}" srcOrd="0" destOrd="0" presId="urn:microsoft.com/office/officeart/2005/8/layout/vList3"/>
    <dgm:cxn modelId="{88BB527C-B996-6A43-ACC0-5B3582C9EC5C}" type="presOf" srcId="{69CB8301-E3C0-1D45-BAC2-935E253F389E}" destId="{19C48D5F-819A-384B-8C92-8DDEA777DD6E}" srcOrd="0" destOrd="0" presId="urn:microsoft.com/office/officeart/2005/8/layout/vList3"/>
    <dgm:cxn modelId="{3083AF0C-C4C9-7A49-9CBC-EA710599CEB6}" type="presOf" srcId="{7D6B5540-FFAC-4E47-9DEA-6535172B49B3}" destId="{C7A6B273-F320-ED4B-B039-A70BC349F35A}" srcOrd="0" destOrd="0" presId="urn:microsoft.com/office/officeart/2005/8/layout/vList3"/>
    <dgm:cxn modelId="{EC03E5CB-4D35-B74D-AE3D-BB37185396EB}" srcId="{F5D96DFD-F29A-9444-9660-88CFB3BE482F}" destId="{47FE16FA-2E8E-C449-B9A4-0402E75BFE1C}" srcOrd="0" destOrd="0" parTransId="{A4397222-429C-8949-8386-44BC9AFFE4B1}" sibTransId="{5928166F-5BC7-A244-9E4E-BB647C4E1400}"/>
    <dgm:cxn modelId="{46D971F3-7DAB-F845-AF60-A72805C3B2F3}" type="presOf" srcId="{D5306BC3-8FC8-DA4B-8274-2AA4D5E7CC0E}" destId="{47878D93-686D-424B-8C3D-81B9B44C0B35}" srcOrd="0" destOrd="0" presId="urn:microsoft.com/office/officeart/2005/8/layout/vList3"/>
    <dgm:cxn modelId="{6AA48102-C13E-E442-BC82-28C29D10FC00}" srcId="{F5D96DFD-F29A-9444-9660-88CFB3BE482F}" destId="{D5306BC3-8FC8-DA4B-8274-2AA4D5E7CC0E}" srcOrd="2" destOrd="0" parTransId="{CA2F0AD5-1C57-6145-AB43-830EA3E1FAD9}" sibTransId="{F37D1298-E5FF-3049-A5AB-8F8A25C657CD}"/>
    <dgm:cxn modelId="{3D2C41A6-AEFF-4F43-8C48-93DB258A29F2}" srcId="{F5D96DFD-F29A-9444-9660-88CFB3BE482F}" destId="{6D15AACB-9677-E041-AE69-E8A809BB09CA}" srcOrd="5" destOrd="0" parTransId="{529DE153-0B49-0F4C-B1FA-1375D4AA081A}" sibTransId="{02AFF7BC-E49E-F247-AD1E-4D8C0A0248ED}"/>
    <dgm:cxn modelId="{9E3F6BE1-A04A-2F42-94DC-D4E275A89094}" type="presOf" srcId="{F5D96DFD-F29A-9444-9660-88CFB3BE482F}" destId="{A8A8D5AB-337B-7744-AD42-3D85831F3ED0}" srcOrd="0" destOrd="0" presId="urn:microsoft.com/office/officeart/2005/8/layout/vList3"/>
    <dgm:cxn modelId="{87263A83-CD90-304A-B896-495682AA1DFB}" srcId="{F5D96DFD-F29A-9444-9660-88CFB3BE482F}" destId="{BB254555-9291-1F46-BF68-83318D73AC3E}" srcOrd="1" destOrd="0" parTransId="{616467FA-ED2A-8E45-8E8E-E6308D244D5A}" sibTransId="{C0831FD1-2F85-4544-BF2D-FAA492F11D17}"/>
    <dgm:cxn modelId="{B89C1499-E985-5F4E-BAF5-87DA19235895}" srcId="{F5D96DFD-F29A-9444-9660-88CFB3BE482F}" destId="{69CB8301-E3C0-1D45-BAC2-935E253F389E}" srcOrd="4" destOrd="0" parTransId="{647270FD-390C-2240-B52B-6475C0E9BC8E}" sibTransId="{9007B3B9-9069-8B44-AD23-206880C9FB36}"/>
    <dgm:cxn modelId="{13EBC5CE-B2FB-724E-B8FD-55CE38FAED8E}" type="presOf" srcId="{47FE16FA-2E8E-C449-B9A4-0402E75BFE1C}" destId="{6487FFCC-83AC-DE44-83BE-75ED04561D61}" srcOrd="0" destOrd="0" presId="urn:microsoft.com/office/officeart/2005/8/layout/vList3"/>
    <dgm:cxn modelId="{D7684397-0594-524F-9426-4625CA5DFD9F}" type="presParOf" srcId="{A8A8D5AB-337B-7744-AD42-3D85831F3ED0}" destId="{D948BAD0-9A1E-284E-9E7F-01BEB4295C83}" srcOrd="0" destOrd="0" presId="urn:microsoft.com/office/officeart/2005/8/layout/vList3"/>
    <dgm:cxn modelId="{916CFDE5-8B10-4C47-BE17-30A50E53239D}" type="presParOf" srcId="{D948BAD0-9A1E-284E-9E7F-01BEB4295C83}" destId="{E6EBFF01-41D3-3148-BEE6-7241480718CF}" srcOrd="0" destOrd="0" presId="urn:microsoft.com/office/officeart/2005/8/layout/vList3"/>
    <dgm:cxn modelId="{251909D8-EF71-C647-8776-596B2F34EDFE}" type="presParOf" srcId="{D948BAD0-9A1E-284E-9E7F-01BEB4295C83}" destId="{6487FFCC-83AC-DE44-83BE-75ED04561D61}" srcOrd="1" destOrd="0" presId="urn:microsoft.com/office/officeart/2005/8/layout/vList3"/>
    <dgm:cxn modelId="{5F1187D4-D6E0-A246-97D1-443B6000833B}" type="presParOf" srcId="{A8A8D5AB-337B-7744-AD42-3D85831F3ED0}" destId="{FFF8576F-E76F-224F-AD98-C4F3B02C5530}" srcOrd="1" destOrd="0" presId="urn:microsoft.com/office/officeart/2005/8/layout/vList3"/>
    <dgm:cxn modelId="{494A1A22-51FB-0848-A382-345CDCAF8D1E}" type="presParOf" srcId="{A8A8D5AB-337B-7744-AD42-3D85831F3ED0}" destId="{BABF4AD1-6726-384B-9162-4EBAF975336A}" srcOrd="2" destOrd="0" presId="urn:microsoft.com/office/officeart/2005/8/layout/vList3"/>
    <dgm:cxn modelId="{09F05924-AB59-B841-9CBB-575C95DCF89A}" type="presParOf" srcId="{BABF4AD1-6726-384B-9162-4EBAF975336A}" destId="{2D027029-234A-964A-B756-98A7F3E01473}" srcOrd="0" destOrd="0" presId="urn:microsoft.com/office/officeart/2005/8/layout/vList3"/>
    <dgm:cxn modelId="{D8644542-C4EF-E042-B82E-98729CC03400}" type="presParOf" srcId="{BABF4AD1-6726-384B-9162-4EBAF975336A}" destId="{05822FD9-3726-BE4A-9818-893F8A1BFCB0}" srcOrd="1" destOrd="0" presId="urn:microsoft.com/office/officeart/2005/8/layout/vList3"/>
    <dgm:cxn modelId="{AD3C6CCA-73C6-C341-AD1A-2457E4E77ED0}" type="presParOf" srcId="{A8A8D5AB-337B-7744-AD42-3D85831F3ED0}" destId="{FA5505DE-DF88-7C4B-BB63-AED77EC7DDB5}" srcOrd="3" destOrd="0" presId="urn:microsoft.com/office/officeart/2005/8/layout/vList3"/>
    <dgm:cxn modelId="{9A00D859-9886-4649-86E3-03C9B6CCF5FE}" type="presParOf" srcId="{A8A8D5AB-337B-7744-AD42-3D85831F3ED0}" destId="{5BFF3734-D396-7D4E-9752-C5EACBC9FEDF}" srcOrd="4" destOrd="0" presId="urn:microsoft.com/office/officeart/2005/8/layout/vList3"/>
    <dgm:cxn modelId="{9DC1E804-7DC5-5649-A0D8-7B95CE65FB12}" type="presParOf" srcId="{5BFF3734-D396-7D4E-9752-C5EACBC9FEDF}" destId="{75F76957-9018-E64C-841F-0B6477DB278F}" srcOrd="0" destOrd="0" presId="urn:microsoft.com/office/officeart/2005/8/layout/vList3"/>
    <dgm:cxn modelId="{42166D86-6081-2C48-8968-E92C597F7A9F}" type="presParOf" srcId="{5BFF3734-D396-7D4E-9752-C5EACBC9FEDF}" destId="{47878D93-686D-424B-8C3D-81B9B44C0B35}" srcOrd="1" destOrd="0" presId="urn:microsoft.com/office/officeart/2005/8/layout/vList3"/>
    <dgm:cxn modelId="{0BDB9321-A735-4647-9CDA-1B82CC0B2B22}" type="presParOf" srcId="{A8A8D5AB-337B-7744-AD42-3D85831F3ED0}" destId="{E13DBEB9-A895-1F48-9B10-D6800829E6BA}" srcOrd="5" destOrd="0" presId="urn:microsoft.com/office/officeart/2005/8/layout/vList3"/>
    <dgm:cxn modelId="{0CB1DBA8-7881-7146-B18B-A8F241F77CCE}" type="presParOf" srcId="{A8A8D5AB-337B-7744-AD42-3D85831F3ED0}" destId="{CC2B2F4C-6EA6-2241-9DC1-02436C8F0F35}" srcOrd="6" destOrd="0" presId="urn:microsoft.com/office/officeart/2005/8/layout/vList3"/>
    <dgm:cxn modelId="{3E25AC7A-FCC8-064B-8A5D-9C50663D1DF9}" type="presParOf" srcId="{CC2B2F4C-6EA6-2241-9DC1-02436C8F0F35}" destId="{B67353B0-4C78-264D-BF76-8BBF82D5E8D7}" srcOrd="0" destOrd="0" presId="urn:microsoft.com/office/officeart/2005/8/layout/vList3"/>
    <dgm:cxn modelId="{0A475203-A054-6343-8B57-22C78207DC02}" type="presParOf" srcId="{CC2B2F4C-6EA6-2241-9DC1-02436C8F0F35}" destId="{C7A6B273-F320-ED4B-B039-A70BC349F35A}" srcOrd="1" destOrd="0" presId="urn:microsoft.com/office/officeart/2005/8/layout/vList3"/>
    <dgm:cxn modelId="{3CE402E0-C931-E844-87E0-2DD8C33AA3E6}" type="presParOf" srcId="{A8A8D5AB-337B-7744-AD42-3D85831F3ED0}" destId="{C2966DC3-4EEE-E74C-93F4-E939F737616D}" srcOrd="7" destOrd="0" presId="urn:microsoft.com/office/officeart/2005/8/layout/vList3"/>
    <dgm:cxn modelId="{C05EF0C1-B5B0-2249-B47B-3456E6D4D8A2}" type="presParOf" srcId="{A8A8D5AB-337B-7744-AD42-3D85831F3ED0}" destId="{2B537FEF-7D12-6341-8F06-14DB0BB79614}" srcOrd="8" destOrd="0" presId="urn:microsoft.com/office/officeart/2005/8/layout/vList3"/>
    <dgm:cxn modelId="{5B939DD3-06C8-9248-BDFB-ED15A757792B}" type="presParOf" srcId="{2B537FEF-7D12-6341-8F06-14DB0BB79614}" destId="{B3E73A71-2150-A34A-BF2E-1FC94241197E}" srcOrd="0" destOrd="0" presId="urn:microsoft.com/office/officeart/2005/8/layout/vList3"/>
    <dgm:cxn modelId="{92E6D9AF-CC08-9A41-AC67-845AEB957091}" type="presParOf" srcId="{2B537FEF-7D12-6341-8F06-14DB0BB79614}" destId="{19C48D5F-819A-384B-8C92-8DDEA777DD6E}" srcOrd="1" destOrd="0" presId="urn:microsoft.com/office/officeart/2005/8/layout/vList3"/>
    <dgm:cxn modelId="{15EB65E2-22A1-A740-9E78-8616A0B5ED57}" type="presParOf" srcId="{A8A8D5AB-337B-7744-AD42-3D85831F3ED0}" destId="{9F384D2A-EF7B-6340-A133-2096AAC263F9}" srcOrd="9" destOrd="0" presId="urn:microsoft.com/office/officeart/2005/8/layout/vList3"/>
    <dgm:cxn modelId="{36991D56-790A-E147-860A-A2FFC93A2A48}" type="presParOf" srcId="{A8A8D5AB-337B-7744-AD42-3D85831F3ED0}" destId="{3EF8DFFB-D06A-A24A-BFD3-05B7702EAD1B}" srcOrd="10" destOrd="0" presId="urn:microsoft.com/office/officeart/2005/8/layout/vList3"/>
    <dgm:cxn modelId="{E4137C2F-11FA-FC45-80A1-831B85157B3D}" type="presParOf" srcId="{3EF8DFFB-D06A-A24A-BFD3-05B7702EAD1B}" destId="{1FA977FD-22CA-6B46-ACA0-E12145FFE5C8}" srcOrd="0" destOrd="0" presId="urn:microsoft.com/office/officeart/2005/8/layout/vList3"/>
    <dgm:cxn modelId="{00C502E3-1101-0740-BE6C-71F564824B2E}" type="presParOf" srcId="{3EF8DFFB-D06A-A24A-BFD3-05B7702EAD1B}" destId="{8C94FADA-0999-544B-99F0-D74C24AA0E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7FFCC-83AC-DE44-83BE-75ED04561D61}">
      <dsp:nvSpPr>
        <dsp:cNvPr id="0" name=""/>
        <dsp:cNvSpPr/>
      </dsp:nvSpPr>
      <dsp:spPr>
        <a:xfrm rot="10800000">
          <a:off x="1492577" y="1489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0" i="0" kern="1200" noProof="0" dirty="0" smtClean="0"/>
            <a:t>La pintura con los dedos va de movimiento y con el movimiento hay libertad de expresión </a:t>
          </a:r>
          <a:endParaRPr lang="es-ES" sz="1300" b="0" i="0" kern="1200" noProof="0" dirty="0"/>
        </a:p>
      </dsp:txBody>
      <dsp:txXfrm rot="10800000">
        <a:off x="1620360" y="1489"/>
        <a:ext cx="5290654" cy="511131"/>
      </dsp:txXfrm>
    </dsp:sp>
    <dsp:sp modelId="{E6EBFF01-41D3-3148-BEE6-7241480718CF}">
      <dsp:nvSpPr>
        <dsp:cNvPr id="0" name=""/>
        <dsp:cNvSpPr/>
      </dsp:nvSpPr>
      <dsp:spPr>
        <a:xfrm>
          <a:off x="1237011" y="1489"/>
          <a:ext cx="511131" cy="511131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22FD9-3726-BE4A-9818-893F8A1BFCB0}">
      <dsp:nvSpPr>
        <dsp:cNvPr id="0" name=""/>
        <dsp:cNvSpPr/>
      </dsp:nvSpPr>
      <dsp:spPr>
        <a:xfrm rot="10800000">
          <a:off x="1492577" y="665197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noProof="0" dirty="0" smtClean="0"/>
            <a:t>Manera de establecer una relación y una conexión contigo mismo y con los demás explorando sentimientos </a:t>
          </a:r>
          <a:r>
            <a:rPr lang="es-ES" sz="1300" b="1" i="1" kern="1200" noProof="0" dirty="0" smtClean="0"/>
            <a:t>sin</a:t>
          </a:r>
          <a:r>
            <a:rPr lang="es-ES" sz="1300" kern="1200" noProof="0" dirty="0" smtClean="0"/>
            <a:t> palabras ni lenguaje</a:t>
          </a:r>
          <a:r>
            <a:rPr lang="es-ES" sz="1300" b="0" i="0" kern="1200" noProof="0" dirty="0" smtClean="0"/>
            <a:t> </a:t>
          </a:r>
          <a:endParaRPr lang="es-ES" sz="1300" b="0" i="0" kern="1200" noProof="0" dirty="0"/>
        </a:p>
      </dsp:txBody>
      <dsp:txXfrm rot="10800000">
        <a:off x="1620360" y="665197"/>
        <a:ext cx="5290654" cy="511131"/>
      </dsp:txXfrm>
    </dsp:sp>
    <dsp:sp modelId="{2D027029-234A-964A-B756-98A7F3E01473}">
      <dsp:nvSpPr>
        <dsp:cNvPr id="0" name=""/>
        <dsp:cNvSpPr/>
      </dsp:nvSpPr>
      <dsp:spPr>
        <a:xfrm>
          <a:off x="1237011" y="665197"/>
          <a:ext cx="511131" cy="51113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78D93-686D-424B-8C3D-81B9B44C0B35}">
      <dsp:nvSpPr>
        <dsp:cNvPr id="0" name=""/>
        <dsp:cNvSpPr/>
      </dsp:nvSpPr>
      <dsp:spPr>
        <a:xfrm rot="10800000">
          <a:off x="1492577" y="1328905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i="0" kern="1200" noProof="0" dirty="0" smtClean="0"/>
            <a:t>Recuperar o reconectar con el </a:t>
          </a:r>
          <a:r>
            <a:rPr lang="es-ES" sz="1300" b="1" i="0" kern="1200" noProof="0" dirty="0" smtClean="0"/>
            <a:t>«tú» interior </a:t>
          </a:r>
          <a:endParaRPr lang="es-ES" sz="1300" b="1" i="0" kern="1200" noProof="0" dirty="0"/>
        </a:p>
      </dsp:txBody>
      <dsp:txXfrm rot="10800000">
        <a:off x="1620360" y="1328905"/>
        <a:ext cx="5290654" cy="511131"/>
      </dsp:txXfrm>
    </dsp:sp>
    <dsp:sp modelId="{75F76957-9018-E64C-841F-0B6477DB278F}">
      <dsp:nvSpPr>
        <dsp:cNvPr id="0" name=""/>
        <dsp:cNvSpPr/>
      </dsp:nvSpPr>
      <dsp:spPr>
        <a:xfrm>
          <a:off x="1237011" y="1328905"/>
          <a:ext cx="511131" cy="51113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6B273-F320-ED4B-B039-A70BC349F35A}">
      <dsp:nvSpPr>
        <dsp:cNvPr id="0" name=""/>
        <dsp:cNvSpPr/>
      </dsp:nvSpPr>
      <dsp:spPr>
        <a:xfrm rot="10800000">
          <a:off x="1492577" y="1992613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i="0" kern="1200" noProof="0" dirty="0" smtClean="0"/>
            <a:t>Si conectas con el </a:t>
          </a:r>
          <a:r>
            <a:rPr lang="es-ES" sz="1300" b="1" i="0" kern="1200" noProof="0" dirty="0" smtClean="0"/>
            <a:t>«tú» interior</a:t>
          </a:r>
          <a:r>
            <a:rPr lang="es-ES" sz="1300" i="0" kern="1200" noProof="0" dirty="0" smtClean="0"/>
            <a:t> puedes conectar con tus iguales</a:t>
          </a:r>
          <a:r>
            <a:rPr lang="es-ES" sz="1300" b="0" i="0" kern="1200" noProof="0" dirty="0" smtClean="0"/>
            <a:t> </a:t>
          </a:r>
          <a:endParaRPr lang="es-ES" sz="1300" b="0" i="0" kern="1200" noProof="0" dirty="0"/>
        </a:p>
      </dsp:txBody>
      <dsp:txXfrm rot="10800000">
        <a:off x="1620360" y="1992613"/>
        <a:ext cx="5290654" cy="511131"/>
      </dsp:txXfrm>
    </dsp:sp>
    <dsp:sp modelId="{B67353B0-4C78-264D-BF76-8BBF82D5E8D7}">
      <dsp:nvSpPr>
        <dsp:cNvPr id="0" name=""/>
        <dsp:cNvSpPr/>
      </dsp:nvSpPr>
      <dsp:spPr>
        <a:xfrm>
          <a:off x="1237011" y="1992613"/>
          <a:ext cx="511131" cy="51113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48D5F-819A-384B-8C92-8DDEA777DD6E}">
      <dsp:nvSpPr>
        <dsp:cNvPr id="0" name=""/>
        <dsp:cNvSpPr/>
      </dsp:nvSpPr>
      <dsp:spPr>
        <a:xfrm rot="10800000">
          <a:off x="1492577" y="2656321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0" i="0" kern="1200" noProof="0" dirty="0" smtClean="0"/>
            <a:t>El apego contigo mismo lleva al apego con los demás </a:t>
          </a:r>
          <a:endParaRPr lang="es-ES" sz="1300" b="0" i="0" kern="1200" noProof="0" dirty="0"/>
        </a:p>
      </dsp:txBody>
      <dsp:txXfrm rot="10800000">
        <a:off x="1620360" y="2656321"/>
        <a:ext cx="5290654" cy="511131"/>
      </dsp:txXfrm>
    </dsp:sp>
    <dsp:sp modelId="{B3E73A71-2150-A34A-BF2E-1FC94241197E}">
      <dsp:nvSpPr>
        <dsp:cNvPr id="0" name=""/>
        <dsp:cNvSpPr/>
      </dsp:nvSpPr>
      <dsp:spPr>
        <a:xfrm>
          <a:off x="1237011" y="2656321"/>
          <a:ext cx="511131" cy="51113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4FADA-0999-544B-99F0-D74C24AA0E65}">
      <dsp:nvSpPr>
        <dsp:cNvPr id="0" name=""/>
        <dsp:cNvSpPr/>
      </dsp:nvSpPr>
      <dsp:spPr>
        <a:xfrm rot="10800000">
          <a:off x="1492577" y="3320029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noProof="0" dirty="0" smtClean="0"/>
            <a:t>Luego, </a:t>
          </a:r>
          <a:r>
            <a:rPr lang="es-ES" sz="1300" b="1" i="1" kern="1200" noProof="0" dirty="0" smtClean="0"/>
            <a:t>poco a poco</a:t>
          </a:r>
          <a:r>
            <a:rPr lang="es-ES" sz="1300" kern="1200" noProof="0" dirty="0" smtClean="0"/>
            <a:t>, empiezas a expresar tus emociones verbalmente</a:t>
          </a:r>
          <a:r>
            <a:rPr lang="es-ES" sz="1300" b="0" i="0" kern="1200" noProof="0" dirty="0" smtClean="0"/>
            <a:t> </a:t>
          </a:r>
          <a:endParaRPr lang="es-ES" sz="1300" b="0" i="0" kern="1200" noProof="0" dirty="0"/>
        </a:p>
      </dsp:txBody>
      <dsp:txXfrm rot="10800000">
        <a:off x="1620360" y="3320029"/>
        <a:ext cx="5290654" cy="511131"/>
      </dsp:txXfrm>
    </dsp:sp>
    <dsp:sp modelId="{1FA977FD-22CA-6B46-ACA0-E12145FFE5C8}">
      <dsp:nvSpPr>
        <dsp:cNvPr id="0" name=""/>
        <dsp:cNvSpPr/>
      </dsp:nvSpPr>
      <dsp:spPr>
        <a:xfrm>
          <a:off x="1237011" y="3320029"/>
          <a:ext cx="511131" cy="51113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541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022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therapy.org/learn-about-therapy/types/dance-movement-therapy" TargetMode="External"/><Relationship Id="rId2" Type="http://schemas.openxmlformats.org/officeDocument/2006/relationships/hyperlink" Target="https://www.who.int/health-topics/obesity#tab=tab_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hrome-extension://nlaealbpbmpioeidemdfedkfmglobidl/https:/connected4health.pixel-online.org/files/results/EN_Handbook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323528" y="3075806"/>
            <a:ext cx="6696744" cy="16561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s-ES" sz="2400" dirty="0" smtClean="0">
                <a:latin typeface="+mj-lt"/>
              </a:rPr>
              <a:t>La comunicación con los pacientes con TCA </a:t>
            </a:r>
            <a:r>
              <a:rPr lang="es-ES" sz="2400" dirty="0" smtClean="0">
                <a:solidFill>
                  <a:schemeClr val="accent1"/>
                </a:solidFill>
              </a:rPr>
              <a:t/>
            </a:r>
            <a:br>
              <a:rPr lang="es-ES" sz="2400" dirty="0" smtClean="0">
                <a:solidFill>
                  <a:schemeClr val="accent1"/>
                </a:solidFill>
              </a:rPr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600" dirty="0" smtClean="0">
                <a:latin typeface="+mn-lt"/>
              </a:rPr>
              <a:t>Jonathan McFarland, Cristina González, M.ª Luisa Cuesta Santamaría, Isabel María Martín Ruiz, Eugenia Nadolu Vélez, Eva García Perea </a:t>
            </a:r>
            <a:endParaRPr lang="es-ES" sz="16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="1" dirty="0" smtClean="0">
                <a:solidFill>
                  <a:schemeClr val="accent2"/>
                </a:solidFill>
              </a:rPr>
              <a:t>Connected 4 Health</a:t>
            </a:r>
            <a:endParaRPr lang="es-ES" sz="6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B3675C-9B6A-C2F1-BC6C-A79BD9E0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Mensaje para llevarse a casa </a:t>
            </a:r>
            <a:endParaRPr lang="es-E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872BA0-66F8-8A18-ED31-C9282649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14" y="1843873"/>
            <a:ext cx="3324913" cy="2715600"/>
          </a:xfrm>
        </p:spPr>
        <p:txBody>
          <a:bodyPr/>
          <a:lstStyle/>
          <a:p>
            <a:pPr marL="88900" indent="0">
              <a:buNone/>
            </a:pPr>
            <a:r>
              <a:rPr lang="es-ES" b="1" dirty="0" smtClean="0">
                <a:latin typeface="+mn-lt"/>
              </a:rPr>
              <a:t>No olvide… </a:t>
            </a:r>
          </a:p>
          <a:p>
            <a:pPr marL="88900" indent="0">
              <a:buNone/>
            </a:pPr>
            <a:r>
              <a:rPr lang="es-ES" dirty="0" smtClean="0">
                <a:latin typeface="+mn-lt"/>
              </a:rPr>
              <a:t>escuchar a la </a:t>
            </a:r>
            <a:r>
              <a:rPr lang="es-ES" b="1" dirty="0" smtClean="0">
                <a:latin typeface="+mn-lt"/>
              </a:rPr>
              <a:t>«persona»</a:t>
            </a:r>
            <a:r>
              <a:rPr lang="es-ES" dirty="0" smtClean="0">
                <a:latin typeface="+mn-lt"/>
              </a:rPr>
              <a:t> en el paciente </a:t>
            </a:r>
            <a:endParaRPr lang="es-E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976B5C-C5B8-43E4-C664-8B10DE55A4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smtClean="0"/>
          </a:p>
        </p:txBody>
      </p:sp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="" xmlns:a16="http://schemas.microsoft.com/office/drawing/2014/main" id="{917B8798-9179-AFA2-1046-D10D7E245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746"/>
            <a:ext cx="3177779" cy="3507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321C167-9973-D9B6-A131-08CD2674EF61}"/>
              </a:ext>
            </a:extLst>
          </p:cNvPr>
          <p:cNvSpPr txBox="1"/>
          <p:nvPr/>
        </p:nvSpPr>
        <p:spPr>
          <a:xfrm>
            <a:off x="1259632" y="4323055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es-XL" sz="1000" i="0">
                <a:solidFill>
                  <a:srgbClr val="000000"/>
                </a:solidFill>
                <a:effectLst/>
                <a:latin typeface="+mn-lt"/>
              </a:rPr>
              <a:t>Imagen: </a:t>
            </a:r>
            <a:r>
              <a:rPr lang="x-es-XL" sz="1000" i="0">
                <a:solidFill>
                  <a:srgbClr val="505050"/>
                </a:solidFill>
                <a:effectLst/>
                <a:latin typeface="+mn-lt"/>
              </a:rPr>
              <a:t>Sir William Osler junto a la cama de un paciente</a:t>
            </a:r>
          </a:p>
          <a:p>
            <a:pPr algn="l"/>
            <a:r>
              <a:rPr lang="x-es-XL" sz="1000" i="0">
                <a:solidFill>
                  <a:srgbClr val="505050"/>
                </a:solidFill>
                <a:effectLst/>
                <a:latin typeface="+mn-lt"/>
              </a:rPr>
              <a:t>Copyright © 2014 NYPL/Science Source/Science Photo Library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8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960CC6-CDB6-CB33-D044-125C8201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Bibliografía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9B05698-251A-0061-5308-BB535F55B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8583488" cy="3565156"/>
          </a:xfrm>
        </p:spPr>
        <p:txBody>
          <a:bodyPr/>
          <a:lstStyle/>
          <a:p>
            <a:pPr marL="76200" indent="0">
              <a:buNone/>
            </a:pPr>
            <a:r>
              <a:rPr lang="x-es-XL" sz="1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Frank A. Futility and Avoidance</a:t>
            </a:r>
            <a:r>
              <a:rPr lang="x-es-XL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 Medical Professionals in the Treatment of Obesity. </a:t>
            </a:r>
            <a:r>
              <a:rPr lang="x-es-XL" sz="1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JAMA.</a:t>
            </a:r>
            <a:r>
              <a:rPr lang="x-es-XL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1993;269(16):2132–2133. doi:10.1001/jama.1993.03500160102</a:t>
            </a:r>
            <a:r>
              <a:rPr lang="x-es-XL" sz="1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6200" indent="0">
              <a:buNone/>
            </a:pPr>
            <a:r>
              <a:rPr lang="x-es-XL" sz="1400" u="sng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https://www.who.int/health-topics/obesity#tab=tab_2</a:t>
            </a:r>
          </a:p>
          <a:p>
            <a:pPr marL="76200" indent="0">
              <a:buNone/>
            </a:pPr>
            <a:endParaRPr lang="x-none" sz="1400" u="sng" dirty="0">
              <a:solidFill>
                <a:srgbClr val="0563C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spcBef>
                <a:spcPts val="0"/>
              </a:spcBef>
              <a:buNone/>
            </a:pPr>
            <a:r>
              <a:rPr lang="x-es-XL" sz="1400" dirty="0">
                <a:latin typeface="+mn-lt"/>
              </a:rPr>
              <a:t>La Arteterapia como terapia para pacientes con trastornos de la conducta alimentaria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x-es-XL" sz="1400" dirty="0">
                <a:latin typeface="+mn-lt"/>
              </a:rPr>
              <a:t>en Anorexia y Bulimia, Profesionales TCA, Recursos TCA, Testimonios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x-es-XL" sz="1400" dirty="0">
                <a:latin typeface="+mn-lt"/>
              </a:rPr>
              <a:t>6 de octubre de 2016</a:t>
            </a:r>
          </a:p>
          <a:p>
            <a:pPr marL="76200" indent="0">
              <a:spcBef>
                <a:spcPts val="0"/>
              </a:spcBef>
              <a:buNone/>
            </a:pPr>
            <a:endParaRPr lang="en-GB" sz="1400" dirty="0">
              <a:latin typeface="+mn-lt"/>
            </a:endParaRPr>
          </a:p>
          <a:p>
            <a:pPr marL="76200" indent="0">
              <a:spcBef>
                <a:spcPts val="0"/>
              </a:spcBef>
              <a:buNone/>
            </a:pPr>
            <a:r>
              <a:rPr lang="x-es-XL" sz="1400" b="0" i="0" dirty="0">
                <a:solidFill>
                  <a:srgbClr val="212121"/>
                </a:solidFill>
                <a:effectLst/>
                <a:latin typeface="+mn-lt"/>
              </a:rPr>
              <a:t>Frisch MJ, Franko DL, Herzog DB. Arts-based therapies in the treatment of eating disorders. Eat Disord. 2006 Mar-Apr;14(2):131-42. doi: 10.1080/10640260500403857. PMID: 16777810.</a:t>
            </a:r>
          </a:p>
          <a:p>
            <a:pPr marL="76200" indent="0">
              <a:buNone/>
            </a:pPr>
            <a:r>
              <a:rPr lang="x-es-XL" sz="1400" dirty="0">
                <a:solidFill>
                  <a:srgbClr val="00B050"/>
                </a:solidFill>
                <a:latin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https://www.goodtherapy.org/learn-about-therapy/types/dance-movement-therapy</a:t>
            </a:r>
            <a:r>
              <a:rPr lang="x-es-XL" sz="1400" dirty="0">
                <a:solidFill>
                  <a:srgbClr val="00B050"/>
                </a:solidFill>
                <a:latin typeface="+mn-lt"/>
              </a:rPr>
              <a:t> </a:t>
            </a:r>
          </a:p>
          <a:p>
            <a:pPr marL="76200" indent="0">
              <a:buNone/>
            </a:pPr>
            <a:r>
              <a:rPr lang="x-es-XL" sz="1400" dirty="0">
                <a:solidFill>
                  <a:srgbClr val="00B050"/>
                </a:solidFill>
                <a:latin typeface="+mn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chrome-extension://nlaealbpbmpioeidemdfedkfmglobidl/https://connected4health.pixel-online.org/files/results/EN_Handbook.pdf</a:t>
            </a:r>
            <a:r>
              <a:rPr lang="x-es-XL" sz="1400" dirty="0">
                <a:solidFill>
                  <a:srgbClr val="00B050"/>
                </a:solidFill>
                <a:latin typeface="+mn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  </a:t>
            </a:r>
          </a:p>
          <a:p>
            <a:pPr marL="76200" indent="0">
              <a:buNone/>
            </a:pPr>
            <a:endParaRPr lang="x-none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AD69FA5-EB30-A07F-7847-18A054D1BC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203369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title"/>
          </p:nvPr>
        </p:nvSpPr>
        <p:spPr>
          <a:xfrm>
            <a:off x="179512" y="1419622"/>
            <a:ext cx="4392487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611560" y="2499742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A96A9-C6C0-A0EE-47C8-9484E32B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(Arte)terapias humanísticas </a:t>
            </a:r>
            <a:endParaRPr lang="es-E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FED825-A00B-B721-BDA4-1D395FAF1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310850"/>
            <a:ext cx="6757800" cy="3220925"/>
          </a:xfrm>
        </p:spPr>
        <p:txBody>
          <a:bodyPr/>
          <a:lstStyle/>
          <a:p>
            <a:pPr marL="76200" indent="0">
              <a:buNone/>
            </a:pPr>
            <a:r>
              <a:rPr lang="es-ES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Qué es la </a:t>
            </a:r>
            <a:r>
              <a:rPr lang="es-ES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arteterapia</a:t>
            </a:r>
            <a:endParaRPr lang="es-ES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76200" indent="0">
              <a:buNone/>
            </a:pPr>
            <a:endParaRPr lang="en-GB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76200" indent="0">
              <a:buNone/>
            </a:pPr>
            <a:r>
              <a:rPr lang="es-ES" sz="200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«La </a:t>
            </a:r>
            <a:r>
              <a:rPr lang="es-ES" sz="2000" dirty="0" err="1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arteterapia</a:t>
            </a:r>
            <a:r>
              <a:rPr lang="es-ES" sz="200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 es un término paraguas para una serie de terapias vivenciales </a:t>
            </a:r>
            <a:r>
              <a:rPr lang="es-ES" sz="2000" dirty="0" err="1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subespecializadas</a:t>
            </a:r>
            <a:r>
              <a:rPr lang="es-ES" sz="200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 que atraviesan una gran variedad de disciplinas artísticas. </a:t>
            </a:r>
            <a:r>
              <a:rPr lang="es-ES" sz="2000" b="0" i="0" dirty="0" smtClean="0">
                <a:solidFill>
                  <a:srgbClr val="333333"/>
                </a:solidFill>
                <a:effectLst/>
                <a:latin typeface="+mj-lt"/>
                <a:cs typeface="Calibri" panose="020F0502020204030204" pitchFamily="34" charset="0"/>
              </a:rPr>
              <a:t>Según la bibliografía, en el tratamiento de los trastornos de la conducta alimentaria surgieron tres grandes subespecialidades de </a:t>
            </a:r>
            <a:r>
              <a:rPr lang="es-ES" sz="2000" b="0" i="0" dirty="0" err="1" smtClean="0">
                <a:solidFill>
                  <a:srgbClr val="333333"/>
                </a:solidFill>
                <a:effectLst/>
                <a:latin typeface="+mj-lt"/>
                <a:cs typeface="Calibri" panose="020F0502020204030204" pitchFamily="34" charset="0"/>
              </a:rPr>
              <a:t>arteterapia</a:t>
            </a:r>
            <a:r>
              <a:rPr lang="es-ES" sz="2000" b="0" i="0" dirty="0" smtClean="0">
                <a:solidFill>
                  <a:srgbClr val="333333"/>
                </a:solidFill>
                <a:effectLst/>
                <a:latin typeface="+mj-lt"/>
                <a:cs typeface="Calibri" panose="020F0502020204030204" pitchFamily="34" charset="0"/>
              </a:rPr>
              <a:t>: la musicoterapia (MT), la </a:t>
            </a:r>
            <a:r>
              <a:rPr lang="es-ES" sz="2000" b="0" i="0" dirty="0" err="1" smtClean="0">
                <a:solidFill>
                  <a:srgbClr val="333333"/>
                </a:solidFill>
                <a:effectLst/>
                <a:latin typeface="+mj-lt"/>
                <a:cs typeface="Calibri" panose="020F0502020204030204" pitchFamily="34" charset="0"/>
              </a:rPr>
              <a:t>danzaterapia</a:t>
            </a:r>
            <a:r>
              <a:rPr lang="es-ES" sz="2000" b="0" i="0" dirty="0" smtClean="0">
                <a:solidFill>
                  <a:srgbClr val="333333"/>
                </a:solidFill>
                <a:effectLst/>
                <a:latin typeface="+mj-lt"/>
                <a:cs typeface="Calibri" panose="020F0502020204030204" pitchFamily="34" charset="0"/>
              </a:rPr>
              <a:t> (DT) y la terapia de arte creativo (TAC)».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CC694B-514D-AFB0-A5BC-31C3FA180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smtClean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BFA98E-3E45-9A92-BB84-9DE1AEE51F2D}"/>
              </a:ext>
            </a:extLst>
          </p:cNvPr>
          <p:cNvSpPr txBox="1"/>
          <p:nvPr/>
        </p:nvSpPr>
        <p:spPr>
          <a:xfrm>
            <a:off x="4932040" y="4227934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4860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77679B-9549-89F4-96E7-044B0DE4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ARTES PLÁSTICAS </a:t>
            </a:r>
            <a:endParaRPr lang="es-E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0FE14D-CF7C-5B21-A9B4-B7C69348C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4695056" cy="3441300"/>
          </a:xfrm>
        </p:spPr>
        <p:txBody>
          <a:bodyPr/>
          <a:lstStyle/>
          <a:p>
            <a:r>
              <a:rPr lang="es-ES" sz="1800" dirty="0" smtClean="0">
                <a:latin typeface="+mn-lt"/>
                <a:cs typeface="Calibri Light" panose="020F0302020204030204" pitchFamily="34" charset="0"/>
              </a:rPr>
              <a:t>El arte, como todas las expresiones no verbales, anima a explorar, expresar y comunicar aspectos de los que no somos conscientes (Duncan, 2006, p. 40).</a:t>
            </a:r>
          </a:p>
          <a:p>
            <a:r>
              <a:rPr lang="es-ES" sz="1800" dirty="0" smtClean="0">
                <a:latin typeface="+mn-lt"/>
                <a:cs typeface="Calibri Light" panose="020F0302020204030204" pitchFamily="34" charset="0"/>
              </a:rPr>
              <a:t>«A los niños les gusta explorar, tocar, manipular, dar mil vueltas a los objetos, les gusta crear… es su manera de explorar el mundo, de conocerlo».</a:t>
            </a:r>
          </a:p>
          <a:p>
            <a:r>
              <a:rPr lang="es-ES" sz="1800" dirty="0" smtClean="0">
                <a:latin typeface="+mn-lt"/>
                <a:cs typeface="Calibri Light" panose="020F0302020204030204" pitchFamily="34" charset="0"/>
              </a:rPr>
              <a:t>Con acompañamiento y orientación, uno puede aproximarse a esta emoción. </a:t>
            </a:r>
          </a:p>
          <a:p>
            <a:pPr marL="76200" indent="0">
              <a:buNone/>
            </a:pPr>
            <a:endParaRPr lang="es-E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DADD86-661E-146E-8CBE-C1073FAF84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smtClean="0"/>
          </a:p>
        </p:txBody>
      </p:sp>
      <p:pic>
        <p:nvPicPr>
          <p:cNvPr id="5" name="Picture 3" descr="C:\Users\usuario\Documents\EUGENIA\Congreso AEESME20222\foto dactilo.jpg">
            <a:extLst>
              <a:ext uri="{FF2B5EF4-FFF2-40B4-BE49-F238E27FC236}">
                <a16:creationId xmlns="" xmlns:a16="http://schemas.microsoft.com/office/drawing/2014/main" id="{A0E692AD-3BB9-94B4-DED3-0BA8B978B8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10850"/>
            <a:ext cx="3254896" cy="36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6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21C87E-0DBE-EBCE-6069-813100A4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611725"/>
            <a:ext cx="6757800" cy="663881"/>
          </a:xfrm>
        </p:spPr>
        <p:txBody>
          <a:bodyPr/>
          <a:lstStyle/>
          <a:p>
            <a:r>
              <a:rPr lang="es-ES" sz="24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«Todos los niños son artistas. El problema es continuar siendo artista cuando se crece»</a:t>
            </a:r>
            <a:r>
              <a:rPr lang="es-E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s-E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*</a:t>
            </a:r>
            <a:r>
              <a:rPr lang="es-E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B2826F-FE3F-300A-BA67-AADD22040F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smtClean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E3A617-7B75-B9CC-49F7-DE888BFC0C21}"/>
              </a:ext>
            </a:extLst>
          </p:cNvPr>
          <p:cNvSpPr txBox="1"/>
          <p:nvPr/>
        </p:nvSpPr>
        <p:spPr>
          <a:xfrm>
            <a:off x="6436671" y="468814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es-XL"/>
              <a:t>* Picasso </a:t>
            </a:r>
          </a:p>
        </p:txBody>
      </p:sp>
      <p:pic>
        <p:nvPicPr>
          <p:cNvPr id="6" name="Picture 5" descr="A picture containing person, indoor, skirt&#10;&#10;Description automatically generated">
            <a:extLst>
              <a:ext uri="{FF2B5EF4-FFF2-40B4-BE49-F238E27FC236}">
                <a16:creationId xmlns="" xmlns:a16="http://schemas.microsoft.com/office/drawing/2014/main" id="{B74602E0-392E-44DA-99E7-5A24BDA1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32" y="1330742"/>
            <a:ext cx="5731510" cy="322389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BF0D735-F38C-D665-EA0B-9AA9D4F9E266}"/>
              </a:ext>
            </a:extLst>
          </p:cNvPr>
          <p:cNvSpPr txBox="1"/>
          <p:nvPr/>
        </p:nvSpPr>
        <p:spPr>
          <a:xfrm>
            <a:off x="1617610" y="4609773"/>
            <a:ext cx="4898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(Hospital Universitario Son </a:t>
            </a:r>
            <a:r>
              <a:rPr lang="es-ES" sz="1200" dirty="0" err="1" smtClean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Espases</a:t>
            </a:r>
            <a:r>
              <a:rPr lang="es-ES" sz="1200" dirty="0" smtClean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Servicio de Psiquiatría Infantojuvenil) </a:t>
            </a:r>
            <a:endParaRPr lang="es-ES" sz="1200" dirty="0">
              <a:solidFill>
                <a:srgbClr val="2021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1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BED02-CAD8-96DC-BD0A-A0B16A27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Pintura con los dedos para pacientes con TCA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BE2DE9AD-C183-0984-2268-7A9B86A98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840411"/>
              </p:ext>
            </p:extLst>
          </p:nvPr>
        </p:nvGraphicFramePr>
        <p:xfrm>
          <a:off x="380999" y="1310850"/>
          <a:ext cx="8148026" cy="383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3991B7-6892-DF4A-9A71-B214A0CF8D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283519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9CD555-C6A3-47C4-D6FF-C2DEA95E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MUSICOTERAPIA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799F6C-FB18-DECE-91A7-C07C569C0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s-ES" sz="1800" dirty="0" smtClean="0">
                <a:effectLst/>
                <a:latin typeface="+mn-lt"/>
                <a:ea typeface="Times New Roman" panose="02020603050405020304" pitchFamily="18" charset="0"/>
              </a:rPr>
              <a:t>«La musicoterapia, según la definición de la Federación Mundial de Musicoterapia (WFMT, 2011, actualización), es el uso profesional de la música y sus elementos como intervención en entornos médicos, educativos y cotidianos con personas, grupos, familias o comunidades que quieren optimizar su calidad de vida y mejorar su salud y su bienestar físicos, sociales, comunicativos, emocionales, intelectuales y espirituales. La investigación, la práctica, los estudios y la formación clínica en musicoterapia se basan en normas profesionales acordes a los contextos culturales, sociales y políticos».</a:t>
            </a:r>
            <a:r>
              <a:rPr lang="es-ES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s-ES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221A3CA-C87F-D037-5614-39ADEDF1D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239706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643284-39F6-F2A1-5CCC-0337C457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  <a:ea typeface="Times New Roman" panose="02020603050405020304" pitchFamily="18" charset="0"/>
              </a:rPr>
              <a:t>La música ayuda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85C62D-F0C7-3625-A618-291B0183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310850"/>
            <a:ext cx="6757800" cy="3441299"/>
          </a:xfrm>
        </p:spPr>
        <p:txBody>
          <a:bodyPr/>
          <a:lstStyle/>
          <a:p>
            <a:pPr marL="76200" indent="0">
              <a:buNone/>
            </a:pPr>
            <a:r>
              <a:rPr lang="x-es-XL" sz="1800" dirty="0">
                <a:latin typeface="+mn-lt"/>
                <a:ea typeface="Times New Roman" panose="02020603050405020304" pitchFamily="18" charset="0"/>
              </a:rPr>
              <a:t>1. </a:t>
            </a:r>
            <a:r>
              <a:rPr lang="es-ES" sz="1800" dirty="0" smtClean="0">
                <a:latin typeface="+mn-lt"/>
                <a:ea typeface="Times New Roman" panose="02020603050405020304" pitchFamily="18" charset="0"/>
              </a:rPr>
              <a:t>a aliviar la depresión y la ansiedad (habitualmente vinculadas a la obesidad y el estigma asociado)</a:t>
            </a:r>
            <a:r>
              <a:rPr lang="es-ES" sz="1800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76200" indent="0">
              <a:buNone/>
            </a:pPr>
            <a:r>
              <a:rPr lang="es-ES" sz="1800" dirty="0" smtClean="0">
                <a:latin typeface="+mn-lt"/>
                <a:ea typeface="Times New Roman" panose="02020603050405020304" pitchFamily="18" charset="0"/>
              </a:rPr>
              <a:t>2. a relajarse, mejorar el sueño y el descanso, mejorar y crear la identidad propia y la autoestima.</a:t>
            </a:r>
            <a:r>
              <a:rPr lang="es-ES" sz="1800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76200" indent="0">
              <a:buNone/>
            </a:pPr>
            <a:r>
              <a:rPr lang="es-ES" sz="1800" dirty="0" smtClean="0">
                <a:effectLst/>
                <a:latin typeface="+mn-lt"/>
                <a:ea typeface="Times New Roman" panose="02020603050405020304" pitchFamily="18" charset="0"/>
              </a:rPr>
              <a:t>Pretende dar voz a la voz interior sana que quiere curarse, reducir el estrés y los niveles de presión. </a:t>
            </a:r>
          </a:p>
          <a:p>
            <a:pPr marL="76200" indent="0">
              <a:buNone/>
            </a:pPr>
            <a:r>
              <a:rPr lang="es-ES" sz="1800" dirty="0" smtClean="0">
                <a:effectLst/>
                <a:latin typeface="+mn-lt"/>
                <a:ea typeface="Times New Roman" panose="02020603050405020304" pitchFamily="18" charset="0"/>
              </a:rPr>
              <a:t>Las sesiones de musicoterapia se perciben como un entorno lúdico y relajado que ayuda a reducir el sentido del ridículo y en el que se trabaja desde el humor y a partir de la creación de un buen vínculo terapéutico con el </a:t>
            </a:r>
            <a:r>
              <a:rPr lang="es-ES" sz="1800" dirty="0" err="1" smtClean="0">
                <a:effectLst/>
                <a:latin typeface="+mn-lt"/>
                <a:ea typeface="Times New Roman" panose="02020603050405020304" pitchFamily="18" charset="0"/>
              </a:rPr>
              <a:t>musicoterapeuta</a:t>
            </a:r>
            <a:r>
              <a:rPr lang="es-ES" sz="1800" dirty="0" smtClean="0">
                <a:effectLst/>
                <a:latin typeface="+mn-lt"/>
                <a:ea typeface="Times New Roman" panose="02020603050405020304" pitchFamily="18" charset="0"/>
              </a:rPr>
              <a:t> profesional o el grupo. </a:t>
            </a:r>
            <a:endParaRPr lang="es-ES" sz="18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AEF5245-3F47-036F-722F-F0F0E771A1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428004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AEC9DD-26C1-39A9-A67D-5E5193EE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Danzaterapia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5556AA-9808-23CF-E042-B6EF6562EE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smtClean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AD10ECC3-F83D-87B7-D782-3DFC17769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9" y="1481380"/>
            <a:ext cx="4980632" cy="3270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CA9F804-C578-69A9-95F2-E9DF37B5F32D}"/>
              </a:ext>
            </a:extLst>
          </p:cNvPr>
          <p:cNvSpPr txBox="1"/>
          <p:nvPr/>
        </p:nvSpPr>
        <p:spPr>
          <a:xfrm>
            <a:off x="2661727" y="4791875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es-XL" sz="110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Henri Matisse, </a:t>
            </a:r>
            <a:r>
              <a:rPr lang="x-es-XL" sz="1100" i="1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danse</a:t>
            </a:r>
            <a:r>
              <a:rPr lang="x-es-XL" sz="110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 1909 </a:t>
            </a:r>
            <a:r>
              <a:rPr lang="x-es-XL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(Wikipedia)</a:t>
            </a:r>
            <a:r>
              <a:rPr lang="x-es-XL" sz="110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65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086FD4-E285-B6C3-27C1-D95AC30F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Danzaterapia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C3F364-2C97-EBCF-3350-C435EF918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6991775" cy="3220925"/>
          </a:xfrm>
        </p:spPr>
        <p:txBody>
          <a:bodyPr/>
          <a:lstStyle/>
          <a:p>
            <a:r>
              <a:rPr lang="es-ES" sz="2000" i="0" dirty="0" smtClean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La </a:t>
            </a:r>
            <a:r>
              <a:rPr lang="es-ES" sz="2000" b="1" i="0" dirty="0" err="1" smtClean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danzaterapia</a:t>
            </a:r>
            <a:r>
              <a:rPr lang="es-ES" sz="2000" b="1" i="0" dirty="0" smtClean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o terapia del movimiento</a:t>
            </a:r>
            <a:r>
              <a:rPr lang="es-ES" sz="2000" i="0" dirty="0" smtClean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, que suele denominarse simplemente </a:t>
            </a:r>
            <a:r>
              <a:rPr lang="es-ES" sz="2000" i="0" dirty="0" err="1" smtClean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danzaterapia</a:t>
            </a:r>
            <a:r>
              <a:rPr lang="es-ES" sz="2000" i="0" dirty="0" smtClean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o DT, es un tipo de terapia que utiliza el movimiento para ayudar a las personas a alcanzar la integración emocional, cognitiva, física y social.</a:t>
            </a:r>
            <a:r>
              <a:rPr lang="es-ES" sz="2000" b="0" i="0" dirty="0" smtClean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La </a:t>
            </a:r>
            <a:r>
              <a:rPr lang="es-ES" sz="2000" b="0" i="0" dirty="0" err="1" smtClean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danzaterapia</a:t>
            </a:r>
            <a:r>
              <a:rPr lang="es-ES" sz="2000" b="0" i="0" dirty="0" smtClean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, que es beneficiosa para la salud tanto física como psíquica, se emplea para reducir el estrés, prevenir enfermedades y gestionar el estado de ánimo.</a:t>
            </a:r>
          </a:p>
          <a:p>
            <a:r>
              <a:rPr lang="es-ES" sz="2000" dirty="0" smtClean="0">
                <a:solidFill>
                  <a:srgbClr val="333333"/>
                </a:solidFill>
                <a:latin typeface="+mn-lt"/>
              </a:rPr>
              <a:t>Los </a:t>
            </a:r>
            <a:r>
              <a:rPr lang="es-ES" sz="2000" dirty="0" err="1" smtClean="0">
                <a:solidFill>
                  <a:srgbClr val="333333"/>
                </a:solidFill>
                <a:latin typeface="+mn-lt"/>
              </a:rPr>
              <a:t>danzaterapeutas</a:t>
            </a:r>
            <a:r>
              <a:rPr lang="es-ES" sz="2000" dirty="0" smtClean="0">
                <a:solidFill>
                  <a:srgbClr val="333333"/>
                </a:solidFill>
                <a:latin typeface="+mn-lt"/>
              </a:rPr>
              <a:t> trabajan con las personas en terapia para ayudarlas a mejorar su imagen corporal y su autoestima</a:t>
            </a:r>
            <a:r>
              <a:rPr lang="x-es-XL" sz="2000" dirty="0" smtClean="0">
                <a:solidFill>
                  <a:srgbClr val="333333"/>
                </a:solidFill>
                <a:latin typeface="+mn-lt"/>
              </a:rPr>
              <a:t>.</a:t>
            </a:r>
            <a:endParaRPr lang="x-es-XL" sz="20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7BA9F5-CCA4-8DFE-51B3-9CC881356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smtClean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D09191-6617-10B3-A6B6-EC5268919182}"/>
              </a:ext>
            </a:extLst>
          </p:cNvPr>
          <p:cNvSpPr txBox="1"/>
          <p:nvPr/>
        </p:nvSpPr>
        <p:spPr>
          <a:xfrm>
            <a:off x="5004048" y="4546956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es-XL" sz="1100" dirty="0"/>
              <a:t>https://www.goodtherapy.org/learn-about-therapy/types/dance-movement-therapy</a:t>
            </a:r>
          </a:p>
        </p:txBody>
      </p:sp>
    </p:spTree>
    <p:extLst>
      <p:ext uri="{BB962C8B-B14F-4D97-AF65-F5344CB8AC3E}">
        <p14:creationId xmlns:p14="http://schemas.microsoft.com/office/powerpoint/2010/main" val="2636511105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603</Words>
  <Application>Microsoft Office PowerPoint</Application>
  <PresentationFormat>Presentación en pantalla (16:9)</PresentationFormat>
  <Paragraphs>60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Barlow Light</vt:lpstr>
      <vt:lpstr>Arial</vt:lpstr>
      <vt:lpstr>Barlow SemiBold</vt:lpstr>
      <vt:lpstr>Calibri Light</vt:lpstr>
      <vt:lpstr>Calibri</vt:lpstr>
      <vt:lpstr>Times New Roman</vt:lpstr>
      <vt:lpstr>Barlow</vt:lpstr>
      <vt:lpstr>Caius template</vt:lpstr>
      <vt:lpstr>La comunicación con los pacientes con TCA   Jonathan McFarland, Cristina González, M.ª Luisa Cuesta Santamaría, Isabel María Martín Ruiz, Eugenia Nadolu Vélez, Eva García Perea </vt:lpstr>
      <vt:lpstr>(Arte)terapias humanísticas </vt:lpstr>
      <vt:lpstr>ARTES PLÁSTICAS </vt:lpstr>
      <vt:lpstr>«Todos los niños son artistas. El problema es continuar siendo artista cuando se crece». * </vt:lpstr>
      <vt:lpstr>Pintura con los dedos para pacientes con TCA</vt:lpstr>
      <vt:lpstr>MUSICOTERAPIA </vt:lpstr>
      <vt:lpstr>La música ayuda </vt:lpstr>
      <vt:lpstr>Danzaterapia </vt:lpstr>
      <vt:lpstr>Danzaterapia </vt:lpstr>
      <vt:lpstr>Mensaje para llevarse a casa </vt:lpstr>
      <vt:lpstr>Bibliografía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Eva Peribáñez</cp:lastModifiedBy>
  <cp:revision>94</cp:revision>
  <dcterms:modified xsi:type="dcterms:W3CDTF">2023-06-27T04:35:05Z</dcterms:modified>
</cp:coreProperties>
</file>