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4"/>
  </p:notesMasterIdLst>
  <p:sldIdLst>
    <p:sldId id="256" r:id="rId2"/>
    <p:sldId id="298" r:id="rId3"/>
    <p:sldId id="299" r:id="rId4"/>
    <p:sldId id="307" r:id="rId5"/>
    <p:sldId id="308" r:id="rId6"/>
    <p:sldId id="300" r:id="rId7"/>
    <p:sldId id="301" r:id="rId8"/>
    <p:sldId id="303" r:id="rId9"/>
    <p:sldId id="302" r:id="rId10"/>
    <p:sldId id="304" r:id="rId11"/>
    <p:sldId id="306" r:id="rId12"/>
    <p:sldId id="278" r:id="rId13"/>
  </p:sldIdLst>
  <p:sldSz cx="9144000" cy="5143500" type="screen16x9"/>
  <p:notesSz cx="6858000" cy="9144000"/>
  <p:embeddedFontLst>
    <p:embeddedFont>
      <p:font typeface="Calibri" pitchFamily="34" charset="0"/>
      <p:regular r:id="rId15"/>
      <p:bold r:id="rId16"/>
      <p:italic r:id="rId17"/>
      <p:boldItalic r:id="rId18"/>
    </p:embeddedFont>
    <p:embeddedFont>
      <p:font typeface="Calibri Light" pitchFamily="34" charset="0"/>
      <p:regular r:id="rId19"/>
      <p:italic r:id="rId20"/>
    </p:embeddedFont>
    <p:embeddedFont>
      <p:font typeface="Barlow SemiBold" charset="0"/>
      <p:regular r:id="rId21"/>
      <p:bold r:id="rId22"/>
      <p:italic r:id="rId23"/>
      <p:boldItalic r:id="rId24"/>
    </p:embeddedFont>
    <p:embeddedFont>
      <p:font typeface="Open Sans" charset="0"/>
      <p:regular r:id="rId25"/>
      <p:bold r:id="rId26"/>
      <p:italic r:id="rId27"/>
      <p:boldItalic r:id="rId28"/>
    </p:embeddedFont>
    <p:embeddedFont>
      <p:font typeface="Barlow Light" charset="0"/>
      <p:regular r:id="rId29"/>
      <p:bold r:id="rId30"/>
      <p:italic r:id="rId31"/>
      <p:boldItalic r:id="rId32"/>
    </p:embeddedFont>
    <p:embeddedFont>
      <p:font typeface="Barlow"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p:cViewPr varScale="1">
        <p:scale>
          <a:sx n="147" d="100"/>
          <a:sy n="147" d="100"/>
        </p:scale>
        <p:origin x="-594" y="-10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96DFD-F29A-9444-9660-88CFB3BE48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47FE16FA-2E8E-C449-B9A4-0402E75BFE1C}">
      <dgm:prSet/>
      <dgm:spPr/>
      <dgm:t>
        <a:bodyPr/>
        <a:lstStyle/>
        <a:p>
          <a:r>
            <a:rPr lang="x-none" b="0" i="0"/>
            <a:t>Finger painting is about movement and through movement there is freedom of expression </a:t>
          </a:r>
          <a:endParaRPr lang="x-none"/>
        </a:p>
      </dgm:t>
    </dgm:pt>
    <dgm:pt modelId="{A4397222-429C-8949-8386-44BC9AFFE4B1}" type="parTrans" cxnId="{EC03E5CB-4D35-B74D-AE3D-BB37185396EB}">
      <dgm:prSet/>
      <dgm:spPr/>
      <dgm:t>
        <a:bodyPr/>
        <a:lstStyle/>
        <a:p>
          <a:endParaRPr lang="en-GB"/>
        </a:p>
      </dgm:t>
    </dgm:pt>
    <dgm:pt modelId="{5928166F-5BC7-A244-9E4E-BB647C4E1400}" type="sibTrans" cxnId="{EC03E5CB-4D35-B74D-AE3D-BB37185396EB}">
      <dgm:prSet/>
      <dgm:spPr/>
      <dgm:t>
        <a:bodyPr/>
        <a:lstStyle/>
        <a:p>
          <a:endParaRPr lang="en-GB"/>
        </a:p>
      </dgm:t>
    </dgm:pt>
    <dgm:pt modelId="{BB254555-9291-1F46-BF68-83318D73AC3E}">
      <dgm:prSet/>
      <dgm:spPr/>
      <dgm:t>
        <a:bodyPr/>
        <a:lstStyle/>
        <a:p>
          <a:r>
            <a:rPr lang="x-none" b="0" i="0"/>
            <a:t>A way to establish a relationship and connection with yourself and others by exploring feelings </a:t>
          </a:r>
          <a:r>
            <a:rPr lang="x-none" b="1" i="1"/>
            <a:t>without</a:t>
          </a:r>
          <a:r>
            <a:rPr lang="x-none" b="0" i="0"/>
            <a:t> words or language </a:t>
          </a:r>
          <a:endParaRPr lang="x-none"/>
        </a:p>
      </dgm:t>
    </dgm:pt>
    <dgm:pt modelId="{616467FA-ED2A-8E45-8E8E-E6308D244D5A}" type="parTrans" cxnId="{87263A83-CD90-304A-B896-495682AA1DFB}">
      <dgm:prSet/>
      <dgm:spPr/>
      <dgm:t>
        <a:bodyPr/>
        <a:lstStyle/>
        <a:p>
          <a:endParaRPr lang="en-GB"/>
        </a:p>
      </dgm:t>
    </dgm:pt>
    <dgm:pt modelId="{C0831FD1-2F85-4544-BF2D-FAA492F11D17}" type="sibTrans" cxnId="{87263A83-CD90-304A-B896-495682AA1DFB}">
      <dgm:prSet/>
      <dgm:spPr/>
      <dgm:t>
        <a:bodyPr/>
        <a:lstStyle/>
        <a:p>
          <a:endParaRPr lang="en-GB"/>
        </a:p>
      </dgm:t>
    </dgm:pt>
    <dgm:pt modelId="{D5306BC3-8FC8-DA4B-8274-2AA4D5E7CC0E}">
      <dgm:prSet/>
      <dgm:spPr/>
      <dgm:t>
        <a:bodyPr/>
        <a:lstStyle/>
        <a:p>
          <a:r>
            <a:rPr lang="x-none" b="0" i="0"/>
            <a:t>To restore or reconnect to that </a:t>
          </a:r>
          <a:r>
            <a:rPr lang="x-none" b="1" i="0"/>
            <a:t>inner “you” </a:t>
          </a:r>
          <a:endParaRPr lang="x-none"/>
        </a:p>
      </dgm:t>
    </dgm:pt>
    <dgm:pt modelId="{CA2F0AD5-1C57-6145-AB43-830EA3E1FAD9}" type="parTrans" cxnId="{6AA48102-C13E-E442-BC82-28C29D10FC00}">
      <dgm:prSet/>
      <dgm:spPr/>
      <dgm:t>
        <a:bodyPr/>
        <a:lstStyle/>
        <a:p>
          <a:endParaRPr lang="en-GB"/>
        </a:p>
      </dgm:t>
    </dgm:pt>
    <dgm:pt modelId="{F37D1298-E5FF-3049-A5AB-8F8A25C657CD}" type="sibTrans" cxnId="{6AA48102-C13E-E442-BC82-28C29D10FC00}">
      <dgm:prSet/>
      <dgm:spPr/>
      <dgm:t>
        <a:bodyPr/>
        <a:lstStyle/>
        <a:p>
          <a:endParaRPr lang="en-GB"/>
        </a:p>
      </dgm:t>
    </dgm:pt>
    <dgm:pt modelId="{7D6B5540-FFAC-4E47-9DEA-6535172B49B3}">
      <dgm:prSet/>
      <dgm:spPr/>
      <dgm:t>
        <a:bodyPr/>
        <a:lstStyle/>
        <a:p>
          <a:r>
            <a:rPr lang="x-none" b="0" i="0"/>
            <a:t>If you connect with your </a:t>
          </a:r>
          <a:r>
            <a:rPr lang="x-none" b="1" i="0"/>
            <a:t>inner “you” </a:t>
          </a:r>
          <a:r>
            <a:rPr lang="x-none" b="0" i="0"/>
            <a:t>then you can connect with your peers </a:t>
          </a:r>
          <a:endParaRPr lang="x-none"/>
        </a:p>
      </dgm:t>
    </dgm:pt>
    <dgm:pt modelId="{3D0BB533-D401-F54A-8332-CECEBA74C878}" type="parTrans" cxnId="{7944B03B-9FC2-4B47-88FA-AD1AE2C855E8}">
      <dgm:prSet/>
      <dgm:spPr/>
      <dgm:t>
        <a:bodyPr/>
        <a:lstStyle/>
        <a:p>
          <a:endParaRPr lang="en-GB"/>
        </a:p>
      </dgm:t>
    </dgm:pt>
    <dgm:pt modelId="{75E4E602-3650-2242-9D88-03CD2465858B}" type="sibTrans" cxnId="{7944B03B-9FC2-4B47-88FA-AD1AE2C855E8}">
      <dgm:prSet/>
      <dgm:spPr/>
      <dgm:t>
        <a:bodyPr/>
        <a:lstStyle/>
        <a:p>
          <a:endParaRPr lang="en-GB"/>
        </a:p>
      </dgm:t>
    </dgm:pt>
    <dgm:pt modelId="{69CB8301-E3C0-1D45-BAC2-935E253F389E}">
      <dgm:prSet/>
      <dgm:spPr/>
      <dgm:t>
        <a:bodyPr/>
        <a:lstStyle/>
        <a:p>
          <a:r>
            <a:rPr lang="x-none" b="0" i="0"/>
            <a:t>Bonding with yourself leads to bonding with others </a:t>
          </a:r>
          <a:endParaRPr lang="x-none"/>
        </a:p>
      </dgm:t>
    </dgm:pt>
    <dgm:pt modelId="{647270FD-390C-2240-B52B-6475C0E9BC8E}" type="parTrans" cxnId="{B89C1499-E985-5F4E-BAF5-87DA19235895}">
      <dgm:prSet/>
      <dgm:spPr/>
      <dgm:t>
        <a:bodyPr/>
        <a:lstStyle/>
        <a:p>
          <a:endParaRPr lang="en-GB"/>
        </a:p>
      </dgm:t>
    </dgm:pt>
    <dgm:pt modelId="{9007B3B9-9069-8B44-AD23-206880C9FB36}" type="sibTrans" cxnId="{B89C1499-E985-5F4E-BAF5-87DA19235895}">
      <dgm:prSet/>
      <dgm:spPr/>
      <dgm:t>
        <a:bodyPr/>
        <a:lstStyle/>
        <a:p>
          <a:endParaRPr lang="en-GB"/>
        </a:p>
      </dgm:t>
    </dgm:pt>
    <dgm:pt modelId="{6D15AACB-9677-E041-AE69-E8A809BB09CA}">
      <dgm:prSet/>
      <dgm:spPr/>
      <dgm:t>
        <a:bodyPr/>
        <a:lstStyle/>
        <a:p>
          <a:r>
            <a:rPr lang="x-none" b="0" i="0"/>
            <a:t>Then </a:t>
          </a:r>
          <a:r>
            <a:rPr lang="x-none" b="1" i="1"/>
            <a:t>litt</a:t>
          </a:r>
          <a:r>
            <a:rPr lang="en-GB" b="1" i="1"/>
            <a:t>le</a:t>
          </a:r>
          <a:r>
            <a:rPr lang="x-none" b="1" i="1"/>
            <a:t> by little </a:t>
          </a:r>
          <a:r>
            <a:rPr lang="x-none" b="0" i="0"/>
            <a:t>you begin to express your emotions verbally </a:t>
          </a:r>
          <a:endParaRPr lang="x-none"/>
        </a:p>
      </dgm:t>
    </dgm:pt>
    <dgm:pt modelId="{529DE153-0B49-0F4C-B1FA-1375D4AA081A}" type="parTrans" cxnId="{3D2C41A6-AEFF-4F43-8C48-93DB258A29F2}">
      <dgm:prSet/>
      <dgm:spPr/>
      <dgm:t>
        <a:bodyPr/>
        <a:lstStyle/>
        <a:p>
          <a:endParaRPr lang="en-GB"/>
        </a:p>
      </dgm:t>
    </dgm:pt>
    <dgm:pt modelId="{02AFF7BC-E49E-F247-AD1E-4D8C0A0248ED}" type="sibTrans" cxnId="{3D2C41A6-AEFF-4F43-8C48-93DB258A29F2}">
      <dgm:prSet/>
      <dgm:spPr/>
      <dgm:t>
        <a:bodyPr/>
        <a:lstStyle/>
        <a:p>
          <a:endParaRPr lang="en-GB"/>
        </a:p>
      </dgm:t>
    </dgm:pt>
    <dgm:pt modelId="{A8A8D5AB-337B-7744-AD42-3D85831F3ED0}" type="pres">
      <dgm:prSet presAssocID="{F5D96DFD-F29A-9444-9660-88CFB3BE482F}" presName="linearFlow" presStyleCnt="0">
        <dgm:presLayoutVars>
          <dgm:dir/>
          <dgm:resizeHandles val="exact"/>
        </dgm:presLayoutVars>
      </dgm:prSet>
      <dgm:spPr/>
      <dgm:t>
        <a:bodyPr/>
        <a:lstStyle/>
        <a:p>
          <a:endParaRPr lang="it-IT"/>
        </a:p>
      </dgm:t>
    </dgm:pt>
    <dgm:pt modelId="{D948BAD0-9A1E-284E-9E7F-01BEB4295C83}" type="pres">
      <dgm:prSet presAssocID="{47FE16FA-2E8E-C449-B9A4-0402E75BFE1C}" presName="composite" presStyleCnt="0"/>
      <dgm:spPr/>
    </dgm:pt>
    <dgm:pt modelId="{E6EBFF01-41D3-3148-BEE6-7241480718CF}" type="pres">
      <dgm:prSet presAssocID="{47FE16FA-2E8E-C449-B9A4-0402E75BFE1C}" presName="imgShp" presStyleLbl="fgImgPlace1" presStyleIdx="0" presStyleCnt="6"/>
      <dgm:spPr>
        <a:solidFill>
          <a:schemeClr val="tx1">
            <a:lumMod val="50000"/>
            <a:lumOff val="50000"/>
          </a:schemeClr>
        </a:solidFill>
      </dgm:spPr>
    </dgm:pt>
    <dgm:pt modelId="{6487FFCC-83AC-DE44-83BE-75ED04561D61}" type="pres">
      <dgm:prSet presAssocID="{47FE16FA-2E8E-C449-B9A4-0402E75BFE1C}" presName="txShp" presStyleLbl="node1" presStyleIdx="0" presStyleCnt="6">
        <dgm:presLayoutVars>
          <dgm:bulletEnabled val="1"/>
        </dgm:presLayoutVars>
      </dgm:prSet>
      <dgm:spPr/>
      <dgm:t>
        <a:bodyPr/>
        <a:lstStyle/>
        <a:p>
          <a:endParaRPr lang="it-IT"/>
        </a:p>
      </dgm:t>
    </dgm:pt>
    <dgm:pt modelId="{FFF8576F-E76F-224F-AD98-C4F3B02C5530}" type="pres">
      <dgm:prSet presAssocID="{5928166F-5BC7-A244-9E4E-BB647C4E1400}" presName="spacing" presStyleCnt="0"/>
      <dgm:spPr/>
    </dgm:pt>
    <dgm:pt modelId="{BABF4AD1-6726-384B-9162-4EBAF975336A}" type="pres">
      <dgm:prSet presAssocID="{BB254555-9291-1F46-BF68-83318D73AC3E}" presName="composite" presStyleCnt="0"/>
      <dgm:spPr/>
    </dgm:pt>
    <dgm:pt modelId="{2D027029-234A-964A-B756-98A7F3E01473}" type="pres">
      <dgm:prSet presAssocID="{BB254555-9291-1F46-BF68-83318D73AC3E}" presName="imgShp" presStyleLbl="fgImgPlace1" presStyleIdx="1" presStyleCnt="6"/>
      <dgm:spPr>
        <a:solidFill>
          <a:srgbClr val="FF0000"/>
        </a:solidFill>
      </dgm:spPr>
    </dgm:pt>
    <dgm:pt modelId="{05822FD9-3726-BE4A-9818-893F8A1BFCB0}" type="pres">
      <dgm:prSet presAssocID="{BB254555-9291-1F46-BF68-83318D73AC3E}" presName="txShp" presStyleLbl="node1" presStyleIdx="1" presStyleCnt="6">
        <dgm:presLayoutVars>
          <dgm:bulletEnabled val="1"/>
        </dgm:presLayoutVars>
      </dgm:prSet>
      <dgm:spPr/>
      <dgm:t>
        <a:bodyPr/>
        <a:lstStyle/>
        <a:p>
          <a:endParaRPr lang="it-IT"/>
        </a:p>
      </dgm:t>
    </dgm:pt>
    <dgm:pt modelId="{FA5505DE-DF88-7C4B-BB63-AED77EC7DDB5}" type="pres">
      <dgm:prSet presAssocID="{C0831FD1-2F85-4544-BF2D-FAA492F11D17}" presName="spacing" presStyleCnt="0"/>
      <dgm:spPr/>
    </dgm:pt>
    <dgm:pt modelId="{5BFF3734-D396-7D4E-9752-C5EACBC9FEDF}" type="pres">
      <dgm:prSet presAssocID="{D5306BC3-8FC8-DA4B-8274-2AA4D5E7CC0E}" presName="composite" presStyleCnt="0"/>
      <dgm:spPr/>
    </dgm:pt>
    <dgm:pt modelId="{75F76957-9018-E64C-841F-0B6477DB278F}" type="pres">
      <dgm:prSet presAssocID="{D5306BC3-8FC8-DA4B-8274-2AA4D5E7CC0E}" presName="imgShp" presStyleLbl="fgImgPlace1" presStyleIdx="2" presStyleCnt="6"/>
      <dgm:spPr>
        <a:solidFill>
          <a:srgbClr val="00B050"/>
        </a:solidFill>
      </dgm:spPr>
    </dgm:pt>
    <dgm:pt modelId="{47878D93-686D-424B-8C3D-81B9B44C0B35}" type="pres">
      <dgm:prSet presAssocID="{D5306BC3-8FC8-DA4B-8274-2AA4D5E7CC0E}" presName="txShp" presStyleLbl="node1" presStyleIdx="2" presStyleCnt="6">
        <dgm:presLayoutVars>
          <dgm:bulletEnabled val="1"/>
        </dgm:presLayoutVars>
      </dgm:prSet>
      <dgm:spPr/>
      <dgm:t>
        <a:bodyPr/>
        <a:lstStyle/>
        <a:p>
          <a:endParaRPr lang="it-IT"/>
        </a:p>
      </dgm:t>
    </dgm:pt>
    <dgm:pt modelId="{E13DBEB9-A895-1F48-9B10-D6800829E6BA}" type="pres">
      <dgm:prSet presAssocID="{F37D1298-E5FF-3049-A5AB-8F8A25C657CD}" presName="spacing" presStyleCnt="0"/>
      <dgm:spPr/>
    </dgm:pt>
    <dgm:pt modelId="{CC2B2F4C-6EA6-2241-9DC1-02436C8F0F35}" type="pres">
      <dgm:prSet presAssocID="{7D6B5540-FFAC-4E47-9DEA-6535172B49B3}" presName="composite" presStyleCnt="0"/>
      <dgm:spPr/>
    </dgm:pt>
    <dgm:pt modelId="{B67353B0-4C78-264D-BF76-8BBF82D5E8D7}" type="pres">
      <dgm:prSet presAssocID="{7D6B5540-FFAC-4E47-9DEA-6535172B49B3}" presName="imgShp" presStyleLbl="fgImgPlace1" presStyleIdx="3" presStyleCnt="6"/>
      <dgm:spPr>
        <a:solidFill>
          <a:srgbClr val="7030A0"/>
        </a:solidFill>
      </dgm:spPr>
    </dgm:pt>
    <dgm:pt modelId="{C7A6B273-F320-ED4B-B039-A70BC349F35A}" type="pres">
      <dgm:prSet presAssocID="{7D6B5540-FFAC-4E47-9DEA-6535172B49B3}" presName="txShp" presStyleLbl="node1" presStyleIdx="3" presStyleCnt="6">
        <dgm:presLayoutVars>
          <dgm:bulletEnabled val="1"/>
        </dgm:presLayoutVars>
      </dgm:prSet>
      <dgm:spPr/>
      <dgm:t>
        <a:bodyPr/>
        <a:lstStyle/>
        <a:p>
          <a:endParaRPr lang="it-IT"/>
        </a:p>
      </dgm:t>
    </dgm:pt>
    <dgm:pt modelId="{C2966DC3-4EEE-E74C-93F4-E939F737616D}" type="pres">
      <dgm:prSet presAssocID="{75E4E602-3650-2242-9D88-03CD2465858B}" presName="spacing" presStyleCnt="0"/>
      <dgm:spPr/>
    </dgm:pt>
    <dgm:pt modelId="{2B537FEF-7D12-6341-8F06-14DB0BB79614}" type="pres">
      <dgm:prSet presAssocID="{69CB8301-E3C0-1D45-BAC2-935E253F389E}" presName="composite" presStyleCnt="0"/>
      <dgm:spPr/>
    </dgm:pt>
    <dgm:pt modelId="{B3E73A71-2150-A34A-BF2E-1FC94241197E}" type="pres">
      <dgm:prSet presAssocID="{69CB8301-E3C0-1D45-BAC2-935E253F389E}" presName="imgShp" presStyleLbl="fgImgPlace1" presStyleIdx="4" presStyleCnt="6"/>
      <dgm:spPr>
        <a:solidFill>
          <a:schemeClr val="accent4"/>
        </a:solidFill>
      </dgm:spPr>
    </dgm:pt>
    <dgm:pt modelId="{19C48D5F-819A-384B-8C92-8DDEA777DD6E}" type="pres">
      <dgm:prSet presAssocID="{69CB8301-E3C0-1D45-BAC2-935E253F389E}" presName="txShp" presStyleLbl="node1" presStyleIdx="4" presStyleCnt="6">
        <dgm:presLayoutVars>
          <dgm:bulletEnabled val="1"/>
        </dgm:presLayoutVars>
      </dgm:prSet>
      <dgm:spPr/>
      <dgm:t>
        <a:bodyPr/>
        <a:lstStyle/>
        <a:p>
          <a:endParaRPr lang="it-IT"/>
        </a:p>
      </dgm:t>
    </dgm:pt>
    <dgm:pt modelId="{9F384D2A-EF7B-6340-A133-2096AAC263F9}" type="pres">
      <dgm:prSet presAssocID="{9007B3B9-9069-8B44-AD23-206880C9FB36}" presName="spacing" presStyleCnt="0"/>
      <dgm:spPr/>
    </dgm:pt>
    <dgm:pt modelId="{3EF8DFFB-D06A-A24A-BFD3-05B7702EAD1B}" type="pres">
      <dgm:prSet presAssocID="{6D15AACB-9677-E041-AE69-E8A809BB09CA}" presName="composite" presStyleCnt="0"/>
      <dgm:spPr/>
    </dgm:pt>
    <dgm:pt modelId="{1FA977FD-22CA-6B46-ACA0-E12145FFE5C8}" type="pres">
      <dgm:prSet presAssocID="{6D15AACB-9677-E041-AE69-E8A809BB09CA}" presName="imgShp" presStyleLbl="fgImgPlace1" presStyleIdx="5" presStyleCnt="6"/>
      <dgm:spPr>
        <a:solidFill>
          <a:srgbClr val="C00000"/>
        </a:solidFill>
      </dgm:spPr>
    </dgm:pt>
    <dgm:pt modelId="{8C94FADA-0999-544B-99F0-D74C24AA0E65}" type="pres">
      <dgm:prSet presAssocID="{6D15AACB-9677-E041-AE69-E8A809BB09CA}" presName="txShp" presStyleLbl="node1" presStyleIdx="5" presStyleCnt="6">
        <dgm:presLayoutVars>
          <dgm:bulletEnabled val="1"/>
        </dgm:presLayoutVars>
      </dgm:prSet>
      <dgm:spPr/>
      <dgm:t>
        <a:bodyPr/>
        <a:lstStyle/>
        <a:p>
          <a:endParaRPr lang="it-IT"/>
        </a:p>
      </dgm:t>
    </dgm:pt>
  </dgm:ptLst>
  <dgm:cxnLst>
    <dgm:cxn modelId="{04EF5493-C2B5-3D4D-927F-5770ED39AB39}" type="presOf" srcId="{6D15AACB-9677-E041-AE69-E8A809BB09CA}" destId="{8C94FADA-0999-544B-99F0-D74C24AA0E65}" srcOrd="0" destOrd="0" presId="urn:microsoft.com/office/officeart/2005/8/layout/vList3"/>
    <dgm:cxn modelId="{7944B03B-9FC2-4B47-88FA-AD1AE2C855E8}" srcId="{F5D96DFD-F29A-9444-9660-88CFB3BE482F}" destId="{7D6B5540-FFAC-4E47-9DEA-6535172B49B3}" srcOrd="3" destOrd="0" parTransId="{3D0BB533-D401-F54A-8332-CECEBA74C878}" sibTransId="{75E4E602-3650-2242-9D88-03CD2465858B}"/>
    <dgm:cxn modelId="{5410A984-2709-A148-B699-368FA6FE865E}" type="presOf" srcId="{BB254555-9291-1F46-BF68-83318D73AC3E}" destId="{05822FD9-3726-BE4A-9818-893F8A1BFCB0}" srcOrd="0" destOrd="0" presId="urn:microsoft.com/office/officeart/2005/8/layout/vList3"/>
    <dgm:cxn modelId="{88BB527C-B996-6A43-ACC0-5B3582C9EC5C}" type="presOf" srcId="{69CB8301-E3C0-1D45-BAC2-935E253F389E}" destId="{19C48D5F-819A-384B-8C92-8DDEA777DD6E}" srcOrd="0" destOrd="0" presId="urn:microsoft.com/office/officeart/2005/8/layout/vList3"/>
    <dgm:cxn modelId="{3083AF0C-C4C9-7A49-9CBC-EA710599CEB6}" type="presOf" srcId="{7D6B5540-FFAC-4E47-9DEA-6535172B49B3}" destId="{C7A6B273-F320-ED4B-B039-A70BC349F35A}" srcOrd="0" destOrd="0" presId="urn:microsoft.com/office/officeart/2005/8/layout/vList3"/>
    <dgm:cxn modelId="{EC03E5CB-4D35-B74D-AE3D-BB37185396EB}" srcId="{F5D96DFD-F29A-9444-9660-88CFB3BE482F}" destId="{47FE16FA-2E8E-C449-B9A4-0402E75BFE1C}" srcOrd="0" destOrd="0" parTransId="{A4397222-429C-8949-8386-44BC9AFFE4B1}" sibTransId="{5928166F-5BC7-A244-9E4E-BB647C4E1400}"/>
    <dgm:cxn modelId="{46D971F3-7DAB-F845-AF60-A72805C3B2F3}" type="presOf" srcId="{D5306BC3-8FC8-DA4B-8274-2AA4D5E7CC0E}" destId="{47878D93-686D-424B-8C3D-81B9B44C0B35}" srcOrd="0" destOrd="0" presId="urn:microsoft.com/office/officeart/2005/8/layout/vList3"/>
    <dgm:cxn modelId="{6AA48102-C13E-E442-BC82-28C29D10FC00}" srcId="{F5D96DFD-F29A-9444-9660-88CFB3BE482F}" destId="{D5306BC3-8FC8-DA4B-8274-2AA4D5E7CC0E}" srcOrd="2" destOrd="0" parTransId="{CA2F0AD5-1C57-6145-AB43-830EA3E1FAD9}" sibTransId="{F37D1298-E5FF-3049-A5AB-8F8A25C657CD}"/>
    <dgm:cxn modelId="{3D2C41A6-AEFF-4F43-8C48-93DB258A29F2}" srcId="{F5D96DFD-F29A-9444-9660-88CFB3BE482F}" destId="{6D15AACB-9677-E041-AE69-E8A809BB09CA}" srcOrd="5" destOrd="0" parTransId="{529DE153-0B49-0F4C-B1FA-1375D4AA081A}" sibTransId="{02AFF7BC-E49E-F247-AD1E-4D8C0A0248ED}"/>
    <dgm:cxn modelId="{9E3F6BE1-A04A-2F42-94DC-D4E275A89094}" type="presOf" srcId="{F5D96DFD-F29A-9444-9660-88CFB3BE482F}" destId="{A8A8D5AB-337B-7744-AD42-3D85831F3ED0}" srcOrd="0" destOrd="0" presId="urn:microsoft.com/office/officeart/2005/8/layout/vList3"/>
    <dgm:cxn modelId="{87263A83-CD90-304A-B896-495682AA1DFB}" srcId="{F5D96DFD-F29A-9444-9660-88CFB3BE482F}" destId="{BB254555-9291-1F46-BF68-83318D73AC3E}" srcOrd="1" destOrd="0" parTransId="{616467FA-ED2A-8E45-8E8E-E6308D244D5A}" sibTransId="{C0831FD1-2F85-4544-BF2D-FAA492F11D17}"/>
    <dgm:cxn modelId="{B89C1499-E985-5F4E-BAF5-87DA19235895}" srcId="{F5D96DFD-F29A-9444-9660-88CFB3BE482F}" destId="{69CB8301-E3C0-1D45-BAC2-935E253F389E}" srcOrd="4" destOrd="0" parTransId="{647270FD-390C-2240-B52B-6475C0E9BC8E}" sibTransId="{9007B3B9-9069-8B44-AD23-206880C9FB36}"/>
    <dgm:cxn modelId="{13EBC5CE-B2FB-724E-B8FD-55CE38FAED8E}" type="presOf" srcId="{47FE16FA-2E8E-C449-B9A4-0402E75BFE1C}" destId="{6487FFCC-83AC-DE44-83BE-75ED04561D61}" srcOrd="0" destOrd="0" presId="urn:microsoft.com/office/officeart/2005/8/layout/vList3"/>
    <dgm:cxn modelId="{D7684397-0594-524F-9426-4625CA5DFD9F}" type="presParOf" srcId="{A8A8D5AB-337B-7744-AD42-3D85831F3ED0}" destId="{D948BAD0-9A1E-284E-9E7F-01BEB4295C83}" srcOrd="0" destOrd="0" presId="urn:microsoft.com/office/officeart/2005/8/layout/vList3"/>
    <dgm:cxn modelId="{916CFDE5-8B10-4C47-BE17-30A50E53239D}" type="presParOf" srcId="{D948BAD0-9A1E-284E-9E7F-01BEB4295C83}" destId="{E6EBFF01-41D3-3148-BEE6-7241480718CF}" srcOrd="0" destOrd="0" presId="urn:microsoft.com/office/officeart/2005/8/layout/vList3"/>
    <dgm:cxn modelId="{251909D8-EF71-C647-8776-596B2F34EDFE}" type="presParOf" srcId="{D948BAD0-9A1E-284E-9E7F-01BEB4295C83}" destId="{6487FFCC-83AC-DE44-83BE-75ED04561D61}" srcOrd="1" destOrd="0" presId="urn:microsoft.com/office/officeart/2005/8/layout/vList3"/>
    <dgm:cxn modelId="{5F1187D4-D6E0-A246-97D1-443B6000833B}" type="presParOf" srcId="{A8A8D5AB-337B-7744-AD42-3D85831F3ED0}" destId="{FFF8576F-E76F-224F-AD98-C4F3B02C5530}" srcOrd="1" destOrd="0" presId="urn:microsoft.com/office/officeart/2005/8/layout/vList3"/>
    <dgm:cxn modelId="{494A1A22-51FB-0848-A382-345CDCAF8D1E}" type="presParOf" srcId="{A8A8D5AB-337B-7744-AD42-3D85831F3ED0}" destId="{BABF4AD1-6726-384B-9162-4EBAF975336A}" srcOrd="2" destOrd="0" presId="urn:microsoft.com/office/officeart/2005/8/layout/vList3"/>
    <dgm:cxn modelId="{09F05924-AB59-B841-9CBB-575C95DCF89A}" type="presParOf" srcId="{BABF4AD1-6726-384B-9162-4EBAF975336A}" destId="{2D027029-234A-964A-B756-98A7F3E01473}" srcOrd="0" destOrd="0" presId="urn:microsoft.com/office/officeart/2005/8/layout/vList3"/>
    <dgm:cxn modelId="{D8644542-C4EF-E042-B82E-98729CC03400}" type="presParOf" srcId="{BABF4AD1-6726-384B-9162-4EBAF975336A}" destId="{05822FD9-3726-BE4A-9818-893F8A1BFCB0}" srcOrd="1" destOrd="0" presId="urn:microsoft.com/office/officeart/2005/8/layout/vList3"/>
    <dgm:cxn modelId="{AD3C6CCA-73C6-C341-AD1A-2457E4E77ED0}" type="presParOf" srcId="{A8A8D5AB-337B-7744-AD42-3D85831F3ED0}" destId="{FA5505DE-DF88-7C4B-BB63-AED77EC7DDB5}" srcOrd="3" destOrd="0" presId="urn:microsoft.com/office/officeart/2005/8/layout/vList3"/>
    <dgm:cxn modelId="{9A00D859-9886-4649-86E3-03C9B6CCF5FE}" type="presParOf" srcId="{A8A8D5AB-337B-7744-AD42-3D85831F3ED0}" destId="{5BFF3734-D396-7D4E-9752-C5EACBC9FEDF}" srcOrd="4" destOrd="0" presId="urn:microsoft.com/office/officeart/2005/8/layout/vList3"/>
    <dgm:cxn modelId="{9DC1E804-7DC5-5649-A0D8-7B95CE65FB12}" type="presParOf" srcId="{5BFF3734-D396-7D4E-9752-C5EACBC9FEDF}" destId="{75F76957-9018-E64C-841F-0B6477DB278F}" srcOrd="0" destOrd="0" presId="urn:microsoft.com/office/officeart/2005/8/layout/vList3"/>
    <dgm:cxn modelId="{42166D86-6081-2C48-8968-E92C597F7A9F}" type="presParOf" srcId="{5BFF3734-D396-7D4E-9752-C5EACBC9FEDF}" destId="{47878D93-686D-424B-8C3D-81B9B44C0B35}" srcOrd="1" destOrd="0" presId="urn:microsoft.com/office/officeart/2005/8/layout/vList3"/>
    <dgm:cxn modelId="{0BDB9321-A735-4647-9CDA-1B82CC0B2B22}" type="presParOf" srcId="{A8A8D5AB-337B-7744-AD42-3D85831F3ED0}" destId="{E13DBEB9-A895-1F48-9B10-D6800829E6BA}" srcOrd="5" destOrd="0" presId="urn:microsoft.com/office/officeart/2005/8/layout/vList3"/>
    <dgm:cxn modelId="{0CB1DBA8-7881-7146-B18B-A8F241F77CCE}" type="presParOf" srcId="{A8A8D5AB-337B-7744-AD42-3D85831F3ED0}" destId="{CC2B2F4C-6EA6-2241-9DC1-02436C8F0F35}" srcOrd="6" destOrd="0" presId="urn:microsoft.com/office/officeart/2005/8/layout/vList3"/>
    <dgm:cxn modelId="{3E25AC7A-FCC8-064B-8A5D-9C50663D1DF9}" type="presParOf" srcId="{CC2B2F4C-6EA6-2241-9DC1-02436C8F0F35}" destId="{B67353B0-4C78-264D-BF76-8BBF82D5E8D7}" srcOrd="0" destOrd="0" presId="urn:microsoft.com/office/officeart/2005/8/layout/vList3"/>
    <dgm:cxn modelId="{0A475203-A054-6343-8B57-22C78207DC02}" type="presParOf" srcId="{CC2B2F4C-6EA6-2241-9DC1-02436C8F0F35}" destId="{C7A6B273-F320-ED4B-B039-A70BC349F35A}" srcOrd="1" destOrd="0" presId="urn:microsoft.com/office/officeart/2005/8/layout/vList3"/>
    <dgm:cxn modelId="{3CE402E0-C931-E844-87E0-2DD8C33AA3E6}" type="presParOf" srcId="{A8A8D5AB-337B-7744-AD42-3D85831F3ED0}" destId="{C2966DC3-4EEE-E74C-93F4-E939F737616D}" srcOrd="7" destOrd="0" presId="urn:microsoft.com/office/officeart/2005/8/layout/vList3"/>
    <dgm:cxn modelId="{C05EF0C1-B5B0-2249-B47B-3456E6D4D8A2}" type="presParOf" srcId="{A8A8D5AB-337B-7744-AD42-3D85831F3ED0}" destId="{2B537FEF-7D12-6341-8F06-14DB0BB79614}" srcOrd="8" destOrd="0" presId="urn:microsoft.com/office/officeart/2005/8/layout/vList3"/>
    <dgm:cxn modelId="{5B939DD3-06C8-9248-BDFB-ED15A757792B}" type="presParOf" srcId="{2B537FEF-7D12-6341-8F06-14DB0BB79614}" destId="{B3E73A71-2150-A34A-BF2E-1FC94241197E}" srcOrd="0" destOrd="0" presId="urn:microsoft.com/office/officeart/2005/8/layout/vList3"/>
    <dgm:cxn modelId="{92E6D9AF-CC08-9A41-AC67-845AEB957091}" type="presParOf" srcId="{2B537FEF-7D12-6341-8F06-14DB0BB79614}" destId="{19C48D5F-819A-384B-8C92-8DDEA777DD6E}" srcOrd="1" destOrd="0" presId="urn:microsoft.com/office/officeart/2005/8/layout/vList3"/>
    <dgm:cxn modelId="{15EB65E2-22A1-A740-9E78-8616A0B5ED57}" type="presParOf" srcId="{A8A8D5AB-337B-7744-AD42-3D85831F3ED0}" destId="{9F384D2A-EF7B-6340-A133-2096AAC263F9}" srcOrd="9" destOrd="0" presId="urn:microsoft.com/office/officeart/2005/8/layout/vList3"/>
    <dgm:cxn modelId="{36991D56-790A-E147-860A-A2FFC93A2A48}" type="presParOf" srcId="{A8A8D5AB-337B-7744-AD42-3D85831F3ED0}" destId="{3EF8DFFB-D06A-A24A-BFD3-05B7702EAD1B}" srcOrd="10" destOrd="0" presId="urn:microsoft.com/office/officeart/2005/8/layout/vList3"/>
    <dgm:cxn modelId="{E4137C2F-11FA-FC45-80A1-831B85157B3D}" type="presParOf" srcId="{3EF8DFFB-D06A-A24A-BFD3-05B7702EAD1B}" destId="{1FA977FD-22CA-6B46-ACA0-E12145FFE5C8}" srcOrd="0" destOrd="0" presId="urn:microsoft.com/office/officeart/2005/8/layout/vList3"/>
    <dgm:cxn modelId="{00C502E3-1101-0740-BE6C-71F564824B2E}" type="presParOf" srcId="{3EF8DFFB-D06A-A24A-BFD3-05B7702EAD1B}" destId="{8C94FADA-0999-544B-99F0-D74C24AA0E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7FFCC-83AC-DE44-83BE-75ED04561D61}">
      <dsp:nvSpPr>
        <dsp:cNvPr id="0" name=""/>
        <dsp:cNvSpPr/>
      </dsp:nvSpPr>
      <dsp:spPr>
        <a:xfrm rot="10800000">
          <a:off x="1492577" y="148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Finger painting is about movement and through movement there is freedom of expression </a:t>
          </a:r>
          <a:endParaRPr lang="x-none" sz="1400" kern="1200"/>
        </a:p>
      </dsp:txBody>
      <dsp:txXfrm rot="10800000">
        <a:off x="1620360" y="1489"/>
        <a:ext cx="5290654" cy="511131"/>
      </dsp:txXfrm>
    </dsp:sp>
    <dsp:sp modelId="{E6EBFF01-41D3-3148-BEE6-7241480718CF}">
      <dsp:nvSpPr>
        <dsp:cNvPr id="0" name=""/>
        <dsp:cNvSpPr/>
      </dsp:nvSpPr>
      <dsp:spPr>
        <a:xfrm>
          <a:off x="1237011" y="1489"/>
          <a:ext cx="511131" cy="511131"/>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22FD9-3726-BE4A-9818-893F8A1BFCB0}">
      <dsp:nvSpPr>
        <dsp:cNvPr id="0" name=""/>
        <dsp:cNvSpPr/>
      </dsp:nvSpPr>
      <dsp:spPr>
        <a:xfrm rot="10800000">
          <a:off x="1492577" y="665197"/>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A way to establish a relationship and connection with yourself and others by exploring feelings </a:t>
          </a:r>
          <a:r>
            <a:rPr lang="x-none" sz="1400" b="1" i="1" kern="1200"/>
            <a:t>without</a:t>
          </a:r>
          <a:r>
            <a:rPr lang="x-none" sz="1400" b="0" i="0" kern="1200"/>
            <a:t> words or language </a:t>
          </a:r>
          <a:endParaRPr lang="x-none" sz="1400" kern="1200"/>
        </a:p>
      </dsp:txBody>
      <dsp:txXfrm rot="10800000">
        <a:off x="1620360" y="665197"/>
        <a:ext cx="5290654" cy="511131"/>
      </dsp:txXfrm>
    </dsp:sp>
    <dsp:sp modelId="{2D027029-234A-964A-B756-98A7F3E01473}">
      <dsp:nvSpPr>
        <dsp:cNvPr id="0" name=""/>
        <dsp:cNvSpPr/>
      </dsp:nvSpPr>
      <dsp:spPr>
        <a:xfrm>
          <a:off x="1237011" y="665197"/>
          <a:ext cx="511131" cy="51113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78D93-686D-424B-8C3D-81B9B44C0B35}">
      <dsp:nvSpPr>
        <dsp:cNvPr id="0" name=""/>
        <dsp:cNvSpPr/>
      </dsp:nvSpPr>
      <dsp:spPr>
        <a:xfrm rot="10800000">
          <a:off x="1492577" y="1328905"/>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To restore or reconnect to that </a:t>
          </a:r>
          <a:r>
            <a:rPr lang="x-none" sz="1400" b="1" i="0" kern="1200"/>
            <a:t>inner “you” </a:t>
          </a:r>
          <a:endParaRPr lang="x-none" sz="1400" kern="1200"/>
        </a:p>
      </dsp:txBody>
      <dsp:txXfrm rot="10800000">
        <a:off x="1620360" y="1328905"/>
        <a:ext cx="5290654" cy="511131"/>
      </dsp:txXfrm>
    </dsp:sp>
    <dsp:sp modelId="{75F76957-9018-E64C-841F-0B6477DB278F}">
      <dsp:nvSpPr>
        <dsp:cNvPr id="0" name=""/>
        <dsp:cNvSpPr/>
      </dsp:nvSpPr>
      <dsp:spPr>
        <a:xfrm>
          <a:off x="1237011" y="1328905"/>
          <a:ext cx="511131" cy="51113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6B273-F320-ED4B-B039-A70BC349F35A}">
      <dsp:nvSpPr>
        <dsp:cNvPr id="0" name=""/>
        <dsp:cNvSpPr/>
      </dsp:nvSpPr>
      <dsp:spPr>
        <a:xfrm rot="10800000">
          <a:off x="1492577" y="1992613"/>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If you connect with your </a:t>
          </a:r>
          <a:r>
            <a:rPr lang="x-none" sz="1400" b="1" i="0" kern="1200"/>
            <a:t>inner “you” </a:t>
          </a:r>
          <a:r>
            <a:rPr lang="x-none" sz="1400" b="0" i="0" kern="1200"/>
            <a:t>then you can connect with your peers </a:t>
          </a:r>
          <a:endParaRPr lang="x-none" sz="1400" kern="1200"/>
        </a:p>
      </dsp:txBody>
      <dsp:txXfrm rot="10800000">
        <a:off x="1620360" y="1992613"/>
        <a:ext cx="5290654" cy="511131"/>
      </dsp:txXfrm>
    </dsp:sp>
    <dsp:sp modelId="{B67353B0-4C78-264D-BF76-8BBF82D5E8D7}">
      <dsp:nvSpPr>
        <dsp:cNvPr id="0" name=""/>
        <dsp:cNvSpPr/>
      </dsp:nvSpPr>
      <dsp:spPr>
        <a:xfrm>
          <a:off x="1237011" y="1992613"/>
          <a:ext cx="511131" cy="51113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48D5F-819A-384B-8C92-8DDEA777DD6E}">
      <dsp:nvSpPr>
        <dsp:cNvPr id="0" name=""/>
        <dsp:cNvSpPr/>
      </dsp:nvSpPr>
      <dsp:spPr>
        <a:xfrm rot="10800000">
          <a:off x="1492577" y="2656321"/>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Bonding with yourself leads to bonding with others </a:t>
          </a:r>
          <a:endParaRPr lang="x-none" sz="1400" kern="1200"/>
        </a:p>
      </dsp:txBody>
      <dsp:txXfrm rot="10800000">
        <a:off x="1620360" y="2656321"/>
        <a:ext cx="5290654" cy="511131"/>
      </dsp:txXfrm>
    </dsp:sp>
    <dsp:sp modelId="{B3E73A71-2150-A34A-BF2E-1FC94241197E}">
      <dsp:nvSpPr>
        <dsp:cNvPr id="0" name=""/>
        <dsp:cNvSpPr/>
      </dsp:nvSpPr>
      <dsp:spPr>
        <a:xfrm>
          <a:off x="1237011" y="2656321"/>
          <a:ext cx="511131" cy="511131"/>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4FADA-0999-544B-99F0-D74C24AA0E65}">
      <dsp:nvSpPr>
        <dsp:cNvPr id="0" name=""/>
        <dsp:cNvSpPr/>
      </dsp:nvSpPr>
      <dsp:spPr>
        <a:xfrm rot="10800000">
          <a:off x="1492577" y="332002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3340" rIns="99568" bIns="53340" numCol="1" spcCol="1270" anchor="ctr" anchorCtr="0">
          <a:noAutofit/>
        </a:bodyPr>
        <a:lstStyle/>
        <a:p>
          <a:pPr lvl="0" algn="ctr" defTabSz="622300">
            <a:lnSpc>
              <a:spcPct val="90000"/>
            </a:lnSpc>
            <a:spcBef>
              <a:spcPct val="0"/>
            </a:spcBef>
            <a:spcAft>
              <a:spcPct val="35000"/>
            </a:spcAft>
          </a:pPr>
          <a:r>
            <a:rPr lang="x-none" sz="1400" b="0" i="0" kern="1200"/>
            <a:t>Then </a:t>
          </a:r>
          <a:r>
            <a:rPr lang="x-none" sz="1400" b="1" i="1" kern="1200"/>
            <a:t>litt</a:t>
          </a:r>
          <a:r>
            <a:rPr lang="en-GB" sz="1400" b="1" i="1" kern="1200"/>
            <a:t>le</a:t>
          </a:r>
          <a:r>
            <a:rPr lang="x-none" sz="1400" b="1" i="1" kern="1200"/>
            <a:t> by little </a:t>
          </a:r>
          <a:r>
            <a:rPr lang="x-none" sz="1400" b="0" i="0" kern="1200"/>
            <a:t>you begin to express your emotions verbally </a:t>
          </a:r>
          <a:endParaRPr lang="x-none" sz="1400" kern="1200"/>
        </a:p>
      </dsp:txBody>
      <dsp:txXfrm rot="10800000">
        <a:off x="1620360" y="3320029"/>
        <a:ext cx="5290654" cy="511131"/>
      </dsp:txXfrm>
    </dsp:sp>
    <dsp:sp modelId="{1FA977FD-22CA-6B46-ACA0-E12145FFE5C8}">
      <dsp:nvSpPr>
        <dsp:cNvPr id="0" name=""/>
        <dsp:cNvSpPr/>
      </dsp:nvSpPr>
      <dsp:spPr>
        <a:xfrm>
          <a:off x="1237011" y="3320029"/>
          <a:ext cx="511131" cy="51113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therapy.org/learn-about-therapy/types/dance-movement-therapy" TargetMode="External"/><Relationship Id="rId2" Type="http://schemas.openxmlformats.org/officeDocument/2006/relationships/hyperlink" Target="https://www.who.int/health-topics/obesity#tab=tab_2" TargetMode="External"/><Relationship Id="rId1" Type="http://schemas.openxmlformats.org/officeDocument/2006/relationships/slideLayout" Target="../slideLayouts/slideLayout2.xml"/><Relationship Id="rId4" Type="http://schemas.openxmlformats.org/officeDocument/2006/relationships/hyperlink" Target="chrome-extension://nlaealbpbmpioeidemdfedkfmglobidl/https:/connected4health.pixel-online.org/files/results/EN_Handbook.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075806"/>
            <a:ext cx="6696744" cy="1656184"/>
          </a:xfrm>
          <a:prstGeom prst="rect">
            <a:avLst/>
          </a:prstGeom>
        </p:spPr>
        <p:txBody>
          <a:bodyPr spcFirstLastPara="1" wrap="square" lIns="0" tIns="0" rIns="0" bIns="0" anchor="ctr" anchorCtr="0">
            <a:noAutofit/>
          </a:bodyPr>
          <a:lstStyle/>
          <a:p>
            <a:pPr lvl="0" algn="ctr"/>
            <a:r>
              <a:rPr lang="it-IT" sz="2400" dirty="0"/>
              <a:t>Using Art Therapy with </a:t>
            </a:r>
            <a:r>
              <a:rPr lang="it-IT" sz="2400" dirty="0" smtClean="0"/>
              <a:t>Patients with </a:t>
            </a:r>
            <a:r>
              <a:rPr lang="it-IT" sz="2400" dirty="0"/>
              <a:t>EDs – </a:t>
            </a:r>
            <a:r>
              <a:rPr lang="en" sz="2400" dirty="0">
                <a:solidFill>
                  <a:schemeClr val="accent1"/>
                </a:solidFill>
              </a:rPr>
              <a:t/>
            </a:r>
            <a:br>
              <a:rPr lang="en" sz="2400" dirty="0">
                <a:solidFill>
                  <a:schemeClr val="accent1"/>
                </a:solidFill>
              </a:rPr>
            </a:br>
            <a:r>
              <a:rPr lang="it-IT" sz="1800" dirty="0"/>
              <a:t/>
            </a:r>
            <a:br>
              <a:rPr lang="it-IT" sz="1800" dirty="0"/>
            </a:br>
            <a:r>
              <a:rPr lang="it-IT" sz="1600" dirty="0"/>
              <a:t>Jonathan </a:t>
            </a:r>
            <a:r>
              <a:rPr lang="it-IT" sz="1600" dirty="0" err="1"/>
              <a:t>McFarland</a:t>
            </a:r>
            <a:r>
              <a:rPr lang="it-IT" sz="1600" dirty="0"/>
              <a:t>, Cristina Gonzalez, Mª Luisa Cuesta Santamaria, Isabel Maria Martin Ruiz, Eugenia </a:t>
            </a:r>
            <a:r>
              <a:rPr lang="it-IT" sz="1600" dirty="0" err="1"/>
              <a:t>Nadolu</a:t>
            </a:r>
            <a:r>
              <a:rPr lang="it-IT" sz="1600" dirty="0"/>
              <a:t> Velez, Eva Garcia </a:t>
            </a:r>
            <a:r>
              <a:rPr lang="it-IT" sz="1600" dirty="0" err="1"/>
              <a:t>Perea</a:t>
            </a:r>
            <a:r>
              <a:rPr lang="it-IT" sz="1600" dirty="0"/>
              <a:t> </a:t>
            </a:r>
            <a:endParaRPr sz="16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3675C-9B6A-C2F1-BC6C-A79BD9E0501E}"/>
              </a:ext>
            </a:extLst>
          </p:cNvPr>
          <p:cNvSpPr>
            <a:spLocks noGrp="1"/>
          </p:cNvSpPr>
          <p:nvPr>
            <p:ph type="title"/>
          </p:nvPr>
        </p:nvSpPr>
        <p:spPr/>
        <p:txBody>
          <a:bodyPr/>
          <a:lstStyle/>
          <a:p>
            <a:r>
              <a:rPr lang="en-GB" dirty="0"/>
              <a:t>Take Home Message </a:t>
            </a:r>
          </a:p>
        </p:txBody>
      </p:sp>
      <p:sp>
        <p:nvSpPr>
          <p:cNvPr id="3" name="Text Placeholder 2">
            <a:extLst>
              <a:ext uri="{FF2B5EF4-FFF2-40B4-BE49-F238E27FC236}">
                <a16:creationId xmlns:a16="http://schemas.microsoft.com/office/drawing/2014/main" xmlns="" id="{0B872BA0-66F8-8A18-ED31-C92826497CD7}"/>
              </a:ext>
            </a:extLst>
          </p:cNvPr>
          <p:cNvSpPr>
            <a:spLocks noGrp="1"/>
          </p:cNvSpPr>
          <p:nvPr>
            <p:ph type="body" idx="1"/>
          </p:nvPr>
        </p:nvSpPr>
        <p:spPr>
          <a:xfrm>
            <a:off x="599015" y="1843873"/>
            <a:ext cx="3185400" cy="2715600"/>
          </a:xfrm>
        </p:spPr>
        <p:txBody>
          <a:bodyPr/>
          <a:lstStyle/>
          <a:p>
            <a:pPr marL="88900" indent="0">
              <a:buNone/>
            </a:pPr>
            <a:r>
              <a:rPr lang="en-GB" b="1" dirty="0"/>
              <a:t>Never forget…….. </a:t>
            </a:r>
          </a:p>
          <a:p>
            <a:pPr marL="88900" indent="0">
              <a:buNone/>
            </a:pPr>
            <a:r>
              <a:rPr lang="en-GB" dirty="0">
                <a:latin typeface="+mn-lt"/>
              </a:rPr>
              <a:t>To listen to the </a:t>
            </a:r>
            <a:r>
              <a:rPr lang="en-GB" b="1" dirty="0">
                <a:latin typeface="+mn-lt"/>
              </a:rPr>
              <a:t>‘person’ </a:t>
            </a:r>
            <a:r>
              <a:rPr lang="en-GB" dirty="0">
                <a:latin typeface="+mn-lt"/>
              </a:rPr>
              <a:t>in the patient </a:t>
            </a:r>
          </a:p>
        </p:txBody>
      </p:sp>
      <p:sp>
        <p:nvSpPr>
          <p:cNvPr id="4" name="Slide Number Placeholder 3">
            <a:extLst>
              <a:ext uri="{FF2B5EF4-FFF2-40B4-BE49-F238E27FC236}">
                <a16:creationId xmlns:a16="http://schemas.microsoft.com/office/drawing/2014/main" xmlns="" id="{18976B5C-C5B8-43E4-C664-8B10DE55A4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A picture containing text, person&#10;&#10;Description automatically generated">
            <a:extLst>
              <a:ext uri="{FF2B5EF4-FFF2-40B4-BE49-F238E27FC236}">
                <a16:creationId xmlns:a16="http://schemas.microsoft.com/office/drawing/2014/main" xmlns="" id="{917B8798-9179-AFA2-1046-D10D7E24520C}"/>
              </a:ext>
            </a:extLst>
          </p:cNvPr>
          <p:cNvPicPr>
            <a:picLocks noChangeAspect="1"/>
          </p:cNvPicPr>
          <p:nvPr/>
        </p:nvPicPr>
        <p:blipFill>
          <a:blip r:embed="rId2"/>
          <a:stretch>
            <a:fillRect/>
          </a:stretch>
        </p:blipFill>
        <p:spPr>
          <a:xfrm>
            <a:off x="4572000" y="1447746"/>
            <a:ext cx="3177779" cy="3507854"/>
          </a:xfrm>
          <a:prstGeom prst="rect">
            <a:avLst/>
          </a:prstGeom>
        </p:spPr>
      </p:pic>
      <p:sp>
        <p:nvSpPr>
          <p:cNvPr id="10" name="TextBox 9">
            <a:extLst>
              <a:ext uri="{FF2B5EF4-FFF2-40B4-BE49-F238E27FC236}">
                <a16:creationId xmlns:a16="http://schemas.microsoft.com/office/drawing/2014/main" xmlns="" id="{5321C167-9973-D9B6-A131-08CD2674EF61}"/>
              </a:ext>
            </a:extLst>
          </p:cNvPr>
          <p:cNvSpPr txBox="1"/>
          <p:nvPr/>
        </p:nvSpPr>
        <p:spPr>
          <a:xfrm>
            <a:off x="1259632" y="4323055"/>
            <a:ext cx="3456384" cy="769441"/>
          </a:xfrm>
          <a:prstGeom prst="rect">
            <a:avLst/>
          </a:prstGeom>
          <a:noFill/>
        </p:spPr>
        <p:txBody>
          <a:bodyPr wrap="square" rtlCol="0">
            <a:spAutoFit/>
          </a:bodyPr>
          <a:lstStyle/>
          <a:p>
            <a:pPr algn="l"/>
            <a:r>
              <a:rPr lang="en-GB" sz="1000" i="0" dirty="0" err="1">
                <a:solidFill>
                  <a:srgbClr val="000000"/>
                </a:solidFill>
                <a:effectLst/>
                <a:latin typeface="+mn-lt"/>
              </a:rPr>
              <a:t>Figure</a:t>
            </a:r>
            <a:r>
              <a:rPr lang="en-GB" sz="1000" i="0" dirty="0" err="1">
                <a:solidFill>
                  <a:srgbClr val="505050"/>
                </a:solidFill>
                <a:effectLst/>
                <a:latin typeface="+mn-lt"/>
              </a:rPr>
              <a:t>Sir</a:t>
            </a:r>
            <a:r>
              <a:rPr lang="en-GB" sz="1000" i="0" dirty="0">
                <a:solidFill>
                  <a:srgbClr val="505050"/>
                </a:solidFill>
                <a:effectLst/>
                <a:latin typeface="+mn-lt"/>
              </a:rPr>
              <a:t> William Osler at the bedside of a patient</a:t>
            </a:r>
          </a:p>
          <a:p>
            <a:pPr algn="l"/>
            <a:r>
              <a:rPr lang="en-GB" sz="1000" i="0" dirty="0">
                <a:solidFill>
                  <a:srgbClr val="505050"/>
                </a:solidFill>
                <a:effectLst/>
                <a:latin typeface="+mn-lt"/>
              </a:rPr>
              <a:t>Copyright © 2014 NYPL/Science Source/Science Photo Library</a:t>
            </a:r>
          </a:p>
          <a:p>
            <a:endParaRPr lang="en-GB" dirty="0"/>
          </a:p>
        </p:txBody>
      </p:sp>
    </p:spTree>
    <p:extLst>
      <p:ext uri="{BB962C8B-B14F-4D97-AF65-F5344CB8AC3E}">
        <p14:creationId xmlns:p14="http://schemas.microsoft.com/office/powerpoint/2010/main" val="11155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60CC6-CDB6-CB33-D044-125C8201C24E}"/>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xmlns="" id="{D9B05698-251A-0061-5308-BB535F55BB09}"/>
              </a:ext>
            </a:extLst>
          </p:cNvPr>
          <p:cNvSpPr>
            <a:spLocks noGrp="1"/>
          </p:cNvSpPr>
          <p:nvPr>
            <p:ph type="body" idx="1"/>
          </p:nvPr>
        </p:nvSpPr>
        <p:spPr>
          <a:xfrm>
            <a:off x="381000" y="1310850"/>
            <a:ext cx="8583488" cy="3565156"/>
          </a:xfrm>
        </p:spPr>
        <p:txBody>
          <a:bodyPr/>
          <a:lstStyle/>
          <a:p>
            <a:pPr marL="76200" indent="0">
              <a:buNone/>
            </a:pPr>
            <a:r>
              <a:rPr lang="x-none" sz="1400" dirty="0">
                <a:solidFill>
                  <a:srgbClr val="333333"/>
                </a:solidFill>
                <a:effectLst/>
                <a:latin typeface="+mn-lt"/>
                <a:ea typeface="Calibri" panose="020F0502020204030204" pitchFamily="34" charset="0"/>
                <a:cs typeface="Times New Roman" panose="02020603050405020304" pitchFamily="18" charset="0"/>
              </a:rPr>
              <a:t>Frank A. Futility and Avoidance</a:t>
            </a:r>
            <a:r>
              <a:rPr lang="x-none" sz="1400" dirty="0">
                <a:effectLst/>
                <a:latin typeface="+mn-lt"/>
                <a:ea typeface="Calibri" panose="020F0502020204030204" pitchFamily="34" charset="0"/>
                <a:cs typeface="Times New Roman" panose="02020603050405020304" pitchFamily="18" charset="0"/>
              </a:rPr>
              <a:t>: Medical Professionals in the Treatment of Obesity. </a:t>
            </a:r>
            <a:r>
              <a:rPr lang="x-none" sz="1400" i="1" dirty="0">
                <a:effectLst/>
                <a:latin typeface="+mn-lt"/>
                <a:ea typeface="Calibri" panose="020F0502020204030204" pitchFamily="34" charset="0"/>
                <a:cs typeface="Times New Roman" panose="02020603050405020304" pitchFamily="18" charset="0"/>
              </a:rPr>
              <a:t>JAMA.</a:t>
            </a:r>
            <a:r>
              <a:rPr lang="x-none" sz="1400" dirty="0">
                <a:effectLst/>
                <a:latin typeface="+mn-lt"/>
                <a:ea typeface="Calibri" panose="020F0502020204030204" pitchFamily="34" charset="0"/>
                <a:cs typeface="Times New Roman" panose="02020603050405020304" pitchFamily="18" charset="0"/>
              </a:rPr>
              <a:t> 1993;269(16):2132–2133. doi:10.1001/jama.1993.03500160102</a:t>
            </a:r>
            <a:r>
              <a:rPr lang="x-none" sz="1400" dirty="0">
                <a:solidFill>
                  <a:srgbClr val="333333"/>
                </a:solidFill>
                <a:effectLst/>
                <a:latin typeface="+mn-lt"/>
                <a:ea typeface="Calibri" panose="020F0502020204030204" pitchFamily="34" charset="0"/>
                <a:cs typeface="Times New Roman" panose="02020603050405020304" pitchFamily="18" charset="0"/>
              </a:rPr>
              <a:t> </a:t>
            </a:r>
            <a:endParaRPr lang="x-none" sz="1400" dirty="0">
              <a:effectLst/>
              <a:latin typeface="+mn-lt"/>
              <a:ea typeface="Calibri" panose="020F0502020204030204" pitchFamily="34" charset="0"/>
              <a:cs typeface="Times New Roman" panose="02020603050405020304" pitchFamily="18" charset="0"/>
            </a:endParaRPr>
          </a:p>
          <a:p>
            <a:pPr marL="76200" indent="0">
              <a:buNone/>
            </a:pPr>
            <a:r>
              <a:rPr lang="x-none" sz="1400" u="sng" dirty="0">
                <a:solidFill>
                  <a:srgbClr val="00B05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https://www.who.int/health-topics/obesity#tab=tab_2</a:t>
            </a:r>
            <a:endParaRPr lang="x-none" sz="1400" u="sng" dirty="0">
              <a:solidFill>
                <a:srgbClr val="00B050"/>
              </a:solidFill>
              <a:effectLst/>
              <a:latin typeface="+mn-lt"/>
              <a:ea typeface="Calibri" panose="020F0502020204030204" pitchFamily="34" charset="0"/>
              <a:cs typeface="Times New Roman" panose="02020603050405020304" pitchFamily="18" charset="0"/>
            </a:endParaRPr>
          </a:p>
          <a:p>
            <a:pPr marL="76200" indent="0">
              <a:buNone/>
            </a:pPr>
            <a:endParaRPr lang="x-none" sz="1400" u="sng" dirty="0">
              <a:solidFill>
                <a:srgbClr val="0563C1"/>
              </a:solidFill>
              <a:effectLst/>
              <a:latin typeface="+mn-lt"/>
              <a:ea typeface="Calibri" panose="020F0502020204030204" pitchFamily="34" charset="0"/>
              <a:cs typeface="Times New Roman" panose="02020603050405020304" pitchFamily="18" charset="0"/>
            </a:endParaRPr>
          </a:p>
          <a:p>
            <a:pPr marL="76200" indent="0">
              <a:spcBef>
                <a:spcPts val="0"/>
              </a:spcBef>
              <a:buNone/>
            </a:pPr>
            <a:r>
              <a:rPr lang="en-GB" sz="1400" dirty="0">
                <a:latin typeface="+mn-lt"/>
              </a:rPr>
              <a:t>La </a:t>
            </a:r>
            <a:r>
              <a:rPr lang="en-GB" sz="1400" dirty="0" err="1">
                <a:latin typeface="+mn-lt"/>
              </a:rPr>
              <a:t>Arteterapia</a:t>
            </a:r>
            <a:r>
              <a:rPr lang="en-GB" sz="1400" dirty="0">
                <a:latin typeface="+mn-lt"/>
              </a:rPr>
              <a:t> </a:t>
            </a:r>
            <a:r>
              <a:rPr lang="en-GB" sz="1400" dirty="0" err="1">
                <a:latin typeface="+mn-lt"/>
              </a:rPr>
              <a:t>como</a:t>
            </a:r>
            <a:r>
              <a:rPr lang="en-GB" sz="1400" dirty="0">
                <a:latin typeface="+mn-lt"/>
              </a:rPr>
              <a:t> </a:t>
            </a:r>
            <a:r>
              <a:rPr lang="en-GB" sz="1400" dirty="0" err="1">
                <a:latin typeface="+mn-lt"/>
              </a:rPr>
              <a:t>terapia</a:t>
            </a:r>
            <a:r>
              <a:rPr lang="en-GB" sz="1400" dirty="0">
                <a:latin typeface="+mn-lt"/>
              </a:rPr>
              <a:t> para </a:t>
            </a:r>
            <a:r>
              <a:rPr lang="en-GB" sz="1400" dirty="0" err="1">
                <a:latin typeface="+mn-lt"/>
              </a:rPr>
              <a:t>pacientes</a:t>
            </a:r>
            <a:r>
              <a:rPr lang="en-GB" sz="1400" dirty="0">
                <a:latin typeface="+mn-lt"/>
              </a:rPr>
              <a:t> con </a:t>
            </a:r>
            <a:r>
              <a:rPr lang="en-GB" sz="1400" dirty="0" err="1">
                <a:latin typeface="+mn-lt"/>
              </a:rPr>
              <a:t>trastornos</a:t>
            </a:r>
            <a:r>
              <a:rPr lang="en-GB" sz="1400" dirty="0">
                <a:latin typeface="+mn-lt"/>
              </a:rPr>
              <a:t> de la </a:t>
            </a:r>
            <a:r>
              <a:rPr lang="en-GB" sz="1400" dirty="0" err="1">
                <a:latin typeface="+mn-lt"/>
              </a:rPr>
              <a:t>conducta</a:t>
            </a:r>
            <a:r>
              <a:rPr lang="en-GB" sz="1400" dirty="0">
                <a:latin typeface="+mn-lt"/>
              </a:rPr>
              <a:t> alimentaria</a:t>
            </a:r>
          </a:p>
          <a:p>
            <a:pPr marL="76200" indent="0">
              <a:spcBef>
                <a:spcPts val="0"/>
              </a:spcBef>
              <a:buNone/>
            </a:pPr>
            <a:r>
              <a:rPr lang="en-GB" sz="1400" dirty="0">
                <a:latin typeface="+mn-lt"/>
              </a:rPr>
              <a:t>in Anorexia y Bulimia, </a:t>
            </a:r>
            <a:r>
              <a:rPr lang="en-GB" sz="1400" dirty="0" err="1">
                <a:latin typeface="+mn-lt"/>
              </a:rPr>
              <a:t>Profesionales</a:t>
            </a:r>
            <a:r>
              <a:rPr lang="en-GB" sz="1400" dirty="0">
                <a:latin typeface="+mn-lt"/>
              </a:rPr>
              <a:t> TCA, </a:t>
            </a:r>
            <a:r>
              <a:rPr lang="en-GB" sz="1400" dirty="0" err="1">
                <a:latin typeface="+mn-lt"/>
              </a:rPr>
              <a:t>Recursos</a:t>
            </a:r>
            <a:r>
              <a:rPr lang="en-GB" sz="1400" dirty="0">
                <a:latin typeface="+mn-lt"/>
              </a:rPr>
              <a:t> TCA, Testimonios</a:t>
            </a:r>
          </a:p>
          <a:p>
            <a:pPr marL="76200" indent="0">
              <a:spcBef>
                <a:spcPts val="0"/>
              </a:spcBef>
              <a:buNone/>
            </a:pPr>
            <a:r>
              <a:rPr lang="en-GB" sz="1400" dirty="0">
                <a:latin typeface="+mn-lt"/>
              </a:rPr>
              <a:t>6, </a:t>
            </a:r>
            <a:r>
              <a:rPr lang="en-GB" sz="1400" dirty="0" err="1">
                <a:latin typeface="+mn-lt"/>
              </a:rPr>
              <a:t>octubre</a:t>
            </a:r>
            <a:r>
              <a:rPr lang="en-GB" sz="1400" dirty="0">
                <a:latin typeface="+mn-lt"/>
              </a:rPr>
              <a:t>, 2016</a:t>
            </a:r>
          </a:p>
          <a:p>
            <a:pPr marL="76200" indent="0">
              <a:spcBef>
                <a:spcPts val="0"/>
              </a:spcBef>
              <a:buNone/>
            </a:pPr>
            <a:endParaRPr lang="en-GB" sz="1400" dirty="0">
              <a:latin typeface="+mn-lt"/>
            </a:endParaRPr>
          </a:p>
          <a:p>
            <a:pPr marL="76200" indent="0">
              <a:spcBef>
                <a:spcPts val="0"/>
              </a:spcBef>
              <a:buNone/>
            </a:pPr>
            <a:r>
              <a:rPr lang="en-GB" sz="1400" b="0" i="0" dirty="0">
                <a:solidFill>
                  <a:srgbClr val="212121"/>
                </a:solidFill>
                <a:effectLst/>
                <a:latin typeface="+mn-lt"/>
              </a:rPr>
              <a:t>Frisch MJ, Franko DL, Herzog DB. Arts-based therapies in the treatment of eating disorders. Eat </a:t>
            </a:r>
            <a:r>
              <a:rPr lang="en-GB" sz="1400" b="0" i="0" dirty="0" err="1">
                <a:solidFill>
                  <a:srgbClr val="212121"/>
                </a:solidFill>
                <a:effectLst/>
                <a:latin typeface="+mn-lt"/>
              </a:rPr>
              <a:t>Disord</a:t>
            </a:r>
            <a:r>
              <a:rPr lang="en-GB" sz="1400" b="0" i="0" dirty="0">
                <a:solidFill>
                  <a:srgbClr val="212121"/>
                </a:solidFill>
                <a:effectLst/>
                <a:latin typeface="+mn-lt"/>
              </a:rPr>
              <a:t>. 2006 Mar-Apr;14(2):131-42. </a:t>
            </a:r>
            <a:r>
              <a:rPr lang="en-GB" sz="1400" b="0" i="0" dirty="0" err="1">
                <a:solidFill>
                  <a:srgbClr val="212121"/>
                </a:solidFill>
                <a:effectLst/>
                <a:latin typeface="+mn-lt"/>
              </a:rPr>
              <a:t>doi</a:t>
            </a:r>
            <a:r>
              <a:rPr lang="en-GB" sz="1400" b="0" i="0" dirty="0">
                <a:solidFill>
                  <a:srgbClr val="212121"/>
                </a:solidFill>
                <a:effectLst/>
                <a:latin typeface="+mn-lt"/>
              </a:rPr>
              <a:t>: 10.1080/10640260500403857. PMID: 16777810.</a:t>
            </a:r>
            <a:endParaRPr lang="en-GB" sz="1400" dirty="0">
              <a:latin typeface="+mn-lt"/>
            </a:endParaRPr>
          </a:p>
          <a:p>
            <a:pPr marL="76200" indent="0">
              <a:buNone/>
            </a:pPr>
            <a:r>
              <a:rPr lang="en-GB" sz="1400" dirty="0">
                <a:solidFill>
                  <a:srgbClr val="00B050"/>
                </a:solidFill>
                <a:latin typeface="+mn-lt"/>
                <a:hlinkClick r:id="rId3">
                  <a:extLst>
                    <a:ext uri="{A12FA001-AC4F-418D-AE19-62706E023703}">
                      <ahyp:hlinkClr xmlns:ahyp="http://schemas.microsoft.com/office/drawing/2018/hyperlinkcolor" xmlns="" val="tx"/>
                    </a:ext>
                  </a:extLst>
                </a:hlinkClick>
              </a:rPr>
              <a:t>https://www.goodtherapy.org/learn-about-therapy/types/dance-movement-therapy</a:t>
            </a:r>
            <a:r>
              <a:rPr lang="en-GB" sz="1400" dirty="0">
                <a:solidFill>
                  <a:srgbClr val="00B050"/>
                </a:solidFill>
                <a:latin typeface="+mn-lt"/>
              </a:rPr>
              <a:t> </a:t>
            </a:r>
          </a:p>
          <a:p>
            <a:pPr marL="76200" indent="0">
              <a:buNone/>
            </a:pPr>
            <a:r>
              <a:rPr lang="en-GB" sz="1400" dirty="0">
                <a:solidFill>
                  <a:srgbClr val="00B050"/>
                </a:solidFill>
                <a:latin typeface="+mn-lt"/>
                <a:hlinkClick r:id="rId4">
                  <a:extLst>
                    <a:ext uri="{A12FA001-AC4F-418D-AE19-62706E023703}">
                      <ahyp:hlinkClr xmlns:ahyp="http://schemas.microsoft.com/office/drawing/2018/hyperlinkcolor" xmlns="" val="tx"/>
                    </a:ext>
                  </a:extLst>
                </a:hlinkClick>
              </a:rPr>
              <a:t>chrome-extension://nlaealbpbmpioeidemdfedkfmglobidl/https://connected4health.pixel-online.org/files/results/EN_Handbook.pdf   </a:t>
            </a:r>
            <a:endParaRPr lang="en-GB" sz="1400" dirty="0">
              <a:solidFill>
                <a:srgbClr val="00B050"/>
              </a:solidFill>
              <a:latin typeface="+mn-lt"/>
            </a:endParaRPr>
          </a:p>
          <a:p>
            <a:pPr marL="76200" indent="0">
              <a:buNone/>
            </a:pPr>
            <a:endParaRPr lang="x-none" sz="14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AD69FA5-EB30-A07F-7847-18A054D1BC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336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A96A9-C6C0-A0EE-47C8-9484E32B5A31}"/>
              </a:ext>
            </a:extLst>
          </p:cNvPr>
          <p:cNvSpPr>
            <a:spLocks noGrp="1"/>
          </p:cNvSpPr>
          <p:nvPr>
            <p:ph type="title"/>
          </p:nvPr>
        </p:nvSpPr>
        <p:spPr/>
        <p:txBody>
          <a:bodyPr/>
          <a:lstStyle/>
          <a:p>
            <a:r>
              <a:rPr lang="en-GB" dirty="0"/>
              <a:t>Humanistic ( Arts ) Therapies </a:t>
            </a:r>
          </a:p>
        </p:txBody>
      </p:sp>
      <p:sp>
        <p:nvSpPr>
          <p:cNvPr id="3" name="Text Placeholder 2">
            <a:extLst>
              <a:ext uri="{FF2B5EF4-FFF2-40B4-BE49-F238E27FC236}">
                <a16:creationId xmlns:a16="http://schemas.microsoft.com/office/drawing/2014/main" xmlns="" id="{92FED825-A00B-B721-BDA4-1D395FAF1E1F}"/>
              </a:ext>
            </a:extLst>
          </p:cNvPr>
          <p:cNvSpPr>
            <a:spLocks noGrp="1"/>
          </p:cNvSpPr>
          <p:nvPr>
            <p:ph type="body" idx="1"/>
          </p:nvPr>
        </p:nvSpPr>
        <p:spPr>
          <a:xfrm>
            <a:off x="614975" y="1310850"/>
            <a:ext cx="6757800" cy="3220925"/>
          </a:xfrm>
        </p:spPr>
        <p:txBody>
          <a:bodyPr/>
          <a:lstStyle/>
          <a:p>
            <a:pPr marL="76200" indent="0">
              <a:buNone/>
            </a:pPr>
            <a:r>
              <a:rPr lang="en-GB" dirty="0">
                <a:solidFill>
                  <a:schemeClr val="tx1"/>
                </a:solidFill>
                <a:latin typeface="+mn-lt"/>
                <a:cs typeface="Calibri" panose="020F0502020204030204" pitchFamily="34" charset="0"/>
              </a:rPr>
              <a:t>What is Arts Therapy</a:t>
            </a:r>
          </a:p>
          <a:p>
            <a:pPr marL="76200" indent="0">
              <a:buNone/>
            </a:pPr>
            <a:endParaRPr lang="en-GB" sz="2000" dirty="0">
              <a:solidFill>
                <a:schemeClr val="tx1"/>
              </a:solidFill>
              <a:latin typeface="+mn-lt"/>
              <a:cs typeface="Calibri" panose="020F0502020204030204" pitchFamily="34" charset="0"/>
            </a:endParaRPr>
          </a:p>
          <a:p>
            <a:pPr marL="76200" indent="0">
              <a:buNone/>
            </a:pPr>
            <a:r>
              <a:rPr lang="en-GB" sz="2000" dirty="0">
                <a:solidFill>
                  <a:schemeClr val="tx1"/>
                </a:solidFill>
                <a:latin typeface="+mn-lt"/>
                <a:cs typeface="Calibri" panose="020F0502020204030204" pitchFamily="34" charset="0"/>
              </a:rPr>
              <a:t>“</a:t>
            </a:r>
            <a:r>
              <a:rPr lang="en-GB" sz="2000" b="0" i="0" dirty="0">
                <a:solidFill>
                  <a:srgbClr val="333333"/>
                </a:solidFill>
                <a:effectLst/>
                <a:latin typeface="Open Sans" panose="020B0606030504020204" pitchFamily="34" charset="0"/>
              </a:rPr>
              <a:t>Arts therapy is an umbrella term for a diverse assortment of sub-specialty experiential therapies that cross a wide variety of artistic disciplines. Based on the literature, three major sub-specialties of arts-based therapies emerged in the treatment of eating disorders: music therapy (MT), dance/movement therapy (DMT), and creative-arts therapy (CAT).”</a:t>
            </a:r>
            <a:endParaRPr lang="en-GB" sz="2000" dirty="0">
              <a:solidFill>
                <a:schemeClr val="tx1"/>
              </a:solidFill>
              <a:latin typeface="+mn-lt"/>
              <a:cs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xmlns="" id="{D4CC694B-514D-AFB0-A5BC-31C3FA1801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5" name="TextBox 4">
            <a:extLst>
              <a:ext uri="{FF2B5EF4-FFF2-40B4-BE49-F238E27FC236}">
                <a16:creationId xmlns:a16="http://schemas.microsoft.com/office/drawing/2014/main" xmlns="" id="{F9BFA98E-3E45-9A92-BB84-9DE1AEE51F2D}"/>
              </a:ext>
            </a:extLst>
          </p:cNvPr>
          <p:cNvSpPr txBox="1"/>
          <p:nvPr/>
        </p:nvSpPr>
        <p:spPr>
          <a:xfrm>
            <a:off x="4932040" y="4227934"/>
            <a:ext cx="4104456" cy="246221"/>
          </a:xfrm>
          <a:prstGeom prst="rect">
            <a:avLst/>
          </a:prstGeom>
          <a:noFill/>
        </p:spPr>
        <p:txBody>
          <a:bodyPr wrap="square" rtlCol="0">
            <a:spAutoFit/>
          </a:bodyPr>
          <a:lstStyle/>
          <a:p>
            <a:endParaRPr lang="en-GB" sz="1000" dirty="0"/>
          </a:p>
        </p:txBody>
      </p:sp>
    </p:spTree>
    <p:extLst>
      <p:ext uri="{BB962C8B-B14F-4D97-AF65-F5344CB8AC3E}">
        <p14:creationId xmlns:p14="http://schemas.microsoft.com/office/powerpoint/2010/main" val="414860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7679B-9549-89F4-96E7-044B0DE43B74}"/>
              </a:ext>
            </a:extLst>
          </p:cNvPr>
          <p:cNvSpPr>
            <a:spLocks noGrp="1"/>
          </p:cNvSpPr>
          <p:nvPr>
            <p:ph type="title"/>
          </p:nvPr>
        </p:nvSpPr>
        <p:spPr/>
        <p:txBody>
          <a:bodyPr/>
          <a:lstStyle/>
          <a:p>
            <a:r>
              <a:rPr lang="en-GB" dirty="0"/>
              <a:t>PLASTIC ARTS </a:t>
            </a:r>
          </a:p>
        </p:txBody>
      </p:sp>
      <p:sp>
        <p:nvSpPr>
          <p:cNvPr id="3" name="Text Placeholder 2">
            <a:extLst>
              <a:ext uri="{FF2B5EF4-FFF2-40B4-BE49-F238E27FC236}">
                <a16:creationId xmlns:a16="http://schemas.microsoft.com/office/drawing/2014/main" xmlns="" id="{BC0FE14D-CF7C-5B21-A9B4-B7C69348C41A}"/>
              </a:ext>
            </a:extLst>
          </p:cNvPr>
          <p:cNvSpPr>
            <a:spLocks noGrp="1"/>
          </p:cNvSpPr>
          <p:nvPr>
            <p:ph type="body" idx="1"/>
          </p:nvPr>
        </p:nvSpPr>
        <p:spPr>
          <a:xfrm>
            <a:off x="381000" y="1310850"/>
            <a:ext cx="4695056" cy="3441300"/>
          </a:xfrm>
        </p:spPr>
        <p:txBody>
          <a:bodyPr/>
          <a:lstStyle/>
          <a:p>
            <a:r>
              <a:rPr lang="en-GB" sz="1800" dirty="0">
                <a:latin typeface="+mn-lt"/>
                <a:cs typeface="Calibri Light" panose="020F0302020204030204" pitchFamily="34" charset="0"/>
              </a:rPr>
              <a:t>The arts, like all non-verbal expressions, encourages the exploration, expression and communication of aspects of which we are not aware </a:t>
            </a:r>
            <a:r>
              <a:rPr lang="en-GB" sz="1800" dirty="0">
                <a:solidFill>
                  <a:schemeClr val="tx1">
                    <a:lumMod val="85000"/>
                    <a:lumOff val="15000"/>
                  </a:schemeClr>
                </a:solidFill>
                <a:latin typeface="+mn-lt"/>
                <a:cs typeface="Calibri Light" panose="020F0302020204030204" pitchFamily="34" charset="0"/>
              </a:rPr>
              <a:t>(Duncan, 2006, p.40).</a:t>
            </a:r>
          </a:p>
          <a:p>
            <a:r>
              <a:rPr lang="en-GB" sz="1800" dirty="0">
                <a:latin typeface="+mn-lt"/>
                <a:cs typeface="Calibri Light" panose="020F0302020204030204" pitchFamily="34" charset="0"/>
              </a:rPr>
              <a:t>“Children like to explore, touch, manipulate, turn objects around a thousand times, they like to create… it is their way of exploring the world, of getting to know it”</a:t>
            </a:r>
          </a:p>
          <a:p>
            <a:r>
              <a:rPr lang="en-GB" sz="1800" dirty="0">
                <a:latin typeface="+mn-lt"/>
                <a:cs typeface="Calibri Light" panose="020F0302020204030204" pitchFamily="34" charset="0"/>
              </a:rPr>
              <a:t>With accompaniment and guidance you can approach this emotion </a:t>
            </a:r>
          </a:p>
          <a:p>
            <a:pPr marL="76200" indent="0">
              <a:buNone/>
            </a:pPr>
            <a:endParaRPr lang="en-GB" sz="1800" dirty="0"/>
          </a:p>
        </p:txBody>
      </p:sp>
      <p:sp>
        <p:nvSpPr>
          <p:cNvPr id="4" name="Slide Number Placeholder 3">
            <a:extLst>
              <a:ext uri="{FF2B5EF4-FFF2-40B4-BE49-F238E27FC236}">
                <a16:creationId xmlns:a16="http://schemas.microsoft.com/office/drawing/2014/main" xmlns="" id="{88DADD86-661E-146E-8CBE-C1073FAF84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5" name="Picture 3" descr="C:\Users\usuario\Documents\EUGENIA\Congreso AEESME20222\foto dactilo.jpg">
            <a:extLst>
              <a:ext uri="{FF2B5EF4-FFF2-40B4-BE49-F238E27FC236}">
                <a16:creationId xmlns:a16="http://schemas.microsoft.com/office/drawing/2014/main" xmlns="" id="{A0E692AD-3BB9-94B4-DED3-0BA8B978B82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10850"/>
            <a:ext cx="3254896" cy="369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1C87E-0DBE-EBCE-6069-813100A480BF}"/>
              </a:ext>
            </a:extLst>
          </p:cNvPr>
          <p:cNvSpPr>
            <a:spLocks noGrp="1"/>
          </p:cNvSpPr>
          <p:nvPr>
            <p:ph type="title"/>
          </p:nvPr>
        </p:nvSpPr>
        <p:spPr>
          <a:xfrm>
            <a:off x="614975" y="611725"/>
            <a:ext cx="6757800" cy="663881"/>
          </a:xfrm>
        </p:spPr>
        <p:txBody>
          <a:bodyPr/>
          <a:lstStyle/>
          <a:p>
            <a:r>
              <a:rPr lang="x-none" sz="2400" i="1" dirty="0">
                <a:effectLst/>
                <a:latin typeface="Calibri" panose="020F0502020204030204" pitchFamily="34" charset="0"/>
                <a:ea typeface="Times New Roman" panose="02020603050405020304" pitchFamily="18" charset="0"/>
              </a:rPr>
              <a:t>‘All children are artists. The problem is how to remain an artist once he grows up</a:t>
            </a:r>
            <a:r>
              <a:rPr lang="x-none" sz="2400" dirty="0">
                <a:effectLst/>
                <a:latin typeface="Calibri" panose="020F0502020204030204" pitchFamily="34" charset="0"/>
                <a:ea typeface="Times New Roman" panose="02020603050405020304" pitchFamily="18" charset="0"/>
              </a:rPr>
              <a:t>.’</a:t>
            </a:r>
            <a:r>
              <a:rPr lang="x-none" sz="1800" dirty="0">
                <a:effectLst/>
                <a:latin typeface="Calibri" panose="020F0502020204030204" pitchFamily="34" charset="0"/>
                <a:ea typeface="Times New Roman" panose="02020603050405020304" pitchFamily="18" charset="0"/>
              </a:rPr>
              <a:t> *</a:t>
            </a:r>
            <a:r>
              <a:rPr lang="x-none" sz="1800" dirty="0">
                <a:effectLst/>
                <a:latin typeface="Times New Roman" panose="02020603050405020304" pitchFamily="18" charset="0"/>
                <a:ea typeface="Times New Roman" panose="02020603050405020304" pitchFamily="18" charset="0"/>
              </a:rPr>
              <a:t/>
            </a:r>
            <a:br>
              <a:rPr lang="x-none" sz="1800" dirty="0">
                <a:effectLst/>
                <a:latin typeface="Times New Roman" panose="02020603050405020304" pitchFamily="18" charset="0"/>
                <a:ea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xmlns="" id="{4DB2826F-FE3F-300A-BA67-AADD22040F3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5" name="TextBox 4">
            <a:extLst>
              <a:ext uri="{FF2B5EF4-FFF2-40B4-BE49-F238E27FC236}">
                <a16:creationId xmlns:a16="http://schemas.microsoft.com/office/drawing/2014/main" xmlns="" id="{C8E3A617-7B75-B9CC-49F7-DE888BFC0C21}"/>
              </a:ext>
            </a:extLst>
          </p:cNvPr>
          <p:cNvSpPr txBox="1"/>
          <p:nvPr/>
        </p:nvSpPr>
        <p:spPr>
          <a:xfrm>
            <a:off x="6436671" y="4688142"/>
            <a:ext cx="936104" cy="307777"/>
          </a:xfrm>
          <a:prstGeom prst="rect">
            <a:avLst/>
          </a:prstGeom>
          <a:noFill/>
        </p:spPr>
        <p:txBody>
          <a:bodyPr wrap="square" rtlCol="0">
            <a:spAutoFit/>
          </a:bodyPr>
          <a:lstStyle/>
          <a:p>
            <a:r>
              <a:rPr lang="en-GB" dirty="0"/>
              <a:t>* Picasso </a:t>
            </a:r>
          </a:p>
        </p:txBody>
      </p:sp>
      <p:pic>
        <p:nvPicPr>
          <p:cNvPr id="6" name="Picture 5" descr="A picture containing person, indoor, skirt&#10;&#10;Description automatically generated">
            <a:extLst>
              <a:ext uri="{FF2B5EF4-FFF2-40B4-BE49-F238E27FC236}">
                <a16:creationId xmlns:a16="http://schemas.microsoft.com/office/drawing/2014/main" xmlns="" id="{B74602E0-392E-44DA-99E7-5A24BDA10B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132" y="1330742"/>
            <a:ext cx="5731510" cy="3223895"/>
          </a:xfrm>
          <a:prstGeom prst="rect">
            <a:avLst/>
          </a:prstGeom>
          <a:noFill/>
        </p:spPr>
      </p:pic>
      <p:sp>
        <p:nvSpPr>
          <p:cNvPr id="7" name="TextBox 6">
            <a:extLst>
              <a:ext uri="{FF2B5EF4-FFF2-40B4-BE49-F238E27FC236}">
                <a16:creationId xmlns:a16="http://schemas.microsoft.com/office/drawing/2014/main" xmlns="" id="{9BF0D735-F38C-D665-EA0B-9AA9D4F9E266}"/>
              </a:ext>
            </a:extLst>
          </p:cNvPr>
          <p:cNvSpPr txBox="1"/>
          <p:nvPr/>
        </p:nvSpPr>
        <p:spPr>
          <a:xfrm>
            <a:off x="1617611" y="4609773"/>
            <a:ext cx="4752528" cy="276999"/>
          </a:xfrm>
          <a:prstGeom prst="rect">
            <a:avLst/>
          </a:prstGeom>
          <a:noFill/>
        </p:spPr>
        <p:txBody>
          <a:bodyPr wrap="square" rtlCol="0">
            <a:spAutoFit/>
          </a:bodyPr>
          <a:lstStyle/>
          <a:p>
            <a:r>
              <a:rPr lang="en-US" sz="1200" dirty="0">
                <a:solidFill>
                  <a:srgbClr val="202122"/>
                </a:solidFill>
                <a:effectLst/>
                <a:latin typeface="Calibri" panose="020F0502020204030204" pitchFamily="34" charset="0"/>
                <a:ea typeface="Times New Roman" panose="02020603050405020304" pitchFamily="18" charset="0"/>
              </a:rPr>
              <a:t> (Son </a:t>
            </a:r>
            <a:r>
              <a:rPr lang="en-US" sz="1200" dirty="0" err="1">
                <a:solidFill>
                  <a:srgbClr val="202122"/>
                </a:solidFill>
                <a:effectLst/>
                <a:latin typeface="Calibri" panose="020F0502020204030204" pitchFamily="34" charset="0"/>
                <a:ea typeface="Times New Roman" panose="02020603050405020304" pitchFamily="18" charset="0"/>
              </a:rPr>
              <a:t>Espases</a:t>
            </a:r>
            <a:r>
              <a:rPr lang="en-US" sz="1200" dirty="0">
                <a:solidFill>
                  <a:srgbClr val="202122"/>
                </a:solidFill>
                <a:effectLst/>
                <a:latin typeface="Calibri" panose="020F0502020204030204" pitchFamily="34" charset="0"/>
                <a:ea typeface="Times New Roman" panose="02020603050405020304" pitchFamily="18" charset="0"/>
              </a:rPr>
              <a:t> University Hospital </a:t>
            </a:r>
            <a:r>
              <a:rPr lang="en-US" sz="1200" dirty="0" err="1">
                <a:solidFill>
                  <a:srgbClr val="202122"/>
                </a:solidFill>
                <a:effectLst/>
                <a:latin typeface="Calibri" panose="020F0502020204030204" pitchFamily="34" charset="0"/>
                <a:ea typeface="Times New Roman" panose="02020603050405020304" pitchFamily="18" charset="0"/>
              </a:rPr>
              <a:t>paediatric</a:t>
            </a:r>
            <a:r>
              <a:rPr lang="en-US" sz="1200" dirty="0">
                <a:solidFill>
                  <a:srgbClr val="202122"/>
                </a:solidFill>
                <a:effectLst/>
                <a:latin typeface="Calibri" panose="020F0502020204030204" pitchFamily="34" charset="0"/>
                <a:ea typeface="Times New Roman" panose="02020603050405020304" pitchFamily="18" charset="0"/>
              </a:rPr>
              <a:t>-juvenile Psychiatric ward) </a:t>
            </a:r>
            <a:endParaRPr lang="en-GB" sz="1200" dirty="0"/>
          </a:p>
        </p:txBody>
      </p:sp>
    </p:spTree>
    <p:extLst>
      <p:ext uri="{BB962C8B-B14F-4D97-AF65-F5344CB8AC3E}">
        <p14:creationId xmlns:p14="http://schemas.microsoft.com/office/powerpoint/2010/main" val="28150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BED02-CAD8-96DC-BD0A-A0B16A27F8AB}"/>
              </a:ext>
            </a:extLst>
          </p:cNvPr>
          <p:cNvSpPr>
            <a:spLocks noGrp="1"/>
          </p:cNvSpPr>
          <p:nvPr>
            <p:ph type="title"/>
          </p:nvPr>
        </p:nvSpPr>
        <p:spPr/>
        <p:txBody>
          <a:bodyPr/>
          <a:lstStyle/>
          <a:p>
            <a:r>
              <a:rPr lang="en-GB" dirty="0"/>
              <a:t>Finger Painting for patients with EDs</a:t>
            </a:r>
          </a:p>
        </p:txBody>
      </p:sp>
      <p:graphicFrame>
        <p:nvGraphicFramePr>
          <p:cNvPr id="5" name="Diagram 4">
            <a:extLst>
              <a:ext uri="{FF2B5EF4-FFF2-40B4-BE49-F238E27FC236}">
                <a16:creationId xmlns:a16="http://schemas.microsoft.com/office/drawing/2014/main" xmlns="" id="{BE2DE9AD-C183-0984-2268-7A9B86A98F8E}"/>
              </a:ext>
            </a:extLst>
          </p:cNvPr>
          <p:cNvGraphicFramePr/>
          <p:nvPr>
            <p:extLst>
              <p:ext uri="{D42A27DB-BD31-4B8C-83A1-F6EECF244321}">
                <p14:modId xmlns:p14="http://schemas.microsoft.com/office/powerpoint/2010/main" val="3855047537"/>
              </p:ext>
            </p:extLst>
          </p:nvPr>
        </p:nvGraphicFramePr>
        <p:xfrm>
          <a:off x="380999" y="1310850"/>
          <a:ext cx="8148026" cy="383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643991B7-6892-DF4A-9A71-B214A0CF8D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3519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CD555-C6A3-47C4-D6FF-C2DEA95EDEE1}"/>
              </a:ext>
            </a:extLst>
          </p:cNvPr>
          <p:cNvSpPr>
            <a:spLocks noGrp="1"/>
          </p:cNvSpPr>
          <p:nvPr>
            <p:ph type="title"/>
          </p:nvPr>
        </p:nvSpPr>
        <p:spPr/>
        <p:txBody>
          <a:bodyPr/>
          <a:lstStyle/>
          <a:p>
            <a:r>
              <a:rPr lang="en-GB" dirty="0"/>
              <a:t>MUSIC THERAPY </a:t>
            </a:r>
          </a:p>
        </p:txBody>
      </p:sp>
      <p:sp>
        <p:nvSpPr>
          <p:cNvPr id="3" name="Text Placeholder 2">
            <a:extLst>
              <a:ext uri="{FF2B5EF4-FFF2-40B4-BE49-F238E27FC236}">
                <a16:creationId xmlns:a16="http://schemas.microsoft.com/office/drawing/2014/main" xmlns="" id="{0A799F6C-FB18-DECE-91A7-C07C569C0C23}"/>
              </a:ext>
            </a:extLst>
          </p:cNvPr>
          <p:cNvSpPr>
            <a:spLocks noGrp="1"/>
          </p:cNvSpPr>
          <p:nvPr>
            <p:ph type="body" idx="1"/>
          </p:nvPr>
        </p:nvSpPr>
        <p:spPr/>
        <p:txBody>
          <a:bodyPr/>
          <a:lstStyle/>
          <a:p>
            <a:pPr marL="76200" indent="0">
              <a:buNone/>
            </a:pPr>
            <a:r>
              <a:rPr lang="x-none" sz="1800" dirty="0">
                <a:effectLst/>
                <a:latin typeface="+mj-lt"/>
                <a:ea typeface="Times New Roman" panose="02020603050405020304" pitchFamily="18" charset="0"/>
              </a:rPr>
              <a:t>“Music therapy, as defined by the World Federation of Music Therapy (WFMT, 2011 update), is the professional use of music and its elements as an intervention in medical, educational and everyday settings with individuals, groups, families or communities seeking to optimize their quality of life and improve their physical, social, communicative, emotional, intellectual and spiritual health and well-being. Research, practice, education and clinical training in music therapy are based on professional standards according to cultural, social and political contexts”</a:t>
            </a:r>
            <a:r>
              <a:rPr lang="x-none" dirty="0">
                <a:effectLst/>
                <a:latin typeface="+mj-lt"/>
              </a:rPr>
              <a:t> </a:t>
            </a:r>
            <a:endParaRPr lang="en-GB" dirty="0">
              <a:latin typeface="+mj-lt"/>
            </a:endParaRPr>
          </a:p>
        </p:txBody>
      </p:sp>
      <p:sp>
        <p:nvSpPr>
          <p:cNvPr id="4" name="Slide Number Placeholder 3">
            <a:extLst>
              <a:ext uri="{FF2B5EF4-FFF2-40B4-BE49-F238E27FC236}">
                <a16:creationId xmlns:a16="http://schemas.microsoft.com/office/drawing/2014/main" xmlns="" id="{7221A3CA-C87F-D037-5614-39ADEDF1D2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970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43284-39F6-F2A1-5CCC-0337C4575327}"/>
              </a:ext>
            </a:extLst>
          </p:cNvPr>
          <p:cNvSpPr>
            <a:spLocks noGrp="1"/>
          </p:cNvSpPr>
          <p:nvPr>
            <p:ph type="title"/>
          </p:nvPr>
        </p:nvSpPr>
        <p:spPr/>
        <p:txBody>
          <a:bodyPr/>
          <a:lstStyle/>
          <a:p>
            <a:r>
              <a:rPr lang="x-none" sz="3200" dirty="0">
                <a:latin typeface="Calibri" panose="020F0502020204030204" pitchFamily="34" charset="0"/>
                <a:ea typeface="Times New Roman" panose="02020603050405020304" pitchFamily="18" charset="0"/>
              </a:rPr>
              <a:t>Music helps </a:t>
            </a:r>
            <a:endParaRPr lang="en-GB" dirty="0"/>
          </a:p>
        </p:txBody>
      </p:sp>
      <p:sp>
        <p:nvSpPr>
          <p:cNvPr id="3" name="Text Placeholder 2">
            <a:extLst>
              <a:ext uri="{FF2B5EF4-FFF2-40B4-BE49-F238E27FC236}">
                <a16:creationId xmlns:a16="http://schemas.microsoft.com/office/drawing/2014/main" xmlns="" id="{E885C62D-F0C7-3625-A618-291B0183F46C}"/>
              </a:ext>
            </a:extLst>
          </p:cNvPr>
          <p:cNvSpPr>
            <a:spLocks noGrp="1"/>
          </p:cNvSpPr>
          <p:nvPr>
            <p:ph type="body" idx="1"/>
          </p:nvPr>
        </p:nvSpPr>
        <p:spPr>
          <a:xfrm>
            <a:off x="614975" y="1310850"/>
            <a:ext cx="6757800" cy="3441299"/>
          </a:xfrm>
        </p:spPr>
        <p:txBody>
          <a:bodyPr/>
          <a:lstStyle/>
          <a:p>
            <a:pPr marL="76200" indent="0">
              <a:buNone/>
            </a:pPr>
            <a:r>
              <a:rPr lang="x-none" sz="1800" dirty="0">
                <a:latin typeface="+mn-lt"/>
                <a:ea typeface="Times New Roman" panose="02020603050405020304" pitchFamily="18" charset="0"/>
              </a:rPr>
              <a:t>1. </a:t>
            </a:r>
            <a:r>
              <a:rPr lang="x-none" sz="1800" dirty="0">
                <a:effectLst/>
                <a:latin typeface="+mn-lt"/>
                <a:ea typeface="Times New Roman" panose="02020603050405020304" pitchFamily="18" charset="0"/>
              </a:rPr>
              <a:t>to alleviate depression and anxiety (commonly associated with” – Obesity + the stigma associated </a:t>
            </a:r>
          </a:p>
          <a:p>
            <a:pPr marL="76200" indent="0">
              <a:buNone/>
            </a:pPr>
            <a:r>
              <a:rPr lang="x-none" sz="1800" dirty="0">
                <a:latin typeface="+mn-lt"/>
                <a:ea typeface="Times New Roman" panose="02020603050405020304" pitchFamily="18" charset="0"/>
              </a:rPr>
              <a:t>2. </a:t>
            </a:r>
            <a:r>
              <a:rPr lang="x-none" sz="1800" dirty="0">
                <a:effectLst/>
                <a:latin typeface="+mn-lt"/>
                <a:ea typeface="Times New Roman" panose="02020603050405020304" pitchFamily="18" charset="0"/>
              </a:rPr>
              <a:t>to relax, to improve sleep and rest, to improve and create a proper identity and self-esteem. </a:t>
            </a:r>
          </a:p>
          <a:p>
            <a:pPr marL="76200" indent="0">
              <a:buNone/>
            </a:pPr>
            <a:r>
              <a:rPr lang="x-none" sz="1800" dirty="0">
                <a:effectLst/>
                <a:latin typeface="+mn-lt"/>
                <a:ea typeface="Times New Roman" panose="02020603050405020304" pitchFamily="18" charset="0"/>
              </a:rPr>
              <a:t>It seeks to give voice to the healthy inner voice that wants to heal, to reduce stress and pressure levels. </a:t>
            </a:r>
          </a:p>
          <a:p>
            <a:pPr marL="76200" indent="0">
              <a:buNone/>
            </a:pPr>
            <a:r>
              <a:rPr lang="x-none" sz="1800" dirty="0">
                <a:effectLst/>
                <a:latin typeface="+mn-lt"/>
                <a:ea typeface="Times New Roman" panose="02020603050405020304" pitchFamily="18" charset="0"/>
              </a:rPr>
              <a:t>Music therapy sessions are perceived as a playful and relaxed environment that helps to reduce the sense of ridicule, working from humor and from the creation of a good therapeutic bond, with the professional music therapist and / or the group. </a:t>
            </a:r>
            <a:endParaRPr lang="en-GB" dirty="0">
              <a:latin typeface="+mn-lt"/>
            </a:endParaRPr>
          </a:p>
        </p:txBody>
      </p:sp>
      <p:sp>
        <p:nvSpPr>
          <p:cNvPr id="4" name="Slide Number Placeholder 3">
            <a:extLst>
              <a:ext uri="{FF2B5EF4-FFF2-40B4-BE49-F238E27FC236}">
                <a16:creationId xmlns:a16="http://schemas.microsoft.com/office/drawing/2014/main" xmlns="" id="{9AEF5245-3F47-036F-722F-F0F0E771A1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8004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9DD-26C1-39A9-A67D-5E5193EE3386}"/>
              </a:ext>
            </a:extLst>
          </p:cNvPr>
          <p:cNvSpPr>
            <a:spLocks noGrp="1"/>
          </p:cNvSpPr>
          <p:nvPr>
            <p:ph type="title"/>
          </p:nvPr>
        </p:nvSpPr>
        <p:spPr/>
        <p:txBody>
          <a:bodyPr/>
          <a:lstStyle/>
          <a:p>
            <a:r>
              <a:rPr lang="en-GB" dirty="0"/>
              <a:t>Dance Therapy </a:t>
            </a:r>
          </a:p>
        </p:txBody>
      </p:sp>
      <p:sp>
        <p:nvSpPr>
          <p:cNvPr id="4" name="Slide Number Placeholder 3">
            <a:extLst>
              <a:ext uri="{FF2B5EF4-FFF2-40B4-BE49-F238E27FC236}">
                <a16:creationId xmlns:a16="http://schemas.microsoft.com/office/drawing/2014/main" xmlns="" id="{A55556AA-9808-23CF-E042-B6EF6562EE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5" name="Picture 4" descr="A picture containing text&#10;&#10;Description automatically generated">
            <a:extLst>
              <a:ext uri="{FF2B5EF4-FFF2-40B4-BE49-F238E27FC236}">
                <a16:creationId xmlns:a16="http://schemas.microsoft.com/office/drawing/2014/main" xmlns="" id="{AD10ECC3-F83D-87B7-D782-3DFC17769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559" y="1481380"/>
            <a:ext cx="4980632" cy="3270770"/>
          </a:xfrm>
          <a:prstGeom prst="rect">
            <a:avLst/>
          </a:prstGeom>
        </p:spPr>
      </p:pic>
      <p:sp>
        <p:nvSpPr>
          <p:cNvPr id="6" name="TextBox 5">
            <a:extLst>
              <a:ext uri="{FF2B5EF4-FFF2-40B4-BE49-F238E27FC236}">
                <a16:creationId xmlns:a16="http://schemas.microsoft.com/office/drawing/2014/main" xmlns="" id="{1CA9F804-C578-69A9-95F2-E9DF37B5F32D}"/>
              </a:ext>
            </a:extLst>
          </p:cNvPr>
          <p:cNvSpPr txBox="1"/>
          <p:nvPr/>
        </p:nvSpPr>
        <p:spPr>
          <a:xfrm>
            <a:off x="2661727" y="4791875"/>
            <a:ext cx="2664296" cy="261610"/>
          </a:xfrm>
          <a:prstGeom prst="rect">
            <a:avLst/>
          </a:prstGeom>
          <a:noFill/>
        </p:spPr>
        <p:txBody>
          <a:bodyPr wrap="square" rtlCol="0">
            <a:spAutoFit/>
          </a:bodyPr>
          <a:lstStyle/>
          <a:p>
            <a:r>
              <a:rPr lang="x-none" sz="1100" dirty="0">
                <a:solidFill>
                  <a:srgbClr val="202122"/>
                </a:solidFill>
                <a:effectLst/>
                <a:latin typeface="Calibri" panose="020F0502020204030204" pitchFamily="34" charset="0"/>
                <a:ea typeface="Times New Roman" panose="02020603050405020304" pitchFamily="18" charset="0"/>
              </a:rPr>
              <a:t>Henri Matisse, </a:t>
            </a:r>
            <a:r>
              <a:rPr lang="x-none" sz="1100" i="1" dirty="0">
                <a:solidFill>
                  <a:srgbClr val="202122"/>
                </a:solidFill>
                <a:effectLst/>
                <a:latin typeface="Calibri" panose="020F0502020204030204" pitchFamily="34" charset="0"/>
                <a:ea typeface="Times New Roman" panose="02020603050405020304" pitchFamily="18" charset="0"/>
              </a:rPr>
              <a:t>La danse</a:t>
            </a:r>
            <a:r>
              <a:rPr lang="x-none" sz="1100" dirty="0">
                <a:solidFill>
                  <a:srgbClr val="202122"/>
                </a:solidFill>
                <a:effectLst/>
                <a:latin typeface="Calibri" panose="020F0502020204030204" pitchFamily="34" charset="0"/>
                <a:ea typeface="Times New Roman" panose="02020603050405020304" pitchFamily="18" charset="0"/>
              </a:rPr>
              <a:t> 1909, </a:t>
            </a:r>
            <a:r>
              <a:rPr lang="es-ES" sz="1100" dirty="0">
                <a:effectLst/>
                <a:latin typeface="Calibri" panose="020F0502020204030204" pitchFamily="34" charset="0"/>
                <a:ea typeface="Times New Roman" panose="02020603050405020304" pitchFamily="18" charset="0"/>
              </a:rPr>
              <a:t>(Wikipedia)</a:t>
            </a:r>
            <a:r>
              <a:rPr lang="x-none" sz="1100" dirty="0">
                <a:effectLst/>
              </a:rPr>
              <a:t> </a:t>
            </a:r>
            <a:endParaRPr lang="en-GB" sz="1100" dirty="0"/>
          </a:p>
        </p:txBody>
      </p:sp>
    </p:spTree>
    <p:extLst>
      <p:ext uri="{BB962C8B-B14F-4D97-AF65-F5344CB8AC3E}">
        <p14:creationId xmlns:p14="http://schemas.microsoft.com/office/powerpoint/2010/main" val="9086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86FD4-E285-B6C3-27C1-D95AC30FFC09}"/>
              </a:ext>
            </a:extLst>
          </p:cNvPr>
          <p:cNvSpPr>
            <a:spLocks noGrp="1"/>
          </p:cNvSpPr>
          <p:nvPr>
            <p:ph type="title"/>
          </p:nvPr>
        </p:nvSpPr>
        <p:spPr/>
        <p:txBody>
          <a:bodyPr/>
          <a:lstStyle/>
          <a:p>
            <a:r>
              <a:rPr lang="en-GB" dirty="0"/>
              <a:t>Dance Therapy </a:t>
            </a:r>
          </a:p>
        </p:txBody>
      </p:sp>
      <p:sp>
        <p:nvSpPr>
          <p:cNvPr id="3" name="Text Placeholder 2">
            <a:extLst>
              <a:ext uri="{FF2B5EF4-FFF2-40B4-BE49-F238E27FC236}">
                <a16:creationId xmlns:a16="http://schemas.microsoft.com/office/drawing/2014/main" xmlns="" id="{65C3F364-2C97-EBCF-3350-C435EF918BC3}"/>
              </a:ext>
            </a:extLst>
          </p:cNvPr>
          <p:cNvSpPr>
            <a:spLocks noGrp="1"/>
          </p:cNvSpPr>
          <p:nvPr>
            <p:ph type="body" idx="1"/>
          </p:nvPr>
        </p:nvSpPr>
        <p:spPr>
          <a:xfrm>
            <a:off x="381000" y="1310850"/>
            <a:ext cx="6991775" cy="3220925"/>
          </a:xfrm>
        </p:spPr>
        <p:txBody>
          <a:bodyPr/>
          <a:lstStyle/>
          <a:p>
            <a:r>
              <a:rPr lang="en-GB" sz="2000" b="1" i="0" dirty="0">
                <a:solidFill>
                  <a:srgbClr val="333333"/>
                </a:solidFill>
                <a:effectLst/>
                <a:latin typeface="+mn-lt"/>
                <a:cs typeface="Calibri" panose="020F0502020204030204" pitchFamily="34" charset="0"/>
              </a:rPr>
              <a:t>Dance/movement therapy</a:t>
            </a:r>
            <a:r>
              <a:rPr lang="en-GB" sz="2000" b="0" i="0" dirty="0">
                <a:solidFill>
                  <a:srgbClr val="333333"/>
                </a:solidFill>
                <a:effectLst/>
                <a:latin typeface="+mn-lt"/>
                <a:cs typeface="Calibri" panose="020F0502020204030204" pitchFamily="34" charset="0"/>
              </a:rPr>
              <a:t>, usually referred to simply as dance therapy or DMT, is a type of therapy that uses movement to help individuals achieve emotional, cognitive, physical, and social integration. Beneficial for both physical and mental health, dance therapy can be used for stress reduction, disease prevention, and mood management.</a:t>
            </a:r>
          </a:p>
          <a:p>
            <a:r>
              <a:rPr lang="en-GB" sz="2000" b="0" i="0" dirty="0">
                <a:solidFill>
                  <a:srgbClr val="333333"/>
                </a:solidFill>
                <a:effectLst/>
                <a:latin typeface="+mn-lt"/>
              </a:rPr>
              <a:t>Dance therapists work with people in therapy to help them improve their body </a:t>
            </a:r>
            <a:r>
              <a:rPr lang="en-GB" sz="2000" dirty="0">
                <a:solidFill>
                  <a:srgbClr val="333333"/>
                </a:solidFill>
                <a:latin typeface="+mn-lt"/>
              </a:rPr>
              <a:t>image and self esteem</a:t>
            </a:r>
            <a:endParaRPr lang="en-GB" sz="2000" dirty="0">
              <a:solidFill>
                <a:schemeClr val="tx1"/>
              </a:solidFill>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xmlns="" id="{7E7BA9F5-CCA4-8DFE-51B3-9CC8813569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xmlns="" id="{21D09191-6617-10B3-A6B6-EC5268919182}"/>
              </a:ext>
            </a:extLst>
          </p:cNvPr>
          <p:cNvSpPr txBox="1"/>
          <p:nvPr/>
        </p:nvSpPr>
        <p:spPr>
          <a:xfrm>
            <a:off x="4932040" y="4371950"/>
            <a:ext cx="3960440" cy="430887"/>
          </a:xfrm>
          <a:prstGeom prst="rect">
            <a:avLst/>
          </a:prstGeom>
          <a:noFill/>
        </p:spPr>
        <p:txBody>
          <a:bodyPr wrap="square" rtlCol="0">
            <a:spAutoFit/>
          </a:bodyPr>
          <a:lstStyle/>
          <a:p>
            <a:r>
              <a:rPr lang="en-GB" sz="1100" dirty="0"/>
              <a:t>https://</a:t>
            </a:r>
            <a:r>
              <a:rPr lang="en-GB" sz="1100" dirty="0" err="1"/>
              <a:t>www.goodtherapy.org</a:t>
            </a:r>
            <a:r>
              <a:rPr lang="en-GB" sz="1100" dirty="0"/>
              <a:t>/learn-about-therapy/types/dance-movement-therapy</a:t>
            </a:r>
          </a:p>
        </p:txBody>
      </p:sp>
    </p:spTree>
    <p:extLst>
      <p:ext uri="{BB962C8B-B14F-4D97-AF65-F5344CB8AC3E}">
        <p14:creationId xmlns:p14="http://schemas.microsoft.com/office/powerpoint/2010/main" val="263651110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610</Words>
  <Application>Microsoft Office PowerPoint</Application>
  <PresentationFormat>On-screen Show (16:9)</PresentationFormat>
  <Paragraphs>60</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Barlow SemiBold</vt:lpstr>
      <vt:lpstr>Open Sans</vt:lpstr>
      <vt:lpstr>Barlow Light</vt:lpstr>
      <vt:lpstr>Barlow</vt:lpstr>
      <vt:lpstr>Times New Roman</vt:lpstr>
      <vt:lpstr>Caius template</vt:lpstr>
      <vt:lpstr>Using Art Therapy with Patients with EDs –   Jonathan McFarland, Cristina Gonzalez, Mª Luisa Cuesta Santamaria, Isabel Maria Martin Ruiz, Eugenia Nadolu Velez, Eva Garcia Perea </vt:lpstr>
      <vt:lpstr>Humanistic ( Arts ) Therapies </vt:lpstr>
      <vt:lpstr>PLASTIC ARTS </vt:lpstr>
      <vt:lpstr>‘All children are artists. The problem is how to remain an artist once he grows up.’ * </vt:lpstr>
      <vt:lpstr>Finger Painting for patients with EDs</vt:lpstr>
      <vt:lpstr>MUSIC THERAPY </vt:lpstr>
      <vt:lpstr>Music helps </vt:lpstr>
      <vt:lpstr>Dance Therapy </vt:lpstr>
      <vt:lpstr>Dance Therapy </vt:lpstr>
      <vt:lpstr>Take Home Message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Lorenzo Martellini</cp:lastModifiedBy>
  <cp:revision>91</cp:revision>
  <dcterms:modified xsi:type="dcterms:W3CDTF">2023-05-16T08:22:20Z</dcterms:modified>
</cp:coreProperties>
</file>