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0" r:id="rId4"/>
    <p:sldId id="261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5" r:id="rId17"/>
    <p:sldId id="291" r:id="rId18"/>
    <p:sldId id="292" r:id="rId19"/>
    <p:sldId id="293" r:id="rId20"/>
    <p:sldId id="294" r:id="rId21"/>
    <p:sldId id="297" r:id="rId22"/>
    <p:sldId id="298" r:id="rId23"/>
    <p:sldId id="305" r:id="rId24"/>
    <p:sldId id="306" r:id="rId25"/>
    <p:sldId id="278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286418-1904-6885-7FB1-39D13D1B04D5}" name="Stevan Mijomanovic" initials="SM" userId="S::STEVAN.MIJOMANOVIC@nobelalgarve.com::e4e658d0-cd72-4a98-8000-9f7b50c84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890B0-4DDB-CD46-A684-5E466B650FF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D40844-9B5A-A241-B9EB-9367999E0B3F}">
      <dgm:prSet phldrT="[Text]"/>
      <dgm:spPr/>
      <dgm:t>
        <a:bodyPr/>
        <a:lstStyle/>
        <a:p>
          <a:pPr>
            <a:buNone/>
          </a:pPr>
          <a:r>
            <a:rPr lang="en-GB" dirty="0"/>
            <a:t>1. </a:t>
          </a:r>
          <a:r>
            <a:rPr lang="en-GB" dirty="0" err="1"/>
            <a:t>Defin</a:t>
          </a:r>
          <a:r>
            <a:rPr lang="sr-Latn-RS" dirty="0"/>
            <a:t>išite</a:t>
          </a:r>
          <a:r>
            <a:rPr lang="en-GB" dirty="0"/>
            <a:t> term</a:t>
          </a:r>
          <a:r>
            <a:rPr lang="sr-Latn-RS" dirty="0"/>
            <a:t>ine</a:t>
          </a:r>
          <a:r>
            <a:rPr lang="en-GB" dirty="0"/>
            <a:t> </a:t>
          </a:r>
          <a:r>
            <a:rPr lang="sr-Latn-RS"/>
            <a:t>kako </a:t>
          </a:r>
          <a:r>
            <a:rPr lang="sr-Latn-RS" dirty="0"/>
            <a:t>bi stvari zvučale</a:t>
          </a:r>
          <a:r>
            <a:rPr lang="en-GB" dirty="0"/>
            <a:t> </a:t>
          </a:r>
          <a:r>
            <a:rPr lang="sr-Latn-RS" dirty="0"/>
            <a:t>jasnije</a:t>
          </a:r>
          <a:r>
            <a:rPr lang="en-GB" dirty="0"/>
            <a:t> </a:t>
          </a:r>
        </a:p>
      </dgm:t>
    </dgm:pt>
    <dgm:pt modelId="{DD0F1BCB-925A-F34C-91AB-FAF30513A388}" type="parTrans" cxnId="{1A3CFC71-3B52-9948-B162-E0604989E9B7}">
      <dgm:prSet/>
      <dgm:spPr/>
      <dgm:t>
        <a:bodyPr/>
        <a:lstStyle/>
        <a:p>
          <a:endParaRPr lang="en-GB"/>
        </a:p>
      </dgm:t>
    </dgm:pt>
    <dgm:pt modelId="{7BE7A761-7638-DD42-B136-8E7E95A1F2D3}" type="sibTrans" cxnId="{1A3CFC71-3B52-9948-B162-E0604989E9B7}">
      <dgm:prSet/>
      <dgm:spPr/>
      <dgm:t>
        <a:bodyPr/>
        <a:lstStyle/>
        <a:p>
          <a:endParaRPr lang="en-GB"/>
        </a:p>
      </dgm:t>
    </dgm:pt>
    <dgm:pt modelId="{1CCD7EF0-B4E3-8045-A908-82320BB65786}">
      <dgm:prSet phldrT="[Text]"/>
      <dgm:spPr/>
      <dgm:t>
        <a:bodyPr/>
        <a:lstStyle/>
        <a:p>
          <a:pPr>
            <a:buNone/>
          </a:pPr>
          <a:r>
            <a:rPr lang="en-GB" dirty="0"/>
            <a:t>2. </a:t>
          </a:r>
          <a:r>
            <a:rPr lang="sr-Latn-RS" dirty="0"/>
            <a:t>Ponovite</a:t>
          </a:r>
          <a:r>
            <a:rPr lang="en-GB" dirty="0"/>
            <a:t>/Para</a:t>
          </a:r>
          <a:r>
            <a:rPr lang="sr-Latn-RS" dirty="0"/>
            <a:t>frazirajte</a:t>
          </a:r>
          <a:endParaRPr lang="en-GB" dirty="0"/>
        </a:p>
      </dgm:t>
    </dgm:pt>
    <dgm:pt modelId="{C3A352C6-21C3-234B-B869-C051D5D3AF75}" type="parTrans" cxnId="{E57AB46D-4074-6640-9291-BA9491EF87C0}">
      <dgm:prSet/>
      <dgm:spPr/>
      <dgm:t>
        <a:bodyPr/>
        <a:lstStyle/>
        <a:p>
          <a:endParaRPr lang="en-GB"/>
        </a:p>
      </dgm:t>
    </dgm:pt>
    <dgm:pt modelId="{82360F68-4286-8F44-A639-4AEF9CDC2D78}" type="sibTrans" cxnId="{E57AB46D-4074-6640-9291-BA9491EF87C0}">
      <dgm:prSet/>
      <dgm:spPr/>
      <dgm:t>
        <a:bodyPr/>
        <a:lstStyle/>
        <a:p>
          <a:endParaRPr lang="en-GB"/>
        </a:p>
      </dgm:t>
    </dgm:pt>
    <dgm:pt modelId="{67604E3E-B765-3240-8D17-3259E5F3CEB5}">
      <dgm:prSet phldrT="[Text]"/>
      <dgm:spPr/>
      <dgm:t>
        <a:bodyPr/>
        <a:lstStyle/>
        <a:p>
          <a:pPr>
            <a:buNone/>
          </a:pPr>
          <a:r>
            <a:rPr lang="en-GB" dirty="0"/>
            <a:t>3. </a:t>
          </a:r>
          <a:r>
            <a:rPr lang="sr-Latn-RS" dirty="0"/>
            <a:t>NE prekidajte druge</a:t>
          </a:r>
          <a:endParaRPr lang="en-GB" dirty="0"/>
        </a:p>
      </dgm:t>
    </dgm:pt>
    <dgm:pt modelId="{94C43F4E-74B5-7743-9FAE-43FD8A61C0F5}" type="parTrans" cxnId="{ACBDD200-2F93-284B-871D-4F98C1E08357}">
      <dgm:prSet/>
      <dgm:spPr/>
      <dgm:t>
        <a:bodyPr/>
        <a:lstStyle/>
        <a:p>
          <a:endParaRPr lang="en-GB"/>
        </a:p>
      </dgm:t>
    </dgm:pt>
    <dgm:pt modelId="{08086A55-8E7D-6941-A3BB-1F69F20AAD72}" type="sibTrans" cxnId="{ACBDD200-2F93-284B-871D-4F98C1E08357}">
      <dgm:prSet/>
      <dgm:spPr/>
      <dgm:t>
        <a:bodyPr/>
        <a:lstStyle/>
        <a:p>
          <a:endParaRPr lang="en-GB"/>
        </a:p>
      </dgm:t>
    </dgm:pt>
    <dgm:pt modelId="{B89F65F2-B4B4-0141-8C41-BCD6021868A9}">
      <dgm:prSet/>
      <dgm:spPr/>
      <dgm:t>
        <a:bodyPr/>
        <a:lstStyle/>
        <a:p>
          <a:pPr>
            <a:buNone/>
          </a:pPr>
          <a:r>
            <a:rPr lang="en-GB" dirty="0"/>
            <a:t>4. </a:t>
          </a:r>
          <a:r>
            <a:rPr lang="sr-Latn-RS"/>
            <a:t>Slušajte</a:t>
          </a:r>
          <a:r>
            <a:rPr lang="en-GB"/>
            <a:t> “</a:t>
          </a:r>
          <a:r>
            <a:rPr lang="sr-Latn-RS"/>
            <a:t>između redova</a:t>
          </a:r>
          <a:r>
            <a:rPr lang="en-GB"/>
            <a:t>”</a:t>
          </a:r>
          <a:endParaRPr lang="en-GB" dirty="0"/>
        </a:p>
      </dgm:t>
    </dgm:pt>
    <dgm:pt modelId="{1343F353-B49D-784A-9B56-595EDE2BE09A}" type="parTrans" cxnId="{FE56C67A-70F4-8745-A4EE-C6316101F818}">
      <dgm:prSet/>
      <dgm:spPr/>
      <dgm:t>
        <a:bodyPr/>
        <a:lstStyle/>
        <a:p>
          <a:endParaRPr lang="en-GB"/>
        </a:p>
      </dgm:t>
    </dgm:pt>
    <dgm:pt modelId="{BAD66FE2-E5ED-E949-97A9-DA7797B8A3C2}" type="sibTrans" cxnId="{FE56C67A-70F4-8745-A4EE-C6316101F818}">
      <dgm:prSet/>
      <dgm:spPr/>
      <dgm:t>
        <a:bodyPr/>
        <a:lstStyle/>
        <a:p>
          <a:endParaRPr lang="en-GB"/>
        </a:p>
      </dgm:t>
    </dgm:pt>
    <dgm:pt modelId="{87FF70DF-5537-5949-81EE-D088F4649308}">
      <dgm:prSet/>
      <dgm:spPr/>
      <dgm:t>
        <a:bodyPr/>
        <a:lstStyle/>
        <a:p>
          <a:pPr>
            <a:buNone/>
          </a:pPr>
          <a:r>
            <a:rPr lang="en-GB" dirty="0"/>
            <a:t>5</a:t>
          </a:r>
          <a:r>
            <a:rPr lang="en-GB"/>
            <a:t>. </a:t>
          </a:r>
          <a:r>
            <a:rPr lang="sr-Latn-RS"/>
            <a:t>NEMOJTE žuriti da ispunite pauze u razgovoru</a:t>
          </a:r>
          <a:r>
            <a:rPr lang="en-GB"/>
            <a:t> </a:t>
          </a:r>
          <a:endParaRPr lang="en-GB" dirty="0"/>
        </a:p>
      </dgm:t>
    </dgm:pt>
    <dgm:pt modelId="{31C7159A-795B-3F45-BE5B-5B45E323A39C}" type="parTrans" cxnId="{BE2F8114-7613-FF48-BF6E-1E69123D09B3}">
      <dgm:prSet/>
      <dgm:spPr/>
      <dgm:t>
        <a:bodyPr/>
        <a:lstStyle/>
        <a:p>
          <a:endParaRPr lang="en-GB"/>
        </a:p>
      </dgm:t>
    </dgm:pt>
    <dgm:pt modelId="{C7D915C9-A3FD-8243-97E0-BA2897AB12F7}" type="sibTrans" cxnId="{BE2F8114-7613-FF48-BF6E-1E69123D09B3}">
      <dgm:prSet/>
      <dgm:spPr/>
      <dgm:t>
        <a:bodyPr/>
        <a:lstStyle/>
        <a:p>
          <a:endParaRPr lang="en-GB"/>
        </a:p>
      </dgm:t>
    </dgm:pt>
    <dgm:pt modelId="{00B1C1AB-B799-C543-8C29-57A18201FDED}">
      <dgm:prSet/>
      <dgm:spPr/>
      <dgm:t>
        <a:bodyPr/>
        <a:lstStyle/>
        <a:p>
          <a:pPr>
            <a:buNone/>
          </a:pPr>
          <a:r>
            <a:rPr lang="en-GB" dirty="0"/>
            <a:t>6. </a:t>
          </a:r>
          <a:r>
            <a:rPr lang="sr-Latn-RS" dirty="0"/>
            <a:t>Povratne informacije</a:t>
          </a:r>
          <a:r>
            <a:rPr lang="en-GB" dirty="0"/>
            <a:t> </a:t>
          </a:r>
        </a:p>
      </dgm:t>
    </dgm:pt>
    <dgm:pt modelId="{07E91517-547E-724E-A872-E786981DEAA4}" type="parTrans" cxnId="{3C7D7361-7B48-E242-8E4A-8D8205DC6B5E}">
      <dgm:prSet/>
      <dgm:spPr/>
      <dgm:t>
        <a:bodyPr/>
        <a:lstStyle/>
        <a:p>
          <a:endParaRPr lang="en-GB"/>
        </a:p>
      </dgm:t>
    </dgm:pt>
    <dgm:pt modelId="{8C94977D-AE3F-AE4B-A1EC-75F16872975C}" type="sibTrans" cxnId="{3C7D7361-7B48-E242-8E4A-8D8205DC6B5E}">
      <dgm:prSet/>
      <dgm:spPr/>
      <dgm:t>
        <a:bodyPr/>
        <a:lstStyle/>
        <a:p>
          <a:endParaRPr lang="en-GB"/>
        </a:p>
      </dgm:t>
    </dgm:pt>
    <dgm:pt modelId="{77BC1287-F853-8B4D-AD7C-D36D93A5B2E3}" type="pres">
      <dgm:prSet presAssocID="{1F7890B0-4DDB-CD46-A684-5E466B650FFD}" presName="linearFlow" presStyleCnt="0">
        <dgm:presLayoutVars>
          <dgm:dir/>
          <dgm:resizeHandles val="exact"/>
        </dgm:presLayoutVars>
      </dgm:prSet>
      <dgm:spPr/>
    </dgm:pt>
    <dgm:pt modelId="{8B14EAA9-9D5D-3F4B-8441-E03805813C87}" type="pres">
      <dgm:prSet presAssocID="{01D40844-9B5A-A241-B9EB-9367999E0B3F}" presName="composite" presStyleCnt="0"/>
      <dgm:spPr/>
    </dgm:pt>
    <dgm:pt modelId="{20A2A320-0240-E74F-AF89-75EDD3C3D8CA}" type="pres">
      <dgm:prSet presAssocID="{01D40844-9B5A-A241-B9EB-9367999E0B3F}" presName="imgShp" presStyleLbl="fgImgPlace1" presStyleIdx="0" presStyleCnt="6"/>
      <dgm:spPr/>
    </dgm:pt>
    <dgm:pt modelId="{36D21C34-231C-1445-9430-844A50E38C4D}" type="pres">
      <dgm:prSet presAssocID="{01D40844-9B5A-A241-B9EB-9367999E0B3F}" presName="txShp" presStyleLbl="node1" presStyleIdx="0" presStyleCnt="6">
        <dgm:presLayoutVars>
          <dgm:bulletEnabled val="1"/>
        </dgm:presLayoutVars>
      </dgm:prSet>
      <dgm:spPr/>
    </dgm:pt>
    <dgm:pt modelId="{774ABA87-6655-D148-B215-BFF4CD62D7D8}" type="pres">
      <dgm:prSet presAssocID="{7BE7A761-7638-DD42-B136-8E7E95A1F2D3}" presName="spacing" presStyleCnt="0"/>
      <dgm:spPr/>
    </dgm:pt>
    <dgm:pt modelId="{A3A5F937-3023-A548-9944-1BFE2BDF8630}" type="pres">
      <dgm:prSet presAssocID="{1CCD7EF0-B4E3-8045-A908-82320BB65786}" presName="composite" presStyleCnt="0"/>
      <dgm:spPr/>
    </dgm:pt>
    <dgm:pt modelId="{F956119E-4EE9-9C4F-82ED-9A890596290C}" type="pres">
      <dgm:prSet presAssocID="{1CCD7EF0-B4E3-8045-A908-82320BB65786}" presName="imgShp" presStyleLbl="fgImgPlace1" presStyleIdx="1" presStyleCnt="6"/>
      <dgm:spPr/>
    </dgm:pt>
    <dgm:pt modelId="{01E2B833-007E-5844-87A5-7C5F674BCE4B}" type="pres">
      <dgm:prSet presAssocID="{1CCD7EF0-B4E3-8045-A908-82320BB65786}" presName="txShp" presStyleLbl="node1" presStyleIdx="1" presStyleCnt="6">
        <dgm:presLayoutVars>
          <dgm:bulletEnabled val="1"/>
        </dgm:presLayoutVars>
      </dgm:prSet>
      <dgm:spPr/>
    </dgm:pt>
    <dgm:pt modelId="{641165C9-46E9-724C-88A0-1176C9418C3D}" type="pres">
      <dgm:prSet presAssocID="{82360F68-4286-8F44-A639-4AEF9CDC2D78}" presName="spacing" presStyleCnt="0"/>
      <dgm:spPr/>
    </dgm:pt>
    <dgm:pt modelId="{73BD64E3-A7C7-D440-AD98-75351AC6F3EB}" type="pres">
      <dgm:prSet presAssocID="{67604E3E-B765-3240-8D17-3259E5F3CEB5}" presName="composite" presStyleCnt="0"/>
      <dgm:spPr/>
    </dgm:pt>
    <dgm:pt modelId="{878802BF-28FD-1943-83AA-56A19FD5F9BD}" type="pres">
      <dgm:prSet presAssocID="{67604E3E-B765-3240-8D17-3259E5F3CEB5}" presName="imgShp" presStyleLbl="fgImgPlace1" presStyleIdx="2" presStyleCnt="6"/>
      <dgm:spPr/>
    </dgm:pt>
    <dgm:pt modelId="{C4841CA9-1C21-8F4F-860C-DC6FDDA5AA12}" type="pres">
      <dgm:prSet presAssocID="{67604E3E-B765-3240-8D17-3259E5F3CEB5}" presName="txShp" presStyleLbl="node1" presStyleIdx="2" presStyleCnt="6">
        <dgm:presLayoutVars>
          <dgm:bulletEnabled val="1"/>
        </dgm:presLayoutVars>
      </dgm:prSet>
      <dgm:spPr/>
    </dgm:pt>
    <dgm:pt modelId="{7C48C1B1-15D9-7A46-8044-E19A6A776DC2}" type="pres">
      <dgm:prSet presAssocID="{08086A55-8E7D-6941-A3BB-1F69F20AAD72}" presName="spacing" presStyleCnt="0"/>
      <dgm:spPr/>
    </dgm:pt>
    <dgm:pt modelId="{7E2C55D9-53B9-BB4E-888A-2D6895F9D22E}" type="pres">
      <dgm:prSet presAssocID="{B89F65F2-B4B4-0141-8C41-BCD6021868A9}" presName="composite" presStyleCnt="0"/>
      <dgm:spPr/>
    </dgm:pt>
    <dgm:pt modelId="{9EAC5413-2357-E347-BB42-3B069E58104D}" type="pres">
      <dgm:prSet presAssocID="{B89F65F2-B4B4-0141-8C41-BCD6021868A9}" presName="imgShp" presStyleLbl="fgImgPlace1" presStyleIdx="3" presStyleCnt="6"/>
      <dgm:spPr/>
    </dgm:pt>
    <dgm:pt modelId="{13BD2B43-5EFA-7347-8E0F-83CEEB81AA7D}" type="pres">
      <dgm:prSet presAssocID="{B89F65F2-B4B4-0141-8C41-BCD6021868A9}" presName="txShp" presStyleLbl="node1" presStyleIdx="3" presStyleCnt="6">
        <dgm:presLayoutVars>
          <dgm:bulletEnabled val="1"/>
        </dgm:presLayoutVars>
      </dgm:prSet>
      <dgm:spPr/>
    </dgm:pt>
    <dgm:pt modelId="{E203A81D-537D-2B41-86C7-5A474EA167AE}" type="pres">
      <dgm:prSet presAssocID="{BAD66FE2-E5ED-E949-97A9-DA7797B8A3C2}" presName="spacing" presStyleCnt="0"/>
      <dgm:spPr/>
    </dgm:pt>
    <dgm:pt modelId="{6CA6D88B-60CA-BF4B-87D9-6FBE9C9BBC50}" type="pres">
      <dgm:prSet presAssocID="{87FF70DF-5537-5949-81EE-D088F4649308}" presName="composite" presStyleCnt="0"/>
      <dgm:spPr/>
    </dgm:pt>
    <dgm:pt modelId="{1E1A5654-09D6-A94F-B32D-B39A8CF3BB7B}" type="pres">
      <dgm:prSet presAssocID="{87FF70DF-5537-5949-81EE-D088F4649308}" presName="imgShp" presStyleLbl="fgImgPlace1" presStyleIdx="4" presStyleCnt="6"/>
      <dgm:spPr/>
    </dgm:pt>
    <dgm:pt modelId="{1FBF60A2-55C7-AC41-BEB4-519BE1F04A5D}" type="pres">
      <dgm:prSet presAssocID="{87FF70DF-5537-5949-81EE-D088F4649308}" presName="txShp" presStyleLbl="node1" presStyleIdx="4" presStyleCnt="6">
        <dgm:presLayoutVars>
          <dgm:bulletEnabled val="1"/>
        </dgm:presLayoutVars>
      </dgm:prSet>
      <dgm:spPr/>
    </dgm:pt>
    <dgm:pt modelId="{2F46C784-FDB2-7D4C-A0BD-B5CA078C2F64}" type="pres">
      <dgm:prSet presAssocID="{C7D915C9-A3FD-8243-97E0-BA2897AB12F7}" presName="spacing" presStyleCnt="0"/>
      <dgm:spPr/>
    </dgm:pt>
    <dgm:pt modelId="{B44AA862-D17E-3D40-BFB3-005450701A24}" type="pres">
      <dgm:prSet presAssocID="{00B1C1AB-B799-C543-8C29-57A18201FDED}" presName="composite" presStyleCnt="0"/>
      <dgm:spPr/>
    </dgm:pt>
    <dgm:pt modelId="{22442772-0645-124B-893C-5CAB9C015A4D}" type="pres">
      <dgm:prSet presAssocID="{00B1C1AB-B799-C543-8C29-57A18201FDED}" presName="imgShp" presStyleLbl="fgImgPlace1" presStyleIdx="5" presStyleCnt="6"/>
      <dgm:spPr/>
    </dgm:pt>
    <dgm:pt modelId="{791E616B-F5E2-C54D-86AF-1B994837EB40}" type="pres">
      <dgm:prSet presAssocID="{00B1C1AB-B799-C543-8C29-57A18201FDED}" presName="txShp" presStyleLbl="node1" presStyleIdx="5" presStyleCnt="6">
        <dgm:presLayoutVars>
          <dgm:bulletEnabled val="1"/>
        </dgm:presLayoutVars>
      </dgm:prSet>
      <dgm:spPr/>
    </dgm:pt>
  </dgm:ptLst>
  <dgm:cxnLst>
    <dgm:cxn modelId="{ACBDD200-2F93-284B-871D-4F98C1E08357}" srcId="{1F7890B0-4DDB-CD46-A684-5E466B650FFD}" destId="{67604E3E-B765-3240-8D17-3259E5F3CEB5}" srcOrd="2" destOrd="0" parTransId="{94C43F4E-74B5-7743-9FAE-43FD8A61C0F5}" sibTransId="{08086A55-8E7D-6941-A3BB-1F69F20AAD72}"/>
    <dgm:cxn modelId="{AC5CAF01-CBDD-304A-8F77-629F42380490}" type="presOf" srcId="{87FF70DF-5537-5949-81EE-D088F4649308}" destId="{1FBF60A2-55C7-AC41-BEB4-519BE1F04A5D}" srcOrd="0" destOrd="0" presId="urn:microsoft.com/office/officeart/2005/8/layout/vList3"/>
    <dgm:cxn modelId="{BE2F8114-7613-FF48-BF6E-1E69123D09B3}" srcId="{1F7890B0-4DDB-CD46-A684-5E466B650FFD}" destId="{87FF70DF-5537-5949-81EE-D088F4649308}" srcOrd="4" destOrd="0" parTransId="{31C7159A-795B-3F45-BE5B-5B45E323A39C}" sibTransId="{C7D915C9-A3FD-8243-97E0-BA2897AB12F7}"/>
    <dgm:cxn modelId="{B435F120-E7B6-6045-9050-C14F37C0971E}" type="presOf" srcId="{1CCD7EF0-B4E3-8045-A908-82320BB65786}" destId="{01E2B833-007E-5844-87A5-7C5F674BCE4B}" srcOrd="0" destOrd="0" presId="urn:microsoft.com/office/officeart/2005/8/layout/vList3"/>
    <dgm:cxn modelId="{3C7D7361-7B48-E242-8E4A-8D8205DC6B5E}" srcId="{1F7890B0-4DDB-CD46-A684-5E466B650FFD}" destId="{00B1C1AB-B799-C543-8C29-57A18201FDED}" srcOrd="5" destOrd="0" parTransId="{07E91517-547E-724E-A872-E786981DEAA4}" sibTransId="{8C94977D-AE3F-AE4B-A1EC-75F16872975C}"/>
    <dgm:cxn modelId="{EFC0F94C-B972-8B4F-9C38-CBC7F24C6961}" type="presOf" srcId="{00B1C1AB-B799-C543-8C29-57A18201FDED}" destId="{791E616B-F5E2-C54D-86AF-1B994837EB40}" srcOrd="0" destOrd="0" presId="urn:microsoft.com/office/officeart/2005/8/layout/vList3"/>
    <dgm:cxn modelId="{E57AB46D-4074-6640-9291-BA9491EF87C0}" srcId="{1F7890B0-4DDB-CD46-A684-5E466B650FFD}" destId="{1CCD7EF0-B4E3-8045-A908-82320BB65786}" srcOrd="1" destOrd="0" parTransId="{C3A352C6-21C3-234B-B869-C051D5D3AF75}" sibTransId="{82360F68-4286-8F44-A639-4AEF9CDC2D78}"/>
    <dgm:cxn modelId="{1A3CFC71-3B52-9948-B162-E0604989E9B7}" srcId="{1F7890B0-4DDB-CD46-A684-5E466B650FFD}" destId="{01D40844-9B5A-A241-B9EB-9367999E0B3F}" srcOrd="0" destOrd="0" parTransId="{DD0F1BCB-925A-F34C-91AB-FAF30513A388}" sibTransId="{7BE7A761-7638-DD42-B136-8E7E95A1F2D3}"/>
    <dgm:cxn modelId="{FE56C67A-70F4-8745-A4EE-C6316101F818}" srcId="{1F7890B0-4DDB-CD46-A684-5E466B650FFD}" destId="{B89F65F2-B4B4-0141-8C41-BCD6021868A9}" srcOrd="3" destOrd="0" parTransId="{1343F353-B49D-784A-9B56-595EDE2BE09A}" sibTransId="{BAD66FE2-E5ED-E949-97A9-DA7797B8A3C2}"/>
    <dgm:cxn modelId="{0A2AE684-E2E4-D441-A731-62583D5746D8}" type="presOf" srcId="{1F7890B0-4DDB-CD46-A684-5E466B650FFD}" destId="{77BC1287-F853-8B4D-AD7C-D36D93A5B2E3}" srcOrd="0" destOrd="0" presId="urn:microsoft.com/office/officeart/2005/8/layout/vList3"/>
    <dgm:cxn modelId="{F865AE89-31CA-E04D-A426-FF4026B45BBC}" type="presOf" srcId="{01D40844-9B5A-A241-B9EB-9367999E0B3F}" destId="{36D21C34-231C-1445-9430-844A50E38C4D}" srcOrd="0" destOrd="0" presId="urn:microsoft.com/office/officeart/2005/8/layout/vList3"/>
    <dgm:cxn modelId="{3CD8D78F-7A15-7546-B763-CA1154126549}" type="presOf" srcId="{B89F65F2-B4B4-0141-8C41-BCD6021868A9}" destId="{13BD2B43-5EFA-7347-8E0F-83CEEB81AA7D}" srcOrd="0" destOrd="0" presId="urn:microsoft.com/office/officeart/2005/8/layout/vList3"/>
    <dgm:cxn modelId="{52F163E2-F06F-874E-9ADC-C8433461795F}" type="presOf" srcId="{67604E3E-B765-3240-8D17-3259E5F3CEB5}" destId="{C4841CA9-1C21-8F4F-860C-DC6FDDA5AA12}" srcOrd="0" destOrd="0" presId="urn:microsoft.com/office/officeart/2005/8/layout/vList3"/>
    <dgm:cxn modelId="{BCC8CD71-8AB2-3A4D-B0E6-D222FA6F835B}" type="presParOf" srcId="{77BC1287-F853-8B4D-AD7C-D36D93A5B2E3}" destId="{8B14EAA9-9D5D-3F4B-8441-E03805813C87}" srcOrd="0" destOrd="0" presId="urn:microsoft.com/office/officeart/2005/8/layout/vList3"/>
    <dgm:cxn modelId="{01F1EF19-1EC9-DA47-AB42-6DA5D9A22337}" type="presParOf" srcId="{8B14EAA9-9D5D-3F4B-8441-E03805813C87}" destId="{20A2A320-0240-E74F-AF89-75EDD3C3D8CA}" srcOrd="0" destOrd="0" presId="urn:microsoft.com/office/officeart/2005/8/layout/vList3"/>
    <dgm:cxn modelId="{83223B56-D719-5249-A6B9-833AE0070343}" type="presParOf" srcId="{8B14EAA9-9D5D-3F4B-8441-E03805813C87}" destId="{36D21C34-231C-1445-9430-844A50E38C4D}" srcOrd="1" destOrd="0" presId="urn:microsoft.com/office/officeart/2005/8/layout/vList3"/>
    <dgm:cxn modelId="{900FBFF2-CF1A-434C-98BD-7A57D35BE878}" type="presParOf" srcId="{77BC1287-F853-8B4D-AD7C-D36D93A5B2E3}" destId="{774ABA87-6655-D148-B215-BFF4CD62D7D8}" srcOrd="1" destOrd="0" presId="urn:microsoft.com/office/officeart/2005/8/layout/vList3"/>
    <dgm:cxn modelId="{84769B27-1D34-E64E-B703-79902E114287}" type="presParOf" srcId="{77BC1287-F853-8B4D-AD7C-D36D93A5B2E3}" destId="{A3A5F937-3023-A548-9944-1BFE2BDF8630}" srcOrd="2" destOrd="0" presId="urn:microsoft.com/office/officeart/2005/8/layout/vList3"/>
    <dgm:cxn modelId="{6CD35E8B-6ECE-BB47-AAFF-50CF47646A5C}" type="presParOf" srcId="{A3A5F937-3023-A548-9944-1BFE2BDF8630}" destId="{F956119E-4EE9-9C4F-82ED-9A890596290C}" srcOrd="0" destOrd="0" presId="urn:microsoft.com/office/officeart/2005/8/layout/vList3"/>
    <dgm:cxn modelId="{D2E076C4-DCC7-2C47-B27F-B811AAD91551}" type="presParOf" srcId="{A3A5F937-3023-A548-9944-1BFE2BDF8630}" destId="{01E2B833-007E-5844-87A5-7C5F674BCE4B}" srcOrd="1" destOrd="0" presId="urn:microsoft.com/office/officeart/2005/8/layout/vList3"/>
    <dgm:cxn modelId="{3DC5CD8D-792D-3C48-9453-122852B3D0CA}" type="presParOf" srcId="{77BC1287-F853-8B4D-AD7C-D36D93A5B2E3}" destId="{641165C9-46E9-724C-88A0-1176C9418C3D}" srcOrd="3" destOrd="0" presId="urn:microsoft.com/office/officeart/2005/8/layout/vList3"/>
    <dgm:cxn modelId="{1C2A678D-B21E-614E-AEB7-DC9DA03A8FF4}" type="presParOf" srcId="{77BC1287-F853-8B4D-AD7C-D36D93A5B2E3}" destId="{73BD64E3-A7C7-D440-AD98-75351AC6F3EB}" srcOrd="4" destOrd="0" presId="urn:microsoft.com/office/officeart/2005/8/layout/vList3"/>
    <dgm:cxn modelId="{EAF6F3F5-3893-9E40-96BE-D84373300435}" type="presParOf" srcId="{73BD64E3-A7C7-D440-AD98-75351AC6F3EB}" destId="{878802BF-28FD-1943-83AA-56A19FD5F9BD}" srcOrd="0" destOrd="0" presId="urn:microsoft.com/office/officeart/2005/8/layout/vList3"/>
    <dgm:cxn modelId="{9B3AE4AF-79EE-F849-B960-990942C9BF43}" type="presParOf" srcId="{73BD64E3-A7C7-D440-AD98-75351AC6F3EB}" destId="{C4841CA9-1C21-8F4F-860C-DC6FDDA5AA12}" srcOrd="1" destOrd="0" presId="urn:microsoft.com/office/officeart/2005/8/layout/vList3"/>
    <dgm:cxn modelId="{7E768464-3F4B-CE46-BFD0-60A3A69611F4}" type="presParOf" srcId="{77BC1287-F853-8B4D-AD7C-D36D93A5B2E3}" destId="{7C48C1B1-15D9-7A46-8044-E19A6A776DC2}" srcOrd="5" destOrd="0" presId="urn:microsoft.com/office/officeart/2005/8/layout/vList3"/>
    <dgm:cxn modelId="{080B573D-47EC-134C-A27C-8CE0D4D5139B}" type="presParOf" srcId="{77BC1287-F853-8B4D-AD7C-D36D93A5B2E3}" destId="{7E2C55D9-53B9-BB4E-888A-2D6895F9D22E}" srcOrd="6" destOrd="0" presId="urn:microsoft.com/office/officeart/2005/8/layout/vList3"/>
    <dgm:cxn modelId="{AB93881A-FB6B-0B41-8D42-0CAF319F3AD7}" type="presParOf" srcId="{7E2C55D9-53B9-BB4E-888A-2D6895F9D22E}" destId="{9EAC5413-2357-E347-BB42-3B069E58104D}" srcOrd="0" destOrd="0" presId="urn:microsoft.com/office/officeart/2005/8/layout/vList3"/>
    <dgm:cxn modelId="{00E2D6DD-EBC4-894F-AB5A-D6B231A5D344}" type="presParOf" srcId="{7E2C55D9-53B9-BB4E-888A-2D6895F9D22E}" destId="{13BD2B43-5EFA-7347-8E0F-83CEEB81AA7D}" srcOrd="1" destOrd="0" presId="urn:microsoft.com/office/officeart/2005/8/layout/vList3"/>
    <dgm:cxn modelId="{4461CA29-27D8-624A-ABF3-D3A6F088F9FA}" type="presParOf" srcId="{77BC1287-F853-8B4D-AD7C-D36D93A5B2E3}" destId="{E203A81D-537D-2B41-86C7-5A474EA167AE}" srcOrd="7" destOrd="0" presId="urn:microsoft.com/office/officeart/2005/8/layout/vList3"/>
    <dgm:cxn modelId="{C9CB3E49-8AC0-7145-A448-89C34E9C8CEE}" type="presParOf" srcId="{77BC1287-F853-8B4D-AD7C-D36D93A5B2E3}" destId="{6CA6D88B-60CA-BF4B-87D9-6FBE9C9BBC50}" srcOrd="8" destOrd="0" presId="urn:microsoft.com/office/officeart/2005/8/layout/vList3"/>
    <dgm:cxn modelId="{67E3E392-112C-1A4B-8348-2E2137354A69}" type="presParOf" srcId="{6CA6D88B-60CA-BF4B-87D9-6FBE9C9BBC50}" destId="{1E1A5654-09D6-A94F-B32D-B39A8CF3BB7B}" srcOrd="0" destOrd="0" presId="urn:microsoft.com/office/officeart/2005/8/layout/vList3"/>
    <dgm:cxn modelId="{07095A3A-A7A5-6349-818C-6C65BAC2B94E}" type="presParOf" srcId="{6CA6D88B-60CA-BF4B-87D9-6FBE9C9BBC50}" destId="{1FBF60A2-55C7-AC41-BEB4-519BE1F04A5D}" srcOrd="1" destOrd="0" presId="urn:microsoft.com/office/officeart/2005/8/layout/vList3"/>
    <dgm:cxn modelId="{C0D4BF3D-AF66-474E-8C61-25539E3C2EB6}" type="presParOf" srcId="{77BC1287-F853-8B4D-AD7C-D36D93A5B2E3}" destId="{2F46C784-FDB2-7D4C-A0BD-B5CA078C2F64}" srcOrd="9" destOrd="0" presId="urn:microsoft.com/office/officeart/2005/8/layout/vList3"/>
    <dgm:cxn modelId="{A7490315-FE3D-604C-B1E0-6E83F9C5B274}" type="presParOf" srcId="{77BC1287-F853-8B4D-AD7C-D36D93A5B2E3}" destId="{B44AA862-D17E-3D40-BFB3-005450701A24}" srcOrd="10" destOrd="0" presId="urn:microsoft.com/office/officeart/2005/8/layout/vList3"/>
    <dgm:cxn modelId="{DDDB385D-2021-5340-8CE5-E5D174E40AAD}" type="presParOf" srcId="{B44AA862-D17E-3D40-BFB3-005450701A24}" destId="{22442772-0645-124B-893C-5CAB9C015A4D}" srcOrd="0" destOrd="0" presId="urn:microsoft.com/office/officeart/2005/8/layout/vList3"/>
    <dgm:cxn modelId="{8A2EF3B3-4368-944F-A542-D90366A6959D}" type="presParOf" srcId="{B44AA862-D17E-3D40-BFB3-005450701A24}" destId="{791E616B-F5E2-C54D-86AF-1B994837EB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21C34-231C-1445-9430-844A50E38C4D}">
      <dsp:nvSpPr>
        <dsp:cNvPr id="0" name=""/>
        <dsp:cNvSpPr/>
      </dsp:nvSpPr>
      <dsp:spPr>
        <a:xfrm rot="10800000">
          <a:off x="1443434" y="12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1. </a:t>
          </a:r>
          <a:r>
            <a:rPr lang="en-GB" sz="1800" kern="1200" dirty="0" err="1"/>
            <a:t>Defin</a:t>
          </a:r>
          <a:r>
            <a:rPr lang="sr-Latn-RS" sz="1800" kern="1200" dirty="0"/>
            <a:t>išite</a:t>
          </a:r>
          <a:r>
            <a:rPr lang="en-GB" sz="1800" kern="1200" dirty="0"/>
            <a:t> term</a:t>
          </a:r>
          <a:r>
            <a:rPr lang="sr-Latn-RS" sz="1800" kern="1200" dirty="0"/>
            <a:t>ine</a:t>
          </a:r>
          <a:r>
            <a:rPr lang="en-GB" sz="1800" kern="1200" dirty="0"/>
            <a:t> </a:t>
          </a:r>
          <a:r>
            <a:rPr lang="sr-Latn-RS" sz="1800" kern="1200"/>
            <a:t>kako </a:t>
          </a:r>
          <a:r>
            <a:rPr lang="sr-Latn-RS" sz="1800" kern="1200" dirty="0"/>
            <a:t>bi stvari zvučale</a:t>
          </a:r>
          <a:r>
            <a:rPr lang="en-GB" sz="1800" kern="1200" dirty="0"/>
            <a:t> </a:t>
          </a:r>
          <a:r>
            <a:rPr lang="sr-Latn-RS" sz="1800" kern="1200" dirty="0"/>
            <a:t>jasnije</a:t>
          </a:r>
          <a:r>
            <a:rPr lang="en-GB" sz="1800" kern="1200" dirty="0"/>
            <a:t> </a:t>
          </a:r>
        </a:p>
      </dsp:txBody>
      <dsp:txXfrm rot="10800000">
        <a:off x="1600325" y="1228"/>
        <a:ext cx="4950876" cy="627566"/>
      </dsp:txXfrm>
    </dsp:sp>
    <dsp:sp modelId="{20A2A320-0240-E74F-AF89-75EDD3C3D8CA}">
      <dsp:nvSpPr>
        <dsp:cNvPr id="0" name=""/>
        <dsp:cNvSpPr/>
      </dsp:nvSpPr>
      <dsp:spPr>
        <a:xfrm>
          <a:off x="1129651" y="12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2B833-007E-5844-87A5-7C5F674BCE4B}">
      <dsp:nvSpPr>
        <dsp:cNvPr id="0" name=""/>
        <dsp:cNvSpPr/>
      </dsp:nvSpPr>
      <dsp:spPr>
        <a:xfrm rot="10800000">
          <a:off x="1443434" y="8161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2. </a:t>
          </a:r>
          <a:r>
            <a:rPr lang="sr-Latn-RS" sz="1800" kern="1200" dirty="0"/>
            <a:t>Ponovite</a:t>
          </a:r>
          <a:r>
            <a:rPr lang="en-GB" sz="1800" kern="1200" dirty="0"/>
            <a:t>/Para</a:t>
          </a:r>
          <a:r>
            <a:rPr lang="sr-Latn-RS" sz="1800" kern="1200" dirty="0"/>
            <a:t>frazirajte</a:t>
          </a:r>
          <a:endParaRPr lang="en-GB" sz="1800" kern="1200" dirty="0"/>
        </a:p>
      </dsp:txBody>
      <dsp:txXfrm rot="10800000">
        <a:off x="1600325" y="816128"/>
        <a:ext cx="4950876" cy="627566"/>
      </dsp:txXfrm>
    </dsp:sp>
    <dsp:sp modelId="{F956119E-4EE9-9C4F-82ED-9A890596290C}">
      <dsp:nvSpPr>
        <dsp:cNvPr id="0" name=""/>
        <dsp:cNvSpPr/>
      </dsp:nvSpPr>
      <dsp:spPr>
        <a:xfrm>
          <a:off x="1129651" y="8161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41CA9-1C21-8F4F-860C-DC6FDDA5AA12}">
      <dsp:nvSpPr>
        <dsp:cNvPr id="0" name=""/>
        <dsp:cNvSpPr/>
      </dsp:nvSpPr>
      <dsp:spPr>
        <a:xfrm rot="10800000">
          <a:off x="1443434" y="16310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3. </a:t>
          </a:r>
          <a:r>
            <a:rPr lang="sr-Latn-RS" sz="1800" kern="1200" dirty="0"/>
            <a:t>NE prekidajte druge</a:t>
          </a:r>
          <a:endParaRPr lang="en-GB" sz="1800" kern="1200" dirty="0"/>
        </a:p>
      </dsp:txBody>
      <dsp:txXfrm rot="10800000">
        <a:off x="1600325" y="1631028"/>
        <a:ext cx="4950876" cy="627566"/>
      </dsp:txXfrm>
    </dsp:sp>
    <dsp:sp modelId="{878802BF-28FD-1943-83AA-56A19FD5F9BD}">
      <dsp:nvSpPr>
        <dsp:cNvPr id="0" name=""/>
        <dsp:cNvSpPr/>
      </dsp:nvSpPr>
      <dsp:spPr>
        <a:xfrm>
          <a:off x="1129651" y="16310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2B43-5EFA-7347-8E0F-83CEEB81AA7D}">
      <dsp:nvSpPr>
        <dsp:cNvPr id="0" name=""/>
        <dsp:cNvSpPr/>
      </dsp:nvSpPr>
      <dsp:spPr>
        <a:xfrm rot="10800000">
          <a:off x="1443434" y="24459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4. </a:t>
          </a:r>
          <a:r>
            <a:rPr lang="sr-Latn-RS" sz="1800" kern="1200"/>
            <a:t>Slušajte</a:t>
          </a:r>
          <a:r>
            <a:rPr lang="en-GB" sz="1800" kern="1200"/>
            <a:t> “</a:t>
          </a:r>
          <a:r>
            <a:rPr lang="sr-Latn-RS" sz="1800" kern="1200"/>
            <a:t>između redova</a:t>
          </a:r>
          <a:r>
            <a:rPr lang="en-GB" sz="1800" kern="1200"/>
            <a:t>”</a:t>
          </a:r>
          <a:endParaRPr lang="en-GB" sz="1800" kern="1200" dirty="0"/>
        </a:p>
      </dsp:txBody>
      <dsp:txXfrm rot="10800000">
        <a:off x="1600325" y="2445928"/>
        <a:ext cx="4950876" cy="627566"/>
      </dsp:txXfrm>
    </dsp:sp>
    <dsp:sp modelId="{9EAC5413-2357-E347-BB42-3B069E58104D}">
      <dsp:nvSpPr>
        <dsp:cNvPr id="0" name=""/>
        <dsp:cNvSpPr/>
      </dsp:nvSpPr>
      <dsp:spPr>
        <a:xfrm>
          <a:off x="1129651" y="24459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F60A2-55C7-AC41-BEB4-519BE1F04A5D}">
      <dsp:nvSpPr>
        <dsp:cNvPr id="0" name=""/>
        <dsp:cNvSpPr/>
      </dsp:nvSpPr>
      <dsp:spPr>
        <a:xfrm rot="10800000">
          <a:off x="1443434" y="32608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5</a:t>
          </a:r>
          <a:r>
            <a:rPr lang="en-GB" sz="1800" kern="1200"/>
            <a:t>. </a:t>
          </a:r>
          <a:r>
            <a:rPr lang="sr-Latn-RS" sz="1800" kern="1200"/>
            <a:t>NEMOJTE žuriti da ispunite pauze u razgovoru</a:t>
          </a:r>
          <a:r>
            <a:rPr lang="en-GB" sz="1800" kern="1200"/>
            <a:t> </a:t>
          </a:r>
          <a:endParaRPr lang="en-GB" sz="1800" kern="1200" dirty="0"/>
        </a:p>
      </dsp:txBody>
      <dsp:txXfrm rot="10800000">
        <a:off x="1600325" y="3260828"/>
        <a:ext cx="4950876" cy="627566"/>
      </dsp:txXfrm>
    </dsp:sp>
    <dsp:sp modelId="{1E1A5654-09D6-A94F-B32D-B39A8CF3BB7B}">
      <dsp:nvSpPr>
        <dsp:cNvPr id="0" name=""/>
        <dsp:cNvSpPr/>
      </dsp:nvSpPr>
      <dsp:spPr>
        <a:xfrm>
          <a:off x="1129651" y="32608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E616B-F5E2-C54D-86AF-1B994837EB40}">
      <dsp:nvSpPr>
        <dsp:cNvPr id="0" name=""/>
        <dsp:cNvSpPr/>
      </dsp:nvSpPr>
      <dsp:spPr>
        <a:xfrm rot="10800000">
          <a:off x="1443434" y="4075727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6. </a:t>
          </a:r>
          <a:r>
            <a:rPr lang="sr-Latn-RS" sz="1800" kern="1200" dirty="0"/>
            <a:t>Povratne informacije</a:t>
          </a:r>
          <a:r>
            <a:rPr lang="en-GB" sz="1800" kern="1200" dirty="0"/>
            <a:t> </a:t>
          </a:r>
        </a:p>
      </dsp:txBody>
      <dsp:txXfrm rot="10800000">
        <a:off x="1600325" y="4075727"/>
        <a:ext cx="4950876" cy="627566"/>
      </dsp:txXfrm>
    </dsp:sp>
    <dsp:sp modelId="{22442772-0645-124B-893C-5CAB9C015A4D}">
      <dsp:nvSpPr>
        <dsp:cNvPr id="0" name=""/>
        <dsp:cNvSpPr/>
      </dsp:nvSpPr>
      <dsp:spPr>
        <a:xfrm>
          <a:off x="1129651" y="4075727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18E4-12F5-074A-AB8C-59249DEB29E1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1BA5-B70F-5446-B484-BBC71331A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0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22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0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18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83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77C5-F6EA-FE12-BDA9-26DA1E3CA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D5B23-0FE1-5E91-ED28-93B3CECAD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C08E-AD55-17C3-A9E4-685A1F33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B45C-A689-59D7-1348-DA205667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C60FE-8394-52D9-F38D-16D9C686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5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D53E-9151-642B-982A-50B50C4E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F25CC-B39C-9B1F-7992-635A3F75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5E73-36BC-DD20-580F-297160C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82E64-622A-0D65-4F21-480B9EEB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D732-CDF8-32EA-32FA-CED8E313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0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6AA89-582D-3417-D155-237B522F0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D85D9-E77B-337C-F44C-857655A35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ADFE-87A1-76BF-A561-3093B0CD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86F60-2562-7281-9A23-74F97BB0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BBC0-EDA1-B3A5-2E2E-AD5F6A89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455205" y="4166472"/>
            <a:ext cx="11735668" cy="2691633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19967" y="4166467"/>
            <a:ext cx="8078400" cy="204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70" y="5243822"/>
            <a:ext cx="1552849" cy="8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62DD-FD43-5F1F-05AF-858FC325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1C15-A6D1-9BA2-A01D-F54E4B1A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A935-D46B-B151-07F9-6A097D43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AE5E6-D90C-4339-6377-2A66E923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5047-DA68-D77A-F4EB-FA0E3EFE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1401-E0BB-9758-1AB5-142E2C24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E88E-F978-A6FE-C9CF-F898AAA2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6C21-ED2C-F253-EF6F-9986C72E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AC61-B13F-9C06-B87C-9A01E3E0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A9C3E-8832-A990-909F-27B6608A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2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8CD2-6EB0-F2E5-E93B-32CAD66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44BE-0DCC-3D45-71E1-FB4B863DC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C630B-1AB8-D81C-D957-698F52D0F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A5DC3-C980-D95B-6C77-88F9E394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13EB5-3156-1600-74F4-72C3660C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E4D07-DF9A-4641-2CFC-9D7B415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43D9-38D4-AEF2-941A-BD7D1F88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4EEBB-B543-2A1A-7E24-F8CCE3DC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F302D-09DD-DD16-EA08-D01563170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744D2-16C6-34CF-AD35-1305CF48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089AC-B671-7259-5BF1-0859CE3D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45CB9-2001-D389-662E-11521F26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BC403-5884-01DA-620B-329CB67A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E5EDD-1164-12B7-FF45-EE644B1A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A744-5694-F2D8-4072-97B50308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3E232-F024-C61B-5E0D-189FAA5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2D392-F7C5-070C-1C87-476E9A0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2EB3C-211A-2CD0-494E-DF89E3D3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8AB9B-0390-0389-5164-20AD2C4A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60082-6FA9-3B84-7183-D43DE926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61C63-157E-7392-D00B-44110473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E87C-7DC8-0A8C-9DD6-33906D1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EB2A-BB2E-E7ED-B201-9ED04F94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47B67-BEF3-66EB-10E5-B6758CC98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DB893-FC48-77F6-31F5-CAFCCE3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E3BD6-8EE8-BB50-E987-5B4F0589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7B065-B247-C28E-E023-3F5396BB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3F00-3EFB-40AF-5034-D75A5321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705AA-8CDC-47D0-2064-303DB7230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16266-2E63-DF8A-68AF-956512481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AA7AD-0B04-7CF4-8F73-56D68D2F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CCBC-CF55-3305-F283-B862F9C4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FCC9-17C2-95C6-345F-3BF1C0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5FFC9-78EE-4AD3-3188-D3167A4C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5A61E-3B0F-03BC-C9C3-CC01710A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C1BB-ACDA-CE57-B602-8DF774A43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D0EB-05E7-634E-8369-D3FAA9FE967F}" type="datetimeFigureOut">
              <a:rPr lang="en-GB" smtClean="0"/>
              <a:t>25/06/2023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5FD1-8C3B-D9C1-69AC-37039F6F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8490-D212-440F-3BAC-493AD8660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wp-content/uploads/2021/12/qsir-active-listening.pdf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12/qsir-active-listening.pdf" TargetMode="External"/><Relationship Id="rId2" Type="http://schemas.openxmlformats.org/officeDocument/2006/relationships/hyperlink" Target="https://www.goodtherapy.org/learn-about-therapy/types/dance-movement-therapy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ritannica.com/dictionary/stigma#:~:text=1,stigma%20attached%20to%20receiving%20welfare" TargetMode="External"/><Relationship Id="rId5" Type="http://schemas.openxmlformats.org/officeDocument/2006/relationships/hyperlink" Target="https://www.worldobesity.org/what-we-do/our-policy-priorities/weight-stigma#:~:text=Weight%20stigma%20is%20a%20result,can%20lead%20to%20stigmatising%20acts" TargetMode="External"/><Relationship Id="rId4" Type="http://schemas.openxmlformats.org/officeDocument/2006/relationships/hyperlink" Target="https://www.obesityaction.org/action-through-advocacy/weight-bias/people-first-languag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obesity#tab=tab_2" TargetMode="External"/><Relationship Id="rId2" Type="http://schemas.openxmlformats.org/officeDocument/2006/relationships/hyperlink" Target="https://socialsci.libretexts.org/@go/page/8123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sa/4.0/deed.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31371" y="4101075"/>
            <a:ext cx="8928992" cy="220824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it-IT" sz="3200" dirty="0"/>
              <a:t>Komunikacija sa pacijentima sa gojaznošću – humanistički pristup </a:t>
            </a:r>
            <a:br>
              <a:rPr lang="en" sz="3200" dirty="0">
                <a:solidFill>
                  <a:schemeClr val="accent1"/>
                </a:solidFill>
              </a:rPr>
            </a:br>
            <a:br>
              <a:rPr lang="it-IT" sz="2400" dirty="0"/>
            </a:br>
            <a:r>
              <a:rPr lang="sr-Latn-RS" sz="2133" dirty="0"/>
              <a:t>Dž</a:t>
            </a:r>
            <a:r>
              <a:rPr lang="it-IT" sz="2133" dirty="0"/>
              <a:t>onatan M</a:t>
            </a:r>
            <a:r>
              <a:rPr lang="sr-Latn-RS" sz="2133" dirty="0"/>
              <a:t>ekf</a:t>
            </a:r>
            <a:r>
              <a:rPr lang="it-IT" sz="2133" dirty="0"/>
              <a:t>arland, </a:t>
            </a:r>
            <a:r>
              <a:rPr lang="sr-Latn-RS" sz="2133" dirty="0"/>
              <a:t>K</a:t>
            </a:r>
            <a:r>
              <a:rPr lang="it-IT" sz="2133" dirty="0"/>
              <a:t>ristina Gonzale</a:t>
            </a:r>
            <a:r>
              <a:rPr lang="sr-Latn-RS" sz="2133" dirty="0"/>
              <a:t>s</a:t>
            </a:r>
            <a:r>
              <a:rPr lang="it-IT" sz="2133" dirty="0"/>
              <a:t>, Mª Lui</a:t>
            </a:r>
            <a:r>
              <a:rPr lang="sr-Latn-RS" sz="2133" dirty="0"/>
              <a:t>z</a:t>
            </a:r>
            <a:r>
              <a:rPr lang="it-IT" sz="2133" dirty="0"/>
              <a:t>a </a:t>
            </a:r>
            <a:r>
              <a:rPr lang="sr-Latn-RS" sz="2133" dirty="0"/>
              <a:t>K</a:t>
            </a:r>
            <a:r>
              <a:rPr lang="it-IT" sz="2133" dirty="0"/>
              <a:t>uesta Santamari</a:t>
            </a:r>
            <a:r>
              <a:rPr lang="sr-Latn-RS" sz="2133" dirty="0"/>
              <a:t>j</a:t>
            </a:r>
            <a:r>
              <a:rPr lang="it-IT" sz="2133" dirty="0"/>
              <a:t>a, I</a:t>
            </a:r>
            <a:r>
              <a:rPr lang="sr-Latn-RS" sz="2133" dirty="0"/>
              <a:t>z</a:t>
            </a:r>
            <a:r>
              <a:rPr lang="it-IT" sz="2133" dirty="0"/>
              <a:t>abel Mari</a:t>
            </a:r>
            <a:r>
              <a:rPr lang="sr-Latn-RS" sz="2133" dirty="0"/>
              <a:t>j</a:t>
            </a:r>
            <a:r>
              <a:rPr lang="it-IT" sz="2133" dirty="0"/>
              <a:t>a Martin Ruiz, Eugeni</a:t>
            </a:r>
            <a:r>
              <a:rPr lang="sr-Latn-RS" sz="2133" dirty="0"/>
              <a:t>j</a:t>
            </a:r>
            <a:r>
              <a:rPr lang="it-IT" sz="2133" dirty="0"/>
              <a:t>a Nadolu Velez, Eva Gar</a:t>
            </a:r>
            <a:r>
              <a:rPr lang="sr-Latn-RS" sz="2133" dirty="0"/>
              <a:t>s</a:t>
            </a:r>
            <a:r>
              <a:rPr lang="it-IT" sz="2133" dirty="0"/>
              <a:t>i</a:t>
            </a:r>
            <a:r>
              <a:rPr lang="sr-Latn-RS" sz="2133" dirty="0"/>
              <a:t>j</a:t>
            </a:r>
            <a:r>
              <a:rPr lang="it-IT" sz="2133" dirty="0"/>
              <a:t>a Perea </a:t>
            </a:r>
            <a:endParaRPr sz="2133" dirty="0"/>
          </a:p>
        </p:txBody>
      </p:sp>
      <p:sp>
        <p:nvSpPr>
          <p:cNvPr id="3" name="Rectangle 2"/>
          <p:cNvSpPr/>
          <p:nvPr/>
        </p:nvSpPr>
        <p:spPr>
          <a:xfrm>
            <a:off x="911426" y="1210687"/>
            <a:ext cx="10192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8000" b="1" dirty="0">
                <a:solidFill>
                  <a:schemeClr val="accent2"/>
                </a:solidFill>
              </a:rPr>
              <a:t>Connected 4 Health</a:t>
            </a:r>
            <a:endParaRPr lang="it-IT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E242-D487-9314-20ED-03BBDAFD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‘Stigma </a:t>
            </a:r>
            <a:r>
              <a:rPr lang="en-GB" sz="4267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povezana</a:t>
            </a:r>
            <a:r>
              <a:rPr lang="en-GB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GB" sz="4267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fizičkom</a:t>
            </a:r>
            <a:r>
              <a:rPr lang="en-GB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267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deformacijom</a:t>
            </a:r>
            <a:r>
              <a:rPr lang="en-GB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(</a:t>
            </a:r>
            <a:r>
              <a:rPr lang="en-GB" sz="4267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Gofman</a:t>
            </a:r>
            <a:r>
              <a:rPr lang="en-GB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0C18-0684-1A57-60A4-D917E9A13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Stigma</a:t>
            </a:r>
            <a:r>
              <a:rPr lang="sr-Latn-RS" dirty="0">
                <a:solidFill>
                  <a:srgbClr val="212529"/>
                </a:solidFill>
                <a:cs typeface="Calibri" panose="020F0502020204030204" pitchFamily="34" charset="0"/>
              </a:rPr>
              <a:t> telesne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težine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odnosi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se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na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diskriminatorn</a:t>
            </a:r>
            <a:r>
              <a:rPr lang="sr-Latn-RS" dirty="0">
                <a:solidFill>
                  <a:srgbClr val="212529"/>
                </a:solidFill>
                <a:cs typeface="Calibri" panose="020F0502020204030204" pitchFamily="34" charset="0"/>
              </a:rPr>
              <a:t>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dirty="0">
                <a:solidFill>
                  <a:srgbClr val="212529"/>
                </a:solidFill>
                <a:cs typeface="Calibri" panose="020F0502020204030204" pitchFamily="34" charset="0"/>
              </a:rPr>
              <a:t>r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a</a:t>
            </a:r>
            <a:r>
              <a:rPr lang="sr-Latn-RS" dirty="0">
                <a:solidFill>
                  <a:srgbClr val="212529"/>
                </a:solidFill>
                <a:cs typeface="Calibri" panose="020F0502020204030204" pitchFamily="34" charset="0"/>
              </a:rPr>
              <a:t>dnje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ideologije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usmerene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prema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pojedincima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zbog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njihove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težine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veličine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endParaRPr lang="en-GB" i="0" dirty="0">
              <a:solidFill>
                <a:srgbClr val="212529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r>
              <a:rPr lang="sr-Latn-RS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S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tigma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Latn-RS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vezana za telesnu težinu je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re</a:t>
            </a:r>
            <a:r>
              <a:rPr lang="sr-Latn-RS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z</a:t>
            </a:r>
            <a:r>
              <a:rPr lang="en-GB" i="0" dirty="0" err="1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ult</a:t>
            </a:r>
            <a:r>
              <a:rPr lang="sr-Latn-RS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at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sr-Latn-RS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predrasude zbog telesne težine</a:t>
            </a:r>
            <a:r>
              <a:rPr lang="en-GB" i="0" dirty="0">
                <a:solidFill>
                  <a:srgbClr val="212529"/>
                </a:solidFill>
                <a:effectLst/>
                <a:latin typeface="+mn-lt"/>
                <a:cs typeface="Calibri" panose="020F0502020204030204" pitchFamily="34" charset="0"/>
              </a:rPr>
              <a:t>. </a:t>
            </a:r>
          </a:p>
          <a:p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Pr</a:t>
            </a:r>
            <a:r>
              <a:rPr lang="sr-Latn-RS" dirty="0">
                <a:solidFill>
                  <a:srgbClr val="212529"/>
                </a:solidFill>
                <a:cs typeface="Calibri" panose="020F0502020204030204" pitchFamily="34" charset="0"/>
              </a:rPr>
              <a:t>edrasuda zbog telesne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težine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odnosi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se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na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negativne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ideologije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povezane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 s </a:t>
            </a:r>
            <a:r>
              <a:rPr lang="en-GB" dirty="0" err="1">
                <a:solidFill>
                  <a:srgbClr val="212529"/>
                </a:solidFill>
                <a:cs typeface="Calibri" panose="020F0502020204030204" pitchFamily="34" charset="0"/>
              </a:rPr>
              <a:t>gojaznošću</a:t>
            </a:r>
            <a:r>
              <a:rPr lang="en-GB" dirty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endParaRPr lang="en-GB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0BA1B-A41D-F096-37A8-79DBC5F2A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08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E997-EEED-C623-CE2A-28D5DC42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61BE7-4485-20B6-461B-E63361348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7" y="1853926"/>
            <a:ext cx="9212471" cy="4753541"/>
          </a:xfrm>
        </p:spPr>
        <p:txBody>
          <a:bodyPr/>
          <a:lstStyle/>
          <a:p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One mogu da uključuju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l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enjost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nedostatak snage volje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nedostatak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moral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nih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načela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lošu higijenu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nizak nivo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inteligenc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ije 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neprivlačnost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Stigmatizirajuća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uverenja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ideologije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mogu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 da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dove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du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do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stigmatizirajućih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radnji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Te radnje mogu da se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manifest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uju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na razne i različite načine.</a:t>
            </a:r>
            <a:endParaRPr lang="en-GB" sz="2400" dirty="0">
              <a:solidFill>
                <a:srgbClr val="212529"/>
              </a:solidFill>
              <a:cs typeface="Calibri" panose="020F0502020204030204" pitchFamily="34" charset="0"/>
            </a:endParaRPr>
          </a:p>
          <a:p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Ljudi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s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gojaznošću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znaj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u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 da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dožive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negativne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verbalne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komentare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zadirkivanje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ili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fizički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napad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</a:p>
          <a:p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Životna sredina ovde takođe igra ulogu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- </a:t>
            </a:r>
          </a:p>
          <a:p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T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o se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obično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dešav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a u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medicinskim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ustanovama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gde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sedišta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ogrtači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stolovi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za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pregled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n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e mogu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da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prihvate</a:t>
            </a:r>
            <a:r>
              <a:rPr lang="sr-Latn-RS" sz="2400" dirty="0">
                <a:solidFill>
                  <a:srgbClr val="212529"/>
                </a:solidFill>
                <a:cs typeface="Calibri" panose="020F0502020204030204" pitchFamily="34" charset="0"/>
              </a:rPr>
              <a:t> gojazne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2529"/>
                </a:solidFill>
                <a:cs typeface="Calibri" panose="020F0502020204030204" pitchFamily="34" charset="0"/>
              </a:rPr>
              <a:t>osobe</a:t>
            </a:r>
            <a:r>
              <a:rPr lang="en-GB" sz="2400" dirty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endParaRPr lang="en-GB" sz="24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D4EF-BB15-7F65-EC6E-CE39576C67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936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35C-BBC2-F0F5-5604-0D39D81D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Predrasude protiv gojaznosti</a:t>
            </a:r>
            <a:r>
              <a:rPr lang="en-GB" dirty="0"/>
              <a:t> (</a:t>
            </a:r>
            <a:r>
              <a:rPr lang="en-GB" dirty="0" err="1"/>
              <a:t>stigmatiza</a:t>
            </a:r>
            <a:r>
              <a:rPr lang="sr-Latn-RS" dirty="0"/>
              <a:t>c</a:t>
            </a:r>
            <a:r>
              <a:rPr lang="en-GB" dirty="0" err="1"/>
              <a:t>i</a:t>
            </a:r>
            <a:r>
              <a:rPr lang="sr-Latn-RS" dirty="0"/>
              <a:t>ja</a:t>
            </a:r>
            <a:r>
              <a:rPr lang="en-GB" dirty="0"/>
              <a:t> </a:t>
            </a:r>
            <a:r>
              <a:rPr lang="sr-Latn-RS" dirty="0"/>
              <a:t>u</a:t>
            </a:r>
            <a:r>
              <a:rPr lang="en-GB" dirty="0"/>
              <a:t> </a:t>
            </a:r>
            <a:r>
              <a:rPr lang="sr-Latn-RS" dirty="0"/>
              <a:t>zdravstvu</a:t>
            </a:r>
            <a:r>
              <a:rPr lang="en-GB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1CFD8-47ED-1EA2-96DC-9FCDDBE6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088481"/>
            <a:ext cx="9010400" cy="4602067"/>
          </a:xfrm>
        </p:spPr>
        <p:txBody>
          <a:bodyPr/>
          <a:lstStyle/>
          <a:p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Predrasude protiv gojaznosti se javljaju i u zdravstvenim ustanovama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</a:p>
          <a:p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Upotreba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stereot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p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n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h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k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ara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k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teristi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ka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poput onih da je pacijent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l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enj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slabe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-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vo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l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j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e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i 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d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a se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n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e pridržava propisanog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je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široko rasprostranjena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</a:p>
          <a:p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Lekari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generalno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imaju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niži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nivo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poštovanja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prema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pacijentima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većim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BMI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generalno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provode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manje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vremena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pružajući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konsultacije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pacijentima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gojaznošću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u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poređenju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pacijenti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ma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zdrave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težine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U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jednoj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studiji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koju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proveli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Pul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Br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au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nel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53%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ljudi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s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prekomernom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telesnom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težinom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gojaznošću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izjavilo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je da je od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svog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leka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ra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dob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ilo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neprikladne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komentare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o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svojoj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težini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endParaRPr lang="en-GB" sz="2667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1D99-0687-EE51-6682-6EB68E7B2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8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9057-B938-155B-1C14-FF3B362E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Načini da se bori protiv</a:t>
            </a:r>
            <a:r>
              <a:rPr lang="en-GB" dirty="0"/>
              <a:t> </a:t>
            </a:r>
            <a:r>
              <a:rPr lang="en-GB" dirty="0" err="1"/>
              <a:t>stigm</a:t>
            </a:r>
            <a:r>
              <a:rPr lang="sr-Latn-RS" dirty="0"/>
              <a:t>e prekomerne težine</a:t>
            </a:r>
            <a:r>
              <a:rPr lang="en-GB" dirty="0"/>
              <a:t> </a:t>
            </a:r>
            <a:r>
              <a:rPr lang="sr-Latn-RS" sz="1800" i="1" dirty="0"/>
              <a:t>’’Zaustaviti stigmatizaciju zbog telesne težine’’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B33F-7D81-B4F3-79E4-C8A6E228D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13</a:t>
            </a:fld>
            <a:endParaRPr lang="en"/>
          </a:p>
        </p:txBody>
      </p:sp>
      <p:pic>
        <p:nvPicPr>
          <p:cNvPr id="6" name="Picture 5" descr="A picture containing text, outdoor, vector graphics, sign&#10;&#10;Description automatically generated">
            <a:extLst>
              <a:ext uri="{FF2B5EF4-FFF2-40B4-BE49-F238E27FC236}">
                <a16:creationId xmlns:a16="http://schemas.microsoft.com/office/drawing/2014/main" id="{00022917-47ED-533C-A73F-3A4411B5AF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837" y="1898073"/>
            <a:ext cx="5422660" cy="46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65CA-CBB5-4823-3BC0-BD2296C6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Jezik ’’osoba pre dijagnoze’’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1C8F-273A-BD47-9754-713B504B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718" y="2033650"/>
            <a:ext cx="9409045" cy="4515677"/>
          </a:xfrm>
        </p:spPr>
        <p:txBody>
          <a:bodyPr/>
          <a:lstStyle/>
          <a:p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Gojaznost je jedna od poslednjih bolesti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gde društvo ne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primenjuje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b="1" dirty="0">
                <a:solidFill>
                  <a:srgbClr val="212529"/>
                </a:solidFill>
                <a:cs typeface="Calibri" panose="020F0502020204030204" pitchFamily="34" charset="0"/>
              </a:rPr>
              <a:t>jezik ’’osoba pre dijagnoze’’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Jezik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’’osoba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pr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dijagnoze’’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stavlja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osobu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ispred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njene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bolesti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naglašavajući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da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pojedinca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ne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definiše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njegovo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stanje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</a:p>
          <a:p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Na primer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danas je veoma neuobičajeno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da se za nekoga kaže da je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 </a:t>
            </a:r>
            <a:r>
              <a:rPr lang="sr-Latn-RS" sz="2667" i="1" dirty="0">
                <a:solidFill>
                  <a:srgbClr val="212529"/>
                </a:solidFill>
                <a:cs typeface="Calibri" panose="020F0502020204030204" pitchFamily="34" charset="0"/>
              </a:rPr>
              <a:t>invalidna osoba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; </a:t>
            </a:r>
            <a:r>
              <a:rPr lang="sr-Latn-RS" sz="2667" b="1" dirty="0">
                <a:solidFill>
                  <a:srgbClr val="212529"/>
                </a:solidFill>
                <a:cs typeface="Calibri" panose="020F0502020204030204" pitchFamily="34" charset="0"/>
              </a:rPr>
              <a:t>veća je verovatnoća da čujete da se za takvu osobu kaže da je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sr-Latn-RS" sz="2667" b="1" i="1" dirty="0">
                <a:solidFill>
                  <a:srgbClr val="212529"/>
                </a:solidFill>
                <a:cs typeface="Calibri" panose="020F0502020204030204" pitchFamily="34" charset="0"/>
              </a:rPr>
              <a:t>osoba sa invaliditetom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Osoba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je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na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prvom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212529"/>
                </a:solidFill>
                <a:cs typeface="Calibri" panose="020F0502020204030204" pitchFamily="34" charset="0"/>
              </a:rPr>
              <a:t>mestu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</a:t>
            </a:r>
            <a:r>
              <a:rPr lang="en-GB" sz="2667" b="1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a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njen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invaliditet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 je </a:t>
            </a:r>
            <a:r>
              <a:rPr lang="en-GB" sz="2667" dirty="0" err="1">
                <a:solidFill>
                  <a:srgbClr val="212529"/>
                </a:solidFill>
                <a:cs typeface="Calibri" panose="020F0502020204030204" pitchFamily="34" charset="0"/>
              </a:rPr>
              <a:t>karakteristika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a ne 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ne osobina koja tu osobu određuje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. </a:t>
            </a:r>
          </a:p>
          <a:p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Nažalost</a:t>
            </a:r>
            <a:r>
              <a:rPr lang="en-GB" sz="2667" dirty="0">
                <a:solidFill>
                  <a:srgbClr val="212529"/>
                </a:solidFill>
                <a:cs typeface="Calibri" panose="020F0502020204030204" pitchFamily="34" charset="0"/>
              </a:rPr>
              <a:t>, </a:t>
            </a:r>
            <a:r>
              <a:rPr lang="sr-Latn-RS" sz="2667" b="1" dirty="0">
                <a:solidFill>
                  <a:srgbClr val="212529"/>
                </a:solidFill>
                <a:cs typeface="Calibri" panose="020F0502020204030204" pitchFamily="34" charset="0"/>
              </a:rPr>
              <a:t>to još uvek nije slučaj kada se radi o gojaznosti</a:t>
            </a:r>
            <a:r>
              <a:rPr lang="sr-Latn-RS" sz="2667" dirty="0">
                <a:solidFill>
                  <a:srgbClr val="212529"/>
                </a:solidFill>
                <a:cs typeface="Calibri" panose="020F0502020204030204" pitchFamily="34" charset="0"/>
              </a:rPr>
              <a:t>.</a:t>
            </a:r>
            <a:endParaRPr lang="en-GB" sz="2667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1F52-29D7-BA47-5CF4-BDA8C3FAFF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052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D823-0B24-D447-1A7A-597AFF4A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4EF2-DC29-7CCB-0B30-13AECE4FB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Jezik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 '’</a:t>
            </a:r>
            <a:r>
              <a:rPr lang="sr-Latn-RS" sz="2600" dirty="0">
                <a:solidFill>
                  <a:srgbClr val="50586B"/>
                </a:solidFill>
                <a:cs typeface="Calibri" panose="020F0502020204030204" pitchFamily="34" charset="0"/>
              </a:rPr>
              <a:t>osoba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sr-Latn-RS" sz="2600" dirty="0">
                <a:solidFill>
                  <a:srgbClr val="50586B"/>
                </a:solidFill>
                <a:cs typeface="Calibri" panose="020F0502020204030204" pitchFamily="34" charset="0"/>
              </a:rPr>
              <a:t>pre dijagnoze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'' </a:t>
            </a:r>
            <a:r>
              <a:rPr lang="sr-Latn-RS" sz="2600" dirty="0">
                <a:solidFill>
                  <a:srgbClr val="50586B"/>
                </a:solidFill>
                <a:cs typeface="Calibri" panose="020F0502020204030204" pitchFamily="34" charset="0"/>
              </a:rPr>
              <a:t>podrazumeva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stavljanje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 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osobe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 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ispred</a:t>
            </a:r>
            <a:r>
              <a:rPr lang="sr-Latn-RS" sz="2600" dirty="0">
                <a:solidFill>
                  <a:srgbClr val="50586B"/>
                </a:solidFill>
                <a:cs typeface="Calibri" panose="020F0502020204030204" pitchFamily="34" charset="0"/>
              </a:rPr>
              <a:t> njenog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zdravstvenog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 </a:t>
            </a:r>
            <a:r>
              <a:rPr lang="en-GB" sz="2600" dirty="0" err="1">
                <a:solidFill>
                  <a:srgbClr val="50586B"/>
                </a:solidFill>
                <a:cs typeface="Calibri" panose="020F0502020204030204" pitchFamily="34" charset="0"/>
              </a:rPr>
              <a:t>stanja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. </a:t>
            </a:r>
            <a:r>
              <a:rPr lang="sr-Latn-RS" sz="2600" dirty="0">
                <a:solidFill>
                  <a:srgbClr val="50586B"/>
                </a:solidFill>
                <a:cs typeface="Calibri" panose="020F0502020204030204" pitchFamily="34" charset="0"/>
              </a:rPr>
              <a:t>Koalicija za borbu protiv gojaznosti navodi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sr-Latn-RS" sz="2600" dirty="0">
                <a:solidFill>
                  <a:srgbClr val="50586B"/>
                </a:solidFill>
                <a:cs typeface="Calibri" panose="020F0502020204030204" pitchFamily="34" charset="0"/>
              </a:rPr>
              <a:t>par primera</a:t>
            </a:r>
            <a:r>
              <a:rPr lang="en-GB" sz="2600" dirty="0">
                <a:solidFill>
                  <a:srgbClr val="50586B"/>
                </a:solidFill>
                <a:cs typeface="Calibri" panose="020F0502020204030204" pitchFamily="34" charset="0"/>
              </a:rPr>
              <a:t>:</a:t>
            </a:r>
          </a:p>
          <a:p>
            <a:r>
              <a:rPr lang="pl-PL" sz="2600" i="1" dirty="0">
                <a:solidFill>
                  <a:srgbClr val="50586B"/>
                </a:solidFill>
                <a:cs typeface="Calibri" panose="020F0502020204030204" pitchFamily="34" charset="0"/>
              </a:rPr>
              <a:t>“Žena je bila pogođena gojaznošću,” umesto "Žena je bila gojazna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.”</a:t>
            </a:r>
            <a:endParaRPr lang="en-GB" sz="2600" dirty="0">
              <a:solidFill>
                <a:srgbClr val="50586B"/>
              </a:solidFill>
              <a:cs typeface="Calibri" panose="020F0502020204030204" pitchFamily="34" charset="0"/>
            </a:endParaRPr>
          </a:p>
          <a:p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“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Čovek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sa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gojaznošću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 je bio u 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autobusu</a:t>
            </a:r>
            <a:r>
              <a:rPr lang="sr-Latn-RS" sz="2600" i="1" dirty="0">
                <a:solidFill>
                  <a:srgbClr val="50586B"/>
                </a:solidFill>
                <a:cs typeface="Calibri" panose="020F0502020204030204" pitchFamily="34" charset="0"/>
              </a:rPr>
              <a:t>,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” 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umesto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 "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Čovek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 u 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autobusu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 je bio 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veoma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50586B"/>
                </a:solidFill>
                <a:cs typeface="Calibri" panose="020F0502020204030204" pitchFamily="34" charset="0"/>
              </a:rPr>
              <a:t>gojazan</a:t>
            </a:r>
            <a:r>
              <a:rPr lang="en-GB" sz="2600" i="1" dirty="0">
                <a:solidFill>
                  <a:srgbClr val="50586B"/>
                </a:solidFill>
                <a:cs typeface="Calibri" panose="020F0502020204030204" pitchFamily="34" charset="0"/>
              </a:rPr>
              <a:t>.”</a:t>
            </a:r>
            <a:endParaRPr lang="en-GB" sz="2600" dirty="0">
              <a:solidFill>
                <a:srgbClr val="50586B"/>
              </a:solidFill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3BC3C-664E-CD39-9E3E-A7B2EDE0C2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598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F6A7F-8436-71D6-57BB-B2D8D9739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16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914399"/>
            <a:ext cx="10024533" cy="57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9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C9E8-8626-0150-F87A-8640D0B7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Važnost reči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0CF3B-1204-074B-72DE-7758130F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568705"/>
            <a:ext cx="5972041" cy="4032448"/>
          </a:xfrm>
        </p:spPr>
        <p:txBody>
          <a:bodyPr/>
          <a:lstStyle/>
          <a:p>
            <a:r>
              <a:rPr lang="en-GB" sz="2667" dirty="0">
                <a:solidFill>
                  <a:srgbClr val="000000"/>
                </a:solidFill>
              </a:rPr>
              <a:t>“</a:t>
            </a:r>
            <a:r>
              <a:rPr lang="en-GB" sz="2667" dirty="0" err="1">
                <a:solidFill>
                  <a:srgbClr val="000000"/>
                </a:solidFill>
              </a:rPr>
              <a:t>Ja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sam</a:t>
            </a:r>
            <a:r>
              <a:rPr lang="en-GB" sz="2667" dirty="0">
                <a:solidFill>
                  <a:srgbClr val="000000"/>
                </a:solidFill>
              </a:rPr>
              <a:t>, </a:t>
            </a:r>
            <a:r>
              <a:rPr lang="en-GB" sz="2667" dirty="0" err="1">
                <a:solidFill>
                  <a:srgbClr val="000000"/>
                </a:solidFill>
              </a:rPr>
              <a:t>po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pozivu</a:t>
            </a:r>
            <a:r>
              <a:rPr lang="en-GB" sz="2667" dirty="0">
                <a:solidFill>
                  <a:srgbClr val="000000"/>
                </a:solidFill>
              </a:rPr>
              <a:t>, </a:t>
            </a:r>
            <a:r>
              <a:rPr lang="en-GB" sz="2667" dirty="0" err="1">
                <a:solidFill>
                  <a:srgbClr val="000000"/>
                </a:solidFill>
              </a:rPr>
              <a:t>trgovac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rečima</a:t>
            </a:r>
            <a:r>
              <a:rPr lang="en-GB" sz="2667" dirty="0">
                <a:solidFill>
                  <a:srgbClr val="000000"/>
                </a:solidFill>
              </a:rPr>
              <a:t>; </a:t>
            </a:r>
            <a:r>
              <a:rPr lang="en-GB" sz="2667" b="1" dirty="0">
                <a:solidFill>
                  <a:srgbClr val="000000"/>
                </a:solidFill>
              </a:rPr>
              <a:t>a </a:t>
            </a:r>
            <a:r>
              <a:rPr lang="en-GB" sz="2667" b="1" dirty="0" err="1">
                <a:solidFill>
                  <a:srgbClr val="000000"/>
                </a:solidFill>
              </a:rPr>
              <a:t>reči</a:t>
            </a:r>
            <a:r>
              <a:rPr lang="en-GB" sz="2667" b="1" dirty="0">
                <a:solidFill>
                  <a:srgbClr val="000000"/>
                </a:solidFill>
              </a:rPr>
              <a:t> </a:t>
            </a:r>
            <a:r>
              <a:rPr lang="en-GB" sz="2667" b="1" dirty="0" err="1">
                <a:solidFill>
                  <a:srgbClr val="000000"/>
                </a:solidFill>
              </a:rPr>
              <a:t>su</a:t>
            </a:r>
            <a:r>
              <a:rPr lang="en-GB" sz="2667" b="1" dirty="0">
                <a:solidFill>
                  <a:srgbClr val="000000"/>
                </a:solidFill>
              </a:rPr>
              <a:t>, </a:t>
            </a:r>
            <a:r>
              <a:rPr lang="en-GB" sz="2667" b="1" dirty="0" err="1">
                <a:solidFill>
                  <a:srgbClr val="000000"/>
                </a:solidFill>
              </a:rPr>
              <a:t>naravno</a:t>
            </a:r>
            <a:r>
              <a:rPr lang="en-GB" sz="2667" b="1" dirty="0">
                <a:solidFill>
                  <a:srgbClr val="000000"/>
                </a:solidFill>
              </a:rPr>
              <a:t>, </a:t>
            </a:r>
            <a:r>
              <a:rPr lang="en-GB" sz="2667" b="1" dirty="0" err="1">
                <a:solidFill>
                  <a:srgbClr val="000000"/>
                </a:solidFill>
              </a:rPr>
              <a:t>najmoćnija</a:t>
            </a:r>
            <a:r>
              <a:rPr lang="en-GB" sz="2667" b="1" dirty="0">
                <a:solidFill>
                  <a:srgbClr val="000000"/>
                </a:solidFill>
              </a:rPr>
              <a:t> </a:t>
            </a:r>
            <a:r>
              <a:rPr lang="en-GB" sz="2667" b="1" dirty="0" err="1">
                <a:solidFill>
                  <a:srgbClr val="000000"/>
                </a:solidFill>
              </a:rPr>
              <a:t>droga</a:t>
            </a:r>
            <a:r>
              <a:rPr lang="en-GB" sz="2667" b="1" dirty="0">
                <a:solidFill>
                  <a:srgbClr val="000000"/>
                </a:solidFill>
              </a:rPr>
              <a:t> </a:t>
            </a:r>
            <a:r>
              <a:rPr lang="en-GB" sz="2667" b="1" dirty="0" err="1">
                <a:solidFill>
                  <a:srgbClr val="000000"/>
                </a:solidFill>
              </a:rPr>
              <a:t>koju</a:t>
            </a:r>
            <a:r>
              <a:rPr lang="en-GB" sz="2667" b="1" dirty="0">
                <a:solidFill>
                  <a:srgbClr val="000000"/>
                </a:solidFill>
              </a:rPr>
              <a:t> </a:t>
            </a:r>
            <a:r>
              <a:rPr lang="en-GB" sz="2667" b="1" dirty="0" err="1">
                <a:solidFill>
                  <a:srgbClr val="000000"/>
                </a:solidFill>
              </a:rPr>
              <a:t>koristi</a:t>
            </a:r>
            <a:r>
              <a:rPr lang="en-GB" sz="2667" b="1" dirty="0">
                <a:solidFill>
                  <a:srgbClr val="000000"/>
                </a:solidFill>
              </a:rPr>
              <a:t> </a:t>
            </a:r>
            <a:r>
              <a:rPr lang="en-GB" sz="2667" b="1" dirty="0" err="1">
                <a:solidFill>
                  <a:srgbClr val="000000"/>
                </a:solidFill>
              </a:rPr>
              <a:t>čovečanstvo</a:t>
            </a:r>
            <a:r>
              <a:rPr lang="en-GB" sz="2667" b="1" dirty="0">
                <a:solidFill>
                  <a:srgbClr val="000000"/>
                </a:solidFill>
              </a:rPr>
              <a:t>.</a:t>
            </a:r>
            <a:r>
              <a:rPr lang="en-GB" sz="2667" dirty="0">
                <a:solidFill>
                  <a:srgbClr val="000000"/>
                </a:solidFill>
              </a:rPr>
              <a:t>  Ne </a:t>
            </a:r>
            <a:r>
              <a:rPr lang="en-GB" sz="2667" dirty="0" err="1">
                <a:solidFill>
                  <a:srgbClr val="000000"/>
                </a:solidFill>
              </a:rPr>
              <a:t>samo</a:t>
            </a:r>
            <a:r>
              <a:rPr lang="en-GB" sz="2667" dirty="0">
                <a:solidFill>
                  <a:srgbClr val="000000"/>
                </a:solidFill>
              </a:rPr>
              <a:t> da </a:t>
            </a:r>
            <a:r>
              <a:rPr lang="en-GB" sz="2667" dirty="0" err="1">
                <a:solidFill>
                  <a:srgbClr val="000000"/>
                </a:solidFill>
              </a:rPr>
              <a:t>reči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inficiraju</a:t>
            </a:r>
            <a:r>
              <a:rPr lang="en-GB" sz="2667" dirty="0">
                <a:solidFill>
                  <a:srgbClr val="000000"/>
                </a:solidFill>
              </a:rPr>
              <a:t>, </a:t>
            </a:r>
            <a:r>
              <a:rPr lang="en-GB" sz="2667" dirty="0" err="1">
                <a:solidFill>
                  <a:srgbClr val="000000"/>
                </a:solidFill>
              </a:rPr>
              <a:t>egoiz</a:t>
            </a:r>
            <a:r>
              <a:rPr lang="sr-Latn-RS" sz="2667" dirty="0">
                <a:solidFill>
                  <a:srgbClr val="000000"/>
                </a:solidFill>
              </a:rPr>
              <a:t>u</a:t>
            </a:r>
            <a:r>
              <a:rPr lang="en-GB" sz="2667" dirty="0" err="1">
                <a:solidFill>
                  <a:srgbClr val="000000"/>
                </a:solidFill>
              </a:rPr>
              <a:t>ju</a:t>
            </a:r>
            <a:r>
              <a:rPr lang="en-GB" sz="2667" dirty="0">
                <a:solidFill>
                  <a:srgbClr val="000000"/>
                </a:solidFill>
              </a:rPr>
              <a:t>, </a:t>
            </a:r>
            <a:r>
              <a:rPr lang="en-GB" sz="2667" dirty="0" err="1">
                <a:solidFill>
                  <a:srgbClr val="000000"/>
                </a:solidFill>
              </a:rPr>
              <a:t>narkotiz</a:t>
            </a:r>
            <a:r>
              <a:rPr lang="sr-Latn-RS" sz="2667" dirty="0">
                <a:solidFill>
                  <a:srgbClr val="000000"/>
                </a:solidFill>
              </a:rPr>
              <a:t>u</a:t>
            </a:r>
            <a:r>
              <a:rPr lang="en-GB" sz="2667" dirty="0" err="1">
                <a:solidFill>
                  <a:srgbClr val="000000"/>
                </a:solidFill>
              </a:rPr>
              <a:t>ju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parali</a:t>
            </a:r>
            <a:r>
              <a:rPr lang="sr-Latn-RS" sz="2667" dirty="0">
                <a:solidFill>
                  <a:srgbClr val="000000"/>
                </a:solidFill>
              </a:rPr>
              <a:t>š</a:t>
            </a:r>
            <a:r>
              <a:rPr lang="en-GB" sz="2667" dirty="0">
                <a:solidFill>
                  <a:srgbClr val="000000"/>
                </a:solidFill>
              </a:rPr>
              <a:t>u, </a:t>
            </a:r>
            <a:r>
              <a:rPr lang="en-GB" sz="2667" dirty="0" err="1">
                <a:solidFill>
                  <a:srgbClr val="000000"/>
                </a:solidFill>
              </a:rPr>
              <a:t>već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ulaze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i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boje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najsitnije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ćelije</a:t>
            </a:r>
            <a:r>
              <a:rPr lang="en-GB" sz="2667" dirty="0">
                <a:solidFill>
                  <a:srgbClr val="000000"/>
                </a:solidFill>
              </a:rPr>
              <a:t> </a:t>
            </a:r>
            <a:r>
              <a:rPr lang="en-GB" sz="2667" dirty="0" err="1">
                <a:solidFill>
                  <a:srgbClr val="000000"/>
                </a:solidFill>
              </a:rPr>
              <a:t>mozga</a:t>
            </a:r>
            <a:r>
              <a:rPr lang="en-GB" sz="2667" dirty="0">
                <a:solidFill>
                  <a:srgbClr val="000000"/>
                </a:solidFill>
              </a:rPr>
              <a:t>….”</a:t>
            </a:r>
            <a:endParaRPr lang="en-GB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7CB0B-B007-B480-1E46-501279FBBA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17</a:t>
            </a:fld>
            <a:endParaRPr lang="en"/>
          </a:p>
        </p:txBody>
      </p:sp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290F868C-C15F-66A8-1CB7-FF4D36E6A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1899667"/>
            <a:ext cx="3826933" cy="4436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A1C40-0245-0B17-6395-5BD6D76FEED8}"/>
              </a:ext>
            </a:extLst>
          </p:cNvPr>
          <p:cNvSpPr txBox="1"/>
          <p:nvPr/>
        </p:nvSpPr>
        <p:spPr>
          <a:xfrm>
            <a:off x="7152118" y="6349867"/>
            <a:ext cx="497320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0E101A"/>
                </a:solidFill>
                <a:latin typeface="grInter"/>
              </a:rPr>
              <a:t>R</a:t>
            </a:r>
            <a:r>
              <a:rPr lang="sr-Latn-RS" sz="1333" dirty="0">
                <a:solidFill>
                  <a:srgbClr val="0E101A"/>
                </a:solidFill>
                <a:latin typeface="grInter"/>
              </a:rPr>
              <a:t>a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d</a:t>
            </a:r>
            <a:r>
              <a:rPr lang="sr-Latn-RS" sz="1333" dirty="0">
                <a:solidFill>
                  <a:srgbClr val="0E101A"/>
                </a:solidFill>
                <a:latin typeface="grInter"/>
              </a:rPr>
              <a:t>j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ard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 Kipling. (2023</a:t>
            </a:r>
            <a:r>
              <a:rPr lang="sr-Latn-RS" sz="1333" dirty="0">
                <a:solidFill>
                  <a:srgbClr val="0E101A"/>
                </a:solidFill>
                <a:latin typeface="grInter"/>
              </a:rPr>
              <a:t>.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, </a:t>
            </a:r>
            <a:r>
              <a:rPr lang="sr-Latn-RS" sz="1333" dirty="0">
                <a:solidFill>
                  <a:srgbClr val="0E101A"/>
                </a:solidFill>
                <a:latin typeface="grInter"/>
              </a:rPr>
              <a:t>29. j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anuar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)</a:t>
            </a:r>
            <a:r>
              <a:rPr lang="sr-Latn-RS" sz="1333" dirty="0">
                <a:solidFill>
                  <a:srgbClr val="0E101A"/>
                </a:solidFill>
                <a:latin typeface="grInter"/>
              </a:rPr>
              <a:t>. Na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 </a:t>
            </a:r>
            <a:r>
              <a:rPr lang="sr-Latn-RS" sz="1333" i="1" dirty="0" err="1">
                <a:solidFill>
                  <a:srgbClr val="0E101A"/>
                </a:solidFill>
                <a:latin typeface="grInter"/>
              </a:rPr>
              <a:t>V</a:t>
            </a:r>
            <a:r>
              <a:rPr lang="en-GB" sz="1333" i="1" dirty="0" err="1">
                <a:solidFill>
                  <a:srgbClr val="0E101A"/>
                </a:solidFill>
                <a:latin typeface="grInter"/>
              </a:rPr>
              <a:t>ikipedi</a:t>
            </a:r>
            <a:r>
              <a:rPr lang="sr-Latn-RS" sz="1333" i="1" dirty="0">
                <a:solidFill>
                  <a:srgbClr val="0E101A"/>
                </a:solidFill>
                <a:latin typeface="grInter"/>
              </a:rPr>
              <a:t>ji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. https://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en.wikipedia.org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/wiki/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Rudyard_Kipling</a:t>
            </a:r>
            <a:endParaRPr lang="en-GB" sz="1333" dirty="0"/>
          </a:p>
        </p:txBody>
      </p:sp>
    </p:spTree>
    <p:extLst>
      <p:ext uri="{BB962C8B-B14F-4D97-AF65-F5344CB8AC3E}">
        <p14:creationId xmlns:p14="http://schemas.microsoft.com/office/powerpoint/2010/main" val="288501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C5003-919C-7AE0-C5BC-8A817C53E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18</a:t>
            </a:fld>
            <a:endParaRPr lang="en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34264"/>
              </p:ext>
            </p:extLst>
          </p:nvPr>
        </p:nvGraphicFramePr>
        <p:xfrm>
          <a:off x="1926005" y="2135986"/>
          <a:ext cx="7141196" cy="418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0598">
                  <a:extLst>
                    <a:ext uri="{9D8B030D-6E8A-4147-A177-3AD203B41FA5}">
                      <a16:colId xmlns:a16="http://schemas.microsoft.com/office/drawing/2014/main" val="2215298660"/>
                    </a:ext>
                  </a:extLst>
                </a:gridCol>
                <a:gridCol w="3570598">
                  <a:extLst>
                    <a:ext uri="{9D8B030D-6E8A-4147-A177-3AD203B41FA5}">
                      <a16:colId xmlns:a16="http://schemas.microsoft.com/office/drawing/2014/main" val="1632866143"/>
                    </a:ext>
                  </a:extLst>
                </a:gridCol>
              </a:tblGrid>
              <a:tr h="32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Reči i fraze koje treba izbegavati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Alternativni jezik i mogući izrazi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753181"/>
                  </a:ext>
                </a:extLst>
              </a:tr>
              <a:tr h="9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Gojazna osoba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Gojazan činilac/učesnik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Gojazna deca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+ Osoba/pojedinac sa gojaznošću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+ Činilac/učesnik sa gojaznošću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+ Deca sa gojaznošću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471328"/>
                  </a:ext>
                </a:extLst>
              </a:tr>
              <a:tr h="32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Primeri reči i fraza koje treba izbegavati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Alternativni jezik i mogući izrazi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486487"/>
                  </a:ext>
                </a:extLst>
              </a:tr>
              <a:tr h="2572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Debeo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Debeljuca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Debeljko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Bucko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Salce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XXXL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Slon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Široki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+ Neutralne fraze kao što je ‘’osobe sa većom telesnom težinom/indeksom telesne mase ili ‘’osobe koje se bore sa gojaznošću’’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+ Korišćenje ‘’osoba pre dijagnoze’’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2565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60401" y="2556932"/>
            <a:ext cx="14664266" cy="53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84D9-84B4-FAD4-0149-4807B737D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19</a:t>
            </a:fld>
            <a:endParaRPr lang="en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7660493-9889-BB6E-26B4-8B7762B3E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17" y="1826524"/>
            <a:ext cx="5727655" cy="5031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0267" y="4090345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</a:rPr>
              <a:t>Koreni gojaznosti sežu duboko.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</a:rPr>
              <a:t>Zajedno možemo da izgradimo zdraviju budućnost.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Latn-R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6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186262"/>
            <a:r>
              <a:rPr lang="sr-Latn-R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Broj p</a:t>
            </a:r>
            <a:r>
              <a:rPr lang="en-US" sz="2667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roje</a:t>
            </a:r>
            <a:r>
              <a:rPr lang="sr-Latn-R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k</a:t>
            </a:r>
            <a:r>
              <a:rPr lang="en-U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t</a:t>
            </a:r>
            <a:r>
              <a:rPr lang="sr-Latn-R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a</a:t>
            </a:r>
            <a:r>
              <a:rPr lang="en-US" sz="2667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527382" y="4773149"/>
            <a:ext cx="10661527" cy="768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86262" indent="0" algn="ctr">
              <a:buNone/>
            </a:pP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Podrška Evropske komisije</a:t>
            </a:r>
            <a:r>
              <a:rPr lang="en-US" sz="2000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izradi ove</a:t>
            </a:r>
            <a:r>
              <a:rPr lang="en-US" sz="2000" dirty="0">
                <a:latin typeface="Barlow SemiBold" panose="020B0604020202020204" charset="0"/>
                <a:cs typeface="Calibri" panose="020F0502020204030204" pitchFamily="34" charset="0"/>
              </a:rPr>
              <a:t> pre</a:t>
            </a: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z</a:t>
            </a:r>
            <a:r>
              <a:rPr lang="en-US" sz="2000" dirty="0" err="1">
                <a:latin typeface="Barlow SemiBold" panose="020B0604020202020204" charset="0"/>
                <a:cs typeface="Calibri" panose="020F0502020204030204" pitchFamily="34" charset="0"/>
              </a:rPr>
              <a:t>enta</a:t>
            </a: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c</a:t>
            </a:r>
            <a:r>
              <a:rPr lang="en-US" sz="2000" dirty="0" err="1">
                <a:latin typeface="Barlow SemiBold" panose="020B0604020202020204" charset="0"/>
                <a:cs typeface="Calibri" panose="020F0502020204030204" pitchFamily="34" charset="0"/>
              </a:rPr>
              <a:t>i</a:t>
            </a: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ne predstavlja i odobravanje njenog sadržaja</a:t>
            </a:r>
            <a:r>
              <a:rPr lang="en-US" sz="2000" dirty="0"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koji odražava samo stavove autora</a:t>
            </a:r>
            <a:r>
              <a:rPr lang="en-US" sz="2000" dirty="0"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te se Komisija ne može smatrati odgovornom</a:t>
            </a:r>
            <a:r>
              <a:rPr lang="en-US" sz="2000" dirty="0"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Barlow SemiBold" panose="020B0604020202020204" charset="0"/>
                <a:cs typeface="Calibri" panose="020F0502020204030204" pitchFamily="34" charset="0"/>
              </a:rPr>
              <a:t>za korišćenje u bilo koju svrhu informacija sadržanih u ovoj prezentaciji</a:t>
            </a:r>
            <a:r>
              <a:rPr lang="en-US" sz="1867" dirty="0">
                <a:latin typeface="Barlow SemiBold" panose="020B060402020202020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867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867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1188909" y="402124"/>
            <a:ext cx="601004" cy="600944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3" y="2276872"/>
            <a:ext cx="10058500" cy="21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1166-28B1-26CB-B84E-C55FC87A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Izbegavajte jezik osude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9FC7-A8CF-1F6A-29EC-EC965280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1747800"/>
            <a:ext cx="10552068" cy="4588400"/>
          </a:xfrm>
        </p:spPr>
        <p:txBody>
          <a:bodyPr/>
          <a:lstStyle/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govor</a:t>
            </a:r>
            <a: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gojaznosti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neuobičajeno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određene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reči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 bi postigli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dramatičan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efekat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01597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FB9FA-2D92-372D-001D-F47F08537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20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74633"/>
              </p:ext>
            </p:extLst>
          </p:nvPr>
        </p:nvGraphicFramePr>
        <p:xfrm>
          <a:off x="1701579" y="2854518"/>
          <a:ext cx="7363046" cy="3178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1523">
                  <a:extLst>
                    <a:ext uri="{9D8B030D-6E8A-4147-A177-3AD203B41FA5}">
                      <a16:colId xmlns:a16="http://schemas.microsoft.com/office/drawing/2014/main" val="780704077"/>
                    </a:ext>
                  </a:extLst>
                </a:gridCol>
                <a:gridCol w="3681523">
                  <a:extLst>
                    <a:ext uri="{9D8B030D-6E8A-4147-A177-3AD203B41FA5}">
                      <a16:colId xmlns:a16="http://schemas.microsoft.com/office/drawing/2014/main" val="1420017587"/>
                    </a:ext>
                  </a:extLst>
                </a:gridCol>
              </a:tblGrid>
              <a:tr h="232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Primeri reči i fraza koje treba izbegavati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Alternativni jezik i mogući izrazi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375377"/>
                  </a:ext>
                </a:extLst>
              </a:tr>
              <a:tr h="2945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Proklet…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Nasledio od…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x Bolestan…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+ Koristite proverene činjenice i cifre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+ Jasno precizirajte problem, tj. nemojte ostavljati mesta špekulacijama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+ Izbegavajte da se nejasno izražavate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+ Jasno naglasite posledice po zdravlje. Na primer: ‘’Gojaznost može da utiče na vaše zdravlje na taj i taj način.’’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485286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27375" y="3160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5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4A59-190A-54F4-F410-118D73B3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sr-Latn-RS" dirty="0"/>
              <a:t>k</a:t>
            </a:r>
            <a:r>
              <a:rPr lang="en-GB" dirty="0" err="1"/>
              <a:t>tiv</a:t>
            </a:r>
            <a:r>
              <a:rPr lang="sr-Latn-RS" dirty="0"/>
              <a:t>no</a:t>
            </a:r>
            <a:r>
              <a:rPr lang="en-GB" dirty="0"/>
              <a:t> </a:t>
            </a:r>
            <a:r>
              <a:rPr lang="sr-Latn-RS" dirty="0"/>
              <a:t>slušanje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740E-6E6E-DCF9-1443-797589CF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2273566"/>
            <a:ext cx="9212471" cy="4062633"/>
          </a:xfrm>
        </p:spPr>
        <p:txBody>
          <a:bodyPr/>
          <a:lstStyle/>
          <a:p>
            <a:r>
              <a:rPr lang="en-GB" sz="2667" dirty="0" err="1">
                <a:cs typeface="Calibri" panose="020F0502020204030204" pitchFamily="34" charset="0"/>
              </a:rPr>
              <a:t>Ključ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uspešnog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slušanja</a:t>
            </a:r>
            <a:r>
              <a:rPr lang="en-GB" sz="2667" dirty="0">
                <a:cs typeface="Calibri" panose="020F0502020204030204" pitchFamily="34" charset="0"/>
              </a:rPr>
              <a:t> je</a:t>
            </a:r>
            <a:r>
              <a:rPr lang="sr-Latn-RS" sz="2667" dirty="0">
                <a:cs typeface="Calibri" panose="020F0502020204030204" pitchFamily="34" charset="0"/>
              </a:rPr>
              <a:t> u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sposobnost</a:t>
            </a:r>
            <a:r>
              <a:rPr lang="sr-Latn-RS" sz="2667" dirty="0">
                <a:cs typeface="Calibri" panose="020F0502020204030204" pitchFamily="34" charset="0"/>
              </a:rPr>
              <a:t>i</a:t>
            </a:r>
            <a:r>
              <a:rPr lang="en-GB" sz="2667" dirty="0">
                <a:cs typeface="Calibri" panose="020F0502020204030204" pitchFamily="34" charset="0"/>
              </a:rPr>
              <a:t> da </a:t>
            </a:r>
            <a:r>
              <a:rPr lang="en-GB" sz="2667" dirty="0" err="1">
                <a:cs typeface="Calibri" panose="020F0502020204030204" pitchFamily="34" charset="0"/>
              </a:rPr>
              <a:t>zadržite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vlastite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pretpostavke</a:t>
            </a:r>
            <a:r>
              <a:rPr lang="en-GB" sz="2667" dirty="0">
                <a:cs typeface="Calibri" panose="020F0502020204030204" pitchFamily="34" charset="0"/>
              </a:rPr>
              <a:t> (</a:t>
            </a:r>
            <a:r>
              <a:rPr lang="en-GB" sz="2667" dirty="0" err="1">
                <a:cs typeface="Calibri" panose="020F0502020204030204" pitchFamily="34" charset="0"/>
              </a:rPr>
              <a:t>čak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privremeno</a:t>
            </a:r>
            <a:r>
              <a:rPr lang="en-GB" sz="2667" dirty="0">
                <a:cs typeface="Calibri" panose="020F0502020204030204" pitchFamily="34" charset="0"/>
              </a:rPr>
              <a:t>) </a:t>
            </a:r>
            <a:r>
              <a:rPr lang="en-GB" sz="2667" dirty="0" err="1">
                <a:cs typeface="Calibri" panose="020F0502020204030204" pitchFamily="34" charset="0"/>
              </a:rPr>
              <a:t>kako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biste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sprečili</a:t>
            </a:r>
            <a:r>
              <a:rPr lang="sr-Latn-RS" sz="2667" dirty="0">
                <a:cs typeface="Calibri" panose="020F0502020204030204" pitchFamily="34" charset="0"/>
              </a:rPr>
              <a:t> dono</a:t>
            </a:r>
            <a:r>
              <a:rPr lang="sr-Latn-RS" sz="2400" dirty="0">
                <a:cs typeface="Calibri" panose="020F0502020204030204" pitchFamily="34" charset="0"/>
              </a:rPr>
              <a:t>šenje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prenagljen</a:t>
            </a:r>
            <a:r>
              <a:rPr lang="sr-Latn-RS" sz="2667" dirty="0">
                <a:cs typeface="Calibri" panose="020F0502020204030204" pitchFamily="34" charset="0"/>
              </a:rPr>
              <a:t>ih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zaključ</a:t>
            </a:r>
            <a:r>
              <a:rPr lang="sr-Latn-RS" sz="2667" dirty="0">
                <a:cs typeface="Calibri" panose="020F0502020204030204" pitchFamily="34" charset="0"/>
              </a:rPr>
              <a:t>a</a:t>
            </a:r>
            <a:r>
              <a:rPr lang="en-GB" sz="2667" dirty="0">
                <a:cs typeface="Calibri" panose="020F0502020204030204" pitchFamily="34" charset="0"/>
              </a:rPr>
              <a:t>k</a:t>
            </a:r>
            <a:r>
              <a:rPr lang="sr-Latn-RS" sz="2667" dirty="0">
                <a:cs typeface="Calibri" panose="020F0502020204030204" pitchFamily="34" charset="0"/>
              </a:rPr>
              <a:t>a</a:t>
            </a:r>
            <a:r>
              <a:rPr lang="en-GB" sz="2667" dirty="0">
                <a:cs typeface="Calibri" panose="020F0502020204030204" pitchFamily="34" charset="0"/>
              </a:rPr>
              <a:t>, </a:t>
            </a:r>
            <a:r>
              <a:rPr lang="en-GB" sz="2667" dirty="0" err="1">
                <a:cs typeface="Calibri" panose="020F0502020204030204" pitchFamily="34" charset="0"/>
              </a:rPr>
              <a:t>demonstrirajući</a:t>
            </a:r>
            <a:r>
              <a:rPr lang="sr-Latn-RS" sz="2667" dirty="0">
                <a:cs typeface="Calibri" panose="020F0502020204030204" pitchFamily="34" charset="0"/>
              </a:rPr>
              <a:t> tada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istinsk</a:t>
            </a:r>
            <a:r>
              <a:rPr lang="sr-Latn-RS" sz="2667" dirty="0">
                <a:cs typeface="Calibri" panose="020F0502020204030204" pitchFamily="34" charset="0"/>
              </a:rPr>
              <a:t>o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interes</a:t>
            </a:r>
            <a:r>
              <a:rPr lang="sr-Latn-RS" sz="2667" dirty="0">
                <a:cs typeface="Calibri" panose="020F0502020204030204" pitchFamily="34" charset="0"/>
              </a:rPr>
              <a:t>ovanje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za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osobu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koju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slušate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i</a:t>
            </a:r>
            <a:r>
              <a:rPr lang="sr-Latn-RS" sz="2667" dirty="0">
                <a:cs typeface="Calibri" panose="020F0502020204030204" pitchFamily="34" charset="0"/>
              </a:rPr>
              <a:t> u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pokušava</a:t>
            </a:r>
            <a:r>
              <a:rPr lang="sr-Latn-RS" sz="2667" dirty="0">
                <a:cs typeface="Calibri" panose="020F0502020204030204" pitchFamily="34" charset="0"/>
              </a:rPr>
              <a:t>n</a:t>
            </a:r>
            <a:r>
              <a:rPr lang="en-GB" sz="2667" dirty="0" err="1">
                <a:cs typeface="Calibri" panose="020F0502020204030204" pitchFamily="34" charset="0"/>
              </a:rPr>
              <a:t>ju</a:t>
            </a:r>
            <a:r>
              <a:rPr lang="sr-Latn-RS" sz="2667" dirty="0">
                <a:cs typeface="Calibri" panose="020F0502020204030204" pitchFamily="34" charset="0"/>
              </a:rPr>
              <a:t> da</a:t>
            </a:r>
            <a:r>
              <a:rPr lang="en-GB" sz="2667" dirty="0">
                <a:cs typeface="Calibri" panose="020F0502020204030204" pitchFamily="34" charset="0"/>
              </a:rPr>
              <a:t> s</a:t>
            </a:r>
            <a:r>
              <a:rPr lang="sr-Latn-RS" sz="2667" dirty="0">
                <a:cs typeface="Calibri" panose="020F0502020204030204" pitchFamily="34" charset="0"/>
              </a:rPr>
              <a:t>a</a:t>
            </a:r>
            <a:r>
              <a:rPr lang="en-GB" sz="2667" dirty="0" err="1">
                <a:cs typeface="Calibri" panose="020F0502020204030204" pitchFamily="34" charset="0"/>
              </a:rPr>
              <a:t>osećat</a:t>
            </a:r>
            <a:r>
              <a:rPr lang="sr-Latn-RS" sz="2667" dirty="0">
                <a:cs typeface="Calibri" panose="020F0502020204030204" pitchFamily="34" charset="0"/>
              </a:rPr>
              <a:t>e</a:t>
            </a:r>
            <a:r>
              <a:rPr lang="en-GB" sz="2667" dirty="0">
                <a:cs typeface="Calibri" panose="020F0502020204030204" pitchFamily="34" charset="0"/>
              </a:rPr>
              <a:t> s </a:t>
            </a:r>
            <a:r>
              <a:rPr lang="en-GB" sz="2667" dirty="0" err="1">
                <a:cs typeface="Calibri" panose="020F0502020204030204" pitchFamily="34" charset="0"/>
              </a:rPr>
              <a:t>njenom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pozicijom</a:t>
            </a:r>
            <a:r>
              <a:rPr lang="en-GB" sz="2667" dirty="0">
                <a:cs typeface="Calibri" panose="020F0502020204030204" pitchFamily="34" charset="0"/>
              </a:rPr>
              <a:t>. </a:t>
            </a:r>
          </a:p>
          <a:p>
            <a:r>
              <a:rPr lang="sr-Latn-RS" sz="2667" dirty="0">
                <a:cs typeface="Calibri" panose="020F0502020204030204" pitchFamily="34" charset="0"/>
              </a:rPr>
              <a:t>Stvarno 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aktivno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slušanje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zahteva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koncentraciju</a:t>
            </a:r>
            <a:r>
              <a:rPr lang="en-GB" sz="2667" dirty="0">
                <a:cs typeface="Calibri" panose="020F0502020204030204" pitchFamily="34" charset="0"/>
              </a:rPr>
              <a:t>, </a:t>
            </a:r>
            <a:r>
              <a:rPr lang="en-GB" sz="2667" dirty="0" err="1">
                <a:cs typeface="Calibri" panose="020F0502020204030204" pitchFamily="34" charset="0"/>
              </a:rPr>
              <a:t>ali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će</a:t>
            </a:r>
            <a:r>
              <a:rPr lang="sr-Latn-RS" sz="2667" dirty="0">
                <a:cs typeface="Calibri" panose="020F0502020204030204" pitchFamily="34" charset="0"/>
              </a:rPr>
              <a:t>te tako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pokazati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interesovanje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za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stavove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drugih</a:t>
            </a:r>
            <a:r>
              <a:rPr lang="en-GB" sz="2667" dirty="0">
                <a:cs typeface="Calibri" panose="020F0502020204030204" pitchFamily="34" charset="0"/>
              </a:rPr>
              <a:t>, </a:t>
            </a:r>
            <a:r>
              <a:rPr lang="sr-Latn-RS" sz="2667" dirty="0">
                <a:cs typeface="Calibri" panose="020F0502020204030204" pitchFamily="34" charset="0"/>
              </a:rPr>
              <a:t>zadobit</a:t>
            </a:r>
            <a:r>
              <a:rPr lang="en-GB" sz="2667" dirty="0" err="1">
                <a:cs typeface="Calibri" panose="020F0502020204030204" pitchFamily="34" charset="0"/>
              </a:rPr>
              <a:t>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poverenje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sr-Latn-RS" sz="2667" dirty="0">
                <a:cs typeface="Calibri" panose="020F0502020204030204" pitchFamily="34" charset="0"/>
              </a:rPr>
              <a:t>biti u mogućnosti</a:t>
            </a:r>
            <a:r>
              <a:rPr lang="en-GB" sz="2667" dirty="0">
                <a:cs typeface="Calibri" panose="020F0502020204030204" pitchFamily="34" charset="0"/>
              </a:rPr>
              <a:t> da </a:t>
            </a:r>
            <a:r>
              <a:rPr lang="en-GB" sz="2667" dirty="0" err="1">
                <a:cs typeface="Calibri" panose="020F0502020204030204" pitchFamily="34" charset="0"/>
              </a:rPr>
              <a:t>steknete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dublje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razumevanje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problema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i</a:t>
            </a:r>
            <a:r>
              <a:rPr lang="en-GB" sz="2667" dirty="0">
                <a:cs typeface="Calibri" panose="020F0502020204030204" pitchFamily="34" charset="0"/>
              </a:rPr>
              <a:t> </a:t>
            </a:r>
            <a:r>
              <a:rPr lang="en-GB" sz="2667" dirty="0" err="1">
                <a:cs typeface="Calibri" panose="020F0502020204030204" pitchFamily="34" charset="0"/>
              </a:rPr>
              <a:t>situacija</a:t>
            </a:r>
            <a:r>
              <a:rPr lang="en-GB" sz="2667" dirty="0"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CAD7E-E9EA-0AF3-90EF-1436E3B9B2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21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97AFB-6F86-8FB9-FA1F-7D76A412D10B}"/>
              </a:ext>
            </a:extLst>
          </p:cNvPr>
          <p:cNvSpPr txBox="1"/>
          <p:nvPr/>
        </p:nvSpPr>
        <p:spPr>
          <a:xfrm>
            <a:off x="4463819" y="868060"/>
            <a:ext cx="6096000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667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(NHS</a:t>
            </a:r>
            <a:r>
              <a:rPr lang="sr-Latn-RS" sz="2667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Nacionalna zdravstvena služba</a:t>
            </a:r>
            <a:r>
              <a:rPr lang="en-GB" sz="2667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667" dirty="0" err="1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</a:t>
            </a:r>
            <a:r>
              <a:rPr lang="sr-Latn-RS" sz="2667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eske</a:t>
            </a:r>
            <a:r>
              <a:rPr lang="en-GB" sz="2667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220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72BE-9339-46DE-8777-BB75B620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da koristite aktivno slušanje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76030-E81C-9171-16D6-CFF830BBF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22</a:t>
            </a:fld>
            <a:endParaRPr lang="en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6F0BCD3-F2C5-E8D1-CB42-738087E95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667531"/>
              </p:ext>
            </p:extLst>
          </p:nvPr>
        </p:nvGraphicFramePr>
        <p:xfrm>
          <a:off x="1871531" y="1892829"/>
          <a:ext cx="7680853" cy="470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34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1928-DA49-E57C-422E-5EE322B8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Literatura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43E4-CC42-8F5B-123D-363A015C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60" y="1747800"/>
            <a:ext cx="9841093" cy="5073805"/>
          </a:xfrm>
        </p:spPr>
        <p:txBody>
          <a:bodyPr/>
          <a:lstStyle/>
          <a:p>
            <a:pPr marL="101597" indent="0">
              <a:buNone/>
            </a:pPr>
            <a:r>
              <a:rPr lang="x-none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https://www.goodtherapy.org/learn-about-therapy/types/dance-movement-therapy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n-US" sz="1867" dirty="0">
                <a:ea typeface="Calibri" panose="020F0502020204030204" pitchFamily="34" charset="0"/>
                <a:cs typeface="Times New Roman" panose="02020603050405020304" pitchFamily="18" charset="0"/>
              </a:rPr>
              <a:t>Werder O. Toward a humanistic model in health communication. Global Health Promotion. 2019;26(1):33-40. doi:10.1177/1757975916683385 </a:t>
            </a:r>
          </a:p>
          <a:p>
            <a:pPr marL="101597" indent="0">
              <a:buNone/>
            </a:pPr>
            <a:r>
              <a:rPr lang="en-GB" sz="1800" b="0" i="0" dirty="0" err="1">
                <a:solidFill>
                  <a:srgbClr val="212121"/>
                </a:solidFill>
                <a:effectLst/>
              </a:rPr>
              <a:t>Puhl</a:t>
            </a:r>
            <a:r>
              <a:rPr lang="en-GB" sz="1800" b="0" i="0" dirty="0">
                <a:solidFill>
                  <a:srgbClr val="212121"/>
                </a:solidFill>
                <a:effectLst/>
              </a:rPr>
              <a:t> RM, Brownell KD. Confronting and coping with weight stigma: an investigation of overweight and obese adults. Obesity (Silver Spring). 2006 Oct;14(10):1802-15. </a:t>
            </a:r>
            <a:r>
              <a:rPr lang="en-GB" sz="18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GB" sz="1800" b="0" i="0" dirty="0">
                <a:solidFill>
                  <a:srgbClr val="212121"/>
                </a:solidFill>
                <a:effectLst/>
              </a:rPr>
              <a:t>: 10.1038/oby.2006.208. PMID: 17062811</a:t>
            </a:r>
            <a:endParaRPr lang="x-non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spcAft>
                <a:spcPts val="300"/>
              </a:spcAft>
              <a:buNone/>
            </a:pPr>
            <a:r>
              <a:rPr lang="x-none" sz="1867" dirty="0">
                <a:solidFill>
                  <a:srgbClr val="00B050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 listening | NHS England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https://www.obesityaction.org/action-through-advocacy/weight-bias/people-first-language/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chrome-extension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nlaealbpbmpioeidemdfedkfmglobidl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/https://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www.worldobesity.org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downloads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healthy_voices_downloads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1867" dirty="0" err="1">
                <a:ea typeface="Calibri" panose="020F0502020204030204" pitchFamily="34" charset="0"/>
                <a:cs typeface="Times New Roman" panose="02020603050405020304" pitchFamily="18" charset="0"/>
              </a:rPr>
              <a:t>HV_Language_guidelines.pdf</a:t>
            </a:r>
            <a:r>
              <a:rPr lang="es-ES" sz="18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1597" indent="0">
              <a:buNone/>
            </a:pPr>
            <a:r>
              <a:rPr lang="es-ES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https://www.worldobesity.org/what-we-do/our-policy-priorities/weight-stigma#:~:text=Weight%20stigma%20is%20a%20result,can%20lead%20to%20stigmatising%20acts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https://www.britannica.com/dictionary/stigma#:~:text=1,stigma%20attached%20to%20receiving%20welfare</a:t>
            </a:r>
            <a:r>
              <a:rPr lang="es-ES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01597" indent="0">
              <a:buNone/>
            </a:pPr>
            <a:endParaRPr lang="es-ES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DA93-295F-334B-3D39-28CDBEE91A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53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Literatura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20" y="1747800"/>
            <a:ext cx="10196512" cy="5351240"/>
          </a:xfrm>
        </p:spPr>
        <p:txBody>
          <a:bodyPr/>
          <a:lstStyle/>
          <a:p>
            <a:pPr marL="101597" indent="0">
              <a:buNone/>
            </a:pPr>
            <a:r>
              <a:rPr lang="en-GB" sz="1867" dirty="0"/>
              <a:t>‘Surgeons of the Soul’ – Kipling speaking to the Royal College of Surgeons (London), 1923</a:t>
            </a:r>
            <a:endParaRPr lang="es-ES" sz="1867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x-none" sz="1867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Deviance </a:t>
            </a:r>
            <a:r>
              <a:rPr lang="x-none" sz="18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Social Stigma. (2021, February 20). </a:t>
            </a:r>
            <a:r>
              <a:rPr lang="x-none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https://socialsci.libretexts.org/@go/page/8123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Hilpert, Martin et al. “Sociocultural Influence on Obesity and Lifestyle in Children: A Study of Daily Activities, Leisure Time Behavior, Motor Skills, and Weight Status.”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facts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10,3 (2017): 168-178. doi:10.1159/000464105</a:t>
            </a: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Lee, G C et al. “When are anti-fat attitudes understood as prejudice versus truth? An experimental study of social influence effects.”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science &amp; practice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5,1 28-35. 13 Jan. 2019, doi:10.1002/osp4.315</a:t>
            </a: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Daníelsdóttir, Sigrún et al. “Anti-fat prejudice reduction: a review of published studies.”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facts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3,1 (2010): 47-58. doi:10.1159/000277067</a:t>
            </a:r>
          </a:p>
          <a:p>
            <a:pPr marL="101597" indent="0">
              <a:buNone/>
            </a:pPr>
            <a:r>
              <a:rPr lang="x-none" sz="1867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Frank </a:t>
            </a:r>
            <a:r>
              <a:rPr lang="x-none" sz="1867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Futility and Avoidance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: Medical Professionals in the Treatment of Obesity.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JAMA.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1993;269(16):2132–2133. doi:10.1001/jama.1993.03500160102</a:t>
            </a:r>
            <a:r>
              <a:rPr lang="x-none" sz="1867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x-none" sz="1867" u="sng" dirty="0">
                <a:solidFill>
                  <a:srgbClr val="F491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https://www.who.int/health-topics/obesity#tab=tab</a:t>
            </a:r>
            <a:r>
              <a:rPr lang="x-none" sz="1867" u="sng">
                <a:solidFill>
                  <a:srgbClr val="F491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x-none" sz="1867" u="sng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x-none" sz="1867" u="sng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spcBef>
                <a:spcPts val="0"/>
              </a:spcBef>
              <a:buNone/>
            </a:pPr>
            <a:r>
              <a:rPr lang="en-GB" sz="1867" dirty="0"/>
              <a:t>La </a:t>
            </a:r>
            <a:r>
              <a:rPr lang="en-GB" sz="1867" dirty="0" err="1"/>
              <a:t>Arteterapia</a:t>
            </a:r>
            <a:r>
              <a:rPr lang="en-GB" sz="1867" dirty="0"/>
              <a:t> </a:t>
            </a:r>
            <a:r>
              <a:rPr lang="en-GB" sz="1867" dirty="0" err="1"/>
              <a:t>como</a:t>
            </a:r>
            <a:r>
              <a:rPr lang="en-GB" sz="1867" dirty="0"/>
              <a:t> </a:t>
            </a:r>
            <a:r>
              <a:rPr lang="en-GB" sz="1867" dirty="0" err="1"/>
              <a:t>terapia</a:t>
            </a:r>
            <a:r>
              <a:rPr lang="en-GB" sz="1867" dirty="0"/>
              <a:t> para </a:t>
            </a:r>
            <a:r>
              <a:rPr lang="en-GB" sz="1867" dirty="0" err="1"/>
              <a:t>pacientes</a:t>
            </a:r>
            <a:r>
              <a:rPr lang="en-GB" sz="1867" dirty="0"/>
              <a:t> con </a:t>
            </a:r>
            <a:r>
              <a:rPr lang="en-GB" sz="1867" dirty="0" err="1"/>
              <a:t>trastornos</a:t>
            </a:r>
            <a:r>
              <a:rPr lang="en-GB" sz="1867" dirty="0"/>
              <a:t> de la </a:t>
            </a:r>
            <a:r>
              <a:rPr lang="en-GB" sz="1867" dirty="0" err="1"/>
              <a:t>conducta</a:t>
            </a:r>
            <a:r>
              <a:rPr lang="en-GB" sz="1867" dirty="0"/>
              <a:t> alimentaria</a:t>
            </a:r>
          </a:p>
          <a:p>
            <a:pPr marL="101597" indent="0">
              <a:spcBef>
                <a:spcPts val="0"/>
              </a:spcBef>
              <a:buNone/>
            </a:pPr>
            <a:r>
              <a:rPr lang="en-GB" sz="1867" dirty="0"/>
              <a:t>in Anorexia y Bulimia, </a:t>
            </a:r>
            <a:r>
              <a:rPr lang="en-GB" sz="1867" dirty="0" err="1"/>
              <a:t>Profesionales</a:t>
            </a:r>
            <a:r>
              <a:rPr lang="en-GB" sz="1867" dirty="0"/>
              <a:t> TCA, </a:t>
            </a:r>
            <a:r>
              <a:rPr lang="en-GB" sz="1867" dirty="0" err="1"/>
              <a:t>Recursos</a:t>
            </a:r>
            <a:r>
              <a:rPr lang="en-GB" sz="1867" dirty="0"/>
              <a:t> TCA, Testimonios</a:t>
            </a:r>
          </a:p>
          <a:p>
            <a:pPr marL="101597" indent="0">
              <a:spcBef>
                <a:spcPts val="0"/>
              </a:spcBef>
              <a:buNone/>
            </a:pPr>
            <a:r>
              <a:rPr lang="en-GB" sz="1867" dirty="0"/>
              <a:t>6, </a:t>
            </a:r>
            <a:r>
              <a:rPr lang="en-GB" sz="1867" dirty="0" err="1"/>
              <a:t>octubre</a:t>
            </a:r>
            <a:r>
              <a:rPr lang="en-GB" sz="1867" dirty="0"/>
              <a:t>, 2016</a:t>
            </a:r>
          </a:p>
          <a:p>
            <a:pPr marL="101597" indent="0">
              <a:buNone/>
            </a:pP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239350" y="1892829"/>
            <a:ext cx="5856649" cy="1231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sz="3733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815413" y="3332989"/>
            <a:ext cx="4817600" cy="248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180861"/>
            <a:ext cx="473652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59FE-CAB6-2A57-45C5-4DD256F1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Gojaznost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C200B-38B1-2649-BF5C-027CFC8E4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3</a:t>
            </a:fld>
            <a:endParaRPr lang="en"/>
          </a:p>
        </p:txBody>
      </p:sp>
      <p:pic>
        <p:nvPicPr>
          <p:cNvPr id="6" name="Picture 5" descr="A picture containing text, person, people, old&#10;&#10;Description automatically generated">
            <a:extLst>
              <a:ext uri="{FF2B5EF4-FFF2-40B4-BE49-F238E27FC236}">
                <a16:creationId xmlns:a16="http://schemas.microsoft.com/office/drawing/2014/main" id="{F1C490D6-90D2-26FA-D26B-5A26B716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32" y="1832074"/>
            <a:ext cx="7553251" cy="4573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370B2-E68F-1CD0-256C-7AD9A55F44FB}"/>
              </a:ext>
            </a:extLst>
          </p:cNvPr>
          <p:cNvSpPr txBox="1"/>
          <p:nvPr/>
        </p:nvSpPr>
        <p:spPr>
          <a:xfrm>
            <a:off x="2831638" y="6369677"/>
            <a:ext cx="5633039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33" dirty="0">
                <a:solidFill>
                  <a:srgbClr val="202122"/>
                </a:solidFill>
                <a:latin typeface="Arial" panose="020B0604020202020204" pitchFamily="34" charset="0"/>
              </a:rPr>
              <a:t>Rad je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1333" dirty="0" err="1">
                <a:solidFill>
                  <a:srgbClr val="202122"/>
                </a:solidFill>
                <a:latin typeface="Arial" panose="020B0604020202020204" pitchFamily="34" charset="0"/>
              </a:rPr>
              <a:t>zaštićen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1333" dirty="0" err="1">
                <a:solidFill>
                  <a:srgbClr val="202122"/>
                </a:solidFill>
                <a:latin typeface="Arial" panose="020B0604020202020204" pitchFamily="34" charset="0"/>
              </a:rPr>
              <a:t>autorskim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1333" dirty="0" err="1">
                <a:solidFill>
                  <a:srgbClr val="202122"/>
                </a:solidFill>
                <a:latin typeface="Arial" panose="020B0604020202020204" pitchFamily="34" charset="0"/>
              </a:rPr>
              <a:t>pravima</a:t>
            </a:r>
            <a:r>
              <a:rPr lang="sr-Latn-RS" sz="1333" dirty="0">
                <a:solidFill>
                  <a:srgbClr val="202122"/>
                </a:solidFill>
                <a:latin typeface="Arial" panose="020B0604020202020204" pitchFamily="34" charset="0"/>
              </a:rPr>
              <a:t> i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1333" dirty="0" err="1">
                <a:solidFill>
                  <a:srgbClr val="202122"/>
                </a:solidFill>
                <a:latin typeface="Arial" panose="020B0604020202020204" pitchFamily="34" charset="0"/>
              </a:rPr>
              <a:t>dostup</a:t>
            </a:r>
            <a:r>
              <a:rPr lang="sr-Latn-RS" sz="1333" dirty="0">
                <a:solidFill>
                  <a:srgbClr val="202122"/>
                </a:solidFill>
                <a:latin typeface="Arial" panose="020B0604020202020204" pitchFamily="34" charset="0"/>
              </a:rPr>
              <a:t>a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n</a:t>
            </a:r>
            <a:r>
              <a:rPr lang="sr-Latn-RS" sz="1333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1333" dirty="0" err="1">
                <a:solidFill>
                  <a:srgbClr val="202122"/>
                </a:solidFill>
                <a:latin typeface="Arial" panose="020B0604020202020204" pitchFamily="34" charset="0"/>
              </a:rPr>
              <a:t>samo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 pod </a:t>
            </a:r>
            <a:r>
              <a:rPr lang="en-GB" sz="1333" dirty="0" err="1">
                <a:solidFill>
                  <a:srgbClr val="202122"/>
                </a:solidFill>
                <a:latin typeface="Arial" panose="020B0604020202020204" pitchFamily="34" charset="0"/>
              </a:rPr>
              <a:t>licencom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 Creative Commons Attribution CC BY 4.0 </a:t>
            </a:r>
            <a:r>
              <a:rPr lang="en-GB" sz="1333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http://creativecommons.org/licenses/by/4.0/</a:t>
            </a:r>
            <a:endParaRPr lang="en-GB" sz="13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398AB-563C-211D-9615-695526F43E18}"/>
              </a:ext>
            </a:extLst>
          </p:cNvPr>
          <p:cNvSpPr txBox="1"/>
          <p:nvPr/>
        </p:nvSpPr>
        <p:spPr>
          <a:xfrm>
            <a:off x="3048000" y="5536071"/>
            <a:ext cx="4872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Arial" panose="020B0604020202020204" pitchFamily="34" charset="0"/>
              </a:rPr>
              <a:t>Gojazan čovek koji boluje od gihta sa nogama u kofama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8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527382" y="2273567"/>
            <a:ext cx="11425269" cy="3768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Prekomerna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telesna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težina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gojaznost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defini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š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u se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kao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abnormalno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ili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prekomerno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nakupljanje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masti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koje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predstavlja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rizik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po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zdravlje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Indeks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telesne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mase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(BMI) </a:t>
            </a:r>
            <a:r>
              <a:rPr lang="sr-Latn-RS" sz="2133" b="1" dirty="0">
                <a:solidFill>
                  <a:srgbClr val="3C4245"/>
                </a:solidFill>
                <a:latin typeface="Arial" panose="020B0604020202020204" pitchFamily="34" charset="0"/>
              </a:rPr>
              <a:t>preko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25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smatra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se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prekomernom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težinom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, a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preko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30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gojazn</a:t>
            </a:r>
            <a:r>
              <a:rPr lang="sr-Latn-RS" sz="2133" b="1" dirty="0">
                <a:solidFill>
                  <a:srgbClr val="3C4245"/>
                </a:solidFill>
                <a:latin typeface="Arial" panose="020B0604020202020204" pitchFamily="34" charset="0"/>
              </a:rPr>
              <a:t>ošću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 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Ovaj p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roblem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je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na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rastao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do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razmera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epidemije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s</a:t>
            </a:r>
            <a:r>
              <a:rPr lang="sr-Latn-RS" sz="2133" b="1" dirty="0">
                <a:solidFill>
                  <a:srgbClr val="3C4245"/>
                </a:solidFill>
                <a:latin typeface="Arial" panose="020B0604020202020204" pitchFamily="34" charset="0"/>
              </a:rPr>
              <a:t>a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preko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4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miliona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ljudi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koji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svake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godine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umiru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od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posledica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prekomerne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težine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ili</a:t>
            </a:r>
            <a:r>
              <a:rPr lang="en-GB" sz="2133" b="1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b="1" dirty="0" err="1">
                <a:solidFill>
                  <a:srgbClr val="3C4245"/>
                </a:solidFill>
                <a:latin typeface="Arial" panose="020B0604020202020204" pitchFamily="34" charset="0"/>
              </a:rPr>
              <a:t>gojaznosti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prema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globaln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m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podacima o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bolesti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 iz 2017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 </a:t>
            </a:r>
          </a:p>
          <a:p>
            <a:pPr>
              <a:spcBef>
                <a:spcPts val="1333"/>
              </a:spcBef>
            </a:pP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Stope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prekomerne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težine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gojaznosti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nastavljaju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 da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rast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kod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odraslih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i dece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Od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1975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.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d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o 2016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. godine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učestalost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viška kilograma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ili gojaznosti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kod dece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133" dirty="0" err="1">
                <a:solidFill>
                  <a:srgbClr val="3C4245"/>
                </a:solidFill>
                <a:latin typeface="Arial" panose="020B0604020202020204" pitchFamily="34" charset="0"/>
              </a:rPr>
              <a:t>adolescen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t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a uzrasta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od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5–19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 godina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se povećala više od četiri puta od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4% 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d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o 18%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 na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 global</a:t>
            </a:r>
            <a:r>
              <a:rPr lang="sr-Latn-RS" sz="2133" dirty="0">
                <a:solidFill>
                  <a:srgbClr val="3C4245"/>
                </a:solidFill>
                <a:latin typeface="Arial" panose="020B0604020202020204" pitchFamily="34" charset="0"/>
              </a:rPr>
              <a:t>nom nivou</a:t>
            </a:r>
            <a:r>
              <a:rPr lang="en-GB" sz="2133" dirty="0">
                <a:solidFill>
                  <a:srgbClr val="3C4245"/>
                </a:solidFill>
                <a:latin typeface="Arial" panose="020B0604020202020204" pitchFamily="34" charset="0"/>
              </a:rPr>
              <a:t>.</a:t>
            </a:r>
            <a:endParaRPr sz="2667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11248432" y="384504"/>
            <a:ext cx="481965" cy="636193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Gojaznost</a:t>
            </a:r>
            <a:r>
              <a:rPr lang="it-IT" dirty="0"/>
              <a:t>: Defini</a:t>
            </a:r>
            <a:r>
              <a:rPr lang="sr-Latn-RS" dirty="0"/>
              <a:t>c</a:t>
            </a:r>
            <a:r>
              <a:rPr lang="it-IT" dirty="0"/>
              <a:t>i</a:t>
            </a:r>
            <a:r>
              <a:rPr lang="sr-Latn-RS" dirty="0"/>
              <a:t>ja</a:t>
            </a:r>
            <a:r>
              <a:rPr lang="it-IT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A9DD-77E4-BBE1-962D-40425A44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Gojaznost</a:t>
            </a:r>
            <a:r>
              <a:rPr lang="en-GB" dirty="0"/>
              <a:t>: </a:t>
            </a:r>
            <a:r>
              <a:rPr lang="sr-Latn-RS" dirty="0"/>
              <a:t>K</a:t>
            </a:r>
            <a:r>
              <a:rPr lang="en-GB" dirty="0" err="1"/>
              <a:t>ompli</a:t>
            </a:r>
            <a:r>
              <a:rPr lang="sr-Latn-RS" dirty="0"/>
              <a:t>k</a:t>
            </a:r>
            <a:r>
              <a:rPr lang="en-GB" dirty="0"/>
              <a:t>a</a:t>
            </a:r>
            <a:r>
              <a:rPr lang="sr-Latn-RS" dirty="0"/>
              <a:t>c</a:t>
            </a:r>
            <a:r>
              <a:rPr lang="en-GB" dirty="0" err="1"/>
              <a:t>i</a:t>
            </a:r>
            <a:r>
              <a:rPr lang="sr-Latn-RS" dirty="0"/>
              <a:t>je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A3C67-CBB3-2892-ABBA-9291BCAE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3" y="1747801"/>
            <a:ext cx="9206975" cy="4294567"/>
          </a:xfrm>
        </p:spPr>
        <p:txBody>
          <a:bodyPr/>
          <a:lstStyle/>
          <a:p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Prekomerna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telesna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težina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gojaznost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 su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glavni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faktori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rizika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za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niz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h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roničnih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bolesti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uključujući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kardiovaskularne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bolesti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kao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što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su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bolesti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srca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moždani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udar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koji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su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vodeći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uzroci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smrti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širom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sveta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Gojaznost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je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takođe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povezana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sa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nekim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vrstama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raka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uključujući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 rak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endometrijum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dojke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jajnik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prostat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jetr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žučn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kes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bubreg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debelo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g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crev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.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Rizik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od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ovih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nezaraznih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bolesti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se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povećava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čak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kada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osoba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nema puno kilograma više od normalne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težine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postaje</a:t>
            </a:r>
            <a:r>
              <a:rPr lang="sr-Latn-RS" sz="2400" dirty="0">
                <a:solidFill>
                  <a:srgbClr val="3C4245"/>
                </a:solidFill>
                <a:latin typeface="Arial" panose="020B0604020202020204" pitchFamily="34" charset="0"/>
              </a:rPr>
              <a:t> sve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ozbiljnija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kako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se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indeks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telesne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mase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 (BMI) </a:t>
            </a:r>
            <a:r>
              <a:rPr lang="en-GB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povećava</a:t>
            </a:r>
            <a:r>
              <a:rPr lang="en-GB" sz="2400" dirty="0">
                <a:solidFill>
                  <a:srgbClr val="3C4245"/>
                </a:solidFill>
                <a:latin typeface="Arial" panose="020B0604020202020204" pitchFamily="34" charset="0"/>
              </a:rPr>
              <a:t>.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87A7E-BCE1-585E-5FE4-558F326AF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157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8116-BDFE-A802-4ED5-3782B4A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Stigmatizacija gojaznosti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6E47-70F2-71DA-2801-CF0C6C8EF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6</a:t>
            </a:fld>
            <a:endParaRPr lang="en"/>
          </a:p>
        </p:txBody>
      </p:sp>
      <p:pic>
        <p:nvPicPr>
          <p:cNvPr id="6" name="Picture 5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26071CFD-2CAA-1811-90E5-D776D397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44" y="1844566"/>
            <a:ext cx="6492843" cy="4324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DAF31-C246-A7E6-87CC-9FD59F43C4C7}"/>
              </a:ext>
            </a:extLst>
          </p:cNvPr>
          <p:cNvSpPr txBox="1"/>
          <p:nvPr/>
        </p:nvSpPr>
        <p:spPr>
          <a:xfrm>
            <a:off x="2447595" y="6266244"/>
            <a:ext cx="528058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33" dirty="0">
                <a:solidFill>
                  <a:srgbClr val="202122"/>
                </a:solidFill>
                <a:latin typeface="Arial" panose="020B0604020202020204" pitchFamily="34" charset="0"/>
              </a:rPr>
              <a:t>Korišćenje ovog dokumenta je dozvoljeno licencom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GB" sz="1333" dirty="0">
                <a:solidFill>
                  <a:srgbClr val="3366BB"/>
                </a:solidFill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GB" sz="1333" dirty="0">
                <a:solidFill>
                  <a:srgbClr val="3366BB"/>
                </a:solidFill>
                <a:latin typeface="Arial" panose="020B0604020202020204" pitchFamily="34" charset="0"/>
                <a:hlinkClick r:id="rId4"/>
              </a:rPr>
              <a:t>Attribution-Share Alike 4.0 International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GB" sz="13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EDC5C-5BEE-44DC-9E07-8E6194FCCCDF}"/>
              </a:ext>
            </a:extLst>
          </p:cNvPr>
          <p:cNvSpPr txBox="1"/>
          <p:nvPr/>
        </p:nvSpPr>
        <p:spPr>
          <a:xfrm>
            <a:off x="3465127" y="5338481"/>
            <a:ext cx="372007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sr-Latn-RS" sz="2400" dirty="0">
                <a:solidFill>
                  <a:srgbClr val="000000"/>
                </a:solidFill>
                <a:latin typeface="Linux Libertine"/>
              </a:rPr>
              <a:t>Gojazan dečak tinejdžer</a:t>
            </a:r>
            <a:r>
              <a:rPr lang="en-GB" sz="2400" dirty="0">
                <a:solidFill>
                  <a:srgbClr val="000000"/>
                </a:solidFill>
                <a:latin typeface="Linux Libertine"/>
              </a:rPr>
              <a:t>, 136 kg</a:t>
            </a:r>
            <a:r>
              <a:rPr lang="sr-Latn-RS" sz="2400" dirty="0">
                <a:solidFill>
                  <a:srgbClr val="000000"/>
                </a:solidFill>
                <a:latin typeface="Linux Libertine"/>
              </a:rPr>
              <a:t> ili</a:t>
            </a:r>
            <a:r>
              <a:rPr lang="en-GB" sz="2400" dirty="0">
                <a:solidFill>
                  <a:srgbClr val="000000"/>
                </a:solidFill>
                <a:latin typeface="Linux Libertine"/>
              </a:rPr>
              <a:t> 300 lbs</a:t>
            </a:r>
          </a:p>
        </p:txBody>
      </p:sp>
    </p:spTree>
    <p:extLst>
      <p:ext uri="{BB962C8B-B14F-4D97-AF65-F5344CB8AC3E}">
        <p14:creationId xmlns:p14="http://schemas.microsoft.com/office/powerpoint/2010/main" val="26450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C988-D217-D5A6-9A6D-E33B3D55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Definicija stigme gojaznosti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AC08D-0AD2-356B-2114-5A9F4C739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212121"/>
                </a:solidFill>
              </a:rPr>
              <a:t>Predrasude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protiv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sr-Latn-RS" dirty="0">
                <a:solidFill>
                  <a:srgbClr val="212121"/>
                </a:solidFill>
              </a:rPr>
              <a:t>gojaznosti</a:t>
            </a:r>
            <a:r>
              <a:rPr lang="en-GB" dirty="0">
                <a:solidFill>
                  <a:srgbClr val="212121"/>
                </a:solidFill>
              </a:rPr>
              <a:t>, </a:t>
            </a:r>
            <a:r>
              <a:rPr lang="en-GB" dirty="0" err="1">
                <a:solidFill>
                  <a:srgbClr val="212121"/>
                </a:solidFill>
              </a:rPr>
              <a:t>koje</a:t>
            </a:r>
            <a:r>
              <a:rPr lang="en-GB" dirty="0">
                <a:solidFill>
                  <a:srgbClr val="212121"/>
                </a:solidFill>
              </a:rPr>
              <a:t> se u </a:t>
            </a:r>
            <a:r>
              <a:rPr lang="en-GB" dirty="0" err="1">
                <a:solidFill>
                  <a:srgbClr val="212121"/>
                </a:solidFill>
              </a:rPr>
              <a:t>literaturi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sr-Latn-RS" dirty="0">
                <a:solidFill>
                  <a:srgbClr val="212121"/>
                </a:solidFill>
              </a:rPr>
              <a:t>nazivaju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sr-Latn-RS" dirty="0">
                <a:solidFill>
                  <a:srgbClr val="212121"/>
                </a:solidFill>
              </a:rPr>
              <a:t>i </a:t>
            </a:r>
            <a:r>
              <a:rPr lang="en-GB" dirty="0" err="1">
                <a:solidFill>
                  <a:srgbClr val="212121"/>
                </a:solidFill>
              </a:rPr>
              <a:t>stigm</a:t>
            </a:r>
            <a:r>
              <a:rPr lang="sr-Latn-RS" dirty="0">
                <a:solidFill>
                  <a:srgbClr val="212121"/>
                </a:solidFill>
              </a:rPr>
              <a:t>a prekomerne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težine</a:t>
            </a:r>
            <a:r>
              <a:rPr lang="en-GB" dirty="0">
                <a:solidFill>
                  <a:srgbClr val="212121"/>
                </a:solidFill>
              </a:rPr>
              <a:t>, </a:t>
            </a:r>
            <a:r>
              <a:rPr lang="sr-Latn-RS" dirty="0">
                <a:solidFill>
                  <a:srgbClr val="212121"/>
                </a:solidFill>
              </a:rPr>
              <a:t>diskriminacija osoba sa prekomernom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težin</a:t>
            </a:r>
            <a:r>
              <a:rPr lang="sr-Latn-RS" dirty="0">
                <a:solidFill>
                  <a:srgbClr val="212121"/>
                </a:solidFill>
              </a:rPr>
              <a:t>om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i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stavovima</a:t>
            </a:r>
            <a:r>
              <a:rPr lang="sr-Latn-RS" dirty="0">
                <a:solidFill>
                  <a:srgbClr val="212121"/>
                </a:solidFill>
              </a:rPr>
              <a:t> usmerenim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protiv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sr-Latn-RS" dirty="0">
                <a:solidFill>
                  <a:srgbClr val="212121"/>
                </a:solidFill>
              </a:rPr>
              <a:t>gojaznosti</a:t>
            </a:r>
            <a:r>
              <a:rPr lang="en-GB" dirty="0">
                <a:solidFill>
                  <a:srgbClr val="212121"/>
                </a:solidFill>
              </a:rPr>
              <a:t>, </a:t>
            </a:r>
            <a:r>
              <a:rPr lang="sr-Latn-RS" dirty="0">
                <a:solidFill>
                  <a:srgbClr val="212121"/>
                </a:solidFill>
              </a:rPr>
              <a:t>predstavljaju </a:t>
            </a:r>
            <a:r>
              <a:rPr lang="en-GB" dirty="0" err="1">
                <a:solidFill>
                  <a:srgbClr val="212121"/>
                </a:solidFill>
              </a:rPr>
              <a:t>negativ</a:t>
            </a:r>
            <a:r>
              <a:rPr lang="sr-Latn-RS" dirty="0">
                <a:solidFill>
                  <a:srgbClr val="212121"/>
                </a:solidFill>
              </a:rPr>
              <a:t>no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sr-Latn-RS" dirty="0">
                <a:solidFill>
                  <a:srgbClr val="212121"/>
                </a:solidFill>
              </a:rPr>
              <a:t>poimanje</a:t>
            </a:r>
            <a:r>
              <a:rPr lang="en-GB" dirty="0">
                <a:solidFill>
                  <a:srgbClr val="212121"/>
                </a:solidFill>
              </a:rPr>
              <a:t> (ne</a:t>
            </a:r>
            <a:r>
              <a:rPr lang="sr-Latn-RS" dirty="0">
                <a:solidFill>
                  <a:srgbClr val="212121"/>
                </a:solidFill>
              </a:rPr>
              <a:t>toleranci</a:t>
            </a:r>
            <a:r>
              <a:rPr lang="en-GB" dirty="0" err="1">
                <a:solidFill>
                  <a:srgbClr val="212121"/>
                </a:solidFill>
              </a:rPr>
              <a:t>ju</a:t>
            </a:r>
            <a:r>
              <a:rPr lang="en-GB" dirty="0">
                <a:solidFill>
                  <a:srgbClr val="212121"/>
                </a:solidFill>
              </a:rPr>
              <a:t>), </a:t>
            </a:r>
            <a:r>
              <a:rPr lang="en-GB" dirty="0" err="1">
                <a:solidFill>
                  <a:srgbClr val="212121"/>
                </a:solidFill>
              </a:rPr>
              <a:t>verovanje</a:t>
            </a:r>
            <a:r>
              <a:rPr lang="en-GB" dirty="0">
                <a:solidFill>
                  <a:srgbClr val="212121"/>
                </a:solidFill>
              </a:rPr>
              <a:t> (</a:t>
            </a:r>
            <a:r>
              <a:rPr lang="en-GB" dirty="0" err="1">
                <a:solidFill>
                  <a:srgbClr val="212121"/>
                </a:solidFill>
              </a:rPr>
              <a:t>stereotip</a:t>
            </a:r>
            <a:r>
              <a:rPr lang="en-GB" dirty="0">
                <a:solidFill>
                  <a:srgbClr val="212121"/>
                </a:solidFill>
              </a:rPr>
              <a:t>) </a:t>
            </a:r>
            <a:r>
              <a:rPr lang="en-GB" dirty="0" err="1">
                <a:solidFill>
                  <a:srgbClr val="212121"/>
                </a:solidFill>
              </a:rPr>
              <a:t>ili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ponašanje</a:t>
            </a:r>
            <a:r>
              <a:rPr lang="sr-Latn-RS" dirty="0">
                <a:solidFill>
                  <a:srgbClr val="212121"/>
                </a:solidFill>
              </a:rPr>
              <a:t> usmereno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protiv</a:t>
            </a:r>
            <a:r>
              <a:rPr lang="en-GB" dirty="0">
                <a:solidFill>
                  <a:srgbClr val="212121"/>
                </a:solidFill>
              </a:rPr>
              <a:t> (</a:t>
            </a:r>
            <a:r>
              <a:rPr lang="en-GB" dirty="0" err="1">
                <a:solidFill>
                  <a:srgbClr val="212121"/>
                </a:solidFill>
              </a:rPr>
              <a:t>diskriminacija</a:t>
            </a:r>
            <a:r>
              <a:rPr lang="en-GB" dirty="0">
                <a:solidFill>
                  <a:srgbClr val="212121"/>
                </a:solidFill>
              </a:rPr>
              <a:t>) </a:t>
            </a:r>
            <a:r>
              <a:rPr lang="sr-Latn-RS" dirty="0">
                <a:solidFill>
                  <a:srgbClr val="212121"/>
                </a:solidFill>
              </a:rPr>
              <a:t>osoba</a:t>
            </a:r>
            <a:r>
              <a:rPr lang="en-GB" dirty="0">
                <a:solidFill>
                  <a:srgbClr val="212121"/>
                </a:solidFill>
              </a:rPr>
              <a:t> </a:t>
            </a:r>
            <a:r>
              <a:rPr lang="en-GB" dirty="0" err="1">
                <a:solidFill>
                  <a:srgbClr val="212121"/>
                </a:solidFill>
              </a:rPr>
              <a:t>koje</a:t>
            </a:r>
            <a:r>
              <a:rPr lang="en-GB" dirty="0">
                <a:solidFill>
                  <a:srgbClr val="212121"/>
                </a:solidFill>
              </a:rPr>
              <a:t> se </a:t>
            </a:r>
            <a:r>
              <a:rPr lang="en-GB" dirty="0" err="1">
                <a:solidFill>
                  <a:srgbClr val="212121"/>
                </a:solidFill>
              </a:rPr>
              <a:t>smatra</a:t>
            </a:r>
            <a:r>
              <a:rPr lang="sr-Latn-RS" dirty="0">
                <a:solidFill>
                  <a:srgbClr val="212121"/>
                </a:solidFill>
              </a:rPr>
              <a:t>ju </a:t>
            </a:r>
            <a:r>
              <a:rPr lang="en-GB" dirty="0">
                <a:solidFill>
                  <a:srgbClr val="212121"/>
                </a:solidFill>
              </a:rPr>
              <a:t>'</a:t>
            </a:r>
            <a:r>
              <a:rPr lang="en-GB" dirty="0" err="1">
                <a:solidFill>
                  <a:srgbClr val="212121"/>
                </a:solidFill>
              </a:rPr>
              <a:t>debe</a:t>
            </a:r>
            <a:r>
              <a:rPr lang="sr-Latn-RS" dirty="0">
                <a:solidFill>
                  <a:srgbClr val="212121"/>
                </a:solidFill>
              </a:rPr>
              <a:t>lim</a:t>
            </a:r>
            <a:r>
              <a:rPr lang="en-GB" dirty="0">
                <a:solidFill>
                  <a:srgbClr val="212121"/>
                </a:solidFill>
              </a:rPr>
              <a:t>'.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888C-2EBD-3F6C-E90A-CFBBE0324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612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FA9F-E884-4FC0-7EE8-25B9283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</a:t>
            </a:r>
            <a:r>
              <a:rPr lang="en-GB" dirty="0"/>
              <a:t> stigma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FCF8E-A6BF-C3A8-C52F-2F432BF5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1747801"/>
            <a:ext cx="9322367" cy="429456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Skup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negativnih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često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nepravednih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uverenja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koje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društvo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ili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grupa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ljudi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ima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o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nečemu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67" i="1" dirty="0">
                <a:solidFill>
                  <a:srgbClr val="000000"/>
                </a:solidFill>
                <a:cs typeface="Calibri" panose="020F0502020204030204" pitchFamily="34" charset="0"/>
              </a:rPr>
              <a:t>Stigma</a:t>
            </a:r>
            <a:r>
              <a:rPr lang="pt-BR" sz="2667" dirty="0">
                <a:solidFill>
                  <a:srgbClr val="000000"/>
                </a:solidFill>
                <a:cs typeface="Calibri" panose="020F0502020204030204" pitchFamily="34" charset="0"/>
              </a:rPr>
              <a:t> povezana s mentalnom bolešću = </a:t>
            </a:r>
            <a:r>
              <a:rPr lang="pt-BR" sz="2667" i="1" dirty="0">
                <a:solidFill>
                  <a:srgbClr val="000000"/>
                </a:solidFill>
                <a:cs typeface="Calibri" panose="020F0502020204030204" pitchFamily="34" charset="0"/>
              </a:rPr>
              <a:t>stigma</a:t>
            </a:r>
            <a:r>
              <a:rPr lang="pt-BR" sz="2667" dirty="0">
                <a:solidFill>
                  <a:srgbClr val="000000"/>
                </a:solidFill>
                <a:cs typeface="Calibri" panose="020F0502020204030204" pitchFamily="34" charset="0"/>
              </a:rPr>
              <a:t> mentalne bolesti</a:t>
            </a: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2667" i="1" dirty="0">
                <a:solidFill>
                  <a:srgbClr val="000000"/>
                </a:solidFill>
                <a:cs typeface="Calibri" panose="020F0502020204030204" pitchFamily="34" charset="0"/>
              </a:rPr>
              <a:t>S</a:t>
            </a:r>
            <a:r>
              <a:rPr lang="en-GB" sz="2667" i="1" dirty="0" err="1">
                <a:solidFill>
                  <a:srgbClr val="000000"/>
                </a:solidFill>
                <a:cs typeface="Calibri" panose="020F0502020204030204" pitchFamily="34" charset="0"/>
              </a:rPr>
              <a:t>tigma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povezana sa siromaštvom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  <a:r>
              <a:rPr lang="en-GB" sz="2667" i="1" dirty="0">
                <a:solidFill>
                  <a:srgbClr val="000000"/>
                </a:solidFill>
                <a:cs typeface="Calibri" panose="020F0502020204030204" pitchFamily="34" charset="0"/>
              </a:rPr>
              <a:t>stigma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siromaštva</a:t>
            </a: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Postoji 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društvena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stigma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povezana sa primanjem socijalne pomoći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2546D-0528-BE52-40B7-6F7781345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9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C488-0DA6-E05A-1CAB-0F254085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Erving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Gofman</a:t>
            </a:r>
            <a:r>
              <a:rPr lang="en-GB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ameri</a:t>
            </a:r>
            <a:r>
              <a:rPr lang="sr-Latn-RS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čki</a:t>
            </a:r>
            <a:r>
              <a:rPr lang="en-GB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sociolog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AEBFD-9D1A-3167-1ED2-47E4937A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47800"/>
            <a:ext cx="9908480" cy="4602067"/>
          </a:xfrm>
        </p:spPr>
        <p:txBody>
          <a:bodyPr/>
          <a:lstStyle/>
          <a:p>
            <a:pPr algn="l"/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Pre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dstavio je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osnove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stigm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kao društvene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teor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ije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uključujući svoje tumačenje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“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stigm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”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kao načina da se pokvari percepcija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identit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eta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Time je ukazao na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tendenciju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stigmatiz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ovane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osobine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da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“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naruži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”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kod pojedinca prepoznavanje potrebe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da poštuje društvene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 norm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u drugim aspektima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njegove ličnosti</a:t>
            </a: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01598" indent="0" algn="l">
              <a:buNone/>
            </a:pPr>
            <a:endParaRPr lang="en-GB" sz="2667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l"/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Gofman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 je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cs typeface="Calibri" panose="020F0502020204030204" pitchFamily="34" charset="0"/>
              </a:rPr>
              <a:t>identifi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kovao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tr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i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glavne vrste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stigm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e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: (1)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stigma 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povezana sa mentalnom bolešću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; (2)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stigma 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povezana sa fizičkom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deforma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c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i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j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o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m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;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i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(3) 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stigma 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vezana za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identifi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k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a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c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i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ju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sa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određenom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ra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som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etn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ičkom grupom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, 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religi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j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o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m</a:t>
            </a:r>
            <a:r>
              <a:rPr lang="en-GB" sz="2667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GB" sz="2667" b="1" dirty="0" err="1">
                <a:solidFill>
                  <a:srgbClr val="000000"/>
                </a:solidFill>
                <a:cs typeface="Calibri" panose="020F0502020204030204" pitchFamily="34" charset="0"/>
              </a:rPr>
              <a:t>ideolog</a:t>
            </a:r>
            <a:r>
              <a:rPr lang="sr-Latn-RS" sz="2667" b="1" dirty="0">
                <a:solidFill>
                  <a:srgbClr val="000000"/>
                </a:solidFill>
                <a:cs typeface="Calibri" panose="020F0502020204030204" pitchFamily="34" charset="0"/>
              </a:rPr>
              <a:t>ijom</a:t>
            </a:r>
            <a:r>
              <a:rPr lang="en-GB" sz="2667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sr-Latn-RS" sz="2667" dirty="0">
                <a:solidFill>
                  <a:srgbClr val="000000"/>
                </a:solidFill>
                <a:cs typeface="Calibri" panose="020F0502020204030204" pitchFamily="34" charset="0"/>
              </a:rPr>
              <a:t>itd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10B6F-C37A-3396-3215-F3C180948C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02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2016</Words>
  <Application>Microsoft Office PowerPoint</Application>
  <PresentationFormat>Widescreen</PresentationFormat>
  <Paragraphs>141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</vt:lpstr>
      <vt:lpstr>Barlow</vt:lpstr>
      <vt:lpstr>Barlow SemiBold</vt:lpstr>
      <vt:lpstr>Calibri</vt:lpstr>
      <vt:lpstr>Calibri Light</vt:lpstr>
      <vt:lpstr>grInter</vt:lpstr>
      <vt:lpstr>Linux Libertine</vt:lpstr>
      <vt:lpstr>Tahoma</vt:lpstr>
      <vt:lpstr>Office Theme</vt:lpstr>
      <vt:lpstr>Komunikacija sa pacijentima sa gojaznošću – humanistički pristup   Džonatan Mekfarland, Kristina Gonzales, Mª Luiza Kuesta Santamarija, Izabel Marija Martin Ruiz, Eugenija Nadolu Velez, Eva Garsija Perea </vt:lpstr>
      <vt:lpstr>Broj projekta: 2021-1-RO01- KA220-HED-38B739A3</vt:lpstr>
      <vt:lpstr>Gojaznost</vt:lpstr>
      <vt:lpstr>Gojaznost: Definicija </vt:lpstr>
      <vt:lpstr>Gojaznost: Komplikacije </vt:lpstr>
      <vt:lpstr>Stigmatizacija gojaznosti </vt:lpstr>
      <vt:lpstr>Definicija stigme gojaznosti </vt:lpstr>
      <vt:lpstr>Šta je stigma ?</vt:lpstr>
      <vt:lpstr>Erving Gofman, američki sociolog</vt:lpstr>
      <vt:lpstr>2. ‘Stigma povezana s fizičkom deformacijom’ (Gofman)</vt:lpstr>
      <vt:lpstr>PowerPoint Presentation</vt:lpstr>
      <vt:lpstr>Predrasude protiv gojaznosti (stigmatizacija u zdravstvu)</vt:lpstr>
      <vt:lpstr>Načini da se bori protiv stigme prekomerne težine ’’Zaustaviti stigmatizaciju zbog telesne težine’’</vt:lpstr>
      <vt:lpstr>Jezik ’’osoba pre dijagnoze’’ </vt:lpstr>
      <vt:lpstr>PowerPoint Presentation</vt:lpstr>
      <vt:lpstr>PowerPoint Presentation</vt:lpstr>
      <vt:lpstr>Važnost reči </vt:lpstr>
      <vt:lpstr>PowerPoint Presentation</vt:lpstr>
      <vt:lpstr>PowerPoint Presentation</vt:lpstr>
      <vt:lpstr>Izbegavajte jezik osude </vt:lpstr>
      <vt:lpstr>Aktivno slušanje </vt:lpstr>
      <vt:lpstr>Kako da koristite aktivno slušanje </vt:lpstr>
      <vt:lpstr>Literatura</vt:lpstr>
      <vt:lpstr>Literatura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with patients with obesity – The Humanistic Approach   Jonathan McFarland, Cristina Gonzalez, Mª Luisa Cuesta Santamaria, Isabel Maria Martin Ruiz, Eugenia Nadolu Velez, Eva Garcia Perea</dc:title>
  <dc:creator>Jonathan McFarland</dc:creator>
  <cp:lastModifiedBy>Danka Sinadinović</cp:lastModifiedBy>
  <cp:revision>82</cp:revision>
  <dcterms:created xsi:type="dcterms:W3CDTF">2023-03-21T11:29:45Z</dcterms:created>
  <dcterms:modified xsi:type="dcterms:W3CDTF">2023-06-25T20:02:03Z</dcterms:modified>
</cp:coreProperties>
</file>