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0" r:id="rId4"/>
    <p:sldId id="261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1" r:id="rId18"/>
    <p:sldId id="292" r:id="rId19"/>
    <p:sldId id="293" r:id="rId20"/>
    <p:sldId id="294" r:id="rId21"/>
    <p:sldId id="297" r:id="rId22"/>
    <p:sldId id="298" r:id="rId23"/>
    <p:sldId id="305" r:id="rId24"/>
    <p:sldId id="306" r:id="rId25"/>
    <p:sldId id="27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86418-1904-6885-7FB1-39D13D1B04D5}" name="Stevan Mijomanovic" initials="SM" userId="S::STEVAN.MIJOMANOVIC@nobelalgarve.com::e4e658d0-cd72-4a98-8000-9f7b50c84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90B0-4DDB-CD46-A684-5E466B650FF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40844-9B5A-A241-B9EB-9367999E0B3F}">
      <dgm:prSet phldrT="[Text]"/>
      <dgm:spPr/>
      <dgm:t>
        <a:bodyPr/>
        <a:lstStyle/>
        <a:p>
          <a:pPr>
            <a:buNone/>
          </a:pPr>
          <a:r>
            <a:rPr lang="en-GB" dirty="0"/>
            <a:t>1. </a:t>
          </a:r>
          <a:r>
            <a:rPr lang="it-IT" dirty="0"/>
            <a:t>Definiți termeni</a:t>
          </a:r>
          <a:r>
            <a:rPr lang="ro-RO" dirty="0"/>
            <a:t>i</a:t>
          </a:r>
          <a:r>
            <a:rPr lang="it-IT" dirty="0"/>
            <a:t> pentru a </a:t>
          </a:r>
          <a:r>
            <a:rPr lang="ro-RO" dirty="0"/>
            <a:t>asigura</a:t>
          </a:r>
          <a:r>
            <a:rPr lang="it-IT" dirty="0"/>
            <a:t> claritate</a:t>
          </a:r>
          <a:endParaRPr lang="en-GB" dirty="0"/>
        </a:p>
      </dgm:t>
    </dgm:pt>
    <dgm:pt modelId="{DD0F1BCB-925A-F34C-91AB-FAF30513A388}" type="parTrans" cxnId="{1A3CFC71-3B52-9948-B162-E0604989E9B7}">
      <dgm:prSet/>
      <dgm:spPr/>
      <dgm:t>
        <a:bodyPr/>
        <a:lstStyle/>
        <a:p>
          <a:endParaRPr lang="en-GB"/>
        </a:p>
      </dgm:t>
    </dgm:pt>
    <dgm:pt modelId="{7BE7A761-7638-DD42-B136-8E7E95A1F2D3}" type="sibTrans" cxnId="{1A3CFC71-3B52-9948-B162-E0604989E9B7}">
      <dgm:prSet/>
      <dgm:spPr/>
      <dgm:t>
        <a:bodyPr/>
        <a:lstStyle/>
        <a:p>
          <a:endParaRPr lang="en-GB"/>
        </a:p>
      </dgm:t>
    </dgm:pt>
    <dgm:pt modelId="{1CCD7EF0-B4E3-8045-A908-82320BB65786}">
      <dgm:prSet phldrT="[Text]"/>
      <dgm:spPr/>
      <dgm:t>
        <a:bodyPr/>
        <a:lstStyle/>
        <a:p>
          <a:pPr>
            <a:buNone/>
          </a:pPr>
          <a:r>
            <a:rPr lang="en-GB" dirty="0"/>
            <a:t>2. </a:t>
          </a:r>
          <a:r>
            <a:rPr lang="ro-RO" dirty="0"/>
            <a:t>Repetați</a:t>
          </a:r>
          <a:r>
            <a:rPr lang="en-GB" dirty="0"/>
            <a:t>/Para</a:t>
          </a:r>
          <a:r>
            <a:rPr lang="ro-RO" dirty="0"/>
            <a:t>frazați</a:t>
          </a:r>
          <a:r>
            <a:rPr lang="en-GB" dirty="0"/>
            <a:t> </a:t>
          </a:r>
        </a:p>
      </dgm:t>
    </dgm:pt>
    <dgm:pt modelId="{C3A352C6-21C3-234B-B869-C051D5D3AF75}" type="parTrans" cxnId="{E57AB46D-4074-6640-9291-BA9491EF87C0}">
      <dgm:prSet/>
      <dgm:spPr/>
      <dgm:t>
        <a:bodyPr/>
        <a:lstStyle/>
        <a:p>
          <a:endParaRPr lang="en-GB"/>
        </a:p>
      </dgm:t>
    </dgm:pt>
    <dgm:pt modelId="{82360F68-4286-8F44-A639-4AEF9CDC2D78}" type="sibTrans" cxnId="{E57AB46D-4074-6640-9291-BA9491EF87C0}">
      <dgm:prSet/>
      <dgm:spPr/>
      <dgm:t>
        <a:bodyPr/>
        <a:lstStyle/>
        <a:p>
          <a:endParaRPr lang="en-GB"/>
        </a:p>
      </dgm:t>
    </dgm:pt>
    <dgm:pt modelId="{67604E3E-B765-3240-8D17-3259E5F3CEB5}">
      <dgm:prSet phldrT="[Text]"/>
      <dgm:spPr/>
      <dgm:t>
        <a:bodyPr/>
        <a:lstStyle/>
        <a:p>
          <a:pPr>
            <a:buNone/>
          </a:pPr>
          <a:r>
            <a:rPr lang="en-GB" dirty="0"/>
            <a:t>3. </a:t>
          </a:r>
          <a:r>
            <a:rPr lang="ro-RO" dirty="0"/>
            <a:t>NU întrerupeți</a:t>
          </a:r>
          <a:endParaRPr lang="en-GB" dirty="0"/>
        </a:p>
      </dgm:t>
    </dgm:pt>
    <dgm:pt modelId="{94C43F4E-74B5-7743-9FAE-43FD8A61C0F5}" type="parTrans" cxnId="{ACBDD200-2F93-284B-871D-4F98C1E08357}">
      <dgm:prSet/>
      <dgm:spPr/>
      <dgm:t>
        <a:bodyPr/>
        <a:lstStyle/>
        <a:p>
          <a:endParaRPr lang="en-GB"/>
        </a:p>
      </dgm:t>
    </dgm:pt>
    <dgm:pt modelId="{08086A55-8E7D-6941-A3BB-1F69F20AAD72}" type="sibTrans" cxnId="{ACBDD200-2F93-284B-871D-4F98C1E08357}">
      <dgm:prSet/>
      <dgm:spPr/>
      <dgm:t>
        <a:bodyPr/>
        <a:lstStyle/>
        <a:p>
          <a:endParaRPr lang="en-GB"/>
        </a:p>
      </dgm:t>
    </dgm:pt>
    <dgm:pt modelId="{B89F65F2-B4B4-0141-8C41-BCD6021868A9}">
      <dgm:prSet/>
      <dgm:spPr/>
      <dgm:t>
        <a:bodyPr/>
        <a:lstStyle/>
        <a:p>
          <a:pPr>
            <a:buNone/>
          </a:pPr>
          <a:r>
            <a:rPr lang="en-GB" dirty="0"/>
            <a:t>4. </a:t>
          </a:r>
          <a:r>
            <a:rPr lang="ro-RO" dirty="0"/>
            <a:t>Ascultați</a:t>
          </a:r>
          <a:r>
            <a:rPr lang="en-GB" dirty="0"/>
            <a:t> “</a:t>
          </a:r>
          <a:r>
            <a:rPr lang="ro-RO" dirty="0"/>
            <a:t>printre rânduri</a:t>
          </a:r>
          <a:r>
            <a:rPr lang="en-GB" dirty="0"/>
            <a:t>”</a:t>
          </a:r>
        </a:p>
      </dgm:t>
    </dgm:pt>
    <dgm:pt modelId="{1343F353-B49D-784A-9B56-595EDE2BE09A}" type="parTrans" cxnId="{FE56C67A-70F4-8745-A4EE-C6316101F818}">
      <dgm:prSet/>
      <dgm:spPr/>
      <dgm:t>
        <a:bodyPr/>
        <a:lstStyle/>
        <a:p>
          <a:endParaRPr lang="en-GB"/>
        </a:p>
      </dgm:t>
    </dgm:pt>
    <dgm:pt modelId="{BAD66FE2-E5ED-E949-97A9-DA7797B8A3C2}" type="sibTrans" cxnId="{FE56C67A-70F4-8745-A4EE-C6316101F818}">
      <dgm:prSet/>
      <dgm:spPr/>
      <dgm:t>
        <a:bodyPr/>
        <a:lstStyle/>
        <a:p>
          <a:endParaRPr lang="en-GB"/>
        </a:p>
      </dgm:t>
    </dgm:pt>
    <dgm:pt modelId="{87FF70DF-5537-5949-81EE-D088F4649308}">
      <dgm:prSet/>
      <dgm:spPr/>
      <dgm:t>
        <a:bodyPr/>
        <a:lstStyle/>
        <a:p>
          <a:pPr>
            <a:buNone/>
          </a:pPr>
          <a:r>
            <a:rPr lang="en-GB" dirty="0"/>
            <a:t>5. </a:t>
          </a:r>
          <a:r>
            <a:rPr lang="ro-RO" dirty="0"/>
            <a:t>NU vă grăbiți să spuneți ceva, doar pentru a evita tăcerea</a:t>
          </a:r>
          <a:endParaRPr lang="en-GB" dirty="0"/>
        </a:p>
      </dgm:t>
    </dgm:pt>
    <dgm:pt modelId="{31C7159A-795B-3F45-BE5B-5B45E323A39C}" type="parTrans" cxnId="{BE2F8114-7613-FF48-BF6E-1E69123D09B3}">
      <dgm:prSet/>
      <dgm:spPr/>
      <dgm:t>
        <a:bodyPr/>
        <a:lstStyle/>
        <a:p>
          <a:endParaRPr lang="en-GB"/>
        </a:p>
      </dgm:t>
    </dgm:pt>
    <dgm:pt modelId="{C7D915C9-A3FD-8243-97E0-BA2897AB12F7}" type="sibTrans" cxnId="{BE2F8114-7613-FF48-BF6E-1E69123D09B3}">
      <dgm:prSet/>
      <dgm:spPr/>
      <dgm:t>
        <a:bodyPr/>
        <a:lstStyle/>
        <a:p>
          <a:endParaRPr lang="en-GB"/>
        </a:p>
      </dgm:t>
    </dgm:pt>
    <dgm:pt modelId="{00B1C1AB-B799-C543-8C29-57A18201FDED}">
      <dgm:prSet/>
      <dgm:spPr/>
      <dgm:t>
        <a:bodyPr/>
        <a:lstStyle/>
        <a:p>
          <a:pPr>
            <a:buNone/>
          </a:pPr>
          <a:r>
            <a:rPr lang="en-GB" dirty="0"/>
            <a:t>6. </a:t>
          </a:r>
          <a:r>
            <a:rPr lang="en-US" dirty="0" err="1"/>
            <a:t>Impresii</a:t>
          </a:r>
          <a:r>
            <a:rPr lang="en-US" dirty="0"/>
            <a:t> de feedback</a:t>
          </a:r>
          <a:endParaRPr lang="en-GB" dirty="0"/>
        </a:p>
      </dgm:t>
    </dgm:pt>
    <dgm:pt modelId="{07E91517-547E-724E-A872-E786981DEAA4}" type="parTrans" cxnId="{3C7D7361-7B48-E242-8E4A-8D8205DC6B5E}">
      <dgm:prSet/>
      <dgm:spPr/>
      <dgm:t>
        <a:bodyPr/>
        <a:lstStyle/>
        <a:p>
          <a:endParaRPr lang="en-GB"/>
        </a:p>
      </dgm:t>
    </dgm:pt>
    <dgm:pt modelId="{8C94977D-AE3F-AE4B-A1EC-75F16872975C}" type="sibTrans" cxnId="{3C7D7361-7B48-E242-8E4A-8D8205DC6B5E}">
      <dgm:prSet/>
      <dgm:spPr/>
      <dgm:t>
        <a:bodyPr/>
        <a:lstStyle/>
        <a:p>
          <a:endParaRPr lang="en-GB"/>
        </a:p>
      </dgm:t>
    </dgm:pt>
    <dgm:pt modelId="{77BC1287-F853-8B4D-AD7C-D36D93A5B2E3}" type="pres">
      <dgm:prSet presAssocID="{1F7890B0-4DDB-CD46-A684-5E466B650FFD}" presName="linearFlow" presStyleCnt="0">
        <dgm:presLayoutVars>
          <dgm:dir/>
          <dgm:resizeHandles val="exact"/>
        </dgm:presLayoutVars>
      </dgm:prSet>
      <dgm:spPr/>
    </dgm:pt>
    <dgm:pt modelId="{8B14EAA9-9D5D-3F4B-8441-E03805813C87}" type="pres">
      <dgm:prSet presAssocID="{01D40844-9B5A-A241-B9EB-9367999E0B3F}" presName="composite" presStyleCnt="0"/>
      <dgm:spPr/>
    </dgm:pt>
    <dgm:pt modelId="{20A2A320-0240-E74F-AF89-75EDD3C3D8CA}" type="pres">
      <dgm:prSet presAssocID="{01D40844-9B5A-A241-B9EB-9367999E0B3F}" presName="imgShp" presStyleLbl="fgImgPlace1" presStyleIdx="0" presStyleCnt="6"/>
      <dgm:spPr/>
    </dgm:pt>
    <dgm:pt modelId="{36D21C34-231C-1445-9430-844A50E38C4D}" type="pres">
      <dgm:prSet presAssocID="{01D40844-9B5A-A241-B9EB-9367999E0B3F}" presName="txShp" presStyleLbl="node1" presStyleIdx="0" presStyleCnt="6">
        <dgm:presLayoutVars>
          <dgm:bulletEnabled val="1"/>
        </dgm:presLayoutVars>
      </dgm:prSet>
      <dgm:spPr/>
    </dgm:pt>
    <dgm:pt modelId="{774ABA87-6655-D148-B215-BFF4CD62D7D8}" type="pres">
      <dgm:prSet presAssocID="{7BE7A761-7638-DD42-B136-8E7E95A1F2D3}" presName="spacing" presStyleCnt="0"/>
      <dgm:spPr/>
    </dgm:pt>
    <dgm:pt modelId="{A3A5F937-3023-A548-9944-1BFE2BDF8630}" type="pres">
      <dgm:prSet presAssocID="{1CCD7EF0-B4E3-8045-A908-82320BB65786}" presName="composite" presStyleCnt="0"/>
      <dgm:spPr/>
    </dgm:pt>
    <dgm:pt modelId="{F956119E-4EE9-9C4F-82ED-9A890596290C}" type="pres">
      <dgm:prSet presAssocID="{1CCD7EF0-B4E3-8045-A908-82320BB65786}" presName="imgShp" presStyleLbl="fgImgPlace1" presStyleIdx="1" presStyleCnt="6"/>
      <dgm:spPr/>
    </dgm:pt>
    <dgm:pt modelId="{01E2B833-007E-5844-87A5-7C5F674BCE4B}" type="pres">
      <dgm:prSet presAssocID="{1CCD7EF0-B4E3-8045-A908-82320BB65786}" presName="txShp" presStyleLbl="node1" presStyleIdx="1" presStyleCnt="6">
        <dgm:presLayoutVars>
          <dgm:bulletEnabled val="1"/>
        </dgm:presLayoutVars>
      </dgm:prSet>
      <dgm:spPr/>
    </dgm:pt>
    <dgm:pt modelId="{641165C9-46E9-724C-88A0-1176C9418C3D}" type="pres">
      <dgm:prSet presAssocID="{82360F68-4286-8F44-A639-4AEF9CDC2D78}" presName="spacing" presStyleCnt="0"/>
      <dgm:spPr/>
    </dgm:pt>
    <dgm:pt modelId="{73BD64E3-A7C7-D440-AD98-75351AC6F3EB}" type="pres">
      <dgm:prSet presAssocID="{67604E3E-B765-3240-8D17-3259E5F3CEB5}" presName="composite" presStyleCnt="0"/>
      <dgm:spPr/>
    </dgm:pt>
    <dgm:pt modelId="{878802BF-28FD-1943-83AA-56A19FD5F9BD}" type="pres">
      <dgm:prSet presAssocID="{67604E3E-B765-3240-8D17-3259E5F3CEB5}" presName="imgShp" presStyleLbl="fgImgPlace1" presStyleIdx="2" presStyleCnt="6"/>
      <dgm:spPr/>
    </dgm:pt>
    <dgm:pt modelId="{C4841CA9-1C21-8F4F-860C-DC6FDDA5AA12}" type="pres">
      <dgm:prSet presAssocID="{67604E3E-B765-3240-8D17-3259E5F3CEB5}" presName="txShp" presStyleLbl="node1" presStyleIdx="2" presStyleCnt="6">
        <dgm:presLayoutVars>
          <dgm:bulletEnabled val="1"/>
        </dgm:presLayoutVars>
      </dgm:prSet>
      <dgm:spPr/>
    </dgm:pt>
    <dgm:pt modelId="{7C48C1B1-15D9-7A46-8044-E19A6A776DC2}" type="pres">
      <dgm:prSet presAssocID="{08086A55-8E7D-6941-A3BB-1F69F20AAD72}" presName="spacing" presStyleCnt="0"/>
      <dgm:spPr/>
    </dgm:pt>
    <dgm:pt modelId="{7E2C55D9-53B9-BB4E-888A-2D6895F9D22E}" type="pres">
      <dgm:prSet presAssocID="{B89F65F2-B4B4-0141-8C41-BCD6021868A9}" presName="composite" presStyleCnt="0"/>
      <dgm:spPr/>
    </dgm:pt>
    <dgm:pt modelId="{9EAC5413-2357-E347-BB42-3B069E58104D}" type="pres">
      <dgm:prSet presAssocID="{B89F65F2-B4B4-0141-8C41-BCD6021868A9}" presName="imgShp" presStyleLbl="fgImgPlace1" presStyleIdx="3" presStyleCnt="6"/>
      <dgm:spPr/>
    </dgm:pt>
    <dgm:pt modelId="{13BD2B43-5EFA-7347-8E0F-83CEEB81AA7D}" type="pres">
      <dgm:prSet presAssocID="{B89F65F2-B4B4-0141-8C41-BCD6021868A9}" presName="txShp" presStyleLbl="node1" presStyleIdx="3" presStyleCnt="6">
        <dgm:presLayoutVars>
          <dgm:bulletEnabled val="1"/>
        </dgm:presLayoutVars>
      </dgm:prSet>
      <dgm:spPr/>
    </dgm:pt>
    <dgm:pt modelId="{E203A81D-537D-2B41-86C7-5A474EA167AE}" type="pres">
      <dgm:prSet presAssocID="{BAD66FE2-E5ED-E949-97A9-DA7797B8A3C2}" presName="spacing" presStyleCnt="0"/>
      <dgm:spPr/>
    </dgm:pt>
    <dgm:pt modelId="{6CA6D88B-60CA-BF4B-87D9-6FBE9C9BBC50}" type="pres">
      <dgm:prSet presAssocID="{87FF70DF-5537-5949-81EE-D088F4649308}" presName="composite" presStyleCnt="0"/>
      <dgm:spPr/>
    </dgm:pt>
    <dgm:pt modelId="{1E1A5654-09D6-A94F-B32D-B39A8CF3BB7B}" type="pres">
      <dgm:prSet presAssocID="{87FF70DF-5537-5949-81EE-D088F4649308}" presName="imgShp" presStyleLbl="fgImgPlace1" presStyleIdx="4" presStyleCnt="6"/>
      <dgm:spPr/>
    </dgm:pt>
    <dgm:pt modelId="{1FBF60A2-55C7-AC41-BEB4-519BE1F04A5D}" type="pres">
      <dgm:prSet presAssocID="{87FF70DF-5537-5949-81EE-D088F4649308}" presName="txShp" presStyleLbl="node1" presStyleIdx="4" presStyleCnt="6">
        <dgm:presLayoutVars>
          <dgm:bulletEnabled val="1"/>
        </dgm:presLayoutVars>
      </dgm:prSet>
      <dgm:spPr/>
    </dgm:pt>
    <dgm:pt modelId="{2F46C784-FDB2-7D4C-A0BD-B5CA078C2F64}" type="pres">
      <dgm:prSet presAssocID="{C7D915C9-A3FD-8243-97E0-BA2897AB12F7}" presName="spacing" presStyleCnt="0"/>
      <dgm:spPr/>
    </dgm:pt>
    <dgm:pt modelId="{B44AA862-D17E-3D40-BFB3-005450701A24}" type="pres">
      <dgm:prSet presAssocID="{00B1C1AB-B799-C543-8C29-57A18201FDED}" presName="composite" presStyleCnt="0"/>
      <dgm:spPr/>
    </dgm:pt>
    <dgm:pt modelId="{22442772-0645-124B-893C-5CAB9C015A4D}" type="pres">
      <dgm:prSet presAssocID="{00B1C1AB-B799-C543-8C29-57A18201FDED}" presName="imgShp" presStyleLbl="fgImgPlace1" presStyleIdx="5" presStyleCnt="6"/>
      <dgm:spPr/>
    </dgm:pt>
    <dgm:pt modelId="{791E616B-F5E2-C54D-86AF-1B994837EB40}" type="pres">
      <dgm:prSet presAssocID="{00B1C1AB-B799-C543-8C29-57A18201FD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ACBDD200-2F93-284B-871D-4F98C1E08357}" srcId="{1F7890B0-4DDB-CD46-A684-5E466B650FFD}" destId="{67604E3E-B765-3240-8D17-3259E5F3CEB5}" srcOrd="2" destOrd="0" parTransId="{94C43F4E-74B5-7743-9FAE-43FD8A61C0F5}" sibTransId="{08086A55-8E7D-6941-A3BB-1F69F20AAD72}"/>
    <dgm:cxn modelId="{AC5CAF01-CBDD-304A-8F77-629F42380490}" type="presOf" srcId="{87FF70DF-5537-5949-81EE-D088F4649308}" destId="{1FBF60A2-55C7-AC41-BEB4-519BE1F04A5D}" srcOrd="0" destOrd="0" presId="urn:microsoft.com/office/officeart/2005/8/layout/vList3"/>
    <dgm:cxn modelId="{BE2F8114-7613-FF48-BF6E-1E69123D09B3}" srcId="{1F7890B0-4DDB-CD46-A684-5E466B650FFD}" destId="{87FF70DF-5537-5949-81EE-D088F4649308}" srcOrd="4" destOrd="0" parTransId="{31C7159A-795B-3F45-BE5B-5B45E323A39C}" sibTransId="{C7D915C9-A3FD-8243-97E0-BA2897AB12F7}"/>
    <dgm:cxn modelId="{B435F120-E7B6-6045-9050-C14F37C0971E}" type="presOf" srcId="{1CCD7EF0-B4E3-8045-A908-82320BB65786}" destId="{01E2B833-007E-5844-87A5-7C5F674BCE4B}" srcOrd="0" destOrd="0" presId="urn:microsoft.com/office/officeart/2005/8/layout/vList3"/>
    <dgm:cxn modelId="{3C7D7361-7B48-E242-8E4A-8D8205DC6B5E}" srcId="{1F7890B0-4DDB-CD46-A684-5E466B650FFD}" destId="{00B1C1AB-B799-C543-8C29-57A18201FDED}" srcOrd="5" destOrd="0" parTransId="{07E91517-547E-724E-A872-E786981DEAA4}" sibTransId="{8C94977D-AE3F-AE4B-A1EC-75F16872975C}"/>
    <dgm:cxn modelId="{EFC0F94C-B972-8B4F-9C38-CBC7F24C6961}" type="presOf" srcId="{00B1C1AB-B799-C543-8C29-57A18201FDED}" destId="{791E616B-F5E2-C54D-86AF-1B994837EB40}" srcOrd="0" destOrd="0" presId="urn:microsoft.com/office/officeart/2005/8/layout/vList3"/>
    <dgm:cxn modelId="{E57AB46D-4074-6640-9291-BA9491EF87C0}" srcId="{1F7890B0-4DDB-CD46-A684-5E466B650FFD}" destId="{1CCD7EF0-B4E3-8045-A908-82320BB65786}" srcOrd="1" destOrd="0" parTransId="{C3A352C6-21C3-234B-B869-C051D5D3AF75}" sibTransId="{82360F68-4286-8F44-A639-4AEF9CDC2D78}"/>
    <dgm:cxn modelId="{1A3CFC71-3B52-9948-B162-E0604989E9B7}" srcId="{1F7890B0-4DDB-CD46-A684-5E466B650FFD}" destId="{01D40844-9B5A-A241-B9EB-9367999E0B3F}" srcOrd="0" destOrd="0" parTransId="{DD0F1BCB-925A-F34C-91AB-FAF30513A388}" sibTransId="{7BE7A761-7638-DD42-B136-8E7E95A1F2D3}"/>
    <dgm:cxn modelId="{FE56C67A-70F4-8745-A4EE-C6316101F818}" srcId="{1F7890B0-4DDB-CD46-A684-5E466B650FFD}" destId="{B89F65F2-B4B4-0141-8C41-BCD6021868A9}" srcOrd="3" destOrd="0" parTransId="{1343F353-B49D-784A-9B56-595EDE2BE09A}" sibTransId="{BAD66FE2-E5ED-E949-97A9-DA7797B8A3C2}"/>
    <dgm:cxn modelId="{0A2AE684-E2E4-D441-A731-62583D5746D8}" type="presOf" srcId="{1F7890B0-4DDB-CD46-A684-5E466B650FFD}" destId="{77BC1287-F853-8B4D-AD7C-D36D93A5B2E3}" srcOrd="0" destOrd="0" presId="urn:microsoft.com/office/officeart/2005/8/layout/vList3"/>
    <dgm:cxn modelId="{F865AE89-31CA-E04D-A426-FF4026B45BBC}" type="presOf" srcId="{01D40844-9B5A-A241-B9EB-9367999E0B3F}" destId="{36D21C34-231C-1445-9430-844A50E38C4D}" srcOrd="0" destOrd="0" presId="urn:microsoft.com/office/officeart/2005/8/layout/vList3"/>
    <dgm:cxn modelId="{3CD8D78F-7A15-7546-B763-CA1154126549}" type="presOf" srcId="{B89F65F2-B4B4-0141-8C41-BCD6021868A9}" destId="{13BD2B43-5EFA-7347-8E0F-83CEEB81AA7D}" srcOrd="0" destOrd="0" presId="urn:microsoft.com/office/officeart/2005/8/layout/vList3"/>
    <dgm:cxn modelId="{52F163E2-F06F-874E-9ADC-C8433461795F}" type="presOf" srcId="{67604E3E-B765-3240-8D17-3259E5F3CEB5}" destId="{C4841CA9-1C21-8F4F-860C-DC6FDDA5AA12}" srcOrd="0" destOrd="0" presId="urn:microsoft.com/office/officeart/2005/8/layout/vList3"/>
    <dgm:cxn modelId="{BCC8CD71-8AB2-3A4D-B0E6-D222FA6F835B}" type="presParOf" srcId="{77BC1287-F853-8B4D-AD7C-D36D93A5B2E3}" destId="{8B14EAA9-9D5D-3F4B-8441-E03805813C87}" srcOrd="0" destOrd="0" presId="urn:microsoft.com/office/officeart/2005/8/layout/vList3"/>
    <dgm:cxn modelId="{01F1EF19-1EC9-DA47-AB42-6DA5D9A22337}" type="presParOf" srcId="{8B14EAA9-9D5D-3F4B-8441-E03805813C87}" destId="{20A2A320-0240-E74F-AF89-75EDD3C3D8CA}" srcOrd="0" destOrd="0" presId="urn:microsoft.com/office/officeart/2005/8/layout/vList3"/>
    <dgm:cxn modelId="{83223B56-D719-5249-A6B9-833AE0070343}" type="presParOf" srcId="{8B14EAA9-9D5D-3F4B-8441-E03805813C87}" destId="{36D21C34-231C-1445-9430-844A50E38C4D}" srcOrd="1" destOrd="0" presId="urn:microsoft.com/office/officeart/2005/8/layout/vList3"/>
    <dgm:cxn modelId="{900FBFF2-CF1A-434C-98BD-7A57D35BE878}" type="presParOf" srcId="{77BC1287-F853-8B4D-AD7C-D36D93A5B2E3}" destId="{774ABA87-6655-D148-B215-BFF4CD62D7D8}" srcOrd="1" destOrd="0" presId="urn:microsoft.com/office/officeart/2005/8/layout/vList3"/>
    <dgm:cxn modelId="{84769B27-1D34-E64E-B703-79902E114287}" type="presParOf" srcId="{77BC1287-F853-8B4D-AD7C-D36D93A5B2E3}" destId="{A3A5F937-3023-A548-9944-1BFE2BDF8630}" srcOrd="2" destOrd="0" presId="urn:microsoft.com/office/officeart/2005/8/layout/vList3"/>
    <dgm:cxn modelId="{6CD35E8B-6ECE-BB47-AAFF-50CF47646A5C}" type="presParOf" srcId="{A3A5F937-3023-A548-9944-1BFE2BDF8630}" destId="{F956119E-4EE9-9C4F-82ED-9A890596290C}" srcOrd="0" destOrd="0" presId="urn:microsoft.com/office/officeart/2005/8/layout/vList3"/>
    <dgm:cxn modelId="{D2E076C4-DCC7-2C47-B27F-B811AAD91551}" type="presParOf" srcId="{A3A5F937-3023-A548-9944-1BFE2BDF8630}" destId="{01E2B833-007E-5844-87A5-7C5F674BCE4B}" srcOrd="1" destOrd="0" presId="urn:microsoft.com/office/officeart/2005/8/layout/vList3"/>
    <dgm:cxn modelId="{3DC5CD8D-792D-3C48-9453-122852B3D0CA}" type="presParOf" srcId="{77BC1287-F853-8B4D-AD7C-D36D93A5B2E3}" destId="{641165C9-46E9-724C-88A0-1176C9418C3D}" srcOrd="3" destOrd="0" presId="urn:microsoft.com/office/officeart/2005/8/layout/vList3"/>
    <dgm:cxn modelId="{1C2A678D-B21E-614E-AEB7-DC9DA03A8FF4}" type="presParOf" srcId="{77BC1287-F853-8B4D-AD7C-D36D93A5B2E3}" destId="{73BD64E3-A7C7-D440-AD98-75351AC6F3EB}" srcOrd="4" destOrd="0" presId="urn:microsoft.com/office/officeart/2005/8/layout/vList3"/>
    <dgm:cxn modelId="{EAF6F3F5-3893-9E40-96BE-D84373300435}" type="presParOf" srcId="{73BD64E3-A7C7-D440-AD98-75351AC6F3EB}" destId="{878802BF-28FD-1943-83AA-56A19FD5F9BD}" srcOrd="0" destOrd="0" presId="urn:microsoft.com/office/officeart/2005/8/layout/vList3"/>
    <dgm:cxn modelId="{9B3AE4AF-79EE-F849-B960-990942C9BF43}" type="presParOf" srcId="{73BD64E3-A7C7-D440-AD98-75351AC6F3EB}" destId="{C4841CA9-1C21-8F4F-860C-DC6FDDA5AA12}" srcOrd="1" destOrd="0" presId="urn:microsoft.com/office/officeart/2005/8/layout/vList3"/>
    <dgm:cxn modelId="{7E768464-3F4B-CE46-BFD0-60A3A69611F4}" type="presParOf" srcId="{77BC1287-F853-8B4D-AD7C-D36D93A5B2E3}" destId="{7C48C1B1-15D9-7A46-8044-E19A6A776DC2}" srcOrd="5" destOrd="0" presId="urn:microsoft.com/office/officeart/2005/8/layout/vList3"/>
    <dgm:cxn modelId="{080B573D-47EC-134C-A27C-8CE0D4D5139B}" type="presParOf" srcId="{77BC1287-F853-8B4D-AD7C-D36D93A5B2E3}" destId="{7E2C55D9-53B9-BB4E-888A-2D6895F9D22E}" srcOrd="6" destOrd="0" presId="urn:microsoft.com/office/officeart/2005/8/layout/vList3"/>
    <dgm:cxn modelId="{AB93881A-FB6B-0B41-8D42-0CAF319F3AD7}" type="presParOf" srcId="{7E2C55D9-53B9-BB4E-888A-2D6895F9D22E}" destId="{9EAC5413-2357-E347-BB42-3B069E58104D}" srcOrd="0" destOrd="0" presId="urn:microsoft.com/office/officeart/2005/8/layout/vList3"/>
    <dgm:cxn modelId="{00E2D6DD-EBC4-894F-AB5A-D6B231A5D344}" type="presParOf" srcId="{7E2C55D9-53B9-BB4E-888A-2D6895F9D22E}" destId="{13BD2B43-5EFA-7347-8E0F-83CEEB81AA7D}" srcOrd="1" destOrd="0" presId="urn:microsoft.com/office/officeart/2005/8/layout/vList3"/>
    <dgm:cxn modelId="{4461CA29-27D8-624A-ABF3-D3A6F088F9FA}" type="presParOf" srcId="{77BC1287-F853-8B4D-AD7C-D36D93A5B2E3}" destId="{E203A81D-537D-2B41-86C7-5A474EA167AE}" srcOrd="7" destOrd="0" presId="urn:microsoft.com/office/officeart/2005/8/layout/vList3"/>
    <dgm:cxn modelId="{C9CB3E49-8AC0-7145-A448-89C34E9C8CEE}" type="presParOf" srcId="{77BC1287-F853-8B4D-AD7C-D36D93A5B2E3}" destId="{6CA6D88B-60CA-BF4B-87D9-6FBE9C9BBC50}" srcOrd="8" destOrd="0" presId="urn:microsoft.com/office/officeart/2005/8/layout/vList3"/>
    <dgm:cxn modelId="{67E3E392-112C-1A4B-8348-2E2137354A69}" type="presParOf" srcId="{6CA6D88B-60CA-BF4B-87D9-6FBE9C9BBC50}" destId="{1E1A5654-09D6-A94F-B32D-B39A8CF3BB7B}" srcOrd="0" destOrd="0" presId="urn:microsoft.com/office/officeart/2005/8/layout/vList3"/>
    <dgm:cxn modelId="{07095A3A-A7A5-6349-818C-6C65BAC2B94E}" type="presParOf" srcId="{6CA6D88B-60CA-BF4B-87D9-6FBE9C9BBC50}" destId="{1FBF60A2-55C7-AC41-BEB4-519BE1F04A5D}" srcOrd="1" destOrd="0" presId="urn:microsoft.com/office/officeart/2005/8/layout/vList3"/>
    <dgm:cxn modelId="{C0D4BF3D-AF66-474E-8C61-25539E3C2EB6}" type="presParOf" srcId="{77BC1287-F853-8B4D-AD7C-D36D93A5B2E3}" destId="{2F46C784-FDB2-7D4C-A0BD-B5CA078C2F64}" srcOrd="9" destOrd="0" presId="urn:microsoft.com/office/officeart/2005/8/layout/vList3"/>
    <dgm:cxn modelId="{A7490315-FE3D-604C-B1E0-6E83F9C5B274}" type="presParOf" srcId="{77BC1287-F853-8B4D-AD7C-D36D93A5B2E3}" destId="{B44AA862-D17E-3D40-BFB3-005450701A24}" srcOrd="10" destOrd="0" presId="urn:microsoft.com/office/officeart/2005/8/layout/vList3"/>
    <dgm:cxn modelId="{DDDB385D-2021-5340-8CE5-E5D174E40AAD}" type="presParOf" srcId="{B44AA862-D17E-3D40-BFB3-005450701A24}" destId="{22442772-0645-124B-893C-5CAB9C015A4D}" srcOrd="0" destOrd="0" presId="urn:microsoft.com/office/officeart/2005/8/layout/vList3"/>
    <dgm:cxn modelId="{8A2EF3B3-4368-944F-A542-D90366A6959D}" type="presParOf" srcId="{B44AA862-D17E-3D40-BFB3-005450701A24}" destId="{791E616B-F5E2-C54D-86AF-1B994837EB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C34-231C-1445-9430-844A50E38C4D}">
      <dsp:nvSpPr>
        <dsp:cNvPr id="0" name=""/>
        <dsp:cNvSpPr/>
      </dsp:nvSpPr>
      <dsp:spPr>
        <a:xfrm rot="10800000">
          <a:off x="1443434" y="12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1. </a:t>
          </a:r>
          <a:r>
            <a:rPr lang="it-IT" sz="1700" kern="1200" dirty="0"/>
            <a:t>Definiți termeni</a:t>
          </a:r>
          <a:r>
            <a:rPr lang="ro-RO" sz="1700" kern="1200" dirty="0"/>
            <a:t>i</a:t>
          </a:r>
          <a:r>
            <a:rPr lang="it-IT" sz="1700" kern="1200" dirty="0"/>
            <a:t> pentru a </a:t>
          </a:r>
          <a:r>
            <a:rPr lang="ro-RO" sz="1700" kern="1200" dirty="0"/>
            <a:t>asigura</a:t>
          </a:r>
          <a:r>
            <a:rPr lang="it-IT" sz="1700" kern="1200" dirty="0"/>
            <a:t> claritate</a:t>
          </a:r>
          <a:endParaRPr lang="en-GB" sz="1700" kern="1200" dirty="0"/>
        </a:p>
      </dsp:txBody>
      <dsp:txXfrm rot="10800000">
        <a:off x="1600325" y="1228"/>
        <a:ext cx="4950876" cy="627566"/>
      </dsp:txXfrm>
    </dsp:sp>
    <dsp:sp modelId="{20A2A320-0240-E74F-AF89-75EDD3C3D8CA}">
      <dsp:nvSpPr>
        <dsp:cNvPr id="0" name=""/>
        <dsp:cNvSpPr/>
      </dsp:nvSpPr>
      <dsp:spPr>
        <a:xfrm>
          <a:off x="1129651" y="12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B833-007E-5844-87A5-7C5F674BCE4B}">
      <dsp:nvSpPr>
        <dsp:cNvPr id="0" name=""/>
        <dsp:cNvSpPr/>
      </dsp:nvSpPr>
      <dsp:spPr>
        <a:xfrm rot="10800000">
          <a:off x="1443434" y="8161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2. </a:t>
          </a:r>
          <a:r>
            <a:rPr lang="ro-RO" sz="1700" kern="1200" dirty="0"/>
            <a:t>Repetați</a:t>
          </a:r>
          <a:r>
            <a:rPr lang="en-GB" sz="1700" kern="1200" dirty="0"/>
            <a:t>/Para</a:t>
          </a:r>
          <a:r>
            <a:rPr lang="ro-RO" sz="1700" kern="1200" dirty="0"/>
            <a:t>frazați</a:t>
          </a:r>
          <a:r>
            <a:rPr lang="en-GB" sz="1700" kern="1200" dirty="0"/>
            <a:t> </a:t>
          </a:r>
        </a:p>
      </dsp:txBody>
      <dsp:txXfrm rot="10800000">
        <a:off x="1600325" y="816128"/>
        <a:ext cx="4950876" cy="627566"/>
      </dsp:txXfrm>
    </dsp:sp>
    <dsp:sp modelId="{F956119E-4EE9-9C4F-82ED-9A890596290C}">
      <dsp:nvSpPr>
        <dsp:cNvPr id="0" name=""/>
        <dsp:cNvSpPr/>
      </dsp:nvSpPr>
      <dsp:spPr>
        <a:xfrm>
          <a:off x="1129651" y="8161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1CA9-1C21-8F4F-860C-DC6FDDA5AA12}">
      <dsp:nvSpPr>
        <dsp:cNvPr id="0" name=""/>
        <dsp:cNvSpPr/>
      </dsp:nvSpPr>
      <dsp:spPr>
        <a:xfrm rot="10800000">
          <a:off x="1443434" y="16310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3. </a:t>
          </a:r>
          <a:r>
            <a:rPr lang="ro-RO" sz="1700" kern="1200" dirty="0"/>
            <a:t>NU întrerupeți</a:t>
          </a:r>
          <a:endParaRPr lang="en-GB" sz="1700" kern="1200" dirty="0"/>
        </a:p>
      </dsp:txBody>
      <dsp:txXfrm rot="10800000">
        <a:off x="1600325" y="1631028"/>
        <a:ext cx="4950876" cy="627566"/>
      </dsp:txXfrm>
    </dsp:sp>
    <dsp:sp modelId="{878802BF-28FD-1943-83AA-56A19FD5F9BD}">
      <dsp:nvSpPr>
        <dsp:cNvPr id="0" name=""/>
        <dsp:cNvSpPr/>
      </dsp:nvSpPr>
      <dsp:spPr>
        <a:xfrm>
          <a:off x="1129651" y="16310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2B43-5EFA-7347-8E0F-83CEEB81AA7D}">
      <dsp:nvSpPr>
        <dsp:cNvPr id="0" name=""/>
        <dsp:cNvSpPr/>
      </dsp:nvSpPr>
      <dsp:spPr>
        <a:xfrm rot="10800000">
          <a:off x="1443434" y="24459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4. </a:t>
          </a:r>
          <a:r>
            <a:rPr lang="ro-RO" sz="1700" kern="1200" dirty="0"/>
            <a:t>Ascultați</a:t>
          </a:r>
          <a:r>
            <a:rPr lang="en-GB" sz="1700" kern="1200" dirty="0"/>
            <a:t> “</a:t>
          </a:r>
          <a:r>
            <a:rPr lang="ro-RO" sz="1700" kern="1200" dirty="0"/>
            <a:t>printre rânduri</a:t>
          </a:r>
          <a:r>
            <a:rPr lang="en-GB" sz="1700" kern="1200" dirty="0"/>
            <a:t>”</a:t>
          </a:r>
        </a:p>
      </dsp:txBody>
      <dsp:txXfrm rot="10800000">
        <a:off x="1600325" y="2445928"/>
        <a:ext cx="4950876" cy="627566"/>
      </dsp:txXfrm>
    </dsp:sp>
    <dsp:sp modelId="{9EAC5413-2357-E347-BB42-3B069E58104D}">
      <dsp:nvSpPr>
        <dsp:cNvPr id="0" name=""/>
        <dsp:cNvSpPr/>
      </dsp:nvSpPr>
      <dsp:spPr>
        <a:xfrm>
          <a:off x="1129651" y="24459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F60A2-55C7-AC41-BEB4-519BE1F04A5D}">
      <dsp:nvSpPr>
        <dsp:cNvPr id="0" name=""/>
        <dsp:cNvSpPr/>
      </dsp:nvSpPr>
      <dsp:spPr>
        <a:xfrm rot="10800000">
          <a:off x="1443434" y="32608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5. </a:t>
          </a:r>
          <a:r>
            <a:rPr lang="ro-RO" sz="1700" kern="1200" dirty="0"/>
            <a:t>NU vă grăbiți să spuneți ceva, doar pentru a evita tăcerea</a:t>
          </a:r>
          <a:endParaRPr lang="en-GB" sz="1700" kern="1200" dirty="0"/>
        </a:p>
      </dsp:txBody>
      <dsp:txXfrm rot="10800000">
        <a:off x="1600325" y="3260828"/>
        <a:ext cx="4950876" cy="627566"/>
      </dsp:txXfrm>
    </dsp:sp>
    <dsp:sp modelId="{1E1A5654-09D6-A94F-B32D-B39A8CF3BB7B}">
      <dsp:nvSpPr>
        <dsp:cNvPr id="0" name=""/>
        <dsp:cNvSpPr/>
      </dsp:nvSpPr>
      <dsp:spPr>
        <a:xfrm>
          <a:off x="1129651" y="32608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E616B-F5E2-C54D-86AF-1B994837EB40}">
      <dsp:nvSpPr>
        <dsp:cNvPr id="0" name=""/>
        <dsp:cNvSpPr/>
      </dsp:nvSpPr>
      <dsp:spPr>
        <a:xfrm rot="10800000">
          <a:off x="1443434" y="4075727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6. </a:t>
          </a:r>
          <a:r>
            <a:rPr lang="en-US" sz="1700" kern="1200" dirty="0" err="1"/>
            <a:t>Impresii</a:t>
          </a:r>
          <a:r>
            <a:rPr lang="en-US" sz="1700" kern="1200" dirty="0"/>
            <a:t> de feedback</a:t>
          </a:r>
          <a:endParaRPr lang="en-GB" sz="1700" kern="1200" dirty="0"/>
        </a:p>
      </dsp:txBody>
      <dsp:txXfrm rot="10800000">
        <a:off x="1600325" y="4075727"/>
        <a:ext cx="4950876" cy="627566"/>
      </dsp:txXfrm>
    </dsp:sp>
    <dsp:sp modelId="{22442772-0645-124B-893C-5CAB9C015A4D}">
      <dsp:nvSpPr>
        <dsp:cNvPr id="0" name=""/>
        <dsp:cNvSpPr/>
      </dsp:nvSpPr>
      <dsp:spPr>
        <a:xfrm>
          <a:off x="1129651" y="4075727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18E4-12F5-074A-AB8C-59249DEB29E1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A5-B70F-5446-B484-BBC71331A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7C5-F6EA-FE12-BDA9-26DA1E3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B23-0FE1-5E91-ED28-93B3CECA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C08E-AD55-17C3-A9E4-685A1F3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B45C-A689-59D7-1348-DA20566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60FE-8394-52D9-F38D-16D9C6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D53E-9151-642B-982A-50B50C4E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F25CC-B39C-9B1F-7992-635A3F75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5E73-36BC-DD20-580F-297160C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2E64-622A-0D65-4F21-480B9EE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D732-CDF8-32EA-32FA-CED8E31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AA89-582D-3417-D155-237B522F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85D9-E77B-337C-F44C-857655A35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ADFE-87A1-76BF-A561-3093B0CD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6F60-2562-7281-9A23-74F97BB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BBC0-EDA1-B3A5-2E2E-AD5F6A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5243822"/>
            <a:ext cx="1552849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62DD-FD43-5F1F-05AF-858FC32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1C15-A6D1-9BA2-A01D-F54E4B1A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935-D46B-B151-07F9-6A097D4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E5E6-D90C-4339-6377-2A66E923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5047-DA68-D77A-F4EB-FA0E3EF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1401-E0BB-9758-1AB5-142E2C24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E88E-F978-A6FE-C9CF-F898AAA2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C21-ED2C-F253-EF6F-9986C72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AC61-B13F-9C06-B87C-9A01E3E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9C3E-8832-A990-909F-27B6608A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2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8CD2-6EB0-F2E5-E93B-32CAD66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44BE-0DCC-3D45-71E1-FB4B863DC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630B-1AB8-D81C-D957-698F52D0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5DC3-C980-D95B-6C77-88F9E39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13EB5-3156-1600-74F4-72C3660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E4D07-DF9A-4641-2CFC-9D7B415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43D9-38D4-AEF2-941A-BD7D1F8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EEBB-B543-2A1A-7E24-F8CCE3DC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F302D-09DD-DD16-EA08-D0156317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744D2-16C6-34CF-AD35-1305CF48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089AC-B671-7259-5BF1-0859CE3D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45CB9-2001-D389-662E-11521F26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C403-5884-01DA-620B-329CB67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5EDD-1164-12B7-FF45-EE644B1A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A744-5694-F2D8-4072-97B50308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3E232-F024-C61B-5E0D-189FAA5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2D392-F7C5-070C-1C87-476E9A0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2EB3C-211A-2CD0-494E-DF89E3D3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8AB9B-0390-0389-5164-20AD2C4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60082-6FA9-3B84-7183-D43DE92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C63-157E-7392-D00B-4411047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E87C-7DC8-0A8C-9DD6-33906D1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EB2A-BB2E-E7ED-B201-9ED04F9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47B67-BEF3-66EB-10E5-B6758CC9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B893-FC48-77F6-31F5-CAFCCE3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E3BD6-8EE8-BB50-E987-5B4F0589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B065-B247-C28E-E023-3F5396B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F00-3EFB-40AF-5034-D75A532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705AA-8CDC-47D0-2064-303DB723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16266-2E63-DF8A-68AF-9565124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A7AD-0B04-7CF4-8F73-56D68D2F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CCBC-CF55-3305-F283-B862F9C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FCC9-17C2-95C6-345F-3BF1C0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5FFC9-78EE-4AD3-3188-D3167A4C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A61E-3B0F-03BC-C9C3-CC01710A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C1BB-ACDA-CE57-B602-8DF774A4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D0EB-05E7-634E-8369-D3FAA9FE967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5FD1-8C3B-D9C1-69AC-37039F6F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8490-D212-440F-3BAC-493AD866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wp-content/uploads/2021/12/qsir-active-listening.pdf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2/qsir-active-listening.pdf" TargetMode="External"/><Relationship Id="rId2" Type="http://schemas.openxmlformats.org/officeDocument/2006/relationships/hyperlink" Target="https://www.goodtherapy.org/learn-about-therapy/types/dance-movement-therap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ritannica.com/dictionary/stigma#:~:text=1,stigma%20attached%20to%20receiving%20welfare" TargetMode="External"/><Relationship Id="rId5" Type="http://schemas.openxmlformats.org/officeDocument/2006/relationships/hyperlink" Target="https://www.worldobesity.org/what-we-do/our-policy-priorities/weight-stigma#:~:text=Weight%20stigma%20is%20a%20result,can%20lead%20to%20stigmatising%20acts" TargetMode="External"/><Relationship Id="rId4" Type="http://schemas.openxmlformats.org/officeDocument/2006/relationships/hyperlink" Target="https://www.obesityaction.org/action-through-advocacy/weight-bias/people-first-languag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obesity#tab=tab_2" TargetMode="External"/><Relationship Id="rId2" Type="http://schemas.openxmlformats.org/officeDocument/2006/relationships/hyperlink" Target="https://socialsci.libretexts.org/@go/page/8123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4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31371" y="4101075"/>
            <a:ext cx="8928992" cy="220824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it-IT" sz="3200" dirty="0"/>
              <a:t>Comunicarea cu pacienții cu obezitate – Abordare umanistă</a:t>
            </a:r>
            <a:br>
              <a:rPr lang="en" sz="3200" dirty="0">
                <a:solidFill>
                  <a:schemeClr val="accent1"/>
                </a:solidFill>
              </a:rPr>
            </a:br>
            <a:br>
              <a:rPr lang="it-IT" sz="2400" dirty="0"/>
            </a:br>
            <a:r>
              <a:rPr lang="it-IT" sz="2133" dirty="0"/>
              <a:t>Jonathan </a:t>
            </a:r>
            <a:r>
              <a:rPr lang="it-IT" sz="2133" dirty="0" err="1"/>
              <a:t>McFarland</a:t>
            </a:r>
            <a:r>
              <a:rPr lang="it-IT" sz="2133" dirty="0"/>
              <a:t>, Cristina Gonzalez, Mª Luisa Cuesta Santamaria, Isabel Maria Martin Ruiz, Eugenia </a:t>
            </a:r>
            <a:r>
              <a:rPr lang="it-IT" sz="2133" dirty="0" err="1"/>
              <a:t>Nadolu</a:t>
            </a:r>
            <a:r>
              <a:rPr lang="it-IT" sz="2133" dirty="0"/>
              <a:t> Velez, Eva Garcia </a:t>
            </a:r>
            <a:r>
              <a:rPr lang="it-IT" sz="2133" dirty="0" err="1"/>
              <a:t>Perea</a:t>
            </a:r>
            <a:r>
              <a:rPr lang="it-IT" sz="2133" dirty="0"/>
              <a:t> </a:t>
            </a:r>
            <a:endParaRPr sz="2133" dirty="0"/>
          </a:p>
        </p:txBody>
      </p:sp>
      <p:sp>
        <p:nvSpPr>
          <p:cNvPr id="3" name="Rectangle 2"/>
          <p:cNvSpPr/>
          <p:nvPr/>
        </p:nvSpPr>
        <p:spPr>
          <a:xfrm>
            <a:off x="911426" y="1210687"/>
            <a:ext cx="1019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8000" b="1" dirty="0">
                <a:solidFill>
                  <a:schemeClr val="accent2"/>
                </a:solidFill>
              </a:rPr>
              <a:t>Connected 4 Health</a:t>
            </a:r>
            <a:endParaRPr lang="it-IT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242-D487-9314-20ED-03BBDAFD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‘Stigma</a:t>
            </a:r>
            <a:r>
              <a:rPr lang="ro-RO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tizarea asociată cu defecte fizice</a:t>
            </a:r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(Goffman)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0C18-0684-1A57-60A4-D917E9A13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Stigmat</a:t>
            </a:r>
            <a:r>
              <a:rPr lang="ro-RO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izarea legată de greutatea corporală s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e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referă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la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actele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ideologiile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discriminatorii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care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vizează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ro-RO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anumiți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indivizi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din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cauza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greutății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și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dimensiunii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acestora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. </a:t>
            </a:r>
          </a:p>
          <a:p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Stigmatizarea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greutății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este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un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rezultat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al </a:t>
            </a:r>
            <a:r>
              <a:rPr lang="ro-RO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prejudecăților față de greutatea corporală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. </a:t>
            </a:r>
          </a:p>
          <a:p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Prejudecățile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legate de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greutate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se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referă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la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ideologiile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negative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asociate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cu 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obezitatea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.</a:t>
            </a:r>
            <a:endParaRPr lang="en-GB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BA1B-A41D-F096-37A8-79DBC5F2A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0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E997-EEED-C623-CE2A-28D5DC4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61BE7-4485-20B6-461B-E6336134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853926"/>
            <a:ext cx="9212471" cy="4753541"/>
          </a:xfrm>
        </p:spPr>
        <p:txBody>
          <a:bodyPr/>
          <a:lstStyle/>
          <a:p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Exemple de astfel de prejudecăți includ: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lenea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lipsa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voinței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lipsa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caracterului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moral,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igien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ă precară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nivel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scăzut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inteligență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lips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ă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atractivitate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Stigmatizarea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credințelor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ideologiilor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poate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duce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la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acte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stigmatizare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Aceste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acte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se pot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manifesta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diverse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moduri</a:t>
            </a:r>
            <a:endParaRPr lang="en-GB" sz="2400" dirty="0">
              <a:solidFill>
                <a:srgbClr val="212529"/>
              </a:solidFill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rgbClr val="212529"/>
                </a:solidFill>
                <a:cs typeface="Calibri" panose="020F0502020204030204" pitchFamily="34" charset="0"/>
              </a:rPr>
              <a:t>Persoanele cu obezitate pot 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avea parte de</a:t>
            </a:r>
            <a:r>
              <a:rPr lang="it-IT" sz="2400" dirty="0">
                <a:solidFill>
                  <a:srgbClr val="212529"/>
                </a:solidFill>
                <a:cs typeface="Calibri" panose="020F0502020204030204" pitchFamily="34" charset="0"/>
              </a:rPr>
              <a:t> comentarii verbale negative, tachin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ă</a:t>
            </a:r>
            <a:r>
              <a:rPr lang="it-IT" sz="2400" dirty="0">
                <a:solidFill>
                  <a:srgbClr val="212529"/>
                </a:solidFill>
                <a:cs typeface="Calibri" panose="020F0502020204030204" pitchFamily="34" charset="0"/>
              </a:rPr>
              <a:t>ri sau agresiuni fizice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</a:p>
          <a:p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Și m</a:t>
            </a:r>
            <a:r>
              <a:rPr lang="es-ES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ediul</a:t>
            </a:r>
            <a:r>
              <a:rPr lang="es-ES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joacă</a:t>
            </a:r>
            <a:r>
              <a:rPr lang="es-ES" sz="2400" dirty="0">
                <a:solidFill>
                  <a:srgbClr val="212529"/>
                </a:solidFill>
                <a:cs typeface="Calibri" panose="020F0502020204030204" pitchFamily="34" charset="0"/>
              </a:rPr>
              <a:t> un rol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- </a:t>
            </a:r>
          </a:p>
          <a:p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Acest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lucru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raportat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 frecvent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mediile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medicale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special,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unde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scaunele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halatele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mesele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pentru consultații 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nu </a:t>
            </a:r>
            <a:r>
              <a:rPr lang="ro-RO" sz="2400" dirty="0">
                <a:solidFill>
                  <a:srgbClr val="212529"/>
                </a:solidFill>
                <a:cs typeface="Calibri" panose="020F0502020204030204" pitchFamily="34" charset="0"/>
              </a:rPr>
              <a:t>sunt potrivite și pentru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persoanele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cu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obezitate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D4EF-BB15-7F65-EC6E-CE39576C67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93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35C-BBC2-F0F5-5604-0D39D81D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Prejudecăți legate de greutate </a:t>
            </a:r>
            <a:r>
              <a:rPr lang="en-GB" dirty="0"/>
              <a:t>(</a:t>
            </a:r>
            <a:r>
              <a:rPr lang="en-GB" dirty="0" err="1"/>
              <a:t>stigmatiza</a:t>
            </a:r>
            <a:r>
              <a:rPr lang="ro-RO" dirty="0"/>
              <a:t>rea</a:t>
            </a:r>
            <a:r>
              <a:rPr lang="en-GB" dirty="0"/>
              <a:t> </a:t>
            </a:r>
            <a:r>
              <a:rPr lang="ro-RO" dirty="0"/>
              <a:t>î</a:t>
            </a:r>
            <a:r>
              <a:rPr lang="en-GB" dirty="0"/>
              <a:t>n </a:t>
            </a:r>
            <a:r>
              <a:rPr lang="ro-RO" dirty="0"/>
              <a:t>serviciile de sănătate</a:t>
            </a:r>
            <a:r>
              <a:rPr lang="en-GB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CFD8-47ED-1EA2-96DC-9FCDDBE6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088481"/>
            <a:ext cx="9010400" cy="4602067"/>
          </a:xfrm>
        </p:spPr>
        <p:txBody>
          <a:bodyPr/>
          <a:lstStyle/>
          <a:p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Prejudecățile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legate de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greutate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persistă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mediile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medicale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Folosirea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stereotipurilor față de o persoană obeză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că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ar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fi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leneș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lipsită de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voință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neascultătoare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larg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răspândită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Medicii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au,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general,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mai puțin 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respect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față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pacienții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cu IMC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mai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mare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petrec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mai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puțin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timp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oferind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consultații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pacienților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cu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obezitate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comparație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cu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cei care au o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greutate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sănătoasă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Într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-un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studiu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realizat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Puhl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Brownell, 53%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dintre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persoanele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supraponderale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și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cu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obezitate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au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raportat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au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primit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comentarii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inadecvate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de la medic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 legate de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greutatea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lor.</a:t>
            </a:r>
            <a:endParaRPr lang="en-GB" sz="2667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1D99-0687-EE51-6682-6EB68E7B2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8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9057-B938-155B-1C14-FF3B362E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Modalități de a combate stigmatizarea greutății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B33F-7D81-B4F3-79E4-C8A6E228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13</a:t>
            </a:fld>
            <a:endParaRPr lang="en"/>
          </a:p>
        </p:txBody>
      </p:sp>
      <p:pic>
        <p:nvPicPr>
          <p:cNvPr id="6" name="Picture 5" descr="A picture containing text, outdoor, vector graphics, sign&#10;&#10;Description automatically generated">
            <a:extLst>
              <a:ext uri="{FF2B5EF4-FFF2-40B4-BE49-F238E27FC236}">
                <a16:creationId xmlns:a16="http://schemas.microsoft.com/office/drawing/2014/main" id="{00022917-47ED-533C-A73F-3A4411B5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837" y="1898073"/>
            <a:ext cx="5422660" cy="4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65CA-CBB5-4823-3BC0-BD2296C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Limbaj cu respect pentru oameni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1C8F-273A-BD47-9754-713B504B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18" y="2033650"/>
            <a:ext cx="9409045" cy="4515677"/>
          </a:xfrm>
        </p:spPr>
        <p:txBody>
          <a:bodyPr/>
          <a:lstStyle/>
          <a:p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Obezitatea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una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dintre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ultimele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boli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care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societatea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nu a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reușit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implementeze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un limbaj cu respect pentru oameni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Un astfel de limbaj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pune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persoana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mai presus de boala de care suferă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subliniind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un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individ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nu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definit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de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boala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De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exemplu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acum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nu prea se mai zice despre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cineva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că e 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o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persoană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handicapată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; </a:t>
            </a:r>
            <a:r>
              <a:rPr lang="ro-RO" sz="2667" b="1" dirty="0">
                <a:solidFill>
                  <a:srgbClr val="212529"/>
                </a:solidFill>
                <a:cs typeface="Calibri" panose="020F0502020204030204" pitchFamily="34" charset="0"/>
              </a:rPr>
              <a:t>foarte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probabil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veți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ro-RO" sz="2667" b="1" dirty="0">
                <a:solidFill>
                  <a:srgbClr val="212529"/>
                </a:solidFill>
                <a:cs typeface="Calibri" panose="020F0502020204030204" pitchFamily="34" charset="0"/>
              </a:rPr>
              <a:t>vedea că e numită </a:t>
            </a:r>
            <a:r>
              <a:rPr lang="en-GB" sz="2667" b="1" i="1" dirty="0" err="1">
                <a:solidFill>
                  <a:srgbClr val="212529"/>
                </a:solidFill>
                <a:cs typeface="Calibri" panose="020F0502020204030204" pitchFamily="34" charset="0"/>
              </a:rPr>
              <a:t>persoană</a:t>
            </a:r>
            <a:r>
              <a:rPr lang="en-GB" sz="2667" b="1" i="1" dirty="0">
                <a:solidFill>
                  <a:srgbClr val="212529"/>
                </a:solidFill>
                <a:cs typeface="Calibri" panose="020F0502020204030204" pitchFamily="34" charset="0"/>
              </a:rPr>
              <a:t> cu </a:t>
            </a:r>
            <a:r>
              <a:rPr lang="en-GB" sz="2667" b="1" i="1" dirty="0" err="1">
                <a:solidFill>
                  <a:srgbClr val="212529"/>
                </a:solidFill>
                <a:cs typeface="Calibri" panose="020F0502020204030204" pitchFamily="34" charset="0"/>
              </a:rPr>
              <a:t>dizabilități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Persoana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pe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primul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loc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iar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dizabilitatea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este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mai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degrabă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o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caracteristică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decât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o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trăsătură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definitorie</a:t>
            </a:r>
            <a:endParaRPr lang="en-GB" sz="2667" dirty="0">
              <a:solidFill>
                <a:srgbClr val="212529"/>
              </a:solidFill>
              <a:cs typeface="Calibri" panose="020F0502020204030204" pitchFamily="34" charset="0"/>
            </a:endParaRPr>
          </a:p>
          <a:p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Din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păcate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ro-RO" sz="2667" dirty="0">
                <a:solidFill>
                  <a:srgbClr val="212529"/>
                </a:solidFill>
                <a:cs typeface="Calibri" panose="020F0502020204030204" pitchFamily="34" charset="0"/>
              </a:rPr>
              <a:t>acest lucru încă nu a devenit o regulă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cazul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obezității</a:t>
            </a:r>
            <a:endParaRPr lang="en-GB" sz="2667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1F52-29D7-BA47-5CF4-BDA8C3FAF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5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D823-0B24-D447-1A7A-597AFF4A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Limbaj</a:t>
            </a:r>
            <a:r>
              <a:rPr lang="en-GB" dirty="0"/>
              <a:t> cu respect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oameni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4EF2-DC29-7CCB-0B30-13AECE4F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Limbajul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ro-RO" sz="2600" dirty="0">
                <a:solidFill>
                  <a:srgbClr val="50586B"/>
                </a:solidFill>
                <a:cs typeface="Calibri" panose="020F0502020204030204" pitchFamily="34" charset="0"/>
              </a:rPr>
              <a:t>cu respect pentru oameni înseamnă a pune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persoan</a:t>
            </a:r>
            <a:r>
              <a:rPr lang="ro-RO" sz="2600" dirty="0">
                <a:solidFill>
                  <a:srgbClr val="50586B"/>
                </a:solidFill>
                <a:cs typeface="Calibri" panose="020F0502020204030204" pitchFamily="34" charset="0"/>
              </a:rPr>
              <a:t>a mai presus de afecțiunea de care suferă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.</a:t>
            </a:r>
            <a:r>
              <a:rPr lang="ro-RO" sz="2600" dirty="0">
                <a:solidFill>
                  <a:srgbClr val="50586B"/>
                </a:solidFill>
                <a:cs typeface="Calibri" panose="020F0502020204030204" pitchFamily="34" charset="0"/>
              </a:rPr>
              <a:t> Coaliția împotriva obezității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oferă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câteva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exemple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ro-RO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„</a:t>
            </a:r>
            <a:r>
              <a:rPr lang="pt-BR" sz="2600" i="1" dirty="0">
                <a:solidFill>
                  <a:srgbClr val="50586B"/>
                </a:solidFill>
                <a:cs typeface="Calibri" panose="020F0502020204030204" pitchFamily="34" charset="0"/>
              </a:rPr>
              <a:t>Femeia </a:t>
            </a:r>
            <a:r>
              <a:rPr lang="ro-RO" sz="2600" i="1" dirty="0">
                <a:solidFill>
                  <a:srgbClr val="50586B"/>
                </a:solidFill>
                <a:cs typeface="Calibri" panose="020F0502020204030204" pitchFamily="34" charset="0"/>
              </a:rPr>
              <a:t>suferea </a:t>
            </a:r>
            <a:r>
              <a:rPr lang="pt-BR" sz="2600" i="1" dirty="0">
                <a:solidFill>
                  <a:srgbClr val="50586B"/>
                </a:solidFill>
                <a:cs typeface="Calibri" panose="020F0502020204030204" pitchFamily="34" charset="0"/>
              </a:rPr>
              <a:t>de obezitate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 </a:t>
            </a:r>
            <a:r>
              <a:rPr lang="ro-RO" sz="2600" dirty="0">
                <a:solidFill>
                  <a:srgbClr val="50586B"/>
                </a:solidFill>
                <a:cs typeface="Calibri" panose="020F0502020204030204" pitchFamily="34" charset="0"/>
              </a:rPr>
              <a:t>în loc de </a:t>
            </a:r>
            <a:r>
              <a:rPr lang="ro-RO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„Femeia era obeză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endParaRPr lang="en-GB" sz="2600" dirty="0">
              <a:solidFill>
                <a:srgbClr val="50586B"/>
              </a:solidFill>
              <a:cs typeface="Calibri" panose="020F0502020204030204" pitchFamily="34" charset="0"/>
            </a:endParaRPr>
          </a:p>
          <a:p>
            <a:pPr algn="l"/>
            <a:r>
              <a:rPr lang="ro-RO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„În autobuz era un bărbat cu obezitate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 </a:t>
            </a:r>
            <a:r>
              <a:rPr lang="ro-RO" sz="2600" dirty="0">
                <a:solidFill>
                  <a:srgbClr val="50586B"/>
                </a:solidFill>
                <a:cs typeface="Calibri" panose="020F0502020204030204" pitchFamily="34" charset="0"/>
              </a:rPr>
              <a:t>în loc de „</a:t>
            </a:r>
            <a:r>
              <a:rPr lang="ro-RO" sz="2600" i="1" dirty="0">
                <a:solidFill>
                  <a:srgbClr val="50586B"/>
                </a:solidFill>
                <a:cs typeface="Calibri" panose="020F0502020204030204" pitchFamily="34" charset="0"/>
              </a:rPr>
              <a:t>Bărbatul din autobuz era foarte obez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endParaRPr lang="en-GB" sz="2600" dirty="0">
              <a:solidFill>
                <a:srgbClr val="50586B"/>
              </a:solidFill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BC3C-664E-CD39-9E3E-A7B2EDE0C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59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F6A7F-8436-71D6-57BB-B2D8D9739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16</a:t>
            </a:fld>
            <a:endParaRPr lang="en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0CB1FB-414E-AAE8-B274-1FED20376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1" y="68627"/>
            <a:ext cx="902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C9E8-8626-0150-F87A-8640D0B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cuvintelor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CF3B-1204-074B-72DE-7758130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568705"/>
            <a:ext cx="5972041" cy="4032448"/>
          </a:xfrm>
        </p:spPr>
        <p:txBody>
          <a:bodyPr/>
          <a:lstStyle/>
          <a:p>
            <a:r>
              <a:rPr lang="en-GB" sz="2667" dirty="0">
                <a:solidFill>
                  <a:srgbClr val="000000"/>
                </a:solidFill>
              </a:rPr>
              <a:t>“Sunt, </a:t>
            </a:r>
            <a:r>
              <a:rPr lang="en-GB" sz="2667" dirty="0" err="1">
                <a:solidFill>
                  <a:srgbClr val="000000"/>
                </a:solidFill>
              </a:rPr>
              <a:t>prin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ro-RO" sz="2667" dirty="0">
                <a:solidFill>
                  <a:srgbClr val="000000"/>
                </a:solidFill>
              </a:rPr>
              <a:t>vocație</a:t>
            </a:r>
            <a:r>
              <a:rPr lang="en-GB" sz="2667" dirty="0">
                <a:solidFill>
                  <a:srgbClr val="000000"/>
                </a:solidFill>
              </a:rPr>
              <a:t>, un </a:t>
            </a:r>
            <a:r>
              <a:rPr lang="ro-RO" sz="2667" dirty="0">
                <a:solidFill>
                  <a:srgbClr val="000000"/>
                </a:solidFill>
              </a:rPr>
              <a:t>negustor de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cuvinte</a:t>
            </a:r>
            <a:r>
              <a:rPr lang="en-GB" sz="2667" dirty="0">
                <a:solidFill>
                  <a:srgbClr val="000000"/>
                </a:solidFill>
              </a:rPr>
              <a:t>; </a:t>
            </a:r>
            <a:r>
              <a:rPr lang="en-GB" sz="2667" dirty="0" err="1">
                <a:solidFill>
                  <a:srgbClr val="000000"/>
                </a:solidFill>
              </a:rPr>
              <a:t>iar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cuvintele</a:t>
            </a:r>
            <a:r>
              <a:rPr lang="en-GB" sz="2667" dirty="0">
                <a:solidFill>
                  <a:srgbClr val="000000"/>
                </a:solidFill>
              </a:rPr>
              <a:t> sunt, </a:t>
            </a:r>
            <a:r>
              <a:rPr lang="en-GB" sz="2667" dirty="0" err="1">
                <a:solidFill>
                  <a:srgbClr val="000000"/>
                </a:solidFill>
              </a:rPr>
              <a:t>desigur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cel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mai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puternic</a:t>
            </a:r>
            <a:r>
              <a:rPr lang="en-GB" sz="2667" dirty="0">
                <a:solidFill>
                  <a:srgbClr val="000000"/>
                </a:solidFill>
              </a:rPr>
              <a:t> medicament </a:t>
            </a:r>
            <a:r>
              <a:rPr lang="en-GB" sz="2667" dirty="0" err="1">
                <a:solidFill>
                  <a:srgbClr val="000000"/>
                </a:solidFill>
              </a:rPr>
              <a:t>folosit</a:t>
            </a:r>
            <a:r>
              <a:rPr lang="en-GB" sz="2667" dirty="0">
                <a:solidFill>
                  <a:srgbClr val="000000"/>
                </a:solidFill>
              </a:rPr>
              <a:t> de </a:t>
            </a:r>
            <a:r>
              <a:rPr lang="en-GB" sz="2667" dirty="0" err="1">
                <a:solidFill>
                  <a:srgbClr val="000000"/>
                </a:solidFill>
              </a:rPr>
              <a:t>omenire</a:t>
            </a:r>
            <a:r>
              <a:rPr lang="en-GB" sz="2667" dirty="0">
                <a:solidFill>
                  <a:srgbClr val="000000"/>
                </a:solidFill>
              </a:rPr>
              <a:t>. </a:t>
            </a:r>
            <a:r>
              <a:rPr lang="en-GB" sz="2667" dirty="0" err="1">
                <a:solidFill>
                  <a:srgbClr val="000000"/>
                </a:solidFill>
              </a:rPr>
              <a:t>Cuvintele</a:t>
            </a:r>
            <a:r>
              <a:rPr lang="en-GB" sz="2667" dirty="0">
                <a:solidFill>
                  <a:srgbClr val="000000"/>
                </a:solidFill>
              </a:rPr>
              <a:t> nu </a:t>
            </a:r>
            <a:r>
              <a:rPr lang="en-GB" sz="2667" dirty="0" err="1">
                <a:solidFill>
                  <a:srgbClr val="000000"/>
                </a:solidFill>
              </a:rPr>
              <a:t>numai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că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infectează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ro-RO" sz="2667" dirty="0">
                <a:solidFill>
                  <a:srgbClr val="000000"/>
                </a:solidFill>
              </a:rPr>
              <a:t>exagerează importanța sinelui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narcotizează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și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paralizează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dar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ele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intră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și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colorează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cele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mai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mici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celule</a:t>
            </a:r>
            <a:r>
              <a:rPr lang="en-GB" sz="2667" dirty="0">
                <a:solidFill>
                  <a:srgbClr val="000000"/>
                </a:solidFill>
              </a:rPr>
              <a:t> ale </a:t>
            </a:r>
            <a:r>
              <a:rPr lang="en-GB" sz="2667" dirty="0" err="1">
                <a:solidFill>
                  <a:srgbClr val="000000"/>
                </a:solidFill>
              </a:rPr>
              <a:t>creierului</a:t>
            </a:r>
            <a:r>
              <a:rPr lang="en-GB" sz="2667" dirty="0">
                <a:solidFill>
                  <a:srgbClr val="000000"/>
                </a:solidFill>
              </a:rPr>
              <a:t>….”</a:t>
            </a:r>
            <a:endParaRPr lang="en-GB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CB0B-B007-B480-1E46-501279FBB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17</a:t>
            </a:fld>
            <a:endParaRPr lang="en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290F868C-C15F-66A8-1CB7-FF4D36E6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899667"/>
            <a:ext cx="3826933" cy="443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A1C40-0245-0B17-6395-5BD6D76FEED8}"/>
              </a:ext>
            </a:extLst>
          </p:cNvPr>
          <p:cNvSpPr txBox="1"/>
          <p:nvPr/>
        </p:nvSpPr>
        <p:spPr>
          <a:xfrm>
            <a:off x="7152118" y="6349867"/>
            <a:ext cx="49732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0E101A"/>
                </a:solidFill>
                <a:latin typeface="grInter"/>
              </a:rPr>
              <a:t>Rudyard Kipling. (2023, January 29). In </a:t>
            </a:r>
            <a:r>
              <a:rPr lang="en-GB" sz="1333" i="1" dirty="0">
                <a:solidFill>
                  <a:srgbClr val="0E101A"/>
                </a:solidFill>
                <a:latin typeface="grInter"/>
              </a:rPr>
              <a:t>Wikipedia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. https://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en.wikipedia.org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/wiki/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Rudyard_Kipling</a:t>
            </a:r>
            <a:endParaRPr lang="en-GB" sz="1333" dirty="0"/>
          </a:p>
        </p:txBody>
      </p:sp>
    </p:spTree>
    <p:extLst>
      <p:ext uri="{BB962C8B-B14F-4D97-AF65-F5344CB8AC3E}">
        <p14:creationId xmlns:p14="http://schemas.microsoft.com/office/powerpoint/2010/main" val="288501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5003-919C-7AE0-C5BC-8A817C53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18</a:t>
            </a:fld>
            <a:endParaRPr lang="en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F98F60D-DBF0-0857-7AF4-DB0976E12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1773959"/>
            <a:ext cx="9214539" cy="1751600"/>
          </a:xfrm>
          <a:prstGeom prst="rect">
            <a:avLst/>
          </a:prstGeom>
        </p:spPr>
      </p:pic>
      <p:pic>
        <p:nvPicPr>
          <p:cNvPr id="8" name="Picture 7" descr="A picture containing venn diagram&#10;&#10;Description automatically generated">
            <a:extLst>
              <a:ext uri="{FF2B5EF4-FFF2-40B4-BE49-F238E27FC236}">
                <a16:creationId xmlns:a16="http://schemas.microsoft.com/office/drawing/2014/main" id="{A5942E2A-BD44-0DE8-63AF-678A49C40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7" y="3429000"/>
            <a:ext cx="9226773" cy="33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84D9-84B4-FAD4-0149-4807B737D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19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7660493-9889-BB6E-26B4-8B7762B3E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7" y="1812815"/>
            <a:ext cx="5727655" cy="5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186262"/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</a:t>
            </a:r>
            <a:r>
              <a:rPr lang="ro-RO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en-US" sz="2667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ect</a:t>
            </a:r>
            <a:r>
              <a:rPr lang="ro-RO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ul</a:t>
            </a:r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</a:t>
            </a:r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um</a:t>
            </a:r>
            <a:r>
              <a:rPr lang="ro-RO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ărul</a:t>
            </a:r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527382" y="4773148"/>
            <a:ext cx="10661527" cy="11658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86262" indent="0" algn="ctr">
              <a:buNone/>
            </a:pP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Sprijinul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Comisiei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Europene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realizarea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acestei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prezentări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constituie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aprobarea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conținutului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, care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reflectă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exclusiv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punctul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de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vedere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al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autorilor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iar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Comisia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poate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considerată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responsabilă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modul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în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care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ar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putea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folosite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informațiile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incluse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mai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867" dirty="0" err="1">
                <a:latin typeface="Barlow SemiBold" panose="020B0604020202020204" charset="0"/>
                <a:cs typeface="Calibri" panose="020F0502020204030204" pitchFamily="34" charset="0"/>
              </a:rPr>
              <a:t>jos.</a:t>
            </a:r>
            <a:endParaRPr lang="en-US" sz="1867" dirty="0"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186262" indent="0" algn="ctr">
              <a:buNone/>
            </a:pP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867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867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1188909" y="402124"/>
            <a:ext cx="601004" cy="600944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2276872"/>
            <a:ext cx="10058500" cy="21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1166-28B1-26CB-B84E-C55FC87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 se evita limbajul acuzator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FC7-A8CF-1F6A-29EC-EC965280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747800"/>
            <a:ext cx="10552068" cy="4588400"/>
          </a:xfrm>
        </p:spPr>
        <p:txBody>
          <a:bodyPr/>
          <a:lstStyle/>
          <a:p>
            <a:pPr algn="l"/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Când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vine vorba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obezitate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uneori oamenii folosesc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anumite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cuvinte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efect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dramatic. </a:t>
            </a:r>
          </a:p>
          <a:p>
            <a:pPr marL="101597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B9FA-2D92-372D-001D-F47F08537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20</a:t>
            </a:fld>
            <a:endParaRPr lang="en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8E4E3B1-DEC4-4FAF-D244-1C174E2663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65" y="2756925"/>
            <a:ext cx="10363200" cy="31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4A59-190A-54F4-F410-118D73B3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Ascultare activă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40E-6E6E-DCF9-1443-797589C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6"/>
            <a:ext cx="9212471" cy="4062633"/>
          </a:xfrm>
        </p:spPr>
        <p:txBody>
          <a:bodyPr/>
          <a:lstStyle/>
          <a:p>
            <a:pPr algn="l"/>
            <a:r>
              <a:rPr lang="ro-RO" sz="2667" dirty="0">
                <a:cs typeface="Calibri" panose="020F0502020204030204" pitchFamily="34" charset="0"/>
              </a:rPr>
              <a:t>Factorii-cheie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pentru</a:t>
            </a:r>
            <a:r>
              <a:rPr lang="en-GB" sz="2667" dirty="0">
                <a:cs typeface="Calibri" panose="020F0502020204030204" pitchFamily="34" charset="0"/>
              </a:rPr>
              <a:t> o </a:t>
            </a:r>
            <a:r>
              <a:rPr lang="en-GB" sz="2667" dirty="0" err="1">
                <a:cs typeface="Calibri" panose="020F0502020204030204" pitchFamily="34" charset="0"/>
              </a:rPr>
              <a:t>ascultare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reușită</a:t>
            </a:r>
            <a:r>
              <a:rPr lang="en-GB" sz="2667" dirty="0">
                <a:cs typeface="Calibri" panose="020F0502020204030204" pitchFamily="34" charset="0"/>
              </a:rPr>
              <a:t> sunt</a:t>
            </a:r>
            <a:r>
              <a:rPr lang="ro-RO" sz="2667" dirty="0">
                <a:cs typeface="Calibri" panose="020F0502020204030204" pitchFamily="34" charset="0"/>
              </a:rPr>
              <a:t>: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ro-RO" sz="2667" dirty="0">
                <a:cs typeface="Calibri" panose="020F0502020204030204" pitchFamily="34" charset="0"/>
              </a:rPr>
              <a:t>abilitatea</a:t>
            </a:r>
            <a:r>
              <a:rPr lang="en-GB" sz="2667" dirty="0">
                <a:cs typeface="Calibri" panose="020F0502020204030204" pitchFamily="34" charset="0"/>
              </a:rPr>
              <a:t> de a </a:t>
            </a:r>
            <a:r>
              <a:rPr lang="en-GB" sz="2667" dirty="0" err="1">
                <a:cs typeface="Calibri" panose="020F0502020204030204" pitchFamily="34" charset="0"/>
              </a:rPr>
              <a:t>vă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ro-RO" sz="2667" dirty="0">
                <a:cs typeface="Calibri" panose="020F0502020204030204" pitchFamily="34" charset="0"/>
              </a:rPr>
              <a:t>abține de la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presupuneri</a:t>
            </a:r>
            <a:r>
              <a:rPr lang="en-GB" sz="2667" dirty="0">
                <a:cs typeface="Calibri" panose="020F0502020204030204" pitchFamily="34" charset="0"/>
              </a:rPr>
              <a:t> (</a:t>
            </a:r>
            <a:r>
              <a:rPr lang="en-GB" sz="2667" dirty="0" err="1">
                <a:cs typeface="Calibri" panose="020F0502020204030204" pitchFamily="34" charset="0"/>
              </a:rPr>
              <a:t>chiar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și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temporar</a:t>
            </a:r>
            <a:r>
              <a:rPr lang="en-GB" sz="2667" dirty="0">
                <a:cs typeface="Calibri" panose="020F0502020204030204" pitchFamily="34" charset="0"/>
              </a:rPr>
              <a:t>) </a:t>
            </a:r>
            <a:r>
              <a:rPr lang="en-GB" sz="2667" dirty="0" err="1">
                <a:cs typeface="Calibri" panose="020F0502020204030204" pitchFamily="34" charset="0"/>
              </a:rPr>
              <a:t>pentru</a:t>
            </a:r>
            <a:r>
              <a:rPr lang="en-GB" sz="2667" dirty="0">
                <a:cs typeface="Calibri" panose="020F0502020204030204" pitchFamily="34" charset="0"/>
              </a:rPr>
              <a:t> a </a:t>
            </a:r>
            <a:r>
              <a:rPr lang="ro-RO" sz="2667" dirty="0">
                <a:cs typeface="Calibri" panose="020F0502020204030204" pitchFamily="34" charset="0"/>
              </a:rPr>
              <a:t>nu trage concluzii pripite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en-GB" sz="2667" dirty="0" err="1">
                <a:cs typeface="Calibri" panose="020F0502020204030204" pitchFamily="34" charset="0"/>
              </a:rPr>
              <a:t>demonstrarea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unui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interes</a:t>
            </a:r>
            <a:r>
              <a:rPr lang="en-GB" sz="2667" dirty="0">
                <a:cs typeface="Calibri" panose="020F0502020204030204" pitchFamily="34" charset="0"/>
              </a:rPr>
              <a:t> real </a:t>
            </a:r>
            <a:r>
              <a:rPr lang="en-GB" sz="2667" dirty="0" err="1">
                <a:cs typeface="Calibri" panose="020F0502020204030204" pitchFamily="34" charset="0"/>
              </a:rPr>
              <a:t>față</a:t>
            </a:r>
            <a:r>
              <a:rPr lang="en-GB" sz="2667" dirty="0">
                <a:cs typeface="Calibri" panose="020F0502020204030204" pitchFamily="34" charset="0"/>
              </a:rPr>
              <a:t> de </a:t>
            </a:r>
            <a:r>
              <a:rPr lang="en-GB" sz="2667" dirty="0" err="1">
                <a:cs typeface="Calibri" panose="020F0502020204030204" pitchFamily="34" charset="0"/>
              </a:rPr>
              <a:t>persoana</a:t>
            </a:r>
            <a:r>
              <a:rPr lang="en-GB" sz="2667" dirty="0">
                <a:cs typeface="Calibri" panose="020F0502020204030204" pitchFamily="34" charset="0"/>
              </a:rPr>
              <a:t> pe care o </a:t>
            </a:r>
            <a:r>
              <a:rPr lang="en-GB" sz="2667" dirty="0" err="1">
                <a:cs typeface="Calibri" panose="020F0502020204030204" pitchFamily="34" charset="0"/>
              </a:rPr>
              <a:t>ascultați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și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încercarea</a:t>
            </a:r>
            <a:r>
              <a:rPr lang="en-GB" sz="2667" dirty="0">
                <a:cs typeface="Calibri" panose="020F0502020204030204" pitchFamily="34" charset="0"/>
              </a:rPr>
              <a:t> de a </a:t>
            </a:r>
            <a:r>
              <a:rPr lang="en-GB" sz="2667" dirty="0" err="1">
                <a:cs typeface="Calibri" panose="020F0502020204030204" pitchFamily="34" charset="0"/>
              </a:rPr>
              <a:t>empatiza</a:t>
            </a:r>
            <a:r>
              <a:rPr lang="en-GB" sz="2667" dirty="0">
                <a:cs typeface="Calibri" panose="020F0502020204030204" pitchFamily="34" charset="0"/>
              </a:rPr>
              <a:t> cu </a:t>
            </a:r>
            <a:r>
              <a:rPr lang="ro-RO" sz="2667" dirty="0">
                <a:cs typeface="Calibri" panose="020F0502020204030204" pitchFamily="34" charset="0"/>
              </a:rPr>
              <a:t>situația în care se află</a:t>
            </a:r>
            <a:r>
              <a:rPr lang="en-GB" sz="2667" dirty="0">
                <a:cs typeface="Calibri" panose="020F0502020204030204" pitchFamily="34" charset="0"/>
              </a:rPr>
              <a:t>. </a:t>
            </a:r>
          </a:p>
          <a:p>
            <a:r>
              <a:rPr lang="ro-RO" sz="2667" dirty="0">
                <a:cs typeface="Calibri" panose="020F0502020204030204" pitchFamily="34" charset="0"/>
              </a:rPr>
              <a:t>A</a:t>
            </a:r>
            <a:r>
              <a:rPr lang="en-GB" sz="2667" dirty="0" err="1">
                <a:cs typeface="Calibri" panose="020F0502020204030204" pitchFamily="34" charset="0"/>
              </a:rPr>
              <a:t>scultarea</a:t>
            </a:r>
            <a:r>
              <a:rPr lang="ro-RO" sz="2667" dirty="0">
                <a:cs typeface="Calibri" panose="020F0502020204030204" pitchFamily="34" charset="0"/>
              </a:rPr>
              <a:t> activă adevărată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necesită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concentrare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en-GB" sz="2667" dirty="0" err="1">
                <a:cs typeface="Calibri" panose="020F0502020204030204" pitchFamily="34" charset="0"/>
              </a:rPr>
              <a:t>dar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va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demonstra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ro-RO" sz="2667" dirty="0">
                <a:cs typeface="Calibri" panose="020F0502020204030204" pitchFamily="34" charset="0"/>
              </a:rPr>
              <a:t>că sunteți interesat de </a:t>
            </a:r>
            <a:r>
              <a:rPr lang="en-GB" sz="2667" dirty="0" err="1">
                <a:cs typeface="Calibri" panose="020F0502020204030204" pitchFamily="34" charset="0"/>
              </a:rPr>
              <a:t>opiniile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celorlalți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en-GB" sz="2667" dirty="0" err="1">
                <a:cs typeface="Calibri" panose="020F0502020204030204" pitchFamily="34" charset="0"/>
              </a:rPr>
              <a:t>vă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va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câștiga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încredere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și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vă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va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permite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să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obțineți</a:t>
            </a:r>
            <a:r>
              <a:rPr lang="en-GB" sz="2667" dirty="0">
                <a:cs typeface="Calibri" panose="020F0502020204030204" pitchFamily="34" charset="0"/>
              </a:rPr>
              <a:t> o </a:t>
            </a:r>
            <a:r>
              <a:rPr lang="en-GB" sz="2667" dirty="0" err="1">
                <a:cs typeface="Calibri" panose="020F0502020204030204" pitchFamily="34" charset="0"/>
              </a:rPr>
              <a:t>înțelegere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mai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profundă</a:t>
            </a:r>
            <a:r>
              <a:rPr lang="en-GB" sz="2667" dirty="0">
                <a:cs typeface="Calibri" panose="020F0502020204030204" pitchFamily="34" charset="0"/>
              </a:rPr>
              <a:t> a </a:t>
            </a:r>
            <a:r>
              <a:rPr lang="en-GB" sz="2667" dirty="0" err="1">
                <a:cs typeface="Calibri" panose="020F0502020204030204" pitchFamily="34" charset="0"/>
              </a:rPr>
              <a:t>problemelor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și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situațiilor</a:t>
            </a:r>
            <a:r>
              <a:rPr lang="en-GB" sz="2667" dirty="0"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AD7E-E9EA-0AF3-90EF-1436E3B9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21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97AFB-6F86-8FB9-FA1F-7D76A412D10B}"/>
              </a:ext>
            </a:extLst>
          </p:cNvPr>
          <p:cNvSpPr txBox="1"/>
          <p:nvPr/>
        </p:nvSpPr>
        <p:spPr>
          <a:xfrm>
            <a:off x="4463819" y="868060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(NHS England)</a:t>
            </a:r>
          </a:p>
        </p:txBody>
      </p:sp>
    </p:spTree>
    <p:extLst>
      <p:ext uri="{BB962C8B-B14F-4D97-AF65-F5344CB8AC3E}">
        <p14:creationId xmlns:p14="http://schemas.microsoft.com/office/powerpoint/2010/main" val="41222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2BE-9339-46DE-8777-BB75B62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se practică ascultarea activă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6030-E81C-9171-16D6-CFF830BBF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22</a:t>
            </a:fld>
            <a:endParaRPr lang="en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F0BCD3-F2C5-E8D1-CB42-738087E9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972628"/>
              </p:ext>
            </p:extLst>
          </p:nvPr>
        </p:nvGraphicFramePr>
        <p:xfrm>
          <a:off x="1871531" y="1892829"/>
          <a:ext cx="7680853" cy="47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34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1928-DA49-E57C-422E-5EE322B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43E4-CC42-8F5B-123D-363A015C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60" y="1747800"/>
            <a:ext cx="9841093" cy="5073805"/>
          </a:xfrm>
        </p:spPr>
        <p:txBody>
          <a:bodyPr/>
          <a:lstStyle/>
          <a:p>
            <a:pPr marL="101597" indent="0">
              <a:buNone/>
            </a:pP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n-US" sz="1867" dirty="0">
                <a:ea typeface="Calibri" panose="020F0502020204030204" pitchFamily="34" charset="0"/>
                <a:cs typeface="Times New Roman" panose="02020603050405020304" pitchFamily="18" charset="0"/>
              </a:rPr>
              <a:t>Werder O. Toward a humanistic model in health communication. Global Health Promotion. 2019;26(1):33-40. doi:10.1177/1757975916683385 </a:t>
            </a:r>
          </a:p>
          <a:p>
            <a:pPr marL="101597" indent="0">
              <a:buNone/>
            </a:pPr>
            <a:r>
              <a:rPr lang="en-GB" sz="1800" b="0" i="0" dirty="0" err="1">
                <a:solidFill>
                  <a:srgbClr val="212121"/>
                </a:solidFill>
                <a:effectLst/>
              </a:rPr>
              <a:t>Puhl</a:t>
            </a:r>
            <a:r>
              <a:rPr lang="en-GB" sz="1800" b="0" i="0" dirty="0">
                <a:solidFill>
                  <a:srgbClr val="212121"/>
                </a:solidFill>
                <a:effectLst/>
              </a:rPr>
              <a:t> RM, Brownell KD. Confronting and coping with weight stigma: an investigation of overweight and obese adults. Obesity (Silver Spring). 2006 Oct;14(10):1802-15. </a:t>
            </a:r>
            <a:r>
              <a:rPr lang="en-GB" sz="18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GB" sz="1800" b="0" i="0" dirty="0">
                <a:solidFill>
                  <a:srgbClr val="212121"/>
                </a:solidFill>
                <a:effectLst/>
              </a:rPr>
              <a:t>: 10.1038/oby.2006.208. PMID: 17062811</a:t>
            </a:r>
            <a:endParaRPr lang="x-non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spcAft>
                <a:spcPts val="300"/>
              </a:spcAft>
              <a:buNone/>
            </a:pPr>
            <a:r>
              <a:rPr lang="x-none" sz="1867" dirty="0">
                <a:solidFill>
                  <a:srgbClr val="00B050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 listening | NHS England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https://www.obesityaction.org/action-through-advocacy/weight-bias/people-first-language/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chrome-extension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nlaealbpbmpioeidemdfedkfmglobidl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/https://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www.worldobesity.org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downloads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healthy_voices_downloads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HV_Language_guidelines.pdf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https://www.worldobesity.org/what-we-do/our-policy-priorities/weight-stigma#:~:text=Weight%20stigma%20is%20a%20result,can%20lead%20to%20stigmatising%20acts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https://www.britannica.com/dictionary/stigma#:~:text=1,stigma%20attached%20to%20receiving%20welfare</a:t>
            </a: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01597" indent="0">
              <a:buNone/>
            </a:pPr>
            <a:endParaRPr lang="es-ES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DA93-295F-334B-3D39-28CDBEE91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53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20" y="1747800"/>
            <a:ext cx="10196512" cy="5351240"/>
          </a:xfrm>
        </p:spPr>
        <p:txBody>
          <a:bodyPr/>
          <a:lstStyle/>
          <a:p>
            <a:pPr marL="101597" indent="0">
              <a:buNone/>
            </a:pPr>
            <a:r>
              <a:rPr lang="en-GB" sz="1867" dirty="0"/>
              <a:t>‘Surgeons of the Soul’ – Kipling speaking to the Royal College of Surgeons (London), 1923</a:t>
            </a:r>
            <a:endParaRPr lang="es-ES" sz="1867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Deviance </a:t>
            </a:r>
            <a:r>
              <a:rPr lang="x-none" sz="18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Social Stigma. (2021, February 20). </a:t>
            </a: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https://socialsci.libretexts.org/@go/page/8123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Hilpert, Martin et al. “Sociocultural Influence on Obesity and Lifestyle in Children: A Study of Daily Activities, Leisure Time Behavior, Motor Skills, and Weight Status.”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10,3 (2017): 168-178. doi:10.1159/000464105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Lee, G C et al. “When are anti-fat attitudes understood as prejudice versus truth? An experimental study of social influence effects.”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science &amp; practice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5,1 28-35. 13 Jan. 2019, doi:10.1002/osp4.315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Daníelsdóttir, Sigrún et al. “Anti-fat prejudice reduction: a review of published studies.”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3,1 (2010): 47-58. doi:10.1159/000277067</a:t>
            </a:r>
          </a:p>
          <a:p>
            <a:pPr marL="101597" indent="0">
              <a:buNone/>
            </a:pPr>
            <a:r>
              <a:rPr lang="x-none" sz="1867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Frank </a:t>
            </a:r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Futility and Avoidance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 u="sng" dirty="0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</a:t>
            </a:r>
            <a:r>
              <a:rPr lang="x-none" sz="1867" u="sng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x-none" sz="1867" u="sng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x-none" sz="1867" u="sng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La </a:t>
            </a:r>
            <a:r>
              <a:rPr lang="en-GB" sz="1867" dirty="0" err="1"/>
              <a:t>Arteterapia</a:t>
            </a:r>
            <a:r>
              <a:rPr lang="en-GB" sz="1867" dirty="0"/>
              <a:t> </a:t>
            </a:r>
            <a:r>
              <a:rPr lang="en-GB" sz="1867" dirty="0" err="1"/>
              <a:t>como</a:t>
            </a:r>
            <a:r>
              <a:rPr lang="en-GB" sz="1867" dirty="0"/>
              <a:t> </a:t>
            </a:r>
            <a:r>
              <a:rPr lang="en-GB" sz="1867" dirty="0" err="1"/>
              <a:t>terapia</a:t>
            </a:r>
            <a:r>
              <a:rPr lang="en-GB" sz="1867" dirty="0"/>
              <a:t> para </a:t>
            </a:r>
            <a:r>
              <a:rPr lang="en-GB" sz="1867" dirty="0" err="1"/>
              <a:t>pacientes</a:t>
            </a:r>
            <a:r>
              <a:rPr lang="en-GB" sz="1867" dirty="0"/>
              <a:t> con </a:t>
            </a:r>
            <a:r>
              <a:rPr lang="en-GB" sz="1867" dirty="0" err="1"/>
              <a:t>trastornos</a:t>
            </a:r>
            <a:r>
              <a:rPr lang="en-GB" sz="1867" dirty="0"/>
              <a:t> de la </a:t>
            </a:r>
            <a:r>
              <a:rPr lang="en-GB" sz="1867" dirty="0" err="1"/>
              <a:t>conducta</a:t>
            </a:r>
            <a:r>
              <a:rPr lang="en-GB" sz="1867" dirty="0"/>
              <a:t> alimentaria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in Anorexia y Bulimia, </a:t>
            </a:r>
            <a:r>
              <a:rPr lang="en-GB" sz="1867" dirty="0" err="1"/>
              <a:t>Profesionales</a:t>
            </a:r>
            <a:r>
              <a:rPr lang="en-GB" sz="1867" dirty="0"/>
              <a:t> TCA, </a:t>
            </a:r>
            <a:r>
              <a:rPr lang="en-GB" sz="1867" dirty="0" err="1"/>
              <a:t>Recursos</a:t>
            </a:r>
            <a:r>
              <a:rPr lang="en-GB" sz="1867" dirty="0"/>
              <a:t> TCA, Testimonios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6, </a:t>
            </a:r>
            <a:r>
              <a:rPr lang="en-GB" sz="1867" dirty="0" err="1"/>
              <a:t>octubre</a:t>
            </a:r>
            <a:r>
              <a:rPr lang="en-GB" sz="1867" dirty="0"/>
              <a:t>, 2016</a:t>
            </a: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239350" y="1892829"/>
            <a:ext cx="5856649" cy="123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sz="3733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815413" y="3332989"/>
            <a:ext cx="4817600" cy="248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180861"/>
            <a:ext cx="473652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59FE-CAB6-2A57-45C5-4DD256F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</a:t>
            </a:r>
            <a:r>
              <a:rPr lang="ro-RO" dirty="0"/>
              <a:t>zitatea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200B-38B1-2649-BF5C-027CFC8E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  <p:pic>
        <p:nvPicPr>
          <p:cNvPr id="6" name="Picture 5" descr="A picture containing text, person, people, old&#10;&#10;Description automatically generated">
            <a:extLst>
              <a:ext uri="{FF2B5EF4-FFF2-40B4-BE49-F238E27FC236}">
                <a16:creationId xmlns:a16="http://schemas.microsoft.com/office/drawing/2014/main" id="{F1C490D6-90D2-26FA-D26B-5A26B71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2" y="1832074"/>
            <a:ext cx="7553251" cy="4573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370B2-E68F-1CD0-256C-7AD9A55F44FB}"/>
              </a:ext>
            </a:extLst>
          </p:cNvPr>
          <p:cNvSpPr txBox="1"/>
          <p:nvPr/>
        </p:nvSpPr>
        <p:spPr>
          <a:xfrm>
            <a:off x="2831638" y="6369677"/>
            <a:ext cx="563303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Copyrighted work available under Creative Commons Attribution only licence CC BY 4.0 </a:t>
            </a:r>
            <a:r>
              <a:rPr lang="en-GB" sz="1333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http://creativecommons.org/licenses/by/4.0/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398AB-563C-211D-9615-695526F43E18}"/>
              </a:ext>
            </a:extLst>
          </p:cNvPr>
          <p:cNvSpPr txBox="1"/>
          <p:nvPr/>
        </p:nvSpPr>
        <p:spPr>
          <a:xfrm>
            <a:off x="3048000" y="5536071"/>
            <a:ext cx="4872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</a:rPr>
              <a:t>bărbat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obez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gutos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, cu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picioarele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în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găleți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27382" y="2273567"/>
            <a:ext cx="11425269" cy="376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Excesul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greutate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obezitatea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sunt definite ca 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fiind o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acumulare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anormală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sau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excesivă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grăsime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și 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care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prezintă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un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risc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pentru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sănătate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Un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indice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masă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corporală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(IMC)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peste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25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este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considerat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supraponderal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iar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peste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30</a:t>
            </a:r>
            <a:r>
              <a:rPr lang="ro-RO" sz="2133" b="1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obez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Problema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a 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atins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proporții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epidemice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peste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4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milioane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oameni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ro-RO" sz="2133" b="1" dirty="0">
                <a:solidFill>
                  <a:srgbClr val="3C4245"/>
                </a:solidFill>
                <a:latin typeface="Arial" panose="020B0604020202020204" pitchFamily="34" charset="0"/>
              </a:rPr>
              <a:t>mor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în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fiecare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an 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pentru că sunt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supraponderali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sau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obezi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  <a:endParaRPr lang="en-GB" sz="2133" dirty="0">
              <a:solidFill>
                <a:srgbClr val="3C4245"/>
              </a:solidFill>
              <a:latin typeface="Arial" panose="020B0604020202020204" pitchFamily="34" charset="0"/>
            </a:endParaRPr>
          </a:p>
          <a:p>
            <a:pPr>
              <a:spcBef>
                <a:spcPts val="1333"/>
              </a:spcBef>
            </a:pP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Ratele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suprapondera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bi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litate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obezitate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continuă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crească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la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adulți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copii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Din 1975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până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în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2016,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prevalența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copiilor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adolescenților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supraponderali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sau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obezi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cu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vârsta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cuprinsă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între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5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19 ani a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crescut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peste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patru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ori</a:t>
            </a:r>
            <a:r>
              <a:rPr lang="ro-RO" sz="2133" dirty="0">
                <a:solidFill>
                  <a:srgbClr val="3C4245"/>
                </a:solidFill>
                <a:latin typeface="Arial" panose="020B0604020202020204" pitchFamily="34" charset="0"/>
              </a:rPr>
              <a:t>,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de la 4% la 18% la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nivel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global.</a:t>
            </a:r>
            <a:endParaRPr sz="2667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1248432" y="384504"/>
            <a:ext cx="481965" cy="636193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</a:t>
            </a:r>
            <a:r>
              <a:rPr lang="ro-RO" dirty="0"/>
              <a:t>zitatea</a:t>
            </a:r>
            <a:r>
              <a:rPr lang="it-IT" dirty="0"/>
              <a:t>: Defini</a:t>
            </a:r>
            <a:r>
              <a:rPr lang="ro-RO" dirty="0"/>
              <a:t>ție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A9DD-77E4-BBE1-962D-40425A44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</a:t>
            </a:r>
            <a:r>
              <a:rPr lang="ro-RO" dirty="0"/>
              <a:t>zitatea</a:t>
            </a:r>
            <a:r>
              <a:rPr lang="en-GB" dirty="0"/>
              <a:t>: </a:t>
            </a:r>
            <a:r>
              <a:rPr lang="en-GB" dirty="0" err="1"/>
              <a:t>Complica</a:t>
            </a:r>
            <a:r>
              <a:rPr lang="ro-RO" dirty="0"/>
              <a:t>ții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3C67-CBB3-2892-ABBA-9291BCAE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3" y="1747801"/>
            <a:ext cx="9206975" cy="4294567"/>
          </a:xfrm>
        </p:spPr>
        <p:txBody>
          <a:bodyPr/>
          <a:lstStyle/>
          <a:p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Excesul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greutate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obezitatea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sunt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factori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risc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majori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pentru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o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serie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cronice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inclusiv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cardiovasculare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cum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ar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fi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bolile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inimă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accidentul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vascular cerebral, care sunt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principalele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cauze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deces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la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nivel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mondial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Obezitatea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este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asemenea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asociată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cu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unele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tipuri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cancer,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inclusiv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endometru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sân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ovarian,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prostată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ficat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vezică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biliară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rinichi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colon.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Riscul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acestor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netransmisibile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crește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chiar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atunci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când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o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persoană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este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doar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puțin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supraponderală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și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devine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mai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ro-RO" sz="2400" dirty="0">
                <a:solidFill>
                  <a:srgbClr val="3C4245"/>
                </a:solidFill>
                <a:latin typeface="Arial" panose="020B0604020202020204" pitchFamily="34" charset="0"/>
              </a:rPr>
              <a:t>crescut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pe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măsură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indicele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masă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corporală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(IMC)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crește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7A7E-BCE1-585E-5FE4-558F326AF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5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8116-BDFE-A802-4ED5-3782B4A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Atitudini ostile față de cei grași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6E47-70F2-71DA-2801-CF0C6C8E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26071CFD-2CAA-1811-90E5-D776D39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44" y="1844566"/>
            <a:ext cx="6492843" cy="432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DAF31-C246-A7E6-87CC-9FD59F43C4C7}"/>
              </a:ext>
            </a:extLst>
          </p:cNvPr>
          <p:cNvSpPr txBox="1"/>
          <p:nvPr/>
        </p:nvSpPr>
        <p:spPr>
          <a:xfrm>
            <a:off x="2447595" y="6266244"/>
            <a:ext cx="52805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This file is licensed under the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Attribution-Share Alike 4.0 International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license.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EDC5C-5BEE-44DC-9E07-8E6194FCCCDF}"/>
              </a:ext>
            </a:extLst>
          </p:cNvPr>
          <p:cNvSpPr txBox="1"/>
          <p:nvPr/>
        </p:nvSpPr>
        <p:spPr>
          <a:xfrm>
            <a:off x="3465127" y="5338481"/>
            <a:ext cx="37200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o-RO" sz="2400" dirty="0">
                <a:solidFill>
                  <a:srgbClr val="000000"/>
                </a:solidFill>
                <a:latin typeface="Linux Libertine"/>
              </a:rPr>
              <a:t>Adolescent obez</a:t>
            </a:r>
            <a:r>
              <a:rPr lang="en-GB" sz="2400" dirty="0">
                <a:solidFill>
                  <a:srgbClr val="000000"/>
                </a:solidFill>
                <a:latin typeface="Linux Libertine"/>
              </a:rPr>
              <a:t>, 136 kg 300 lbs</a:t>
            </a:r>
          </a:p>
        </p:txBody>
      </p:sp>
    </p:spTree>
    <p:extLst>
      <p:ext uri="{BB962C8B-B14F-4D97-AF65-F5344CB8AC3E}">
        <p14:creationId xmlns:p14="http://schemas.microsoft.com/office/powerpoint/2010/main" val="26450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C988-D217-D5A6-9A6D-E33B3D5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Definirea prejudecății față de cei grași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AC08D-0AD2-356B-2114-5A9F4C739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Prejudecățile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față de cei grași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denumite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în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literatură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 și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stigmatizarea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greutății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prejudecăți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 legate de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greutate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și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212121"/>
                </a:solidFill>
                <a:effectLst/>
                <a:latin typeface="+mn-lt"/>
              </a:rPr>
              <a:t>atitudini</a:t>
            </a:r>
            <a:r>
              <a:rPr lang="en-GB" b="1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ro-RO" b="1" i="0" dirty="0">
                <a:solidFill>
                  <a:srgbClr val="212121"/>
                </a:solidFill>
                <a:effectLst/>
                <a:latin typeface="+mn-lt"/>
              </a:rPr>
              <a:t>ostile față de cei grași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constau în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atitudin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negativ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antipatie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), 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anumite convingeri 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stereotip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uri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)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sau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comportament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ostil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(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discriminar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) 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față de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persoanel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percepute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ca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+mn-lt"/>
              </a:rPr>
              <a:t>fiind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 „ gras</a:t>
            </a:r>
            <a:r>
              <a:rPr lang="ro-RO" b="0" i="0" dirty="0">
                <a:solidFill>
                  <a:srgbClr val="212121"/>
                </a:solidFill>
                <a:effectLst/>
                <a:latin typeface="+mn-lt"/>
              </a:rPr>
              <a:t>e”</a:t>
            </a:r>
            <a:r>
              <a:rPr lang="en-GB" b="0" i="0" dirty="0">
                <a:solidFill>
                  <a:srgbClr val="212121"/>
                </a:solidFill>
                <a:effectLst/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888C-2EBD-3F6C-E90A-CFBBE0324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1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A9F-E884-4FC0-7EE8-25B9283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</a:t>
            </a:r>
            <a:r>
              <a:rPr lang="en-GB" dirty="0"/>
              <a:t>stigma</a:t>
            </a:r>
            <a:r>
              <a:rPr lang="ro-RO" dirty="0"/>
              <a:t>tizarea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FCF8E-A6BF-C3A8-C52F-2F432BF5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747801"/>
            <a:ext cx="9322367" cy="429456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67" dirty="0">
                <a:solidFill>
                  <a:srgbClr val="000000"/>
                </a:solidFill>
                <a:cs typeface="Calibri" panose="020F0502020204030204" pitchFamily="34" charset="0"/>
              </a:rPr>
              <a:t>Un set de convingeri negative și adesea nedrepte pe care o societate sau un grup de oameni le au despre ceva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i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</a:t>
            </a:r>
            <a:r>
              <a:rPr lang="ro-RO" sz="2667" i="1" dirty="0">
                <a:solidFill>
                  <a:srgbClr val="000000"/>
                </a:solidFill>
                <a:cs typeface="Calibri" panose="020F0502020204030204" pitchFamily="34" charset="0"/>
              </a:rPr>
              <a:t>izarea</a:t>
            </a: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asociat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cu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boal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mintală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  <a:r>
              <a:rPr lang="ro-RO" sz="2667" i="1" dirty="0">
                <a:solidFill>
                  <a:srgbClr val="000000"/>
                </a:solidFill>
                <a:cs typeface="Calibri" panose="020F0502020204030204" pitchFamily="34" charset="0"/>
              </a:rPr>
              <a:t>s</a:t>
            </a:r>
            <a:r>
              <a:rPr lang="en-GB" sz="2667" i="1" dirty="0" err="1">
                <a:solidFill>
                  <a:srgbClr val="000000"/>
                </a:solidFill>
                <a:cs typeface="Calibri" panose="020F0502020204030204" pitchFamily="34" charset="0"/>
              </a:rPr>
              <a:t>tigmat</a:t>
            </a:r>
            <a:r>
              <a:rPr lang="ro-RO" sz="2667" i="1" dirty="0">
                <a:solidFill>
                  <a:srgbClr val="000000"/>
                </a:solidFill>
                <a:cs typeface="Calibri" panose="020F0502020204030204" pitchFamily="34" charset="0"/>
              </a:rPr>
              <a:t>izarea</a:t>
            </a: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bolii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mintale</a:t>
            </a:r>
            <a:endParaRPr lang="ro-RO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i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aplicată celor săraci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=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s</a:t>
            </a:r>
            <a:r>
              <a:rPr lang="en-GB" sz="2667" i="1" dirty="0" err="1">
                <a:solidFill>
                  <a:srgbClr val="000000"/>
                </a:solidFill>
                <a:cs typeface="Calibri" panose="020F0502020204030204" pitchFamily="34" charset="0"/>
              </a:rPr>
              <a:t>tigmatizarea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sărăciei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Există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fenomenul de </a:t>
            </a:r>
            <a:r>
              <a:rPr lang="ro-RO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stigmatizare socială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a celor ce primesc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asistență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socială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546D-0528-BE52-40B7-6F7781345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9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488-0DA6-E05A-1CAB-0F254085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Erving Goffman, </a:t>
            </a:r>
            <a:r>
              <a:rPr lang="ro-RO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un sociolog</a:t>
            </a:r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Tahoma" panose="020B0604030504040204" pitchFamily="34" charset="0"/>
              </a:rPr>
              <a:t>a</a:t>
            </a:r>
            <a:r>
              <a:rPr lang="en-GB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merican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AEBFD-9D1A-3167-1ED2-47E4937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47800"/>
            <a:ext cx="9908480" cy="4602067"/>
          </a:xfrm>
        </p:spPr>
        <p:txBody>
          <a:bodyPr/>
          <a:lstStyle/>
          <a:p>
            <a:pPr algn="l"/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prezentat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o-RO" sz="2667" b="1" dirty="0">
                <a:solidFill>
                  <a:srgbClr val="000000"/>
                </a:solidFill>
                <a:cs typeface="Calibri" panose="020F0502020204030204" pitchFamily="34" charset="0"/>
              </a:rPr>
              <a:t>aspectele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fundament</a:t>
            </a:r>
            <a:r>
              <a:rPr lang="ro-RO" sz="2667" b="1" dirty="0">
                <a:solidFill>
                  <a:srgbClr val="000000"/>
                </a:solidFill>
                <a:cs typeface="Calibri" panose="020F0502020204030204" pitchFamily="34" charset="0"/>
              </a:rPr>
              <a:t>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le </a:t>
            </a:r>
            <a:r>
              <a:rPr lang="ro-RO" sz="2667" b="1" dirty="0">
                <a:solidFill>
                  <a:srgbClr val="000000"/>
                </a:solidFill>
                <a:cs typeface="Calibri" panose="020F0502020204030204" pitchFamily="34" charset="0"/>
              </a:rPr>
              <a:t>ale stigmatizării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ca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pe 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teorie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socială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inclusiv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interpretarea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despre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„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” ca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mijloc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de a </a:t>
            </a:r>
            <a:r>
              <a:rPr lang="ro-RO" sz="2667" dirty="0">
                <a:solidFill>
                  <a:srgbClr val="000000"/>
                </a:solidFill>
                <a:cs typeface="Calibri" panose="020F0502020204030204" pitchFamily="34" charset="0"/>
              </a:rPr>
              <a:t>deteriora simțul identității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Prin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aceasta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el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s-a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referit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la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capacitatea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trăsăturii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stigmatizate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de a „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strica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”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recunoașterea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aderării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individului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la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normele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sociale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în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alte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fațete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ale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sinelui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/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Goffman a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identificat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trei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tipuri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principale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de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: (1)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asociată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cu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bolile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mintale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; (2)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asociată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cu </a:t>
            </a:r>
            <a:r>
              <a:rPr lang="ro-RO" sz="2667" b="1" dirty="0">
                <a:solidFill>
                  <a:srgbClr val="000000"/>
                </a:solidFill>
                <a:cs typeface="Calibri" panose="020F0502020204030204" pitchFamily="34" charset="0"/>
              </a:rPr>
              <a:t>defectele fizice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;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și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(3)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stigmatizarea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asociată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identificării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cu o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anumită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rasă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etnie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religie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ideologie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, etc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0B6F-C37A-3396-3215-F3C180948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1777</Words>
  <Application>Microsoft Office PowerPoint</Application>
  <PresentationFormat>Widescreen</PresentationFormat>
  <Paragraphs>109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</vt:lpstr>
      <vt:lpstr>Barlow</vt:lpstr>
      <vt:lpstr>Barlow SemiBold</vt:lpstr>
      <vt:lpstr>Calibri</vt:lpstr>
      <vt:lpstr>Calibri Light</vt:lpstr>
      <vt:lpstr>grInter</vt:lpstr>
      <vt:lpstr>Linux Libertine</vt:lpstr>
      <vt:lpstr>Tahoma</vt:lpstr>
      <vt:lpstr>Office Theme</vt:lpstr>
      <vt:lpstr>Comunicarea cu pacienții cu obezitate – Abordare umanistă  Jonathan McFarland, Cristina Gonzalez, Mª Luisa Cuesta Santamaria, Isabel Maria Martin Ruiz, Eugenia Nadolu Velez, Eva Garcia Perea </vt:lpstr>
      <vt:lpstr>Proiectul numărul: 2021-1-RO01- KA220-HED-38B739A3</vt:lpstr>
      <vt:lpstr>Obezitatea</vt:lpstr>
      <vt:lpstr>Obezitatea: Definiție</vt:lpstr>
      <vt:lpstr>Obezitatea: Complicații</vt:lpstr>
      <vt:lpstr>Atitudini ostile față de cei grași</vt:lpstr>
      <vt:lpstr>Definirea prejudecății față de cei grași</vt:lpstr>
      <vt:lpstr>Ce este stigmatizarea?</vt:lpstr>
      <vt:lpstr>Erving Goffman, un sociolog american</vt:lpstr>
      <vt:lpstr>2. ‘Stigmatizarea asociată cu defecte fizice’ (Goffman)</vt:lpstr>
      <vt:lpstr>PowerPoint Presentation</vt:lpstr>
      <vt:lpstr>Prejudecăți legate de greutate (stigmatizarea în serviciile de sănătate)</vt:lpstr>
      <vt:lpstr>Modalități de a combate stigmatizarea greutății</vt:lpstr>
      <vt:lpstr>Limbaj cu respect pentru oameni </vt:lpstr>
      <vt:lpstr>Limbaj cu respect pentru oameni </vt:lpstr>
      <vt:lpstr>PowerPoint Presentation</vt:lpstr>
      <vt:lpstr>Importanța cuvintelor</vt:lpstr>
      <vt:lpstr>PowerPoint Presentation</vt:lpstr>
      <vt:lpstr>PowerPoint Presentation</vt:lpstr>
      <vt:lpstr>A se evita limbajul acuzator</vt:lpstr>
      <vt:lpstr>Ascultare activă</vt:lpstr>
      <vt:lpstr>Cum se practică ascultarea activă</vt:lpstr>
      <vt:lpstr>Bibliografie </vt:lpstr>
      <vt:lpstr>Bibliografie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patients with obesity – The Humanistic Approach   Jonathan McFarland, Cristina Gonzalez, Mª Luisa Cuesta Santamaria, Isabel Maria Martin Ruiz, Eugenia Nadolu Velez, Eva Garcia Perea</dc:title>
  <dc:creator>Jonathan McFarland</dc:creator>
  <cp:lastModifiedBy>Anisoara Pop</cp:lastModifiedBy>
  <cp:revision>13</cp:revision>
  <dcterms:created xsi:type="dcterms:W3CDTF">2023-03-21T11:29:45Z</dcterms:created>
  <dcterms:modified xsi:type="dcterms:W3CDTF">2023-06-07T19:29:55Z</dcterms:modified>
</cp:coreProperties>
</file>