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80" r:id="rId4"/>
    <p:sldId id="261" r:id="rId5"/>
    <p:sldId id="279" r:id="rId6"/>
    <p:sldId id="281" r:id="rId7"/>
    <p:sldId id="282" r:id="rId8"/>
    <p:sldId id="283" r:id="rId9"/>
    <p:sldId id="284" r:id="rId10"/>
    <p:sldId id="285" r:id="rId11"/>
    <p:sldId id="287" r:id="rId12"/>
    <p:sldId id="288" r:id="rId13"/>
    <p:sldId id="289" r:id="rId14"/>
    <p:sldId id="290" r:id="rId15"/>
    <p:sldId id="295" r:id="rId16"/>
    <p:sldId id="291" r:id="rId17"/>
    <p:sldId id="292" r:id="rId18"/>
    <p:sldId id="293" r:id="rId19"/>
    <p:sldId id="294" r:id="rId20"/>
    <p:sldId id="297" r:id="rId21"/>
    <p:sldId id="298" r:id="rId22"/>
    <p:sldId id="305" r:id="rId23"/>
    <p:sldId id="306" r:id="rId24"/>
    <p:sldId id="278" r:id="rId2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286418-1904-6885-7FB1-39D13D1B04D5}" name="Stevan Mijomanovic" initials="SM" userId="S::STEVAN.MIJOMANOVIC@nobelalgarve.com::e4e658d0-cd72-4a98-8000-9f7b50c849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96296"/>
  </p:normalViewPr>
  <p:slideViewPr>
    <p:cSldViewPr snapToGrid="0">
      <p:cViewPr varScale="1">
        <p:scale>
          <a:sx n="63" d="100"/>
          <a:sy n="63" d="100"/>
        </p:scale>
        <p:origin x="78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890B0-4DDB-CD46-A684-5E466B650FFD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1D40844-9B5A-A241-B9EB-9367999E0B3F}">
      <dgm:prSet phldrT="[Text]"/>
      <dgm:spPr/>
      <dgm:t>
        <a:bodyPr/>
        <a:lstStyle/>
        <a:p>
          <a:pPr>
            <a:buNone/>
          </a:pPr>
          <a:r>
            <a:rPr lang="lt-LT" dirty="0"/>
            <a:t>1. Apibrėžkite terminus, kad padidintumėte aiškumą</a:t>
          </a:r>
          <a:endParaRPr lang="en-GB" dirty="0"/>
        </a:p>
      </dgm:t>
    </dgm:pt>
    <dgm:pt modelId="{DD0F1BCB-925A-F34C-91AB-FAF30513A388}" type="parTrans" cxnId="{1A3CFC71-3B52-9948-B162-E0604989E9B7}">
      <dgm:prSet/>
      <dgm:spPr/>
      <dgm:t>
        <a:bodyPr/>
        <a:lstStyle/>
        <a:p>
          <a:endParaRPr lang="en-GB"/>
        </a:p>
      </dgm:t>
    </dgm:pt>
    <dgm:pt modelId="{7BE7A761-7638-DD42-B136-8E7E95A1F2D3}" type="sibTrans" cxnId="{1A3CFC71-3B52-9948-B162-E0604989E9B7}">
      <dgm:prSet/>
      <dgm:spPr/>
      <dgm:t>
        <a:bodyPr/>
        <a:lstStyle/>
        <a:p>
          <a:endParaRPr lang="en-GB"/>
        </a:p>
      </dgm:t>
    </dgm:pt>
    <dgm:pt modelId="{1CCD7EF0-B4E3-8045-A908-82320BB65786}">
      <dgm:prSet phldrT="[Text]"/>
      <dgm:spPr/>
      <dgm:t>
        <a:bodyPr/>
        <a:lstStyle/>
        <a:p>
          <a:pPr>
            <a:buNone/>
          </a:pPr>
          <a:r>
            <a:rPr lang="en-GB" dirty="0"/>
            <a:t>2. </a:t>
          </a:r>
          <a:r>
            <a:rPr lang="lt-LT" dirty="0"/>
            <a:t>Kartokite/perfrazuokite</a:t>
          </a:r>
          <a:endParaRPr lang="en-GB" dirty="0"/>
        </a:p>
      </dgm:t>
    </dgm:pt>
    <dgm:pt modelId="{C3A352C6-21C3-234B-B869-C051D5D3AF75}" type="parTrans" cxnId="{E57AB46D-4074-6640-9291-BA9491EF87C0}">
      <dgm:prSet/>
      <dgm:spPr/>
      <dgm:t>
        <a:bodyPr/>
        <a:lstStyle/>
        <a:p>
          <a:endParaRPr lang="en-GB"/>
        </a:p>
      </dgm:t>
    </dgm:pt>
    <dgm:pt modelId="{82360F68-4286-8F44-A639-4AEF9CDC2D78}" type="sibTrans" cxnId="{E57AB46D-4074-6640-9291-BA9491EF87C0}">
      <dgm:prSet/>
      <dgm:spPr/>
      <dgm:t>
        <a:bodyPr/>
        <a:lstStyle/>
        <a:p>
          <a:endParaRPr lang="en-GB"/>
        </a:p>
      </dgm:t>
    </dgm:pt>
    <dgm:pt modelId="{67604E3E-B765-3240-8D17-3259E5F3CEB5}">
      <dgm:prSet phldrT="[Text]"/>
      <dgm:spPr/>
      <dgm:t>
        <a:bodyPr/>
        <a:lstStyle/>
        <a:p>
          <a:pPr>
            <a:buNone/>
          </a:pPr>
          <a:r>
            <a:rPr lang="en-GB" dirty="0"/>
            <a:t>3. </a:t>
          </a:r>
          <a:r>
            <a:rPr lang="lt-LT" dirty="0" err="1"/>
            <a:t>Neįsiterpinėkite</a:t>
          </a:r>
          <a:endParaRPr lang="en-GB" dirty="0"/>
        </a:p>
      </dgm:t>
    </dgm:pt>
    <dgm:pt modelId="{94C43F4E-74B5-7743-9FAE-43FD8A61C0F5}" type="parTrans" cxnId="{ACBDD200-2F93-284B-871D-4F98C1E08357}">
      <dgm:prSet/>
      <dgm:spPr/>
      <dgm:t>
        <a:bodyPr/>
        <a:lstStyle/>
        <a:p>
          <a:endParaRPr lang="en-GB"/>
        </a:p>
      </dgm:t>
    </dgm:pt>
    <dgm:pt modelId="{08086A55-8E7D-6941-A3BB-1F69F20AAD72}" type="sibTrans" cxnId="{ACBDD200-2F93-284B-871D-4F98C1E08357}">
      <dgm:prSet/>
      <dgm:spPr/>
      <dgm:t>
        <a:bodyPr/>
        <a:lstStyle/>
        <a:p>
          <a:endParaRPr lang="en-GB"/>
        </a:p>
      </dgm:t>
    </dgm:pt>
    <dgm:pt modelId="{B89F65F2-B4B4-0141-8C41-BCD6021868A9}">
      <dgm:prSet/>
      <dgm:spPr/>
      <dgm:t>
        <a:bodyPr/>
        <a:lstStyle/>
        <a:p>
          <a:pPr>
            <a:buNone/>
          </a:pPr>
          <a:r>
            <a:rPr lang="en-GB" dirty="0"/>
            <a:t>4. </a:t>
          </a:r>
          <a:r>
            <a:rPr lang="lt-LT" dirty="0"/>
            <a:t>Klausykitės tarp eilučių </a:t>
          </a:r>
          <a:endParaRPr lang="en-GB" dirty="0"/>
        </a:p>
      </dgm:t>
    </dgm:pt>
    <dgm:pt modelId="{1343F353-B49D-784A-9B56-595EDE2BE09A}" type="parTrans" cxnId="{FE56C67A-70F4-8745-A4EE-C6316101F818}">
      <dgm:prSet/>
      <dgm:spPr/>
      <dgm:t>
        <a:bodyPr/>
        <a:lstStyle/>
        <a:p>
          <a:endParaRPr lang="en-GB"/>
        </a:p>
      </dgm:t>
    </dgm:pt>
    <dgm:pt modelId="{BAD66FE2-E5ED-E949-97A9-DA7797B8A3C2}" type="sibTrans" cxnId="{FE56C67A-70F4-8745-A4EE-C6316101F818}">
      <dgm:prSet/>
      <dgm:spPr/>
      <dgm:t>
        <a:bodyPr/>
        <a:lstStyle/>
        <a:p>
          <a:endParaRPr lang="en-GB"/>
        </a:p>
      </dgm:t>
    </dgm:pt>
    <dgm:pt modelId="{87FF70DF-5537-5949-81EE-D088F4649308}">
      <dgm:prSet/>
      <dgm:spPr/>
      <dgm:t>
        <a:bodyPr/>
        <a:lstStyle/>
        <a:p>
          <a:pPr>
            <a:buNone/>
          </a:pPr>
          <a:r>
            <a:rPr lang="en-GB" dirty="0"/>
            <a:t>5. </a:t>
          </a:r>
          <a:r>
            <a:rPr lang="lt-LT" b="0" i="0" dirty="0"/>
            <a:t>Neskubėkite užpildyti tylos</a:t>
          </a:r>
          <a:endParaRPr lang="en-GB" dirty="0"/>
        </a:p>
      </dgm:t>
    </dgm:pt>
    <dgm:pt modelId="{31C7159A-795B-3F45-BE5B-5B45E323A39C}" type="parTrans" cxnId="{BE2F8114-7613-FF48-BF6E-1E69123D09B3}">
      <dgm:prSet/>
      <dgm:spPr/>
      <dgm:t>
        <a:bodyPr/>
        <a:lstStyle/>
        <a:p>
          <a:endParaRPr lang="en-GB"/>
        </a:p>
      </dgm:t>
    </dgm:pt>
    <dgm:pt modelId="{C7D915C9-A3FD-8243-97E0-BA2897AB12F7}" type="sibTrans" cxnId="{BE2F8114-7613-FF48-BF6E-1E69123D09B3}">
      <dgm:prSet/>
      <dgm:spPr/>
      <dgm:t>
        <a:bodyPr/>
        <a:lstStyle/>
        <a:p>
          <a:endParaRPr lang="en-GB"/>
        </a:p>
      </dgm:t>
    </dgm:pt>
    <dgm:pt modelId="{00B1C1AB-B799-C543-8C29-57A18201FDED}">
      <dgm:prSet/>
      <dgm:spPr/>
      <dgm:t>
        <a:bodyPr/>
        <a:lstStyle/>
        <a:p>
          <a:pPr>
            <a:buNone/>
          </a:pPr>
          <a:r>
            <a:rPr lang="en-GB" dirty="0"/>
            <a:t>6. </a:t>
          </a:r>
          <a:r>
            <a:rPr lang="lt-LT" dirty="0"/>
            <a:t>Sukurkite grįžtamąjį ryšį</a:t>
          </a:r>
          <a:endParaRPr lang="en-GB" dirty="0"/>
        </a:p>
      </dgm:t>
    </dgm:pt>
    <dgm:pt modelId="{07E91517-547E-724E-A872-E786981DEAA4}" type="parTrans" cxnId="{3C7D7361-7B48-E242-8E4A-8D8205DC6B5E}">
      <dgm:prSet/>
      <dgm:spPr/>
      <dgm:t>
        <a:bodyPr/>
        <a:lstStyle/>
        <a:p>
          <a:endParaRPr lang="en-GB"/>
        </a:p>
      </dgm:t>
    </dgm:pt>
    <dgm:pt modelId="{8C94977D-AE3F-AE4B-A1EC-75F16872975C}" type="sibTrans" cxnId="{3C7D7361-7B48-E242-8E4A-8D8205DC6B5E}">
      <dgm:prSet/>
      <dgm:spPr/>
      <dgm:t>
        <a:bodyPr/>
        <a:lstStyle/>
        <a:p>
          <a:endParaRPr lang="en-GB"/>
        </a:p>
      </dgm:t>
    </dgm:pt>
    <dgm:pt modelId="{77BC1287-F853-8B4D-AD7C-D36D93A5B2E3}" type="pres">
      <dgm:prSet presAssocID="{1F7890B0-4DDB-CD46-A684-5E466B650FFD}" presName="linearFlow" presStyleCnt="0">
        <dgm:presLayoutVars>
          <dgm:dir/>
          <dgm:resizeHandles val="exact"/>
        </dgm:presLayoutVars>
      </dgm:prSet>
      <dgm:spPr/>
    </dgm:pt>
    <dgm:pt modelId="{8B14EAA9-9D5D-3F4B-8441-E03805813C87}" type="pres">
      <dgm:prSet presAssocID="{01D40844-9B5A-A241-B9EB-9367999E0B3F}" presName="composite" presStyleCnt="0"/>
      <dgm:spPr/>
    </dgm:pt>
    <dgm:pt modelId="{20A2A320-0240-E74F-AF89-75EDD3C3D8CA}" type="pres">
      <dgm:prSet presAssocID="{01D40844-9B5A-A241-B9EB-9367999E0B3F}" presName="imgShp" presStyleLbl="fgImgPlace1" presStyleIdx="0" presStyleCnt="6"/>
      <dgm:spPr/>
    </dgm:pt>
    <dgm:pt modelId="{36D21C34-231C-1445-9430-844A50E38C4D}" type="pres">
      <dgm:prSet presAssocID="{01D40844-9B5A-A241-B9EB-9367999E0B3F}" presName="txShp" presStyleLbl="node1" presStyleIdx="0" presStyleCnt="6">
        <dgm:presLayoutVars>
          <dgm:bulletEnabled val="1"/>
        </dgm:presLayoutVars>
      </dgm:prSet>
      <dgm:spPr/>
    </dgm:pt>
    <dgm:pt modelId="{774ABA87-6655-D148-B215-BFF4CD62D7D8}" type="pres">
      <dgm:prSet presAssocID="{7BE7A761-7638-DD42-B136-8E7E95A1F2D3}" presName="spacing" presStyleCnt="0"/>
      <dgm:spPr/>
    </dgm:pt>
    <dgm:pt modelId="{A3A5F937-3023-A548-9944-1BFE2BDF8630}" type="pres">
      <dgm:prSet presAssocID="{1CCD7EF0-B4E3-8045-A908-82320BB65786}" presName="composite" presStyleCnt="0"/>
      <dgm:spPr/>
    </dgm:pt>
    <dgm:pt modelId="{F956119E-4EE9-9C4F-82ED-9A890596290C}" type="pres">
      <dgm:prSet presAssocID="{1CCD7EF0-B4E3-8045-A908-82320BB65786}" presName="imgShp" presStyleLbl="fgImgPlace1" presStyleIdx="1" presStyleCnt="6"/>
      <dgm:spPr/>
    </dgm:pt>
    <dgm:pt modelId="{01E2B833-007E-5844-87A5-7C5F674BCE4B}" type="pres">
      <dgm:prSet presAssocID="{1CCD7EF0-B4E3-8045-A908-82320BB65786}" presName="txShp" presStyleLbl="node1" presStyleIdx="1" presStyleCnt="6">
        <dgm:presLayoutVars>
          <dgm:bulletEnabled val="1"/>
        </dgm:presLayoutVars>
      </dgm:prSet>
      <dgm:spPr/>
    </dgm:pt>
    <dgm:pt modelId="{641165C9-46E9-724C-88A0-1176C9418C3D}" type="pres">
      <dgm:prSet presAssocID="{82360F68-4286-8F44-A639-4AEF9CDC2D78}" presName="spacing" presStyleCnt="0"/>
      <dgm:spPr/>
    </dgm:pt>
    <dgm:pt modelId="{73BD64E3-A7C7-D440-AD98-75351AC6F3EB}" type="pres">
      <dgm:prSet presAssocID="{67604E3E-B765-3240-8D17-3259E5F3CEB5}" presName="composite" presStyleCnt="0"/>
      <dgm:spPr/>
    </dgm:pt>
    <dgm:pt modelId="{878802BF-28FD-1943-83AA-56A19FD5F9BD}" type="pres">
      <dgm:prSet presAssocID="{67604E3E-B765-3240-8D17-3259E5F3CEB5}" presName="imgShp" presStyleLbl="fgImgPlace1" presStyleIdx="2" presStyleCnt="6"/>
      <dgm:spPr/>
    </dgm:pt>
    <dgm:pt modelId="{C4841CA9-1C21-8F4F-860C-DC6FDDA5AA12}" type="pres">
      <dgm:prSet presAssocID="{67604E3E-B765-3240-8D17-3259E5F3CEB5}" presName="txShp" presStyleLbl="node1" presStyleIdx="2" presStyleCnt="6">
        <dgm:presLayoutVars>
          <dgm:bulletEnabled val="1"/>
        </dgm:presLayoutVars>
      </dgm:prSet>
      <dgm:spPr/>
    </dgm:pt>
    <dgm:pt modelId="{7C48C1B1-15D9-7A46-8044-E19A6A776DC2}" type="pres">
      <dgm:prSet presAssocID="{08086A55-8E7D-6941-A3BB-1F69F20AAD72}" presName="spacing" presStyleCnt="0"/>
      <dgm:spPr/>
    </dgm:pt>
    <dgm:pt modelId="{7E2C55D9-53B9-BB4E-888A-2D6895F9D22E}" type="pres">
      <dgm:prSet presAssocID="{B89F65F2-B4B4-0141-8C41-BCD6021868A9}" presName="composite" presStyleCnt="0"/>
      <dgm:spPr/>
    </dgm:pt>
    <dgm:pt modelId="{9EAC5413-2357-E347-BB42-3B069E58104D}" type="pres">
      <dgm:prSet presAssocID="{B89F65F2-B4B4-0141-8C41-BCD6021868A9}" presName="imgShp" presStyleLbl="fgImgPlace1" presStyleIdx="3" presStyleCnt="6"/>
      <dgm:spPr/>
    </dgm:pt>
    <dgm:pt modelId="{13BD2B43-5EFA-7347-8E0F-83CEEB81AA7D}" type="pres">
      <dgm:prSet presAssocID="{B89F65F2-B4B4-0141-8C41-BCD6021868A9}" presName="txShp" presStyleLbl="node1" presStyleIdx="3" presStyleCnt="6">
        <dgm:presLayoutVars>
          <dgm:bulletEnabled val="1"/>
        </dgm:presLayoutVars>
      </dgm:prSet>
      <dgm:spPr/>
    </dgm:pt>
    <dgm:pt modelId="{E203A81D-537D-2B41-86C7-5A474EA167AE}" type="pres">
      <dgm:prSet presAssocID="{BAD66FE2-E5ED-E949-97A9-DA7797B8A3C2}" presName="spacing" presStyleCnt="0"/>
      <dgm:spPr/>
    </dgm:pt>
    <dgm:pt modelId="{6CA6D88B-60CA-BF4B-87D9-6FBE9C9BBC50}" type="pres">
      <dgm:prSet presAssocID="{87FF70DF-5537-5949-81EE-D088F4649308}" presName="composite" presStyleCnt="0"/>
      <dgm:spPr/>
    </dgm:pt>
    <dgm:pt modelId="{1E1A5654-09D6-A94F-B32D-B39A8CF3BB7B}" type="pres">
      <dgm:prSet presAssocID="{87FF70DF-5537-5949-81EE-D088F4649308}" presName="imgShp" presStyleLbl="fgImgPlace1" presStyleIdx="4" presStyleCnt="6"/>
      <dgm:spPr/>
    </dgm:pt>
    <dgm:pt modelId="{1FBF60A2-55C7-AC41-BEB4-519BE1F04A5D}" type="pres">
      <dgm:prSet presAssocID="{87FF70DF-5537-5949-81EE-D088F4649308}" presName="txShp" presStyleLbl="node1" presStyleIdx="4" presStyleCnt="6">
        <dgm:presLayoutVars>
          <dgm:bulletEnabled val="1"/>
        </dgm:presLayoutVars>
      </dgm:prSet>
      <dgm:spPr/>
    </dgm:pt>
    <dgm:pt modelId="{2F46C784-FDB2-7D4C-A0BD-B5CA078C2F64}" type="pres">
      <dgm:prSet presAssocID="{C7D915C9-A3FD-8243-97E0-BA2897AB12F7}" presName="spacing" presStyleCnt="0"/>
      <dgm:spPr/>
    </dgm:pt>
    <dgm:pt modelId="{B44AA862-D17E-3D40-BFB3-005450701A24}" type="pres">
      <dgm:prSet presAssocID="{00B1C1AB-B799-C543-8C29-57A18201FDED}" presName="composite" presStyleCnt="0"/>
      <dgm:spPr/>
    </dgm:pt>
    <dgm:pt modelId="{22442772-0645-124B-893C-5CAB9C015A4D}" type="pres">
      <dgm:prSet presAssocID="{00B1C1AB-B799-C543-8C29-57A18201FDED}" presName="imgShp" presStyleLbl="fgImgPlace1" presStyleIdx="5" presStyleCnt="6"/>
      <dgm:spPr/>
    </dgm:pt>
    <dgm:pt modelId="{791E616B-F5E2-C54D-86AF-1B994837EB40}" type="pres">
      <dgm:prSet presAssocID="{00B1C1AB-B799-C543-8C29-57A18201FDED}" presName="txShp" presStyleLbl="node1" presStyleIdx="5" presStyleCnt="6">
        <dgm:presLayoutVars>
          <dgm:bulletEnabled val="1"/>
        </dgm:presLayoutVars>
      </dgm:prSet>
      <dgm:spPr/>
    </dgm:pt>
  </dgm:ptLst>
  <dgm:cxnLst>
    <dgm:cxn modelId="{ACBDD200-2F93-284B-871D-4F98C1E08357}" srcId="{1F7890B0-4DDB-CD46-A684-5E466B650FFD}" destId="{67604E3E-B765-3240-8D17-3259E5F3CEB5}" srcOrd="2" destOrd="0" parTransId="{94C43F4E-74B5-7743-9FAE-43FD8A61C0F5}" sibTransId="{08086A55-8E7D-6941-A3BB-1F69F20AAD72}"/>
    <dgm:cxn modelId="{AC5CAF01-CBDD-304A-8F77-629F42380490}" type="presOf" srcId="{87FF70DF-5537-5949-81EE-D088F4649308}" destId="{1FBF60A2-55C7-AC41-BEB4-519BE1F04A5D}" srcOrd="0" destOrd="0" presId="urn:microsoft.com/office/officeart/2005/8/layout/vList3"/>
    <dgm:cxn modelId="{BE2F8114-7613-FF48-BF6E-1E69123D09B3}" srcId="{1F7890B0-4DDB-CD46-A684-5E466B650FFD}" destId="{87FF70DF-5537-5949-81EE-D088F4649308}" srcOrd="4" destOrd="0" parTransId="{31C7159A-795B-3F45-BE5B-5B45E323A39C}" sibTransId="{C7D915C9-A3FD-8243-97E0-BA2897AB12F7}"/>
    <dgm:cxn modelId="{B435F120-E7B6-6045-9050-C14F37C0971E}" type="presOf" srcId="{1CCD7EF0-B4E3-8045-A908-82320BB65786}" destId="{01E2B833-007E-5844-87A5-7C5F674BCE4B}" srcOrd="0" destOrd="0" presId="urn:microsoft.com/office/officeart/2005/8/layout/vList3"/>
    <dgm:cxn modelId="{3C7D7361-7B48-E242-8E4A-8D8205DC6B5E}" srcId="{1F7890B0-4DDB-CD46-A684-5E466B650FFD}" destId="{00B1C1AB-B799-C543-8C29-57A18201FDED}" srcOrd="5" destOrd="0" parTransId="{07E91517-547E-724E-A872-E786981DEAA4}" sibTransId="{8C94977D-AE3F-AE4B-A1EC-75F16872975C}"/>
    <dgm:cxn modelId="{EFC0F94C-B972-8B4F-9C38-CBC7F24C6961}" type="presOf" srcId="{00B1C1AB-B799-C543-8C29-57A18201FDED}" destId="{791E616B-F5E2-C54D-86AF-1B994837EB40}" srcOrd="0" destOrd="0" presId="urn:microsoft.com/office/officeart/2005/8/layout/vList3"/>
    <dgm:cxn modelId="{E57AB46D-4074-6640-9291-BA9491EF87C0}" srcId="{1F7890B0-4DDB-CD46-A684-5E466B650FFD}" destId="{1CCD7EF0-B4E3-8045-A908-82320BB65786}" srcOrd="1" destOrd="0" parTransId="{C3A352C6-21C3-234B-B869-C051D5D3AF75}" sibTransId="{82360F68-4286-8F44-A639-4AEF9CDC2D78}"/>
    <dgm:cxn modelId="{1A3CFC71-3B52-9948-B162-E0604989E9B7}" srcId="{1F7890B0-4DDB-CD46-A684-5E466B650FFD}" destId="{01D40844-9B5A-A241-B9EB-9367999E0B3F}" srcOrd="0" destOrd="0" parTransId="{DD0F1BCB-925A-F34C-91AB-FAF30513A388}" sibTransId="{7BE7A761-7638-DD42-B136-8E7E95A1F2D3}"/>
    <dgm:cxn modelId="{FE56C67A-70F4-8745-A4EE-C6316101F818}" srcId="{1F7890B0-4DDB-CD46-A684-5E466B650FFD}" destId="{B89F65F2-B4B4-0141-8C41-BCD6021868A9}" srcOrd="3" destOrd="0" parTransId="{1343F353-B49D-784A-9B56-595EDE2BE09A}" sibTransId="{BAD66FE2-E5ED-E949-97A9-DA7797B8A3C2}"/>
    <dgm:cxn modelId="{0A2AE684-E2E4-D441-A731-62583D5746D8}" type="presOf" srcId="{1F7890B0-4DDB-CD46-A684-5E466B650FFD}" destId="{77BC1287-F853-8B4D-AD7C-D36D93A5B2E3}" srcOrd="0" destOrd="0" presId="urn:microsoft.com/office/officeart/2005/8/layout/vList3"/>
    <dgm:cxn modelId="{F865AE89-31CA-E04D-A426-FF4026B45BBC}" type="presOf" srcId="{01D40844-9B5A-A241-B9EB-9367999E0B3F}" destId="{36D21C34-231C-1445-9430-844A50E38C4D}" srcOrd="0" destOrd="0" presId="urn:microsoft.com/office/officeart/2005/8/layout/vList3"/>
    <dgm:cxn modelId="{3CD8D78F-7A15-7546-B763-CA1154126549}" type="presOf" srcId="{B89F65F2-B4B4-0141-8C41-BCD6021868A9}" destId="{13BD2B43-5EFA-7347-8E0F-83CEEB81AA7D}" srcOrd="0" destOrd="0" presId="urn:microsoft.com/office/officeart/2005/8/layout/vList3"/>
    <dgm:cxn modelId="{52F163E2-F06F-874E-9ADC-C8433461795F}" type="presOf" srcId="{67604E3E-B765-3240-8D17-3259E5F3CEB5}" destId="{C4841CA9-1C21-8F4F-860C-DC6FDDA5AA12}" srcOrd="0" destOrd="0" presId="urn:microsoft.com/office/officeart/2005/8/layout/vList3"/>
    <dgm:cxn modelId="{BCC8CD71-8AB2-3A4D-B0E6-D222FA6F835B}" type="presParOf" srcId="{77BC1287-F853-8B4D-AD7C-D36D93A5B2E3}" destId="{8B14EAA9-9D5D-3F4B-8441-E03805813C87}" srcOrd="0" destOrd="0" presId="urn:microsoft.com/office/officeart/2005/8/layout/vList3"/>
    <dgm:cxn modelId="{01F1EF19-1EC9-DA47-AB42-6DA5D9A22337}" type="presParOf" srcId="{8B14EAA9-9D5D-3F4B-8441-E03805813C87}" destId="{20A2A320-0240-E74F-AF89-75EDD3C3D8CA}" srcOrd="0" destOrd="0" presId="urn:microsoft.com/office/officeart/2005/8/layout/vList3"/>
    <dgm:cxn modelId="{83223B56-D719-5249-A6B9-833AE0070343}" type="presParOf" srcId="{8B14EAA9-9D5D-3F4B-8441-E03805813C87}" destId="{36D21C34-231C-1445-9430-844A50E38C4D}" srcOrd="1" destOrd="0" presId="urn:microsoft.com/office/officeart/2005/8/layout/vList3"/>
    <dgm:cxn modelId="{900FBFF2-CF1A-434C-98BD-7A57D35BE878}" type="presParOf" srcId="{77BC1287-F853-8B4D-AD7C-D36D93A5B2E3}" destId="{774ABA87-6655-D148-B215-BFF4CD62D7D8}" srcOrd="1" destOrd="0" presId="urn:microsoft.com/office/officeart/2005/8/layout/vList3"/>
    <dgm:cxn modelId="{84769B27-1D34-E64E-B703-79902E114287}" type="presParOf" srcId="{77BC1287-F853-8B4D-AD7C-D36D93A5B2E3}" destId="{A3A5F937-3023-A548-9944-1BFE2BDF8630}" srcOrd="2" destOrd="0" presId="urn:microsoft.com/office/officeart/2005/8/layout/vList3"/>
    <dgm:cxn modelId="{6CD35E8B-6ECE-BB47-AAFF-50CF47646A5C}" type="presParOf" srcId="{A3A5F937-3023-A548-9944-1BFE2BDF8630}" destId="{F956119E-4EE9-9C4F-82ED-9A890596290C}" srcOrd="0" destOrd="0" presId="urn:microsoft.com/office/officeart/2005/8/layout/vList3"/>
    <dgm:cxn modelId="{D2E076C4-DCC7-2C47-B27F-B811AAD91551}" type="presParOf" srcId="{A3A5F937-3023-A548-9944-1BFE2BDF8630}" destId="{01E2B833-007E-5844-87A5-7C5F674BCE4B}" srcOrd="1" destOrd="0" presId="urn:microsoft.com/office/officeart/2005/8/layout/vList3"/>
    <dgm:cxn modelId="{3DC5CD8D-792D-3C48-9453-122852B3D0CA}" type="presParOf" srcId="{77BC1287-F853-8B4D-AD7C-D36D93A5B2E3}" destId="{641165C9-46E9-724C-88A0-1176C9418C3D}" srcOrd="3" destOrd="0" presId="urn:microsoft.com/office/officeart/2005/8/layout/vList3"/>
    <dgm:cxn modelId="{1C2A678D-B21E-614E-AEB7-DC9DA03A8FF4}" type="presParOf" srcId="{77BC1287-F853-8B4D-AD7C-D36D93A5B2E3}" destId="{73BD64E3-A7C7-D440-AD98-75351AC6F3EB}" srcOrd="4" destOrd="0" presId="urn:microsoft.com/office/officeart/2005/8/layout/vList3"/>
    <dgm:cxn modelId="{EAF6F3F5-3893-9E40-96BE-D84373300435}" type="presParOf" srcId="{73BD64E3-A7C7-D440-AD98-75351AC6F3EB}" destId="{878802BF-28FD-1943-83AA-56A19FD5F9BD}" srcOrd="0" destOrd="0" presId="urn:microsoft.com/office/officeart/2005/8/layout/vList3"/>
    <dgm:cxn modelId="{9B3AE4AF-79EE-F849-B960-990942C9BF43}" type="presParOf" srcId="{73BD64E3-A7C7-D440-AD98-75351AC6F3EB}" destId="{C4841CA9-1C21-8F4F-860C-DC6FDDA5AA12}" srcOrd="1" destOrd="0" presId="urn:microsoft.com/office/officeart/2005/8/layout/vList3"/>
    <dgm:cxn modelId="{7E768464-3F4B-CE46-BFD0-60A3A69611F4}" type="presParOf" srcId="{77BC1287-F853-8B4D-AD7C-D36D93A5B2E3}" destId="{7C48C1B1-15D9-7A46-8044-E19A6A776DC2}" srcOrd="5" destOrd="0" presId="urn:microsoft.com/office/officeart/2005/8/layout/vList3"/>
    <dgm:cxn modelId="{080B573D-47EC-134C-A27C-8CE0D4D5139B}" type="presParOf" srcId="{77BC1287-F853-8B4D-AD7C-D36D93A5B2E3}" destId="{7E2C55D9-53B9-BB4E-888A-2D6895F9D22E}" srcOrd="6" destOrd="0" presId="urn:microsoft.com/office/officeart/2005/8/layout/vList3"/>
    <dgm:cxn modelId="{AB93881A-FB6B-0B41-8D42-0CAF319F3AD7}" type="presParOf" srcId="{7E2C55D9-53B9-BB4E-888A-2D6895F9D22E}" destId="{9EAC5413-2357-E347-BB42-3B069E58104D}" srcOrd="0" destOrd="0" presId="urn:microsoft.com/office/officeart/2005/8/layout/vList3"/>
    <dgm:cxn modelId="{00E2D6DD-EBC4-894F-AB5A-D6B231A5D344}" type="presParOf" srcId="{7E2C55D9-53B9-BB4E-888A-2D6895F9D22E}" destId="{13BD2B43-5EFA-7347-8E0F-83CEEB81AA7D}" srcOrd="1" destOrd="0" presId="urn:microsoft.com/office/officeart/2005/8/layout/vList3"/>
    <dgm:cxn modelId="{4461CA29-27D8-624A-ABF3-D3A6F088F9FA}" type="presParOf" srcId="{77BC1287-F853-8B4D-AD7C-D36D93A5B2E3}" destId="{E203A81D-537D-2B41-86C7-5A474EA167AE}" srcOrd="7" destOrd="0" presId="urn:microsoft.com/office/officeart/2005/8/layout/vList3"/>
    <dgm:cxn modelId="{C9CB3E49-8AC0-7145-A448-89C34E9C8CEE}" type="presParOf" srcId="{77BC1287-F853-8B4D-AD7C-D36D93A5B2E3}" destId="{6CA6D88B-60CA-BF4B-87D9-6FBE9C9BBC50}" srcOrd="8" destOrd="0" presId="urn:microsoft.com/office/officeart/2005/8/layout/vList3"/>
    <dgm:cxn modelId="{67E3E392-112C-1A4B-8348-2E2137354A69}" type="presParOf" srcId="{6CA6D88B-60CA-BF4B-87D9-6FBE9C9BBC50}" destId="{1E1A5654-09D6-A94F-B32D-B39A8CF3BB7B}" srcOrd="0" destOrd="0" presId="urn:microsoft.com/office/officeart/2005/8/layout/vList3"/>
    <dgm:cxn modelId="{07095A3A-A7A5-6349-818C-6C65BAC2B94E}" type="presParOf" srcId="{6CA6D88B-60CA-BF4B-87D9-6FBE9C9BBC50}" destId="{1FBF60A2-55C7-AC41-BEB4-519BE1F04A5D}" srcOrd="1" destOrd="0" presId="urn:microsoft.com/office/officeart/2005/8/layout/vList3"/>
    <dgm:cxn modelId="{C0D4BF3D-AF66-474E-8C61-25539E3C2EB6}" type="presParOf" srcId="{77BC1287-F853-8B4D-AD7C-D36D93A5B2E3}" destId="{2F46C784-FDB2-7D4C-A0BD-B5CA078C2F64}" srcOrd="9" destOrd="0" presId="urn:microsoft.com/office/officeart/2005/8/layout/vList3"/>
    <dgm:cxn modelId="{A7490315-FE3D-604C-B1E0-6E83F9C5B274}" type="presParOf" srcId="{77BC1287-F853-8B4D-AD7C-D36D93A5B2E3}" destId="{B44AA862-D17E-3D40-BFB3-005450701A24}" srcOrd="10" destOrd="0" presId="urn:microsoft.com/office/officeart/2005/8/layout/vList3"/>
    <dgm:cxn modelId="{DDDB385D-2021-5340-8CE5-E5D174E40AAD}" type="presParOf" srcId="{B44AA862-D17E-3D40-BFB3-005450701A24}" destId="{22442772-0645-124B-893C-5CAB9C015A4D}" srcOrd="0" destOrd="0" presId="urn:microsoft.com/office/officeart/2005/8/layout/vList3"/>
    <dgm:cxn modelId="{8A2EF3B3-4368-944F-A542-D90366A6959D}" type="presParOf" srcId="{B44AA862-D17E-3D40-BFB3-005450701A24}" destId="{791E616B-F5E2-C54D-86AF-1B994837EB4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21C34-231C-1445-9430-844A50E38C4D}">
      <dsp:nvSpPr>
        <dsp:cNvPr id="0" name=""/>
        <dsp:cNvSpPr/>
      </dsp:nvSpPr>
      <dsp:spPr>
        <a:xfrm rot="10800000">
          <a:off x="1443434" y="12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700" kern="1200" dirty="0"/>
            <a:t>1. Apibrėžkite terminus, kad padidintumėte aiškumą</a:t>
          </a:r>
          <a:endParaRPr lang="en-GB" sz="1700" kern="1200" dirty="0"/>
        </a:p>
      </dsp:txBody>
      <dsp:txXfrm rot="10800000">
        <a:off x="1600325" y="1228"/>
        <a:ext cx="4950876" cy="627566"/>
      </dsp:txXfrm>
    </dsp:sp>
    <dsp:sp modelId="{20A2A320-0240-E74F-AF89-75EDD3C3D8CA}">
      <dsp:nvSpPr>
        <dsp:cNvPr id="0" name=""/>
        <dsp:cNvSpPr/>
      </dsp:nvSpPr>
      <dsp:spPr>
        <a:xfrm>
          <a:off x="1129651" y="12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2B833-007E-5844-87A5-7C5F674BCE4B}">
      <dsp:nvSpPr>
        <dsp:cNvPr id="0" name=""/>
        <dsp:cNvSpPr/>
      </dsp:nvSpPr>
      <dsp:spPr>
        <a:xfrm rot="10800000">
          <a:off x="1443434" y="8161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2. </a:t>
          </a:r>
          <a:r>
            <a:rPr lang="lt-LT" sz="1700" kern="1200" dirty="0"/>
            <a:t>Kartokite/perfrazuokite</a:t>
          </a:r>
          <a:endParaRPr lang="en-GB" sz="1700" kern="1200" dirty="0"/>
        </a:p>
      </dsp:txBody>
      <dsp:txXfrm rot="10800000">
        <a:off x="1600325" y="816128"/>
        <a:ext cx="4950876" cy="627566"/>
      </dsp:txXfrm>
    </dsp:sp>
    <dsp:sp modelId="{F956119E-4EE9-9C4F-82ED-9A890596290C}">
      <dsp:nvSpPr>
        <dsp:cNvPr id="0" name=""/>
        <dsp:cNvSpPr/>
      </dsp:nvSpPr>
      <dsp:spPr>
        <a:xfrm>
          <a:off x="1129651" y="8161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41CA9-1C21-8F4F-860C-DC6FDDA5AA12}">
      <dsp:nvSpPr>
        <dsp:cNvPr id="0" name=""/>
        <dsp:cNvSpPr/>
      </dsp:nvSpPr>
      <dsp:spPr>
        <a:xfrm rot="10800000">
          <a:off x="1443434" y="16310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3. </a:t>
          </a:r>
          <a:r>
            <a:rPr lang="lt-LT" sz="1700" kern="1200" dirty="0" err="1"/>
            <a:t>Neįsiterpinėkite</a:t>
          </a:r>
          <a:endParaRPr lang="en-GB" sz="1700" kern="1200" dirty="0"/>
        </a:p>
      </dsp:txBody>
      <dsp:txXfrm rot="10800000">
        <a:off x="1600325" y="1631028"/>
        <a:ext cx="4950876" cy="627566"/>
      </dsp:txXfrm>
    </dsp:sp>
    <dsp:sp modelId="{878802BF-28FD-1943-83AA-56A19FD5F9BD}">
      <dsp:nvSpPr>
        <dsp:cNvPr id="0" name=""/>
        <dsp:cNvSpPr/>
      </dsp:nvSpPr>
      <dsp:spPr>
        <a:xfrm>
          <a:off x="1129651" y="16310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D2B43-5EFA-7347-8E0F-83CEEB81AA7D}">
      <dsp:nvSpPr>
        <dsp:cNvPr id="0" name=""/>
        <dsp:cNvSpPr/>
      </dsp:nvSpPr>
      <dsp:spPr>
        <a:xfrm rot="10800000">
          <a:off x="1443434" y="24459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4. </a:t>
          </a:r>
          <a:r>
            <a:rPr lang="lt-LT" sz="1700" kern="1200" dirty="0"/>
            <a:t>Klausykitės tarp eilučių </a:t>
          </a:r>
          <a:endParaRPr lang="en-GB" sz="1700" kern="1200" dirty="0"/>
        </a:p>
      </dsp:txBody>
      <dsp:txXfrm rot="10800000">
        <a:off x="1600325" y="2445928"/>
        <a:ext cx="4950876" cy="627566"/>
      </dsp:txXfrm>
    </dsp:sp>
    <dsp:sp modelId="{9EAC5413-2357-E347-BB42-3B069E58104D}">
      <dsp:nvSpPr>
        <dsp:cNvPr id="0" name=""/>
        <dsp:cNvSpPr/>
      </dsp:nvSpPr>
      <dsp:spPr>
        <a:xfrm>
          <a:off x="1129651" y="24459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F60A2-55C7-AC41-BEB4-519BE1F04A5D}">
      <dsp:nvSpPr>
        <dsp:cNvPr id="0" name=""/>
        <dsp:cNvSpPr/>
      </dsp:nvSpPr>
      <dsp:spPr>
        <a:xfrm rot="10800000">
          <a:off x="1443434" y="3260828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5. </a:t>
          </a:r>
          <a:r>
            <a:rPr lang="lt-LT" sz="1700" b="0" i="0" kern="1200" dirty="0"/>
            <a:t>Neskubėkite užpildyti tylos</a:t>
          </a:r>
          <a:endParaRPr lang="en-GB" sz="1700" kern="1200" dirty="0"/>
        </a:p>
      </dsp:txBody>
      <dsp:txXfrm rot="10800000">
        <a:off x="1600325" y="3260828"/>
        <a:ext cx="4950876" cy="627566"/>
      </dsp:txXfrm>
    </dsp:sp>
    <dsp:sp modelId="{1E1A5654-09D6-A94F-B32D-B39A8CF3BB7B}">
      <dsp:nvSpPr>
        <dsp:cNvPr id="0" name=""/>
        <dsp:cNvSpPr/>
      </dsp:nvSpPr>
      <dsp:spPr>
        <a:xfrm>
          <a:off x="1129651" y="3260828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E616B-F5E2-C54D-86AF-1B994837EB40}">
      <dsp:nvSpPr>
        <dsp:cNvPr id="0" name=""/>
        <dsp:cNvSpPr/>
      </dsp:nvSpPr>
      <dsp:spPr>
        <a:xfrm rot="10800000">
          <a:off x="1443434" y="4075727"/>
          <a:ext cx="5107767" cy="627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73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6. </a:t>
          </a:r>
          <a:r>
            <a:rPr lang="lt-LT" sz="1700" kern="1200" dirty="0"/>
            <a:t>Sukurkite grįžtamąjį ryšį</a:t>
          </a:r>
          <a:endParaRPr lang="en-GB" sz="1700" kern="1200" dirty="0"/>
        </a:p>
      </dsp:txBody>
      <dsp:txXfrm rot="10800000">
        <a:off x="1600325" y="4075727"/>
        <a:ext cx="4950876" cy="627566"/>
      </dsp:txXfrm>
    </dsp:sp>
    <dsp:sp modelId="{22442772-0645-124B-893C-5CAB9C015A4D}">
      <dsp:nvSpPr>
        <dsp:cNvPr id="0" name=""/>
        <dsp:cNvSpPr/>
      </dsp:nvSpPr>
      <dsp:spPr>
        <a:xfrm>
          <a:off x="1129651" y="4075727"/>
          <a:ext cx="627566" cy="627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018E4-12F5-074A-AB8C-59249DEB29E1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71BA5-B70F-5446-B484-BBC71331A4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30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177C5-F6EA-FE12-BDA9-26DA1E3CA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D5B23-0FE1-5E91-ED28-93B3CECAD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DC08E-AD55-17C3-A9E4-685A1F33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0B45C-A689-59D7-1348-DA205667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C60FE-8394-52D9-F38D-16D9C686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95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6D53E-9151-642B-982A-50B50C4E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F25CC-B39C-9B1F-7992-635A3F75F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65E73-36BC-DD20-580F-297160C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82E64-622A-0D65-4F21-480B9EEB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9D732-CDF8-32EA-32FA-CED8E313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0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E6AA89-582D-3417-D155-237B522F0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D85D9-E77B-337C-F44C-857655A35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8ADFE-87A1-76BF-A561-3093B0CD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86F60-2562-7281-9A23-74F97BB03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BBC0-EDA1-B3A5-2E2E-AD5F6A89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71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455205" y="4166472"/>
            <a:ext cx="11735668" cy="2691633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819967" y="4166467"/>
            <a:ext cx="8078400" cy="204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470" y="5243822"/>
            <a:ext cx="1552849" cy="87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46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03" y="6255541"/>
            <a:ext cx="1062616" cy="5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75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03" y="6255541"/>
            <a:ext cx="1062616" cy="5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2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03" y="6255541"/>
            <a:ext cx="1062616" cy="5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6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62DD-FD43-5F1F-05AF-858FC325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E1C15-A6D1-9BA2-A01D-F54E4B1AA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FA935-D46B-B151-07F9-6A097D43E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AE5E6-D90C-4339-6377-2A66E923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35047-DA68-D77A-F4EB-FA0E3EFE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1401-E0BB-9758-1AB5-142E2C242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5E88E-F978-A6FE-C9CF-F898AAA2B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F6C21-ED2C-F253-EF6F-9986C72E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5AC61-B13F-9C06-B87C-9A01E3E0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A9C3E-8832-A990-909F-27B6608A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2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8CD2-6EB0-F2E5-E93B-32CAD667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B44BE-0DCC-3D45-71E1-FB4B863DC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C630B-1AB8-D81C-D957-698F52D0F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A5DC3-C980-D95B-6C77-88F9E394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13EB5-3156-1600-74F4-72C3660C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E4D07-DF9A-4641-2CFC-9D7B4158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75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143D9-38D4-AEF2-941A-BD7D1F88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4EEBB-B543-2A1A-7E24-F8CCE3DCE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F302D-09DD-DD16-EA08-D01563170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744D2-16C6-34CF-AD35-1305CF4890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E089AC-B671-7259-5BF1-0859CE3D8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245CB9-2001-D389-662E-11521F26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BC403-5884-01DA-620B-329CB67A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BE5EDD-1164-12B7-FF45-EE644B1A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33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0A744-5694-F2D8-4072-97B503080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3E232-F024-C61B-5E0D-189FAA538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2D392-F7C5-070C-1C87-476E9A06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2EB3C-211A-2CD0-494E-DF89E3D3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1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D8AB9B-0390-0389-5164-20AD2C4A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460082-6FA9-3B84-7183-D43DE926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61C63-157E-7392-D00B-44110473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6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E87C-7DC8-0A8C-9DD6-33906D1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EEB2A-BB2E-E7ED-B201-9ED04F947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47B67-BEF3-66EB-10E5-B6758CC98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DB893-FC48-77F6-31F5-CAFCCE31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E3BD6-8EE8-BB50-E987-5B4F0589D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7B065-B247-C28E-E023-3F5396BB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3F00-3EFB-40AF-5034-D75A53216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5705AA-8CDC-47D0-2064-303DB7230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16266-2E63-DF8A-68AF-956512481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AA7AD-0B04-7CF4-8F73-56D68D2F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0EB-05E7-634E-8369-D3FAA9FE967F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6CCBC-CF55-3305-F283-B862F9C4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FCC9-17C2-95C6-345F-3BF1C060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24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5FFC9-78EE-4AD3-3188-D3167A4C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5A61E-3B0F-03BC-C9C3-CC01710A3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2C1BB-ACDA-CE57-B602-8DF774A43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1D0EB-05E7-634E-8369-D3FAA9FE967F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05FD1-8C3B-D9C1-69AC-37039F6F6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8490-D212-440F-3BAC-493AD8660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4A9D9-3372-D74A-96C0-997B1AB3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1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and.nhs.uk/wp-content/uploads/2021/12/qsir-active-listening.pdf" TargetMode="Externa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wp-content/uploads/2021/12/qsir-active-listening.pdf" TargetMode="External"/><Relationship Id="rId2" Type="http://schemas.openxmlformats.org/officeDocument/2006/relationships/hyperlink" Target="https://www.goodtherapy.org/learn-about-therapy/types/dance-movement-therapy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ritannica.com/dictionary/stigma#:~:text=1,stigma%20attached%20to%20receiving%20welfare" TargetMode="External"/><Relationship Id="rId5" Type="http://schemas.openxmlformats.org/officeDocument/2006/relationships/hyperlink" Target="https://www.worldobesity.org/what-we-do/our-policy-priorities/weight-stigma#:~:text=Weight%20stigma%20is%20a%20result,can%20lead%20to%20stigmatising%20acts" TargetMode="External"/><Relationship Id="rId4" Type="http://schemas.openxmlformats.org/officeDocument/2006/relationships/hyperlink" Target="https://www.obesityaction.org/action-through-advocacy/weight-bias/people-first-language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health-topics/obesity#tab=tab_2" TargetMode="External"/><Relationship Id="rId2" Type="http://schemas.openxmlformats.org/officeDocument/2006/relationships/hyperlink" Target="https://socialsci.libretexts.org/@go/page/8123" TargetMode="Externa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reativecommons.org/licenses/by-sa/4.0/deed.e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431371" y="4101075"/>
            <a:ext cx="8928992" cy="2208245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lvl="0" algn="ctr"/>
            <a:r>
              <a:rPr lang="it-IT" sz="3200" b="1" dirty="0">
                <a:solidFill>
                  <a:schemeClr val="bg1"/>
                </a:solidFill>
              </a:rPr>
              <a:t>Bendravimas su nutukimu sergan</a:t>
            </a:r>
            <a:r>
              <a:rPr lang="lt-LT" sz="3200" b="1" dirty="0" err="1">
                <a:solidFill>
                  <a:schemeClr val="bg1"/>
                </a:solidFill>
              </a:rPr>
              <a:t>čiais</a:t>
            </a:r>
            <a:r>
              <a:rPr lang="lt-L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>
                <a:solidFill>
                  <a:schemeClr val="bg1"/>
                </a:solidFill>
              </a:rPr>
              <a:t>pacientais – humanistinis požiūris</a:t>
            </a:r>
            <a:br>
              <a:rPr lang="en" sz="3200" dirty="0">
                <a:solidFill>
                  <a:schemeClr val="bg1"/>
                </a:solidFill>
              </a:rPr>
            </a:b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133" dirty="0">
                <a:solidFill>
                  <a:schemeClr val="bg1"/>
                </a:solidFill>
              </a:rPr>
              <a:t>Jonathan </a:t>
            </a:r>
            <a:r>
              <a:rPr lang="it-IT" sz="2133" dirty="0" err="1">
                <a:solidFill>
                  <a:schemeClr val="bg1"/>
                </a:solidFill>
              </a:rPr>
              <a:t>McFarland</a:t>
            </a:r>
            <a:r>
              <a:rPr lang="it-IT" sz="2133" dirty="0">
                <a:solidFill>
                  <a:schemeClr val="bg1"/>
                </a:solidFill>
              </a:rPr>
              <a:t>, Cristina Gonzalez, Luisa Cuesta Santamaria, Isabel Maria Martin Ruiz, Eugenia </a:t>
            </a:r>
            <a:r>
              <a:rPr lang="it-IT" sz="2133" dirty="0" err="1">
                <a:solidFill>
                  <a:schemeClr val="bg1"/>
                </a:solidFill>
              </a:rPr>
              <a:t>Nadolu</a:t>
            </a:r>
            <a:r>
              <a:rPr lang="it-IT" sz="2133" dirty="0">
                <a:solidFill>
                  <a:schemeClr val="bg1"/>
                </a:solidFill>
              </a:rPr>
              <a:t> Velez, Eva Garcia Perea </a:t>
            </a:r>
            <a:endParaRPr sz="2133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1426" y="1210687"/>
            <a:ext cx="10192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8000" b="1" dirty="0">
                <a:solidFill>
                  <a:schemeClr val="accent2"/>
                </a:solidFill>
              </a:rPr>
              <a:t>Connected 4 Health</a:t>
            </a:r>
            <a:endParaRPr lang="it-IT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EE242-D487-9314-20ED-03BBDAFD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67" y="521800"/>
            <a:ext cx="9010400" cy="1179410"/>
          </a:xfrm>
        </p:spPr>
        <p:txBody>
          <a:bodyPr/>
          <a:lstStyle/>
          <a:p>
            <a:r>
              <a:rPr lang="en-GB" sz="42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lt-LT" sz="42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fizine deformacija </a:t>
            </a:r>
            <a:r>
              <a:rPr lang="es-ES" sz="4267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susijus</a:t>
            </a:r>
            <a:r>
              <a:rPr lang="lt-LT" sz="42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stigma (</a:t>
            </a:r>
            <a:r>
              <a:rPr lang="lt-LT" sz="4267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Goffman</a:t>
            </a:r>
            <a:r>
              <a:rPr lang="lt-LT" sz="426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20C18-0684-1A57-60A4-D917E9A13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1" y="2006948"/>
            <a:ext cx="11113386" cy="4329252"/>
          </a:xfrm>
        </p:spPr>
        <p:txBody>
          <a:bodyPr/>
          <a:lstStyle/>
          <a:p>
            <a:r>
              <a:rPr lang="lt-LT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Svorio stigma reiškia diskriminacinius veiksmus ir ideologijas, nukreiptas į asmenis dėl jų svorio ir dydžio savybių. </a:t>
            </a:r>
          </a:p>
          <a:p>
            <a:r>
              <a:rPr lang="it-IT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Svorio stigma yra svorio šališkumo rezultatas.</a:t>
            </a:r>
            <a:endParaRPr lang="lt-LT" sz="20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00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Svorio šališkumas yra susijęs negatyviu požiūriu į ir </a:t>
            </a:r>
            <a:r>
              <a:rPr lang="lt-LT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supratimu apie </a:t>
            </a:r>
            <a:r>
              <a:rPr lang="lt-LT" sz="200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nutukimą: </a:t>
            </a:r>
            <a:r>
              <a:rPr lang="lt-LT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tinginystė, valios stoka, moralinio charakterio stoka, bloga higiena, žemas intelekto lygis ir nepatrauklumas. </a:t>
            </a:r>
            <a:r>
              <a:rPr lang="lt-LT" sz="20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Stigmatizuojantys</a:t>
            </a:r>
            <a:r>
              <a:rPr lang="lt-LT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įsitikinimai ir ideologijos gali iššaukti </a:t>
            </a:r>
            <a:r>
              <a:rPr lang="lt-LT" sz="20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stigmatizuojančius</a:t>
            </a:r>
            <a:r>
              <a:rPr lang="lt-LT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veiksmus, pasireiškiančius įvairiais būdais. </a:t>
            </a:r>
          </a:p>
          <a:p>
            <a:r>
              <a:rPr lang="lt-LT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Nutukimu sergantys žmonės gali gauti neigiamų žodinių komentarų, erzinimo arba sulaukti fizinio smurto. </a:t>
            </a:r>
          </a:p>
          <a:p>
            <a:r>
              <a:rPr lang="lt-LT" sz="20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Stigmatizuojančių</a:t>
            </a:r>
            <a:r>
              <a:rPr lang="lt-LT" sz="2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veiksmų atsiradimui didelės įtakos turi ir aplinka. Itin dažnai tokie veiksmai ir aplinkos elementai sutinkami medicinos įstaigose, kur kėdės, apranga ir apžiūros stalai yra nepritaikyti nutukimu sergantiems asmenims. </a:t>
            </a:r>
          </a:p>
          <a:p>
            <a:endParaRPr lang="lt-LT" sz="20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>
              <a:buNone/>
            </a:pPr>
            <a:endParaRPr lang="lt-LT" sz="20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8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0BA1B-A41D-F096-37A8-79DBC5F2AC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508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435C-BBC2-F0F5-5604-0D39D81DB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bg1"/>
                </a:solidFill>
              </a:rPr>
              <a:t>S</a:t>
            </a:r>
            <a:r>
              <a:rPr lang="en-GB" b="1" dirty="0" err="1">
                <a:solidFill>
                  <a:schemeClr val="bg1"/>
                </a:solidFill>
              </a:rPr>
              <a:t>vorio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lt-LT" b="1" dirty="0" err="1">
                <a:solidFill>
                  <a:schemeClr val="bg1"/>
                </a:solidFill>
              </a:rPr>
              <a:t>stigmatizavimas</a:t>
            </a:r>
            <a:r>
              <a:rPr lang="lt-LT" b="1" dirty="0">
                <a:solidFill>
                  <a:schemeClr val="bg1"/>
                </a:solidFill>
              </a:rPr>
              <a:t>(</a:t>
            </a:r>
            <a:r>
              <a:rPr lang="lt-LT" b="1" dirty="0" err="1">
                <a:solidFill>
                  <a:schemeClr val="bg1"/>
                </a:solidFill>
              </a:rPr>
              <a:t>stigmatizavimas</a:t>
            </a:r>
            <a:r>
              <a:rPr lang="lt-LT" b="1" dirty="0">
                <a:solidFill>
                  <a:schemeClr val="bg1"/>
                </a:solidFill>
              </a:rPr>
              <a:t> sveikatos priežiūros įstaigose)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1CFD8-47ED-1EA2-96DC-9FCDDBE69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005400"/>
            <a:ext cx="11166549" cy="4602067"/>
          </a:xfrm>
        </p:spPr>
        <p:txBody>
          <a:bodyPr/>
          <a:lstStyle/>
          <a:p>
            <a:r>
              <a:rPr lang="en-GB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Svorio</a:t>
            </a:r>
            <a:r>
              <a:rPr lang="en-GB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stigmatizavimas</a:t>
            </a:r>
            <a:r>
              <a:rPr lang="en-GB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sveikatos </a:t>
            </a:r>
            <a:r>
              <a:rPr lang="en-GB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priežiūros</a:t>
            </a:r>
            <a:r>
              <a:rPr lang="en-GB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įstaigose</a:t>
            </a:r>
            <a:r>
              <a:rPr lang="lt-LT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tebėra gajus.</a:t>
            </a:r>
            <a:endParaRPr lang="en-GB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Žmonėms su nutukimu apibūdinti dažnai naudojamos stereotipinės savybės, tokios kaip tinginys, silpnavalis.</a:t>
            </a:r>
          </a:p>
          <a:p>
            <a:r>
              <a:rPr lang="lt-LT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Dažnai gydytojai mažiau gerbia pacientus, kurių KMI yra didesnis, ir paprastai praleidžia mažiau laiko konsultuodami pacientus su nutukimu. Viename </a:t>
            </a:r>
            <a:r>
              <a:rPr lang="lt-LT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Puhl</a:t>
            </a:r>
            <a:r>
              <a:rPr lang="lt-LT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 </a:t>
            </a:r>
            <a:r>
              <a:rPr lang="lt-LT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Brownell</a:t>
            </a:r>
            <a:r>
              <a:rPr lang="lt-LT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tyrime 53% apklaustųjų, turinčių antsvorį ir nutukimą, pranešė, kad iš savo gydytojo sulaukė netinkamų komentarų apie savo svorį.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A1D99-0687-EE51-6682-6EB68E7B25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380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B9057-B938-155B-1C14-FF3B362E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bg1"/>
                </a:solidFill>
              </a:rPr>
              <a:t>Būdai kovoti su stigmomis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EB33F-7D81-B4F3-79E4-C8A6E228D0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12</a:t>
            </a:fld>
            <a:endParaRPr lang="en"/>
          </a:p>
        </p:txBody>
      </p:sp>
      <p:pic>
        <p:nvPicPr>
          <p:cNvPr id="6" name="Picture 5" descr="A picture containing text, outdoor, vector graphics, sign&#10;&#10;Description automatically generated">
            <a:extLst>
              <a:ext uri="{FF2B5EF4-FFF2-40B4-BE49-F238E27FC236}">
                <a16:creationId xmlns:a16="http://schemas.microsoft.com/office/drawing/2014/main" id="{00022917-47ED-533C-A73F-3A4411B5AF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837" y="1898073"/>
            <a:ext cx="5422660" cy="46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78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F65CA-CBB5-4823-3BC0-BD2296C6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bg1"/>
                </a:solidFill>
              </a:rPr>
              <a:t>„Pirma žmogus“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lt-LT" b="1" dirty="0">
                <a:solidFill>
                  <a:schemeClr val="bg1"/>
                </a:solidFill>
              </a:rPr>
              <a:t>kalba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E1C8F-273A-BD47-9754-713B504BE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718" y="2033650"/>
            <a:ext cx="10533936" cy="4515677"/>
          </a:xfrm>
        </p:spPr>
        <p:txBody>
          <a:bodyPr/>
          <a:lstStyle/>
          <a:p>
            <a:r>
              <a:rPr lang="lt-LT" sz="2667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Nutukimas yra viena iš paskutinių ligų, ties kuria visuomenė vis dar nesugebėjo pradėti naudoti </a:t>
            </a:r>
            <a:r>
              <a:rPr lang="lt-LT" sz="2667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„pirma žmogus“ </a:t>
            </a:r>
            <a:r>
              <a:rPr lang="lt-LT" sz="2667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kalbos stiliaus. Toks kalbos stilius žmogų iškelia prieš jo turimą ligą, pabrėždamas, kad individo neapibrėžia jo būklė.</a:t>
            </a:r>
          </a:p>
          <a:p>
            <a:r>
              <a:rPr lang="lt-LT" sz="2667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Pavyzdžiui, dabar retai girdime, kad asmuo būtų vadinamas neįgaliu; greičiau išgirsite „žmogus su negalia“. Tai reiškia, jog asmuo yra pirmoje vietoje, o jo negalia yra tik jam būdingas bruožas, bet ne lemiama savybė. </a:t>
            </a:r>
          </a:p>
          <a:p>
            <a:r>
              <a:rPr lang="lt-LT" sz="2667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Deja, tokia praktika yra neįprasta nutukimo atveju.</a:t>
            </a:r>
            <a:endParaRPr lang="en-GB"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61F52-29D7-BA47-5CF4-BDA8C3FAFF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0529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1D823-0B24-D447-1A7A-597AFF4A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bg1"/>
                </a:solidFill>
              </a:rPr>
              <a:t>„Pirma žmogus“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lt-LT" b="1" dirty="0">
                <a:solidFill>
                  <a:schemeClr val="bg1"/>
                </a:solidFill>
              </a:rPr>
              <a:t>kalba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24EF2-DC29-7CCB-0B30-13AECE4FB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967" y="2273567"/>
            <a:ext cx="10780630" cy="3768800"/>
          </a:xfrm>
        </p:spPr>
        <p:txBody>
          <a:bodyPr/>
          <a:lstStyle/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„Pirma žmogus“ kalbos stilius reiškia, kad asmuo yra svarbesnis už jo būklę. Keletas pavyzdžių: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„Moteris serga nutukimu“ vietoje „Moteris buvo nutukusi“.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„Nutukimu sergantis vyras važiavo autobusu“ vietoje „Autobusu važiavęs vyras buvo nutukęs“.</a:t>
            </a:r>
          </a:p>
          <a:p>
            <a:pPr marL="101598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3BC3C-664E-CD39-9E3E-A7B2EDE0C2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5989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F6A7F-8436-71D6-57BB-B2D8D97398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15</a:t>
            </a:fld>
            <a:endParaRPr lang="en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E0CB1FB-414E-AAE8-B274-1FED203766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21" y="68627"/>
            <a:ext cx="9022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49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6C9E8-8626-0150-F87A-8640D0B7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bg1"/>
                </a:solidFill>
              </a:rPr>
              <a:t>Žodžių svarba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0CF3B-1204-074B-72DE-7758130FE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032609"/>
            <a:ext cx="7516884" cy="4032448"/>
          </a:xfrm>
        </p:spPr>
        <p:txBody>
          <a:bodyPr/>
          <a:lstStyle/>
          <a:p>
            <a:r>
              <a:rPr lang="lt-LT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„Vadindamas žmogų, esu prekiautojas žodžiais; o </a:t>
            </a:r>
            <a:r>
              <a:rPr lang="lt-LT" sz="26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žodžiai, žinoma, yra galingiausias žmonijos vartojamas narkotikas</a:t>
            </a:r>
            <a:r>
              <a:rPr lang="lt-LT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Žodžiai ne tik užkrečia, </a:t>
            </a:r>
            <a:r>
              <a:rPr lang="lt-LT" sz="2667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egoizuoja</a:t>
            </a:r>
            <a:r>
              <a:rPr lang="lt-LT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narkotizuoja ir paralyžiuoja, bet ir patenka į smulkiausias smegenų ląsteles ir jas nuspalvina...“</a:t>
            </a:r>
          </a:p>
          <a:p>
            <a:endParaRPr lang="en-GB" sz="2667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7CB0B-B007-B480-1E46-501279FBBA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16</a:t>
            </a:fld>
            <a:endParaRPr lang="en"/>
          </a:p>
        </p:txBody>
      </p:sp>
      <p:pic>
        <p:nvPicPr>
          <p:cNvPr id="6" name="Picture 5" descr="A person with a beard and glasses&#10;&#10;Description automatically generated with medium confidence">
            <a:extLst>
              <a:ext uri="{FF2B5EF4-FFF2-40B4-BE49-F238E27FC236}">
                <a16:creationId xmlns:a16="http://schemas.microsoft.com/office/drawing/2014/main" id="{290F868C-C15F-66A8-1CB7-FF4D36E6AA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884" y="1899667"/>
            <a:ext cx="3826933" cy="4436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DA1C40-0245-0B17-6395-5BD6D76FEED8}"/>
              </a:ext>
            </a:extLst>
          </p:cNvPr>
          <p:cNvSpPr txBox="1"/>
          <p:nvPr/>
        </p:nvSpPr>
        <p:spPr>
          <a:xfrm>
            <a:off x="7516884" y="6362494"/>
            <a:ext cx="497320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 dirty="0">
                <a:solidFill>
                  <a:srgbClr val="0E101A"/>
                </a:solidFill>
                <a:latin typeface="grInter"/>
              </a:rPr>
              <a:t>Rudyard Kipling. (2023, </a:t>
            </a:r>
            <a:r>
              <a:rPr lang="lt-LT" sz="1333" dirty="0">
                <a:solidFill>
                  <a:srgbClr val="0E101A"/>
                </a:solidFill>
                <a:latin typeface="grInter"/>
              </a:rPr>
              <a:t>Sausis</a:t>
            </a:r>
            <a:r>
              <a:rPr lang="en-GB" sz="1333" dirty="0">
                <a:solidFill>
                  <a:srgbClr val="0E101A"/>
                </a:solidFill>
                <a:latin typeface="grInter"/>
              </a:rPr>
              <a:t> 29). </a:t>
            </a:r>
            <a:r>
              <a:rPr lang="en-GB" sz="1333" i="1" dirty="0">
                <a:solidFill>
                  <a:srgbClr val="0E101A"/>
                </a:solidFill>
                <a:latin typeface="grInter"/>
              </a:rPr>
              <a:t>Wikipedia</a:t>
            </a:r>
            <a:r>
              <a:rPr lang="en-GB" sz="1333" dirty="0">
                <a:solidFill>
                  <a:srgbClr val="0E101A"/>
                </a:solidFill>
                <a:latin typeface="grInter"/>
              </a:rPr>
              <a:t>. https://</a:t>
            </a:r>
            <a:r>
              <a:rPr lang="en-GB" sz="1333" dirty="0" err="1">
                <a:solidFill>
                  <a:srgbClr val="0E101A"/>
                </a:solidFill>
                <a:latin typeface="grInter"/>
              </a:rPr>
              <a:t>en.wikipedia.org</a:t>
            </a:r>
            <a:r>
              <a:rPr lang="en-GB" sz="1333" dirty="0">
                <a:solidFill>
                  <a:srgbClr val="0E101A"/>
                </a:solidFill>
                <a:latin typeface="grInter"/>
              </a:rPr>
              <a:t>/wiki/</a:t>
            </a:r>
            <a:r>
              <a:rPr lang="en-GB" sz="1333" dirty="0" err="1">
                <a:solidFill>
                  <a:srgbClr val="0E101A"/>
                </a:solidFill>
                <a:latin typeface="grInter"/>
              </a:rPr>
              <a:t>Rudyard_Kipling</a:t>
            </a:r>
            <a:endParaRPr lang="en-GB" sz="1333" dirty="0"/>
          </a:p>
        </p:txBody>
      </p:sp>
    </p:spTree>
    <p:extLst>
      <p:ext uri="{BB962C8B-B14F-4D97-AF65-F5344CB8AC3E}">
        <p14:creationId xmlns:p14="http://schemas.microsoft.com/office/powerpoint/2010/main" val="2885017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C5003-919C-7AE0-C5BC-8A817C53EC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17</a:t>
            </a:fld>
            <a:endParaRPr lang="en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A5A709F-9091-4BFD-8813-7AA36029A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883372"/>
              </p:ext>
            </p:extLst>
          </p:nvPr>
        </p:nvGraphicFramePr>
        <p:xfrm>
          <a:off x="1371697" y="2146137"/>
          <a:ext cx="9448606" cy="1441451"/>
        </p:xfrm>
        <a:graphic>
          <a:graphicData uri="http://schemas.openxmlformats.org/drawingml/2006/table">
            <a:tbl>
              <a:tblPr firstRow="1" firstCol="1" bandRow="1"/>
              <a:tblGrid>
                <a:gridCol w="4725284">
                  <a:extLst>
                    <a:ext uri="{9D8B030D-6E8A-4147-A177-3AD203B41FA5}">
                      <a16:colId xmlns:a16="http://schemas.microsoft.com/office/drawing/2014/main" val="482910056"/>
                    </a:ext>
                  </a:extLst>
                </a:gridCol>
                <a:gridCol w="4723322">
                  <a:extLst>
                    <a:ext uri="{9D8B030D-6E8A-4147-A177-3AD203B41FA5}">
                      <a16:colId xmlns:a16="http://schemas.microsoft.com/office/drawing/2014/main" val="33287116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b="1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Žodžiai ir frazės, kurių reikėtų vengti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b="1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Alternatyvūs žodžiai tokiai kalbai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983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Nutukęs asmuo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Nutukęs subjektas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Nutukę vaikai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Žmogus su nutukimu / nutukimu sergantis žmogus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Nutukimu sergantis subjektas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Nutukimu sergantys vaikai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55661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44B197A-2B9B-4DF2-8776-7D6D04728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70535"/>
              </p:ext>
            </p:extLst>
          </p:nvPr>
        </p:nvGraphicFramePr>
        <p:xfrm>
          <a:off x="1371697" y="4063763"/>
          <a:ext cx="9448606" cy="2028445"/>
        </p:xfrm>
        <a:graphic>
          <a:graphicData uri="http://schemas.openxmlformats.org/drawingml/2006/table">
            <a:tbl>
              <a:tblPr firstRow="1" firstCol="1" bandRow="1"/>
              <a:tblGrid>
                <a:gridCol w="4725285">
                  <a:extLst>
                    <a:ext uri="{9D8B030D-6E8A-4147-A177-3AD203B41FA5}">
                      <a16:colId xmlns:a16="http://schemas.microsoft.com/office/drawing/2014/main" val="2056641848"/>
                    </a:ext>
                  </a:extLst>
                </a:gridCol>
                <a:gridCol w="4723321">
                  <a:extLst>
                    <a:ext uri="{9D8B030D-6E8A-4147-A177-3AD203B41FA5}">
                      <a16:colId xmlns:a16="http://schemas.microsoft.com/office/drawing/2014/main" val="37254549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b="1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Žodžiai ir frazės, kurių reikėtų vengti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b="1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Alternatyvūs žodžiai tokiai kalbai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556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Storas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Storulis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Putlus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Suglebęs, sudribęs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Mamutas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Super didelis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Neutralios frazės „žmogus su padidėjusiu KMI“ arba „žmonės su nutukimu“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Naudoti „pirma žmogus“ kalbą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752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E84D9-84B4-FAD4-0149-4807B737D4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18</a:t>
            </a:fld>
            <a:endParaRPr lang="en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7660493-9889-BB6E-26B4-8B7762B3ED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617" y="1812815"/>
            <a:ext cx="5727655" cy="50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67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1166-28B1-26CB-B84E-C55FC87A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bg1"/>
                </a:solidFill>
              </a:rPr>
              <a:t>Venkite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smerkiančios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kalbos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E9FC7-A8CF-1F6A-29EC-EC965280E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966" y="1747800"/>
            <a:ext cx="10552068" cy="4588400"/>
          </a:xfrm>
        </p:spPr>
        <p:txBody>
          <a:bodyPr/>
          <a:lstStyle/>
          <a:p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Kalbėdami apie nutukimą, neretai žmonės vartoja tam tikrus žodžius, siekdami dramatiškesnio efekto.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597" indent="0"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FB9FA-2D92-372D-001D-F47F085370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19</a:t>
            </a:fld>
            <a:endParaRPr lang="en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B610FEC-A2B5-4941-AA06-300945DFC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914348"/>
              </p:ext>
            </p:extLst>
          </p:nvPr>
        </p:nvGraphicFramePr>
        <p:xfrm>
          <a:off x="1646830" y="3027777"/>
          <a:ext cx="8898340" cy="2028445"/>
        </p:xfrm>
        <a:graphic>
          <a:graphicData uri="http://schemas.openxmlformats.org/drawingml/2006/table">
            <a:tbl>
              <a:tblPr firstRow="1" firstCol="1" bandRow="1"/>
              <a:tblGrid>
                <a:gridCol w="4450094">
                  <a:extLst>
                    <a:ext uri="{9D8B030D-6E8A-4147-A177-3AD203B41FA5}">
                      <a16:colId xmlns:a16="http://schemas.microsoft.com/office/drawing/2014/main" val="3648494845"/>
                    </a:ext>
                  </a:extLst>
                </a:gridCol>
                <a:gridCol w="4448246">
                  <a:extLst>
                    <a:ext uri="{9D8B030D-6E8A-4147-A177-3AD203B41FA5}">
                      <a16:colId xmlns:a16="http://schemas.microsoft.com/office/drawing/2014/main" val="20584174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b="1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Žodžiai ir frazės, kurių reikėtų vengti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b="1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Alternatyvūs žodžiai tokiai kalbai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899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Maras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Prakeiksmas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Epidemija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Naudoti tikslius faktus ir skaičius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Nepalikti vietos interpretacijoms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Vengti dviprasmybių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Būti atviru dėl sveikatos pasekmių. Pvz. „Nutukimas mūsų sveikatą gali paveikti x, y it z būdais“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776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050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186262"/>
            <a:r>
              <a:rPr lang="en-US" sz="2667" b="1" dirty="0" err="1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Proje</a:t>
            </a:r>
            <a:r>
              <a:rPr lang="lt-LT" sz="2667" b="1" dirty="0" err="1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kto</a:t>
            </a:r>
            <a:r>
              <a:rPr lang="lt-LT" sz="2667" b="1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 numeris</a:t>
            </a:r>
            <a:r>
              <a:rPr lang="en-US" sz="2667" b="1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527382" y="4773149"/>
            <a:ext cx="10661527" cy="768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Europos Komisijos parama šio leidinio rengimui nereiškia pritarimo jo turiniui, kuriame pateikiama autorių nuomonė, todėl Europos Komisija negali būti laikoma atsakinga už informaciją panaudotą šiame leidinyje.</a:t>
            </a:r>
            <a:endParaRPr lang="lt-LT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sz="1867" dirty="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11188909" y="402124"/>
            <a:ext cx="601004" cy="600944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183968B-1976-4046-BAE3-49E55C6DF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349" b="35698"/>
          <a:stretch/>
        </p:blipFill>
        <p:spPr>
          <a:xfrm>
            <a:off x="2085386" y="2126816"/>
            <a:ext cx="8681022" cy="22673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4A59-190A-54F4-F410-118D73B3D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bg1"/>
                </a:solidFill>
              </a:rPr>
              <a:t>Aktyvus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klausymas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5740E-6E6E-DCF9-1443-797589CF4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966" y="2273566"/>
            <a:ext cx="10234721" cy="2836635"/>
          </a:xfrm>
        </p:spPr>
        <p:txBody>
          <a:bodyPr/>
          <a:lstStyle/>
          <a:p>
            <a:r>
              <a:rPr lang="lt-LT" sz="2667" dirty="0">
                <a:latin typeface="Arial" panose="020B0604020202020204" pitchFamily="34" charset="0"/>
                <a:cs typeface="Arial" panose="020B0604020202020204" pitchFamily="34" charset="0"/>
              </a:rPr>
              <a:t>Sėkmingo klausymosi raktas yra gebėjimas susilaikyti nuo savo prielaidų (net ir laikinai), kad nedarytumėte skubotų išvadų, parodytumėte tikrą susidomėjimą asmeniu, kurio klausotės, ir bandytumėte įsijausti į jo poziciją. </a:t>
            </a:r>
          </a:p>
          <a:p>
            <a:r>
              <a:rPr lang="lt-LT" sz="2667" dirty="0">
                <a:latin typeface="Arial" panose="020B0604020202020204" pitchFamily="34" charset="0"/>
                <a:cs typeface="Arial" panose="020B0604020202020204" pitchFamily="34" charset="0"/>
              </a:rPr>
              <a:t>Tiesa, aktyvus klausymasis reikalauja susikaupimo, tačiau jis taip pat parodys, kad domitės kitų nuomone, įgysite pasitikėjimo ir suteiksite galimybę giliau suprasti problemas ir situacijas.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CAD7E-E9EA-0AF3-90EF-1436E3B9B2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20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B52C19-C356-40EC-8708-77263381834F}"/>
              </a:ext>
            </a:extLst>
          </p:cNvPr>
          <p:cNvSpPr/>
          <p:nvPr/>
        </p:nvSpPr>
        <p:spPr>
          <a:xfrm>
            <a:off x="3444949" y="5449279"/>
            <a:ext cx="8588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https://www.england.nhs.uk/wp-content/uploads/2021/12/qsir-active-listening.pdf</a:t>
            </a:r>
            <a:r>
              <a:rPr lang="lt-LT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08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72BE-9339-46DE-8777-BB75B620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bg1"/>
                </a:solidFill>
              </a:rPr>
              <a:t>Kaip naudoti aktyvų klausymąsi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76030-E81C-9171-16D6-CFF830BBF5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21</a:t>
            </a:fld>
            <a:endParaRPr lang="en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6F0BCD3-F2C5-E8D1-CB42-738087E95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666925"/>
              </p:ext>
            </p:extLst>
          </p:nvPr>
        </p:nvGraphicFramePr>
        <p:xfrm>
          <a:off x="1871531" y="1892829"/>
          <a:ext cx="7680853" cy="4704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2345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31928-DA49-E57C-422E-5EE322B8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bg1"/>
                </a:solidFill>
              </a:rPr>
              <a:t>Šaltiniai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B43E4-CC42-8F5B-123D-363A015CB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60" y="1747800"/>
            <a:ext cx="9841093" cy="5073805"/>
          </a:xfrm>
        </p:spPr>
        <p:txBody>
          <a:bodyPr/>
          <a:lstStyle/>
          <a:p>
            <a:pPr marL="558797" indent="-457200"/>
            <a:r>
              <a:rPr lang="x-none" sz="1900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https://www.goodtherapy.org/learn-about-therapy/types/dance-movement-therapy</a:t>
            </a:r>
            <a:r>
              <a:rPr lang="es-ES" sz="19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sz="19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8797" indent="-457200"/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Werder O. Toward a humanistic model in health communication. Global Health Promotion. 2019;26(1):33-40. doi:10.1177/1757975916683385 </a:t>
            </a:r>
          </a:p>
          <a:p>
            <a:pPr marL="444497" indent="-342900"/>
            <a:r>
              <a:rPr lang="en-GB" sz="1900" b="0" i="0" dirty="0" err="1">
                <a:solidFill>
                  <a:srgbClr val="212121"/>
                </a:solidFill>
                <a:effectLst/>
              </a:rPr>
              <a:t>Puhl</a:t>
            </a:r>
            <a:r>
              <a:rPr lang="en-GB" sz="1900" b="0" i="0" dirty="0">
                <a:solidFill>
                  <a:srgbClr val="212121"/>
                </a:solidFill>
                <a:effectLst/>
              </a:rPr>
              <a:t> RM, Brownell KD. Confronting and coping with weight stigma: an investigation of overweight and obese adults. Obesity (Silver Spring). 2006 Oct;14(10):1802-15. </a:t>
            </a:r>
            <a:r>
              <a:rPr lang="en-GB" sz="1900" b="0" i="0" dirty="0" err="1">
                <a:solidFill>
                  <a:srgbClr val="212121"/>
                </a:solidFill>
                <a:effectLst/>
              </a:rPr>
              <a:t>doi</a:t>
            </a:r>
            <a:r>
              <a:rPr lang="en-GB" sz="1900" b="0" i="0" dirty="0">
                <a:solidFill>
                  <a:srgbClr val="212121"/>
                </a:solidFill>
                <a:effectLst/>
              </a:rPr>
              <a:t>: 10.1038/oby.2006.208. PMID: 17062811</a:t>
            </a:r>
            <a:endParaRPr lang="x-none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8797" indent="-457200">
              <a:spcAft>
                <a:spcPts val="300"/>
              </a:spcAft>
            </a:pPr>
            <a:r>
              <a:rPr lang="x-none" sz="1900" dirty="0">
                <a:solidFill>
                  <a:srgbClr val="00B050"/>
                </a:solidFill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Active listening | NHS England </a:t>
            </a:r>
            <a:endParaRPr lang="x-none" sz="19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8797" indent="-457200"/>
            <a:r>
              <a:rPr lang="es-ES" sz="1900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https://www.obesityaction.org/action-through-advocacy/weight-bias/people-first-language/</a:t>
            </a:r>
            <a:r>
              <a:rPr lang="es-ES" sz="19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endParaRPr lang="x-none" sz="19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8797" indent="-457200"/>
            <a:r>
              <a:rPr lang="es-ES" sz="1900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https://www.worldobesity.org/what-we-do/our-policy-priorities/weight-stigma#:~:text=Weight%20stigma%20is%20a%20result,can%20lead%20to%20stigmatising%20acts</a:t>
            </a:r>
            <a:r>
              <a:rPr lang="es-ES" sz="19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x-none" sz="19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8797" indent="-457200"/>
            <a:r>
              <a:rPr lang="es-ES" sz="1900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https://www.britannica.com/dictionary/stigma#:~:text=1,stigma%20attached%20to%20receiving%20welfare</a:t>
            </a:r>
            <a:r>
              <a:rPr lang="es-ES" sz="1900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9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t-LT" sz="19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buNone/>
            </a:pPr>
            <a:r>
              <a:rPr lang="es-ES" sz="19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01597" indent="0">
              <a:buNone/>
            </a:pPr>
            <a:endParaRPr lang="es-ES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97" indent="0">
              <a:buNone/>
            </a:pPr>
            <a:endParaRPr lang="x-none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5DA93-295F-334B-3D39-28CDBEE91A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5351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0CC6-CDB6-CB33-D044-125C8201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bg1"/>
                </a:solidFill>
              </a:rPr>
              <a:t>Šaltiniai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05698-251A-0061-5308-BB535F55B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520" y="1747800"/>
            <a:ext cx="10196512" cy="5351240"/>
          </a:xfrm>
        </p:spPr>
        <p:txBody>
          <a:bodyPr/>
          <a:lstStyle/>
          <a:p>
            <a:pPr marL="444497" indent="-342900"/>
            <a:r>
              <a:rPr lang="en-GB" sz="1867" dirty="0"/>
              <a:t>‘Surgeons of the Soul’ – Kipling speaking to the Royal College of Surgeons (London), 1923</a:t>
            </a:r>
            <a:endParaRPr lang="es-ES" sz="1867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497" indent="-342900"/>
            <a:r>
              <a:rPr lang="x-none" sz="1867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Deviance and Social Stigma. (2021, February 20). </a:t>
            </a:r>
            <a:r>
              <a:rPr lang="x-none" sz="1867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https://socialsci.libretexts.org/@go/page/8123</a:t>
            </a:r>
            <a:r>
              <a:rPr lang="es-ES" sz="1867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sz="1867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497" indent="-342900"/>
            <a:r>
              <a:rPr lang="x-none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Hilpert, Martin et al. “Sociocultural Influence on Obesity and Lifestyle in Children: A Study of Daily Activities, Leisure Time Behavior, Motor Skills, and Weight Status.” </a:t>
            </a:r>
            <a:r>
              <a:rPr lang="x-none" sz="1867" i="1" dirty="0">
                <a:ea typeface="Calibri" panose="020F0502020204030204" pitchFamily="34" charset="0"/>
                <a:cs typeface="Times New Roman" panose="02020603050405020304" pitchFamily="18" charset="0"/>
              </a:rPr>
              <a:t>Obesity facts</a:t>
            </a:r>
            <a:r>
              <a:rPr lang="x-none" sz="1867" dirty="0">
                <a:ea typeface="Calibri" panose="020F0502020204030204" pitchFamily="34" charset="0"/>
                <a:cs typeface="Times New Roman" panose="02020603050405020304" pitchFamily="18" charset="0"/>
              </a:rPr>
              <a:t> vol. 10,3 (2017): 168-178. doi:10.1159/000464105</a:t>
            </a:r>
            <a:r>
              <a:rPr lang="es-ES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sz="1867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497" indent="-342900"/>
            <a:r>
              <a:rPr lang="es-ES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Lee, G C et al. “When are anti-fat attitudes understood as prejudice versus truth? An experimental study of social influence effects.” </a:t>
            </a:r>
            <a:r>
              <a:rPr lang="x-none" sz="1867" i="1" dirty="0">
                <a:ea typeface="Calibri" panose="020F0502020204030204" pitchFamily="34" charset="0"/>
                <a:cs typeface="Times New Roman" panose="02020603050405020304" pitchFamily="18" charset="0"/>
              </a:rPr>
              <a:t>Obesity science &amp; practice</a:t>
            </a:r>
            <a:r>
              <a:rPr lang="x-none" sz="1867" dirty="0">
                <a:ea typeface="Calibri" panose="020F0502020204030204" pitchFamily="34" charset="0"/>
                <a:cs typeface="Times New Roman" panose="02020603050405020304" pitchFamily="18" charset="0"/>
              </a:rPr>
              <a:t> vol. 5,1 28-35. 13 Jan. 2019, doi:10.1002/osp4.315</a:t>
            </a:r>
            <a:r>
              <a:rPr lang="es-ES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sz="1867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497" indent="-342900"/>
            <a:r>
              <a:rPr lang="es-ES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867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Daníelsdóttir, Sigrún et al. “Anti-fat prejudice reduction: a review of published studies.” </a:t>
            </a:r>
            <a:r>
              <a:rPr lang="x-none" sz="1867" i="1" dirty="0">
                <a:ea typeface="Calibri" panose="020F0502020204030204" pitchFamily="34" charset="0"/>
                <a:cs typeface="Times New Roman" panose="02020603050405020304" pitchFamily="18" charset="0"/>
              </a:rPr>
              <a:t>Obesity facts</a:t>
            </a:r>
            <a:r>
              <a:rPr lang="x-none" sz="1867" dirty="0">
                <a:ea typeface="Calibri" panose="020F0502020204030204" pitchFamily="34" charset="0"/>
                <a:cs typeface="Times New Roman" panose="02020603050405020304" pitchFamily="18" charset="0"/>
              </a:rPr>
              <a:t> vol. 3,1 (2010): 47-58. doi:10.1159/000277067</a:t>
            </a:r>
          </a:p>
          <a:p>
            <a:pPr marL="444497" indent="-342900"/>
            <a:r>
              <a:rPr lang="x-none" sz="1867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Frank A. Futility and Avoidance</a:t>
            </a:r>
            <a:r>
              <a:rPr lang="x-none" sz="1867" dirty="0">
                <a:ea typeface="Calibri" panose="020F0502020204030204" pitchFamily="34" charset="0"/>
                <a:cs typeface="Times New Roman" panose="02020603050405020304" pitchFamily="18" charset="0"/>
              </a:rPr>
              <a:t>: Medical Professionals in the Treatment of Obesity. </a:t>
            </a:r>
            <a:r>
              <a:rPr lang="x-none" sz="1867" i="1" dirty="0">
                <a:ea typeface="Calibri" panose="020F0502020204030204" pitchFamily="34" charset="0"/>
                <a:cs typeface="Times New Roman" panose="02020603050405020304" pitchFamily="18" charset="0"/>
              </a:rPr>
              <a:t>JAMA.</a:t>
            </a:r>
            <a:r>
              <a:rPr lang="x-none" sz="1867" dirty="0">
                <a:ea typeface="Calibri" panose="020F0502020204030204" pitchFamily="34" charset="0"/>
                <a:cs typeface="Times New Roman" panose="02020603050405020304" pitchFamily="18" charset="0"/>
              </a:rPr>
              <a:t> 1993;269(16):2132–2133. doi:10.1001/jama.1993.03500160102</a:t>
            </a:r>
            <a:r>
              <a:rPr lang="x-none" sz="1867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1867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497" indent="-342900"/>
            <a:r>
              <a:rPr lang="x-none" sz="1867" u="sng" dirty="0">
                <a:solidFill>
                  <a:srgbClr val="F4910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https://www.who.int/health-topics/obesity#tab=tab_</a:t>
            </a:r>
            <a:r>
              <a:rPr lang="x-none" sz="1867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x-none" sz="1867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497" indent="-342900">
              <a:spcBef>
                <a:spcPts val="0"/>
              </a:spcBef>
            </a:pPr>
            <a:r>
              <a:rPr lang="en-GB" sz="1867" dirty="0"/>
              <a:t>La </a:t>
            </a:r>
            <a:r>
              <a:rPr lang="en-GB" sz="1867" dirty="0" err="1"/>
              <a:t>Arteterapia</a:t>
            </a:r>
            <a:r>
              <a:rPr lang="en-GB" sz="1867" dirty="0"/>
              <a:t> </a:t>
            </a:r>
            <a:r>
              <a:rPr lang="en-GB" sz="1867" dirty="0" err="1"/>
              <a:t>como</a:t>
            </a:r>
            <a:r>
              <a:rPr lang="en-GB" sz="1867" dirty="0"/>
              <a:t> </a:t>
            </a:r>
            <a:r>
              <a:rPr lang="en-GB" sz="1867" dirty="0" err="1"/>
              <a:t>terapia</a:t>
            </a:r>
            <a:r>
              <a:rPr lang="en-GB" sz="1867" dirty="0"/>
              <a:t> para </a:t>
            </a:r>
            <a:r>
              <a:rPr lang="en-GB" sz="1867" dirty="0" err="1"/>
              <a:t>pacientes</a:t>
            </a:r>
            <a:r>
              <a:rPr lang="en-GB" sz="1867" dirty="0"/>
              <a:t> con </a:t>
            </a:r>
            <a:r>
              <a:rPr lang="en-GB" sz="1867" dirty="0" err="1"/>
              <a:t>trastornos</a:t>
            </a:r>
            <a:r>
              <a:rPr lang="en-GB" sz="1867" dirty="0"/>
              <a:t> de la </a:t>
            </a:r>
            <a:r>
              <a:rPr lang="en-GB" sz="1867" dirty="0" err="1"/>
              <a:t>conducta</a:t>
            </a:r>
            <a:r>
              <a:rPr lang="en-GB" sz="1867" dirty="0"/>
              <a:t> </a:t>
            </a:r>
            <a:r>
              <a:rPr lang="en-GB" sz="1867" dirty="0" err="1"/>
              <a:t>alimentaria</a:t>
            </a:r>
            <a:r>
              <a:rPr lang="lt-LT" sz="1867" dirty="0"/>
              <a:t> </a:t>
            </a:r>
            <a:r>
              <a:rPr lang="en-GB" sz="1867" dirty="0"/>
              <a:t>in Anorexia y Bulimia, </a:t>
            </a:r>
            <a:r>
              <a:rPr lang="en-GB" sz="1867" dirty="0" err="1"/>
              <a:t>Profesionales</a:t>
            </a:r>
            <a:r>
              <a:rPr lang="en-GB" sz="1867" dirty="0"/>
              <a:t> TCA, </a:t>
            </a:r>
            <a:r>
              <a:rPr lang="en-GB" sz="1867" dirty="0" err="1"/>
              <a:t>Recursos</a:t>
            </a:r>
            <a:r>
              <a:rPr lang="en-GB" sz="1867" dirty="0"/>
              <a:t> TCA, Testimonios</a:t>
            </a:r>
            <a:r>
              <a:rPr lang="lt-LT" sz="1867" dirty="0"/>
              <a:t> </a:t>
            </a:r>
            <a:r>
              <a:rPr lang="en-GB" sz="1867" dirty="0"/>
              <a:t>6, </a:t>
            </a:r>
            <a:r>
              <a:rPr lang="en-GB" sz="1867" dirty="0" err="1"/>
              <a:t>octubre</a:t>
            </a:r>
            <a:r>
              <a:rPr lang="en-GB" sz="1867" dirty="0"/>
              <a:t>, 2016</a:t>
            </a:r>
          </a:p>
          <a:p>
            <a:pPr marL="101597" indent="0">
              <a:buNone/>
            </a:pPr>
            <a:endParaRPr lang="x-none" sz="1867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69FA5-EB30-A07F-7847-18A054D1BC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3699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5"/>
          <p:cNvSpPr txBox="1">
            <a:spLocks noGrp="1"/>
          </p:cNvSpPr>
          <p:nvPr>
            <p:ph type="title"/>
          </p:nvPr>
        </p:nvSpPr>
        <p:spPr>
          <a:xfrm>
            <a:off x="239350" y="1892829"/>
            <a:ext cx="5856649" cy="1231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endParaRPr sz="3733" dirty="0"/>
          </a:p>
        </p:txBody>
      </p:sp>
      <p:sp>
        <p:nvSpPr>
          <p:cNvPr id="502" name="Google Shape;502;p35"/>
          <p:cNvSpPr txBox="1">
            <a:spLocks noGrp="1"/>
          </p:cNvSpPr>
          <p:nvPr>
            <p:ph type="body" idx="1"/>
          </p:nvPr>
        </p:nvSpPr>
        <p:spPr>
          <a:xfrm>
            <a:off x="815413" y="3332989"/>
            <a:ext cx="4817600" cy="2483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buNone/>
            </a:pPr>
            <a:endParaRPr b="1" dirty="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24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32" y="2180861"/>
            <a:ext cx="4736525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D59FE-CAB6-2A57-45C5-4DD256F1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bg1"/>
                </a:solidFill>
              </a:rPr>
              <a:t>Nutukimas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C200B-38B1-2649-BF5C-027CFC8E41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3</a:t>
            </a:fld>
            <a:endParaRPr lang="en"/>
          </a:p>
        </p:txBody>
      </p:sp>
      <p:pic>
        <p:nvPicPr>
          <p:cNvPr id="6" name="Picture 5" descr="A picture containing text, person, people, old&#10;&#10;Description automatically generated">
            <a:extLst>
              <a:ext uri="{FF2B5EF4-FFF2-40B4-BE49-F238E27FC236}">
                <a16:creationId xmlns:a16="http://schemas.microsoft.com/office/drawing/2014/main" id="{F1C490D6-90D2-26FA-D26B-5A26B7167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44" y="1795115"/>
            <a:ext cx="7553251" cy="45732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9370B2-E68F-1CD0-256C-7AD9A55F44FB}"/>
              </a:ext>
            </a:extLst>
          </p:cNvPr>
          <p:cNvSpPr txBox="1"/>
          <p:nvPr/>
        </p:nvSpPr>
        <p:spPr>
          <a:xfrm>
            <a:off x="8147918" y="5646663"/>
            <a:ext cx="3866874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 dirty="0">
                <a:solidFill>
                  <a:srgbClr val="202122"/>
                </a:solidFill>
                <a:latin typeface="Arial" panose="020B0604020202020204" pitchFamily="34" charset="0"/>
              </a:rPr>
              <a:t>Copyrighted work available under Creative Commons Attribution only licence CC BY 4.0 </a:t>
            </a:r>
            <a:r>
              <a:rPr lang="en-GB" sz="1333" dirty="0">
                <a:solidFill>
                  <a:srgbClr val="0645AD"/>
                </a:solidFill>
                <a:latin typeface="Arial" panose="020B0604020202020204" pitchFamily="34" charset="0"/>
                <a:hlinkClick r:id="rId3"/>
              </a:rPr>
              <a:t>http://creativecommons.org/licenses/by/4.0/</a:t>
            </a:r>
            <a:endParaRPr lang="en-GB" sz="133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398AB-563C-211D-9615-695526F43E18}"/>
              </a:ext>
            </a:extLst>
          </p:cNvPr>
          <p:cNvSpPr txBox="1"/>
          <p:nvPr/>
        </p:nvSpPr>
        <p:spPr>
          <a:xfrm>
            <a:off x="8147918" y="4514042"/>
            <a:ext cx="3454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latin typeface="Arial" panose="020B0604020202020204" pitchFamily="34" charset="0"/>
              </a:rPr>
              <a:t>Nutukimu ir podagra sergantis vyras, laiko savo kojas įmerkęs į kibirus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1168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508000" y="2135344"/>
            <a:ext cx="11425269" cy="3768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Bef>
                <a:spcPts val="1333"/>
              </a:spcBef>
            </a:pPr>
            <a:r>
              <a:rPr lang="lt-LT" sz="2133" dirty="0">
                <a:solidFill>
                  <a:srgbClr val="3C4245"/>
                </a:solidFill>
                <a:latin typeface="Arial" panose="020B0604020202020204" pitchFamily="34" charset="0"/>
              </a:rPr>
              <a:t>Antsvoris ir nutukimas apibrėžiami kaip „nenormalus arba per didelis riebalų susikaupimas organizme, keliantis pavojų sveikatai“. Kūno masės indeksas (KMI) </a:t>
            </a:r>
            <a:r>
              <a:rPr lang="lt-LT" sz="2133" b="1" dirty="0">
                <a:solidFill>
                  <a:srgbClr val="3C4245"/>
                </a:solidFill>
                <a:latin typeface="Arial" panose="020B0604020202020204" pitchFamily="34" charset="0"/>
              </a:rPr>
              <a:t>&gt;25 yra laikomas antsvoriu</a:t>
            </a:r>
            <a:r>
              <a:rPr lang="lt-LT" sz="2133" dirty="0">
                <a:solidFill>
                  <a:srgbClr val="3C4245"/>
                </a:solidFill>
                <a:latin typeface="Arial" panose="020B0604020202020204" pitchFamily="34" charset="0"/>
              </a:rPr>
              <a:t>, o </a:t>
            </a:r>
            <a:r>
              <a:rPr lang="lt-LT" sz="2133" b="1" dirty="0">
                <a:solidFill>
                  <a:srgbClr val="3C4245"/>
                </a:solidFill>
                <a:latin typeface="Arial" panose="020B0604020202020204" pitchFamily="34" charset="0"/>
              </a:rPr>
              <a:t>&gt;30 – nutukimu</a:t>
            </a:r>
            <a:r>
              <a:rPr lang="lt-LT" sz="2133" dirty="0">
                <a:solidFill>
                  <a:srgbClr val="3C4245"/>
                </a:solidFill>
                <a:latin typeface="Arial" panose="020B0604020202020204" pitchFamily="34" charset="0"/>
              </a:rPr>
              <a:t>. Šios ligos mastai išaugo iki epideminio lygio – atsižvelgiant į pasaulinius ligų naštos rodiklius, </a:t>
            </a:r>
            <a:r>
              <a:rPr lang="lt-LT" sz="2133" b="1" dirty="0">
                <a:solidFill>
                  <a:srgbClr val="3C4245"/>
                </a:solidFill>
                <a:latin typeface="Arial" panose="020B0604020202020204" pitchFamily="34" charset="0"/>
              </a:rPr>
              <a:t>dėl antsvorio ar nutukimo kasmet miršta daugiau nei 4 milijonai žmonių</a:t>
            </a:r>
            <a:r>
              <a:rPr lang="lt-LT" sz="2133" dirty="0">
                <a:solidFill>
                  <a:srgbClr val="3C4245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ts val="1333"/>
              </a:spcBef>
            </a:pPr>
            <a:r>
              <a:rPr lang="lt-LT" sz="2133" dirty="0">
                <a:solidFill>
                  <a:srgbClr val="3C4245"/>
                </a:solidFill>
                <a:latin typeface="Arial" panose="020B0604020202020204" pitchFamily="34" charset="0"/>
              </a:rPr>
              <a:t>Suaugusiųjų ir vaikų antsvorio ir nutukimo rodikliai toliau auga. Nuo 1975 iki 2016 m. antsvorio turinčių ar nutukimu sergančių 5-19 metų amžiaus vaikų ir paauglių paplitimas visame pasaulyje išaugo daugiau nei keturis kartus – nuo ​​4% iki 18%.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11248432" y="384504"/>
            <a:ext cx="481965" cy="636193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bg1"/>
                </a:solidFill>
              </a:rPr>
              <a:t>Nutukimas: apibūdinimas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A9DD-77E4-BBE1-962D-40425A44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bg1"/>
                </a:solidFill>
              </a:rPr>
              <a:t>Nutukimas: komplikacijos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A3C67-CBB3-2892-ABBA-9291BCAEE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422" y="2523978"/>
            <a:ext cx="11051156" cy="2958363"/>
          </a:xfrm>
        </p:spPr>
        <p:txBody>
          <a:bodyPr/>
          <a:lstStyle/>
          <a:p>
            <a:r>
              <a:rPr lang="lt-LT" sz="2400" dirty="0">
                <a:solidFill>
                  <a:srgbClr val="3C4245"/>
                </a:solidFill>
                <a:latin typeface="Arial" panose="020B0604020202020204" pitchFamily="34" charset="0"/>
              </a:rPr>
              <a:t>Antsvoris ir nutukimas yra pagrindiniai daugelio lėtinių ligų rizikos veiksniai, įskaitant širdies ir kraujagyslių ligas, kurios yra tapusios pagrindinėmis mirties priežastimis visame pasaulyje.</a:t>
            </a:r>
          </a:p>
          <a:p>
            <a:r>
              <a:rPr lang="lt-LT" sz="2400" dirty="0">
                <a:solidFill>
                  <a:srgbClr val="3C4245"/>
                </a:solidFill>
                <a:latin typeface="Arial" panose="020B0604020202020204" pitchFamily="34" charset="0"/>
              </a:rPr>
              <a:t>Nutukimas taip pat yra susijęs su kai kuriomis vėžio formomis: </a:t>
            </a:r>
            <a:r>
              <a:rPr lang="lt-LT" sz="2400" dirty="0" err="1">
                <a:solidFill>
                  <a:srgbClr val="3C4245"/>
                </a:solidFill>
                <a:latin typeface="Arial" panose="020B0604020202020204" pitchFamily="34" charset="0"/>
              </a:rPr>
              <a:t>endometriumo</a:t>
            </a:r>
            <a:r>
              <a:rPr lang="lt-LT" sz="2400" dirty="0">
                <a:solidFill>
                  <a:srgbClr val="3C4245"/>
                </a:solidFill>
                <a:latin typeface="Arial" panose="020B0604020202020204" pitchFamily="34" charset="0"/>
              </a:rPr>
              <a:t>, krūtų, kiaušidžių, prostatos, kepenų, tulžies pūslės, inkstų, storosios žarnos vėžiu. Šių neužkrečiamųjų ligų rizika didėja net tada, kai žmogus turi tik mažo antsvorio ir auga didėjant kūno masės indeksui (KMI). 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87A7E-BCE1-585E-5FE4-558F326AF5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157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58116-BDFE-A802-4ED5-3782B4A5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bg1"/>
                </a:solidFill>
              </a:rPr>
              <a:t>Nusistatymas prieš apkūnumą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16E47-70F2-71DA-2801-CF0C6C8EFC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6</a:t>
            </a:fld>
            <a:endParaRPr lang="en"/>
          </a:p>
        </p:txBody>
      </p:sp>
      <p:pic>
        <p:nvPicPr>
          <p:cNvPr id="6" name="Picture 5" descr="A picture containing person, indoor, baby&#10;&#10;Description automatically generated">
            <a:extLst>
              <a:ext uri="{FF2B5EF4-FFF2-40B4-BE49-F238E27FC236}">
                <a16:creationId xmlns:a16="http://schemas.microsoft.com/office/drawing/2014/main" id="{26071CFD-2CAA-1811-90E5-D776D397B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44" y="1844566"/>
            <a:ext cx="6492843" cy="43249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ADAF31-C246-A7E6-87CC-9FD59F43C4C7}"/>
              </a:ext>
            </a:extLst>
          </p:cNvPr>
          <p:cNvSpPr txBox="1"/>
          <p:nvPr/>
        </p:nvSpPr>
        <p:spPr>
          <a:xfrm>
            <a:off x="8646014" y="5501633"/>
            <a:ext cx="2998383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 dirty="0">
                <a:solidFill>
                  <a:srgbClr val="202122"/>
                </a:solidFill>
                <a:latin typeface="Arial" panose="020B0604020202020204" pitchFamily="34" charset="0"/>
              </a:rPr>
              <a:t>This file is licensed under the </a:t>
            </a:r>
            <a:r>
              <a:rPr lang="en-GB" sz="1333" dirty="0">
                <a:solidFill>
                  <a:srgbClr val="3366BB"/>
                </a:solidFill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GB" sz="1333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GB" sz="1333" dirty="0">
                <a:solidFill>
                  <a:srgbClr val="3366BB"/>
                </a:solidFill>
                <a:latin typeface="Arial" panose="020B0604020202020204" pitchFamily="34" charset="0"/>
                <a:hlinkClick r:id="rId4"/>
              </a:rPr>
              <a:t>Attribution-Share Alike 4.0 International</a:t>
            </a:r>
            <a:r>
              <a:rPr lang="en-GB" sz="1333" dirty="0">
                <a:solidFill>
                  <a:srgbClr val="202122"/>
                </a:solidFill>
                <a:latin typeface="Arial" panose="020B0604020202020204" pitchFamily="34" charset="0"/>
              </a:rPr>
              <a:t> license.</a:t>
            </a:r>
            <a:endParaRPr lang="en-GB" sz="1333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145362-176C-4559-BB8F-E44434C82556}"/>
              </a:ext>
            </a:extLst>
          </p:cNvPr>
          <p:cNvSpPr/>
          <p:nvPr/>
        </p:nvSpPr>
        <p:spPr>
          <a:xfrm>
            <a:off x="8646014" y="4787035"/>
            <a:ext cx="3102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Paauglys vaikinas su nutukimu</a:t>
            </a:r>
            <a:r>
              <a:rPr lang="lt-LT" dirty="0"/>
              <a:t> (</a:t>
            </a:r>
            <a:r>
              <a:rPr lang="fi-FI" dirty="0"/>
              <a:t>136 kg</a:t>
            </a:r>
            <a:r>
              <a:rPr lang="lt-LT" dirty="0"/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502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C988-D217-D5A6-9A6D-E33B3D55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bg1"/>
                </a:solidFill>
              </a:rPr>
              <a:t>Nusistatymas prieš apkūnumą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AC08D-0AD2-356B-2114-5A9F4C739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966" y="2273567"/>
            <a:ext cx="10801419" cy="3768800"/>
          </a:xfrm>
        </p:spPr>
        <p:txBody>
          <a:bodyPr/>
          <a:lstStyle/>
          <a:p>
            <a:r>
              <a:rPr lang="lt-LT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Išankstinis nusistatymas prieš apkūnumą, literatūroje taip pat vadinamas svorio stigma, yra neigiamas požiūris į (nemėgimas), įsitikinimas (stereotipas) arba elgesys prieš (diskriminacija) „storais“ laikomus žmones.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2888C-2EBD-3F6C-E90A-CFBBE03247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612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FFA9F-E884-4FC0-7EE8-25B92832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bg1"/>
                </a:solidFill>
              </a:rPr>
              <a:t>Kas yra stigma?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FCF8E-A6BF-C3A8-C52F-2F432BF53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1" y="1747801"/>
            <a:ext cx="11421729" cy="4294567"/>
          </a:xfrm>
        </p:spPr>
        <p:txBody>
          <a:bodyPr/>
          <a:lstStyle/>
          <a:p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Neigiamų įsitikinimų, kuriuos visuomenė ar žmonių grupė apie ką nors turi, rinkinys.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Su psichikos liga susijusi stigma = psichinės ligos stigma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Su žmogaus neturtingumu susijusi stigma = skurdo stigma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Egzistuoja ir socialinė stigma, susijusi su socialinės pašalpos gavimu.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2546D-0528-BE52-40B7-6F77813451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698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7C488-0DA6-E05A-1CAB-0F254085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Erving Goffman, </a:t>
            </a:r>
            <a:r>
              <a:rPr lang="lt-LT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amerikietis sociologas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AEBFD-9D1A-3167-1ED2-47E4937A2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747800"/>
            <a:ext cx="9908480" cy="4602067"/>
          </a:xfrm>
        </p:spPr>
        <p:txBody>
          <a:bodyPr/>
          <a:lstStyle/>
          <a:p>
            <a:endParaRPr lang="lt-LT" sz="26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Autorius stigmą pristato kaip socialinę teoriją bei interpretuoja ją kaip žmogaus tapatybės „atskleidimo“ priemonę. </a:t>
            </a:r>
          </a:p>
          <a:p>
            <a:endParaRPr lang="lt-LT" sz="26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667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Goffmanas</a:t>
            </a:r>
            <a:r>
              <a:rPr lang="lt-LT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išskyrė tris pagrindinius stigmos tipus: (1) stigmą, susijusią su psichine liga; (2) stigmą, susijusią su fizine deformacija; ir (3) stigmą, siejamą su tam tikros rasės, etninės kilmės, religijos ar ideologijos tapatinimu. </a:t>
            </a:r>
            <a:endParaRPr lang="en-GB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10B6F-C37A-3396-3215-F3C180948C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023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1583</Words>
  <Application>Microsoft Office PowerPoint</Application>
  <PresentationFormat>Widescreen</PresentationFormat>
  <Paragraphs>136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Barlow</vt:lpstr>
      <vt:lpstr>Barlow SemiBold</vt:lpstr>
      <vt:lpstr>Calibri</vt:lpstr>
      <vt:lpstr>Calibri Light</vt:lpstr>
      <vt:lpstr>grInter</vt:lpstr>
      <vt:lpstr>Tahoma</vt:lpstr>
      <vt:lpstr>Office Theme</vt:lpstr>
      <vt:lpstr>Bendravimas su nutukimu sergančiais pacientais – humanistinis požiūris  Jonathan McFarland, Cristina Gonzalez, Luisa Cuesta Santamaria, Isabel Maria Martin Ruiz, Eugenia Nadolu Velez, Eva Garcia Perea </vt:lpstr>
      <vt:lpstr>Projekto numeris: 2021-1-RO01- KA220-HED-38B739A3</vt:lpstr>
      <vt:lpstr>Nutukimas</vt:lpstr>
      <vt:lpstr>Nutukimas: apibūdinimas</vt:lpstr>
      <vt:lpstr>Nutukimas: komplikacijos</vt:lpstr>
      <vt:lpstr>Nusistatymas prieš apkūnumą </vt:lpstr>
      <vt:lpstr>Nusistatymas prieš apkūnumą </vt:lpstr>
      <vt:lpstr>Kas yra stigma?</vt:lpstr>
      <vt:lpstr>Erving Goffman, amerikietis sociologas</vt:lpstr>
      <vt:lpstr>2. Su fizine deformacija susijusi stigma (Goffman)</vt:lpstr>
      <vt:lpstr>Svorio stigmatizavimas(stigmatizavimas sveikatos priežiūros įstaigose) </vt:lpstr>
      <vt:lpstr>Būdai kovoti su stigmomis</vt:lpstr>
      <vt:lpstr>„Pirma žmogus“ kalba</vt:lpstr>
      <vt:lpstr>„Pirma žmogus“ kalba</vt:lpstr>
      <vt:lpstr>PowerPoint Presentation</vt:lpstr>
      <vt:lpstr>Žodžių svarba</vt:lpstr>
      <vt:lpstr>PowerPoint Presentation</vt:lpstr>
      <vt:lpstr>PowerPoint Presentation</vt:lpstr>
      <vt:lpstr>Venkite smerkiančios kalbos</vt:lpstr>
      <vt:lpstr>Aktyvus klausymas</vt:lpstr>
      <vt:lpstr>Kaip naudoti aktyvų klausymąsi</vt:lpstr>
      <vt:lpstr>Šaltiniai</vt:lpstr>
      <vt:lpstr>Šaltiniai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with patients with obesity – The Humanistic Approach   Jonathan McFarland, Cristina Gonzalez, Mª Luisa Cuesta Santamaria, Isabel Maria Martin Ruiz, Eugenia Nadolu Velez, Eva Garcia Perea</dc:title>
  <dc:creator>Jonathan McFarland</dc:creator>
  <cp:lastModifiedBy>Aelita Skarbaliene</cp:lastModifiedBy>
  <cp:revision>33</cp:revision>
  <dcterms:created xsi:type="dcterms:W3CDTF">2023-03-21T11:29:45Z</dcterms:created>
  <dcterms:modified xsi:type="dcterms:W3CDTF">2023-08-30T11:31:18Z</dcterms:modified>
</cp:coreProperties>
</file>