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8" r:id="rId3"/>
    <p:sldId id="280" r:id="rId4"/>
    <p:sldId id="261" r:id="rId5"/>
    <p:sldId id="279" r:id="rId6"/>
    <p:sldId id="281" r:id="rId7"/>
    <p:sldId id="282" r:id="rId8"/>
    <p:sldId id="283" r:id="rId9"/>
    <p:sldId id="284" r:id="rId10"/>
    <p:sldId id="285" r:id="rId11"/>
    <p:sldId id="286" r:id="rId12"/>
    <p:sldId id="287" r:id="rId13"/>
    <p:sldId id="288" r:id="rId14"/>
    <p:sldId id="289" r:id="rId15"/>
    <p:sldId id="290" r:id="rId16"/>
    <p:sldId id="295" r:id="rId17"/>
    <p:sldId id="291" r:id="rId18"/>
    <p:sldId id="292" r:id="rId19"/>
    <p:sldId id="293" r:id="rId20"/>
    <p:sldId id="294" r:id="rId21"/>
    <p:sldId id="297" r:id="rId22"/>
    <p:sldId id="298" r:id="rId23"/>
    <p:sldId id="305" r:id="rId24"/>
    <p:sldId id="306" r:id="rId25"/>
    <p:sldId id="278" r:id="rId26"/>
  </p:sldIdLst>
  <p:sldSz cx="12192000" cy="6858000"/>
  <p:notesSz cx="6858000" cy="9144000"/>
  <p:custDataLst>
    <p:tags r:id="rId28"/>
  </p:custData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an Mijomanovic" initials="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296"/>
  </p:normalViewPr>
  <p:slideViewPr>
    <p:cSldViewPr snapToGrid="0">
      <p:cViewPr>
        <p:scale>
          <a:sx n="100" d="100"/>
          <a:sy n="100" d="100"/>
        </p:scale>
        <p:origin x="-954" y="-492"/>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890B0-4DDB-CD46-A684-5E466B650FFD}"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GB"/>
        </a:p>
      </dgm:t>
    </dgm:pt>
    <dgm:pt modelId="{DD0F1BCB-925A-F34C-91AB-FAF30513A388}" type="parTrans" cxnId="{26D15DDE-4FA6-481C-8E9B-681F456F4BD3}">
      <dgm:prSet/>
      <dgm:spPr/>
      <dgm:t>
        <a:bodyPr/>
        <a:lstStyle/>
        <a:p>
          <a:endParaRPr lang="en-GB"/>
        </a:p>
      </dgm:t>
    </dgm:pt>
    <dgm:pt modelId="{01D40844-9B5A-A241-B9EB-9367999E0B3F}">
      <dgm:prSet phldrT="[Text]"/>
      <dgm:spPr/>
      <dgm:t>
        <a:bodyPr/>
        <a:lstStyle/>
        <a:p>
          <a:pPr>
            <a:buNone/>
          </a:pPr>
          <a:r>
            <a:rPr lang="en-GB"/>
            <a:t>1. Definire i termini per favorire la chiarezza </a:t>
          </a:r>
        </a:p>
      </dgm:t>
    </dgm:pt>
    <dgm:pt modelId="{7BE7A761-7638-DD42-B136-8E7E95A1F2D3}" type="sibTrans" cxnId="{26D15DDE-4FA6-481C-8E9B-681F456F4BD3}">
      <dgm:prSet/>
      <dgm:spPr/>
      <dgm:t>
        <a:bodyPr/>
        <a:lstStyle/>
        <a:p>
          <a:endParaRPr lang="en-GB"/>
        </a:p>
      </dgm:t>
    </dgm:pt>
    <dgm:pt modelId="{C3A352C6-21C3-234B-B869-C051D5D3AF75}" type="parTrans" cxnId="{898612BD-D862-49DF-BB84-D8442E8E0507}">
      <dgm:prSet/>
      <dgm:spPr/>
      <dgm:t>
        <a:bodyPr/>
        <a:lstStyle/>
        <a:p>
          <a:endParaRPr lang="en-GB"/>
        </a:p>
      </dgm:t>
    </dgm:pt>
    <dgm:pt modelId="{1CCD7EF0-B4E3-8045-A908-82320BB65786}">
      <dgm:prSet phldrT="[Text]"/>
      <dgm:spPr/>
      <dgm:t>
        <a:bodyPr/>
        <a:lstStyle/>
        <a:p>
          <a:pPr>
            <a:buNone/>
          </a:pPr>
          <a:r>
            <a:rPr lang="en-GB"/>
            <a:t>2. Ripetere/parafrasare </a:t>
          </a:r>
        </a:p>
      </dgm:t>
    </dgm:pt>
    <dgm:pt modelId="{82360F68-4286-8F44-A639-4AEF9CDC2D78}" type="sibTrans" cxnId="{898612BD-D862-49DF-BB84-D8442E8E0507}">
      <dgm:prSet/>
      <dgm:spPr/>
      <dgm:t>
        <a:bodyPr/>
        <a:lstStyle/>
        <a:p>
          <a:endParaRPr lang="en-GB"/>
        </a:p>
      </dgm:t>
    </dgm:pt>
    <dgm:pt modelId="{94C43F4E-74B5-7743-9FAE-43FD8A61C0F5}" type="parTrans" cxnId="{C784930F-16D7-4568-9D71-CAB262337100}">
      <dgm:prSet/>
      <dgm:spPr/>
      <dgm:t>
        <a:bodyPr/>
        <a:lstStyle/>
        <a:p>
          <a:endParaRPr lang="en-GB"/>
        </a:p>
      </dgm:t>
    </dgm:pt>
    <dgm:pt modelId="{67604E3E-B765-3240-8D17-3259E5F3CEB5}">
      <dgm:prSet phldrT="[Text]"/>
      <dgm:spPr/>
      <dgm:t>
        <a:bodyPr/>
        <a:lstStyle/>
        <a:p>
          <a:pPr>
            <a:buNone/>
          </a:pPr>
          <a:r>
            <a:rPr lang="en-GB"/>
            <a:t>3. NON interrompere</a:t>
          </a:r>
        </a:p>
      </dgm:t>
    </dgm:pt>
    <dgm:pt modelId="{08086A55-8E7D-6941-A3BB-1F69F20AAD72}" type="sibTrans" cxnId="{C784930F-16D7-4568-9D71-CAB262337100}">
      <dgm:prSet/>
      <dgm:spPr/>
      <dgm:t>
        <a:bodyPr/>
        <a:lstStyle/>
        <a:p>
          <a:endParaRPr lang="en-GB"/>
        </a:p>
      </dgm:t>
    </dgm:pt>
    <dgm:pt modelId="{1343F353-B49D-784A-9B56-595EDE2BE09A}" type="parTrans" cxnId="{6E650FC8-7970-4A7F-9D4F-6EC0A6DFFDB1}">
      <dgm:prSet/>
      <dgm:spPr/>
      <dgm:t>
        <a:bodyPr/>
        <a:lstStyle/>
        <a:p>
          <a:endParaRPr lang="en-GB"/>
        </a:p>
      </dgm:t>
    </dgm:pt>
    <dgm:pt modelId="{B89F65F2-B4B4-0141-8C41-BCD6021868A9}">
      <dgm:prSet/>
      <dgm:spPr/>
      <dgm:t>
        <a:bodyPr/>
        <a:lstStyle/>
        <a:p>
          <a:pPr>
            <a:buNone/>
          </a:pPr>
          <a:r>
            <a:rPr lang="en-GB"/>
            <a:t>4. Ascoltare "tra le righe"</a:t>
          </a:r>
        </a:p>
      </dgm:t>
    </dgm:pt>
    <dgm:pt modelId="{BAD66FE2-E5ED-E949-97A9-DA7797B8A3C2}" type="sibTrans" cxnId="{6E650FC8-7970-4A7F-9D4F-6EC0A6DFFDB1}">
      <dgm:prSet/>
      <dgm:spPr/>
      <dgm:t>
        <a:bodyPr/>
        <a:lstStyle/>
        <a:p>
          <a:endParaRPr lang="en-GB"/>
        </a:p>
      </dgm:t>
    </dgm:pt>
    <dgm:pt modelId="{31C7159A-795B-3F45-BE5B-5B45E323A39C}" type="parTrans" cxnId="{3B39AC5E-1569-4A6A-B7FB-F8E35E89EC13}">
      <dgm:prSet/>
      <dgm:spPr/>
      <dgm:t>
        <a:bodyPr/>
        <a:lstStyle/>
        <a:p>
          <a:endParaRPr lang="en-GB"/>
        </a:p>
      </dgm:t>
    </dgm:pt>
    <dgm:pt modelId="{87FF70DF-5537-5949-81EE-D088F4649308}">
      <dgm:prSet/>
      <dgm:spPr/>
      <dgm:t>
        <a:bodyPr/>
        <a:lstStyle/>
        <a:p>
          <a:pPr>
            <a:buNone/>
          </a:pPr>
          <a:r>
            <a:rPr lang="en-GB"/>
            <a:t>5. NON affrettatevi a riempire i silenzi </a:t>
          </a:r>
        </a:p>
      </dgm:t>
    </dgm:pt>
    <dgm:pt modelId="{C7D915C9-A3FD-8243-97E0-BA2897AB12F7}" type="sibTrans" cxnId="{3B39AC5E-1569-4A6A-B7FB-F8E35E89EC13}">
      <dgm:prSet/>
      <dgm:spPr/>
      <dgm:t>
        <a:bodyPr/>
        <a:lstStyle/>
        <a:p>
          <a:endParaRPr lang="en-GB"/>
        </a:p>
      </dgm:t>
    </dgm:pt>
    <dgm:pt modelId="{07E91517-547E-724E-A872-E786981DEAA4}" type="parTrans" cxnId="{EB05E455-2B65-4247-96A1-D8939662A29C}">
      <dgm:prSet/>
      <dgm:spPr/>
      <dgm:t>
        <a:bodyPr/>
        <a:lstStyle/>
        <a:p>
          <a:endParaRPr lang="en-GB"/>
        </a:p>
      </dgm:t>
    </dgm:pt>
    <dgm:pt modelId="{00B1C1AB-B799-C543-8C29-57A18201FDED}">
      <dgm:prSet/>
      <dgm:spPr/>
      <dgm:t>
        <a:bodyPr/>
        <a:lstStyle/>
        <a:p>
          <a:pPr>
            <a:buNone/>
          </a:pPr>
          <a:r>
            <a:rPr lang="en-GB"/>
            <a:t>6. Impressioni di feedback </a:t>
          </a:r>
        </a:p>
      </dgm:t>
    </dgm:pt>
    <dgm:pt modelId="{8C94977D-AE3F-AE4B-A1EC-75F16872975C}" type="sibTrans" cxnId="{EB05E455-2B65-4247-96A1-D8939662A29C}">
      <dgm:prSet/>
      <dgm:spPr/>
      <dgm:t>
        <a:bodyPr/>
        <a:lstStyle/>
        <a:p>
          <a:endParaRPr lang="en-GB"/>
        </a:p>
      </dgm:t>
    </dgm:pt>
    <dgm:pt modelId="{77BC1287-F853-8B4D-AD7C-D36D93A5B2E3}" type="pres">
      <dgm:prSet presAssocID="{1F7890B0-4DDB-CD46-A684-5E466B650FFD}" presName="linearFlow" presStyleCnt="0">
        <dgm:presLayoutVars>
          <dgm:dir/>
          <dgm:resizeHandles val="exact"/>
        </dgm:presLayoutVars>
      </dgm:prSet>
      <dgm:spPr/>
      <dgm:t>
        <a:bodyPr/>
        <a:lstStyle/>
        <a:p>
          <a:endParaRPr lang="it-IT"/>
        </a:p>
      </dgm:t>
    </dgm:pt>
    <dgm:pt modelId="{8B14EAA9-9D5D-3F4B-8441-E03805813C87}" type="pres">
      <dgm:prSet presAssocID="{01D40844-9B5A-A241-B9EB-9367999E0B3F}" presName="composite" presStyleCnt="0"/>
      <dgm:spPr/>
      <dgm:t>
        <a:bodyPr/>
        <a:lstStyle/>
        <a:p>
          <a:endParaRPr/>
        </a:p>
      </dgm:t>
    </dgm:pt>
    <dgm:pt modelId="{20A2A320-0240-E74F-AF89-75EDD3C3D8CA}" type="pres">
      <dgm:prSet presAssocID="{01D40844-9B5A-A241-B9EB-9367999E0B3F}" presName="imgShp" presStyleLbl="fgImgPlace1" presStyleIdx="0" presStyleCnt="6"/>
      <dgm:spPr/>
      <dgm:t>
        <a:bodyPr/>
        <a:lstStyle/>
        <a:p>
          <a:endParaRPr/>
        </a:p>
      </dgm:t>
    </dgm:pt>
    <dgm:pt modelId="{36D21C34-231C-1445-9430-844A50E38C4D}" type="pres">
      <dgm:prSet presAssocID="{01D40844-9B5A-A241-B9EB-9367999E0B3F}" presName="txShp" presStyleLbl="node1" presStyleIdx="0" presStyleCnt="6">
        <dgm:presLayoutVars>
          <dgm:bulletEnabled val="1"/>
        </dgm:presLayoutVars>
      </dgm:prSet>
      <dgm:spPr/>
      <dgm:t>
        <a:bodyPr/>
        <a:lstStyle/>
        <a:p>
          <a:endParaRPr lang="it-IT"/>
        </a:p>
      </dgm:t>
    </dgm:pt>
    <dgm:pt modelId="{774ABA87-6655-D148-B215-BFF4CD62D7D8}" type="pres">
      <dgm:prSet presAssocID="{7BE7A761-7638-DD42-B136-8E7E95A1F2D3}" presName="spacing" presStyleCnt="0"/>
      <dgm:spPr/>
      <dgm:t>
        <a:bodyPr/>
        <a:lstStyle/>
        <a:p>
          <a:endParaRPr/>
        </a:p>
      </dgm:t>
    </dgm:pt>
    <dgm:pt modelId="{A3A5F937-3023-A548-9944-1BFE2BDF8630}" type="pres">
      <dgm:prSet presAssocID="{1CCD7EF0-B4E3-8045-A908-82320BB65786}" presName="composite" presStyleCnt="0"/>
      <dgm:spPr/>
      <dgm:t>
        <a:bodyPr/>
        <a:lstStyle/>
        <a:p>
          <a:endParaRPr/>
        </a:p>
      </dgm:t>
    </dgm:pt>
    <dgm:pt modelId="{F956119E-4EE9-9C4F-82ED-9A890596290C}" type="pres">
      <dgm:prSet presAssocID="{1CCD7EF0-B4E3-8045-A908-82320BB65786}" presName="imgShp" presStyleLbl="fgImgPlace1" presStyleIdx="1" presStyleCnt="6"/>
      <dgm:spPr/>
      <dgm:t>
        <a:bodyPr/>
        <a:lstStyle/>
        <a:p>
          <a:endParaRPr/>
        </a:p>
      </dgm:t>
    </dgm:pt>
    <dgm:pt modelId="{01E2B833-007E-5844-87A5-7C5F674BCE4B}" type="pres">
      <dgm:prSet presAssocID="{1CCD7EF0-B4E3-8045-A908-82320BB65786}" presName="txShp" presStyleLbl="node1" presStyleIdx="1" presStyleCnt="6">
        <dgm:presLayoutVars>
          <dgm:bulletEnabled val="1"/>
        </dgm:presLayoutVars>
      </dgm:prSet>
      <dgm:spPr/>
      <dgm:t>
        <a:bodyPr/>
        <a:lstStyle/>
        <a:p>
          <a:endParaRPr lang="it-IT"/>
        </a:p>
      </dgm:t>
    </dgm:pt>
    <dgm:pt modelId="{641165C9-46E9-724C-88A0-1176C9418C3D}" type="pres">
      <dgm:prSet presAssocID="{82360F68-4286-8F44-A639-4AEF9CDC2D78}" presName="spacing" presStyleCnt="0"/>
      <dgm:spPr/>
      <dgm:t>
        <a:bodyPr/>
        <a:lstStyle/>
        <a:p>
          <a:endParaRPr/>
        </a:p>
      </dgm:t>
    </dgm:pt>
    <dgm:pt modelId="{73BD64E3-A7C7-D440-AD98-75351AC6F3EB}" type="pres">
      <dgm:prSet presAssocID="{67604E3E-B765-3240-8D17-3259E5F3CEB5}" presName="composite" presStyleCnt="0"/>
      <dgm:spPr/>
      <dgm:t>
        <a:bodyPr/>
        <a:lstStyle/>
        <a:p>
          <a:endParaRPr/>
        </a:p>
      </dgm:t>
    </dgm:pt>
    <dgm:pt modelId="{878802BF-28FD-1943-83AA-56A19FD5F9BD}" type="pres">
      <dgm:prSet presAssocID="{67604E3E-B765-3240-8D17-3259E5F3CEB5}" presName="imgShp" presStyleLbl="fgImgPlace1" presStyleIdx="2" presStyleCnt="6"/>
      <dgm:spPr/>
      <dgm:t>
        <a:bodyPr/>
        <a:lstStyle/>
        <a:p>
          <a:endParaRPr/>
        </a:p>
      </dgm:t>
    </dgm:pt>
    <dgm:pt modelId="{C4841CA9-1C21-8F4F-860C-DC6FDDA5AA12}" type="pres">
      <dgm:prSet presAssocID="{67604E3E-B765-3240-8D17-3259E5F3CEB5}" presName="txShp" presStyleLbl="node1" presStyleIdx="2" presStyleCnt="6">
        <dgm:presLayoutVars>
          <dgm:bulletEnabled val="1"/>
        </dgm:presLayoutVars>
      </dgm:prSet>
      <dgm:spPr/>
      <dgm:t>
        <a:bodyPr/>
        <a:lstStyle/>
        <a:p>
          <a:endParaRPr lang="it-IT"/>
        </a:p>
      </dgm:t>
    </dgm:pt>
    <dgm:pt modelId="{7C48C1B1-15D9-7A46-8044-E19A6A776DC2}" type="pres">
      <dgm:prSet presAssocID="{08086A55-8E7D-6941-A3BB-1F69F20AAD72}" presName="spacing" presStyleCnt="0"/>
      <dgm:spPr/>
      <dgm:t>
        <a:bodyPr/>
        <a:lstStyle/>
        <a:p>
          <a:endParaRPr/>
        </a:p>
      </dgm:t>
    </dgm:pt>
    <dgm:pt modelId="{7E2C55D9-53B9-BB4E-888A-2D6895F9D22E}" type="pres">
      <dgm:prSet presAssocID="{B89F65F2-B4B4-0141-8C41-BCD6021868A9}" presName="composite" presStyleCnt="0"/>
      <dgm:spPr/>
      <dgm:t>
        <a:bodyPr/>
        <a:lstStyle/>
        <a:p>
          <a:endParaRPr/>
        </a:p>
      </dgm:t>
    </dgm:pt>
    <dgm:pt modelId="{9EAC5413-2357-E347-BB42-3B069E58104D}" type="pres">
      <dgm:prSet presAssocID="{B89F65F2-B4B4-0141-8C41-BCD6021868A9}" presName="imgShp" presStyleLbl="fgImgPlace1" presStyleIdx="3" presStyleCnt="6"/>
      <dgm:spPr/>
      <dgm:t>
        <a:bodyPr/>
        <a:lstStyle/>
        <a:p>
          <a:endParaRPr/>
        </a:p>
      </dgm:t>
    </dgm:pt>
    <dgm:pt modelId="{13BD2B43-5EFA-7347-8E0F-83CEEB81AA7D}" type="pres">
      <dgm:prSet presAssocID="{B89F65F2-B4B4-0141-8C41-BCD6021868A9}" presName="txShp" presStyleLbl="node1" presStyleIdx="3" presStyleCnt="6">
        <dgm:presLayoutVars>
          <dgm:bulletEnabled val="1"/>
        </dgm:presLayoutVars>
      </dgm:prSet>
      <dgm:spPr/>
      <dgm:t>
        <a:bodyPr/>
        <a:lstStyle/>
        <a:p>
          <a:endParaRPr lang="it-IT"/>
        </a:p>
      </dgm:t>
    </dgm:pt>
    <dgm:pt modelId="{E203A81D-537D-2B41-86C7-5A474EA167AE}" type="pres">
      <dgm:prSet presAssocID="{BAD66FE2-E5ED-E949-97A9-DA7797B8A3C2}" presName="spacing" presStyleCnt="0"/>
      <dgm:spPr/>
      <dgm:t>
        <a:bodyPr/>
        <a:lstStyle/>
        <a:p>
          <a:endParaRPr/>
        </a:p>
      </dgm:t>
    </dgm:pt>
    <dgm:pt modelId="{6CA6D88B-60CA-BF4B-87D9-6FBE9C9BBC50}" type="pres">
      <dgm:prSet presAssocID="{87FF70DF-5537-5949-81EE-D088F4649308}" presName="composite" presStyleCnt="0"/>
      <dgm:spPr/>
      <dgm:t>
        <a:bodyPr/>
        <a:lstStyle/>
        <a:p>
          <a:endParaRPr/>
        </a:p>
      </dgm:t>
    </dgm:pt>
    <dgm:pt modelId="{1E1A5654-09D6-A94F-B32D-B39A8CF3BB7B}" type="pres">
      <dgm:prSet presAssocID="{87FF70DF-5537-5949-81EE-D088F4649308}" presName="imgShp" presStyleLbl="fgImgPlace1" presStyleIdx="4" presStyleCnt="6"/>
      <dgm:spPr/>
      <dgm:t>
        <a:bodyPr/>
        <a:lstStyle/>
        <a:p>
          <a:endParaRPr/>
        </a:p>
      </dgm:t>
    </dgm:pt>
    <dgm:pt modelId="{1FBF60A2-55C7-AC41-BEB4-519BE1F04A5D}" type="pres">
      <dgm:prSet presAssocID="{87FF70DF-5537-5949-81EE-D088F4649308}" presName="txShp" presStyleLbl="node1" presStyleIdx="4" presStyleCnt="6">
        <dgm:presLayoutVars>
          <dgm:bulletEnabled val="1"/>
        </dgm:presLayoutVars>
      </dgm:prSet>
      <dgm:spPr/>
      <dgm:t>
        <a:bodyPr/>
        <a:lstStyle/>
        <a:p>
          <a:endParaRPr lang="it-IT"/>
        </a:p>
      </dgm:t>
    </dgm:pt>
    <dgm:pt modelId="{2F46C784-FDB2-7D4C-A0BD-B5CA078C2F64}" type="pres">
      <dgm:prSet presAssocID="{C7D915C9-A3FD-8243-97E0-BA2897AB12F7}" presName="spacing" presStyleCnt="0"/>
      <dgm:spPr/>
      <dgm:t>
        <a:bodyPr/>
        <a:lstStyle/>
        <a:p>
          <a:endParaRPr/>
        </a:p>
      </dgm:t>
    </dgm:pt>
    <dgm:pt modelId="{B44AA862-D17E-3D40-BFB3-005450701A24}" type="pres">
      <dgm:prSet presAssocID="{00B1C1AB-B799-C543-8C29-57A18201FDED}" presName="composite" presStyleCnt="0"/>
      <dgm:spPr/>
      <dgm:t>
        <a:bodyPr/>
        <a:lstStyle/>
        <a:p>
          <a:endParaRPr/>
        </a:p>
      </dgm:t>
    </dgm:pt>
    <dgm:pt modelId="{22442772-0645-124B-893C-5CAB9C015A4D}" type="pres">
      <dgm:prSet presAssocID="{00B1C1AB-B799-C543-8C29-57A18201FDED}" presName="imgShp" presStyleLbl="fgImgPlace1" presStyleIdx="5" presStyleCnt="6"/>
      <dgm:spPr/>
      <dgm:t>
        <a:bodyPr/>
        <a:lstStyle/>
        <a:p>
          <a:endParaRPr/>
        </a:p>
      </dgm:t>
    </dgm:pt>
    <dgm:pt modelId="{791E616B-F5E2-C54D-86AF-1B994837EB40}" type="pres">
      <dgm:prSet presAssocID="{00B1C1AB-B799-C543-8C29-57A18201FDED}" presName="txShp" presStyleLbl="node1" presStyleIdx="5" presStyleCnt="6">
        <dgm:presLayoutVars>
          <dgm:bulletEnabled val="1"/>
        </dgm:presLayoutVars>
      </dgm:prSet>
      <dgm:spPr/>
      <dgm:t>
        <a:bodyPr/>
        <a:lstStyle/>
        <a:p>
          <a:endParaRPr lang="it-IT"/>
        </a:p>
      </dgm:t>
    </dgm:pt>
  </dgm:ptLst>
  <dgm:cxnLst>
    <dgm:cxn modelId="{761224C6-E73F-41B1-A4FC-BF023E88CCDB}" type="presOf" srcId="{67604E3E-B765-3240-8D17-3259E5F3CEB5}" destId="{C4841CA9-1C21-8F4F-860C-DC6FDDA5AA12}" srcOrd="0" destOrd="0" presId="urn:microsoft.com/office/officeart/2005/8/layout/vList3"/>
    <dgm:cxn modelId="{5103CC44-5628-4B3D-A875-46D4BAF99BA8}" type="presOf" srcId="{87FF70DF-5537-5949-81EE-D088F4649308}" destId="{1FBF60A2-55C7-AC41-BEB4-519BE1F04A5D}" srcOrd="0" destOrd="0" presId="urn:microsoft.com/office/officeart/2005/8/layout/vList3"/>
    <dgm:cxn modelId="{26D15DDE-4FA6-481C-8E9B-681F456F4BD3}" srcId="{1F7890B0-4DDB-CD46-A684-5E466B650FFD}" destId="{01D40844-9B5A-A241-B9EB-9367999E0B3F}" srcOrd="0" destOrd="0" parTransId="{DD0F1BCB-925A-F34C-91AB-FAF30513A388}" sibTransId="{7BE7A761-7638-DD42-B136-8E7E95A1F2D3}"/>
    <dgm:cxn modelId="{3B39AC5E-1569-4A6A-B7FB-F8E35E89EC13}" srcId="{1F7890B0-4DDB-CD46-A684-5E466B650FFD}" destId="{87FF70DF-5537-5949-81EE-D088F4649308}" srcOrd="4" destOrd="0" parTransId="{31C7159A-795B-3F45-BE5B-5B45E323A39C}" sibTransId="{C7D915C9-A3FD-8243-97E0-BA2897AB12F7}"/>
    <dgm:cxn modelId="{EB05E455-2B65-4247-96A1-D8939662A29C}" srcId="{1F7890B0-4DDB-CD46-A684-5E466B650FFD}" destId="{00B1C1AB-B799-C543-8C29-57A18201FDED}" srcOrd="5" destOrd="0" parTransId="{07E91517-547E-724E-A872-E786981DEAA4}" sibTransId="{8C94977D-AE3F-AE4B-A1EC-75F16872975C}"/>
    <dgm:cxn modelId="{8A8D69C8-6383-4264-9FC3-DA3F56BD8F8D}" type="presOf" srcId="{B89F65F2-B4B4-0141-8C41-BCD6021868A9}" destId="{13BD2B43-5EFA-7347-8E0F-83CEEB81AA7D}" srcOrd="0" destOrd="0" presId="urn:microsoft.com/office/officeart/2005/8/layout/vList3"/>
    <dgm:cxn modelId="{D1C07941-D624-4CE6-AF5E-F767203B670D}" type="presOf" srcId="{1CCD7EF0-B4E3-8045-A908-82320BB65786}" destId="{01E2B833-007E-5844-87A5-7C5F674BCE4B}" srcOrd="0" destOrd="0" presId="urn:microsoft.com/office/officeart/2005/8/layout/vList3"/>
    <dgm:cxn modelId="{CD6EB34B-842B-4475-B5A0-DEC70678E102}" type="presOf" srcId="{01D40844-9B5A-A241-B9EB-9367999E0B3F}" destId="{36D21C34-231C-1445-9430-844A50E38C4D}" srcOrd="0" destOrd="0" presId="urn:microsoft.com/office/officeart/2005/8/layout/vList3"/>
    <dgm:cxn modelId="{A44A777C-D7F8-4C1B-BCB2-CB51384E54F9}" type="presOf" srcId="{1F7890B0-4DDB-CD46-A684-5E466B650FFD}" destId="{77BC1287-F853-8B4D-AD7C-D36D93A5B2E3}" srcOrd="0" destOrd="0" presId="urn:microsoft.com/office/officeart/2005/8/layout/vList3"/>
    <dgm:cxn modelId="{6E650FC8-7970-4A7F-9D4F-6EC0A6DFFDB1}" srcId="{1F7890B0-4DDB-CD46-A684-5E466B650FFD}" destId="{B89F65F2-B4B4-0141-8C41-BCD6021868A9}" srcOrd="3" destOrd="0" parTransId="{1343F353-B49D-784A-9B56-595EDE2BE09A}" sibTransId="{BAD66FE2-E5ED-E949-97A9-DA7797B8A3C2}"/>
    <dgm:cxn modelId="{C784930F-16D7-4568-9D71-CAB262337100}" srcId="{1F7890B0-4DDB-CD46-A684-5E466B650FFD}" destId="{67604E3E-B765-3240-8D17-3259E5F3CEB5}" srcOrd="2" destOrd="0" parTransId="{94C43F4E-74B5-7743-9FAE-43FD8A61C0F5}" sibTransId="{08086A55-8E7D-6941-A3BB-1F69F20AAD72}"/>
    <dgm:cxn modelId="{898612BD-D862-49DF-BB84-D8442E8E0507}" srcId="{1F7890B0-4DDB-CD46-A684-5E466B650FFD}" destId="{1CCD7EF0-B4E3-8045-A908-82320BB65786}" srcOrd="1" destOrd="0" parTransId="{C3A352C6-21C3-234B-B869-C051D5D3AF75}" sibTransId="{82360F68-4286-8F44-A639-4AEF9CDC2D78}"/>
    <dgm:cxn modelId="{2D8CC517-E8B6-42D2-A954-AEA79991CF48}" type="presOf" srcId="{00B1C1AB-B799-C543-8C29-57A18201FDED}" destId="{791E616B-F5E2-C54D-86AF-1B994837EB40}" srcOrd="0" destOrd="0" presId="urn:microsoft.com/office/officeart/2005/8/layout/vList3"/>
    <dgm:cxn modelId="{712883CE-D412-49FA-85F6-389169B647BA}" type="presParOf" srcId="{77BC1287-F853-8B4D-AD7C-D36D93A5B2E3}" destId="{8B14EAA9-9D5D-3F4B-8441-E03805813C87}" srcOrd="0" destOrd="0" presId="urn:microsoft.com/office/officeart/2005/8/layout/vList3"/>
    <dgm:cxn modelId="{33D29231-439D-4A98-842E-50E5E252CDDA}" type="presParOf" srcId="{8B14EAA9-9D5D-3F4B-8441-E03805813C87}" destId="{20A2A320-0240-E74F-AF89-75EDD3C3D8CA}" srcOrd="0" destOrd="0" presId="urn:microsoft.com/office/officeart/2005/8/layout/vList3"/>
    <dgm:cxn modelId="{B01B40B8-49C5-4BEE-A2AA-AF4455E8D538}" type="presParOf" srcId="{8B14EAA9-9D5D-3F4B-8441-E03805813C87}" destId="{36D21C34-231C-1445-9430-844A50E38C4D}" srcOrd="1" destOrd="0" presId="urn:microsoft.com/office/officeart/2005/8/layout/vList3"/>
    <dgm:cxn modelId="{DEA7012C-1BBE-44F1-AAA1-A21F25CDDC04}" type="presParOf" srcId="{77BC1287-F853-8B4D-AD7C-D36D93A5B2E3}" destId="{774ABA87-6655-D148-B215-BFF4CD62D7D8}" srcOrd="1" destOrd="0" presId="urn:microsoft.com/office/officeart/2005/8/layout/vList3"/>
    <dgm:cxn modelId="{01E0B115-BFAC-4D6E-A609-8359FB0311CD}" type="presParOf" srcId="{77BC1287-F853-8B4D-AD7C-D36D93A5B2E3}" destId="{A3A5F937-3023-A548-9944-1BFE2BDF8630}" srcOrd="2" destOrd="0" presId="urn:microsoft.com/office/officeart/2005/8/layout/vList3"/>
    <dgm:cxn modelId="{A57ED975-B3CE-4E65-9B48-EF3DCD9B0FA9}" type="presParOf" srcId="{A3A5F937-3023-A548-9944-1BFE2BDF8630}" destId="{F956119E-4EE9-9C4F-82ED-9A890596290C}" srcOrd="0" destOrd="0" presId="urn:microsoft.com/office/officeart/2005/8/layout/vList3"/>
    <dgm:cxn modelId="{20259210-821B-41A6-BE8A-30B16B6BD0C3}" type="presParOf" srcId="{A3A5F937-3023-A548-9944-1BFE2BDF8630}" destId="{01E2B833-007E-5844-87A5-7C5F674BCE4B}" srcOrd="1" destOrd="0" presId="urn:microsoft.com/office/officeart/2005/8/layout/vList3"/>
    <dgm:cxn modelId="{AD9F1F96-5F50-44D2-8DFB-57083C39FEEB}" type="presParOf" srcId="{77BC1287-F853-8B4D-AD7C-D36D93A5B2E3}" destId="{641165C9-46E9-724C-88A0-1176C9418C3D}" srcOrd="3" destOrd="0" presId="urn:microsoft.com/office/officeart/2005/8/layout/vList3"/>
    <dgm:cxn modelId="{BA20B447-6671-4397-B9AC-8F11987C5377}" type="presParOf" srcId="{77BC1287-F853-8B4D-AD7C-D36D93A5B2E3}" destId="{73BD64E3-A7C7-D440-AD98-75351AC6F3EB}" srcOrd="4" destOrd="0" presId="urn:microsoft.com/office/officeart/2005/8/layout/vList3"/>
    <dgm:cxn modelId="{4CA87C62-C02B-49CE-8B08-2190AC7E24F8}" type="presParOf" srcId="{73BD64E3-A7C7-D440-AD98-75351AC6F3EB}" destId="{878802BF-28FD-1943-83AA-56A19FD5F9BD}" srcOrd="0" destOrd="0" presId="urn:microsoft.com/office/officeart/2005/8/layout/vList3"/>
    <dgm:cxn modelId="{A76C9791-FEE5-420B-911F-A89195DCAE6B}" type="presParOf" srcId="{73BD64E3-A7C7-D440-AD98-75351AC6F3EB}" destId="{C4841CA9-1C21-8F4F-860C-DC6FDDA5AA12}" srcOrd="1" destOrd="0" presId="urn:microsoft.com/office/officeart/2005/8/layout/vList3"/>
    <dgm:cxn modelId="{4C3240B9-A270-4126-A2E1-EF0017D942B4}" type="presParOf" srcId="{77BC1287-F853-8B4D-AD7C-D36D93A5B2E3}" destId="{7C48C1B1-15D9-7A46-8044-E19A6A776DC2}" srcOrd="5" destOrd="0" presId="urn:microsoft.com/office/officeart/2005/8/layout/vList3"/>
    <dgm:cxn modelId="{E37FE318-F860-4336-B3CF-E0290A9BC61F}" type="presParOf" srcId="{77BC1287-F853-8B4D-AD7C-D36D93A5B2E3}" destId="{7E2C55D9-53B9-BB4E-888A-2D6895F9D22E}" srcOrd="6" destOrd="0" presId="urn:microsoft.com/office/officeart/2005/8/layout/vList3"/>
    <dgm:cxn modelId="{9C0AFC25-8155-489A-AE31-FD15D9EBAB81}" type="presParOf" srcId="{7E2C55D9-53B9-BB4E-888A-2D6895F9D22E}" destId="{9EAC5413-2357-E347-BB42-3B069E58104D}" srcOrd="0" destOrd="0" presId="urn:microsoft.com/office/officeart/2005/8/layout/vList3"/>
    <dgm:cxn modelId="{7957D73B-D4BF-4E8E-856E-DAC4D7E5B952}" type="presParOf" srcId="{7E2C55D9-53B9-BB4E-888A-2D6895F9D22E}" destId="{13BD2B43-5EFA-7347-8E0F-83CEEB81AA7D}" srcOrd="1" destOrd="0" presId="urn:microsoft.com/office/officeart/2005/8/layout/vList3"/>
    <dgm:cxn modelId="{694FF98D-4143-4C36-9096-D2ABDF1A7F78}" type="presParOf" srcId="{77BC1287-F853-8B4D-AD7C-D36D93A5B2E3}" destId="{E203A81D-537D-2B41-86C7-5A474EA167AE}" srcOrd="7" destOrd="0" presId="urn:microsoft.com/office/officeart/2005/8/layout/vList3"/>
    <dgm:cxn modelId="{0A3816D3-9332-4AD1-A27C-2825236946DE}" type="presParOf" srcId="{77BC1287-F853-8B4D-AD7C-D36D93A5B2E3}" destId="{6CA6D88B-60CA-BF4B-87D9-6FBE9C9BBC50}" srcOrd="8" destOrd="0" presId="urn:microsoft.com/office/officeart/2005/8/layout/vList3"/>
    <dgm:cxn modelId="{04C89F65-7ED5-4593-A55F-B2B371F04C22}" type="presParOf" srcId="{6CA6D88B-60CA-BF4B-87D9-6FBE9C9BBC50}" destId="{1E1A5654-09D6-A94F-B32D-B39A8CF3BB7B}" srcOrd="0" destOrd="0" presId="urn:microsoft.com/office/officeart/2005/8/layout/vList3"/>
    <dgm:cxn modelId="{850992CC-D6A2-4E83-8432-4ED36FA871A6}" type="presParOf" srcId="{6CA6D88B-60CA-BF4B-87D9-6FBE9C9BBC50}" destId="{1FBF60A2-55C7-AC41-BEB4-519BE1F04A5D}" srcOrd="1" destOrd="0" presId="urn:microsoft.com/office/officeart/2005/8/layout/vList3"/>
    <dgm:cxn modelId="{241FFC9A-D819-419F-B89F-11B1527E7343}" type="presParOf" srcId="{77BC1287-F853-8B4D-AD7C-D36D93A5B2E3}" destId="{2F46C784-FDB2-7D4C-A0BD-B5CA078C2F64}" srcOrd="9" destOrd="0" presId="urn:microsoft.com/office/officeart/2005/8/layout/vList3"/>
    <dgm:cxn modelId="{998D57CB-9EDB-438E-B31D-71D484E2CAE9}" type="presParOf" srcId="{77BC1287-F853-8B4D-AD7C-D36D93A5B2E3}" destId="{B44AA862-D17E-3D40-BFB3-005450701A24}" srcOrd="10" destOrd="0" presId="urn:microsoft.com/office/officeart/2005/8/layout/vList3"/>
    <dgm:cxn modelId="{505B741B-BBD0-4E1E-B8CE-044617AAA848}" type="presParOf" srcId="{B44AA862-D17E-3D40-BFB3-005450701A24}" destId="{22442772-0645-124B-893C-5CAB9C015A4D}" srcOrd="0" destOrd="0" presId="urn:microsoft.com/office/officeart/2005/8/layout/vList3"/>
    <dgm:cxn modelId="{AED0BC1D-3057-41F4-8A4D-ABE92FDC1ECB}" type="presParOf" srcId="{B44AA862-D17E-3D40-BFB3-005450701A24}" destId="{791E616B-F5E2-C54D-86AF-1B994837EB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21C34-231C-1445-9430-844A50E38C4D}">
      <dsp:nvSpPr>
        <dsp:cNvPr id="0" name=""/>
        <dsp:cNvSpPr/>
      </dsp:nvSpPr>
      <dsp:spPr>
        <a:xfrm rot="10800000">
          <a:off x="1443434" y="12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76200" rIns="142240" bIns="76200" numCol="1" spcCol="1270" anchor="ctr" anchorCtr="0">
          <a:noAutofit/>
        </a:bodyPr>
        <a:lstStyle/>
        <a:p>
          <a:pPr lvl="0" algn="ctr" defTabSz="889000">
            <a:lnSpc>
              <a:spcPct val="90000"/>
            </a:lnSpc>
            <a:spcBef>
              <a:spcPct val="0"/>
            </a:spcBef>
            <a:spcAft>
              <a:spcPct val="35000"/>
            </a:spcAft>
            <a:buNone/>
          </a:pPr>
          <a:r>
            <a:rPr lang="en-GB" sz="2000" kern="1200"/>
            <a:t>1. Definire i termini per favorire la chiarezza </a:t>
          </a:r>
        </a:p>
      </dsp:txBody>
      <dsp:txXfrm rot="10800000">
        <a:off x="1600325" y="1228"/>
        <a:ext cx="4950876" cy="627566"/>
      </dsp:txXfrm>
    </dsp:sp>
    <dsp:sp modelId="{20A2A320-0240-E74F-AF89-75EDD3C3D8CA}">
      <dsp:nvSpPr>
        <dsp:cNvPr id="0" name=""/>
        <dsp:cNvSpPr/>
      </dsp:nvSpPr>
      <dsp:spPr>
        <a:xfrm>
          <a:off x="1129651" y="12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2B833-007E-5844-87A5-7C5F674BCE4B}">
      <dsp:nvSpPr>
        <dsp:cNvPr id="0" name=""/>
        <dsp:cNvSpPr/>
      </dsp:nvSpPr>
      <dsp:spPr>
        <a:xfrm rot="10800000">
          <a:off x="1443434" y="8161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76200" rIns="142240" bIns="76200" numCol="1" spcCol="1270" anchor="ctr" anchorCtr="0">
          <a:noAutofit/>
        </a:bodyPr>
        <a:lstStyle/>
        <a:p>
          <a:pPr lvl="0" algn="ctr" defTabSz="889000">
            <a:lnSpc>
              <a:spcPct val="90000"/>
            </a:lnSpc>
            <a:spcBef>
              <a:spcPct val="0"/>
            </a:spcBef>
            <a:spcAft>
              <a:spcPct val="35000"/>
            </a:spcAft>
            <a:buNone/>
          </a:pPr>
          <a:r>
            <a:rPr lang="en-GB" sz="2000" kern="1200"/>
            <a:t>2. Ripetere/parafrasare </a:t>
          </a:r>
        </a:p>
      </dsp:txBody>
      <dsp:txXfrm rot="10800000">
        <a:off x="1600325" y="816128"/>
        <a:ext cx="4950876" cy="627566"/>
      </dsp:txXfrm>
    </dsp:sp>
    <dsp:sp modelId="{F956119E-4EE9-9C4F-82ED-9A890596290C}">
      <dsp:nvSpPr>
        <dsp:cNvPr id="0" name=""/>
        <dsp:cNvSpPr/>
      </dsp:nvSpPr>
      <dsp:spPr>
        <a:xfrm>
          <a:off x="1129651" y="8161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41CA9-1C21-8F4F-860C-DC6FDDA5AA12}">
      <dsp:nvSpPr>
        <dsp:cNvPr id="0" name=""/>
        <dsp:cNvSpPr/>
      </dsp:nvSpPr>
      <dsp:spPr>
        <a:xfrm rot="10800000">
          <a:off x="1443434" y="16310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76200" rIns="142240" bIns="76200" numCol="1" spcCol="1270" anchor="ctr" anchorCtr="0">
          <a:noAutofit/>
        </a:bodyPr>
        <a:lstStyle/>
        <a:p>
          <a:pPr lvl="0" algn="ctr" defTabSz="889000">
            <a:lnSpc>
              <a:spcPct val="90000"/>
            </a:lnSpc>
            <a:spcBef>
              <a:spcPct val="0"/>
            </a:spcBef>
            <a:spcAft>
              <a:spcPct val="35000"/>
            </a:spcAft>
            <a:buNone/>
          </a:pPr>
          <a:r>
            <a:rPr lang="en-GB" sz="2000" kern="1200"/>
            <a:t>3. NON interrompere</a:t>
          </a:r>
        </a:p>
      </dsp:txBody>
      <dsp:txXfrm rot="10800000">
        <a:off x="1600325" y="1631028"/>
        <a:ext cx="4950876" cy="627566"/>
      </dsp:txXfrm>
    </dsp:sp>
    <dsp:sp modelId="{878802BF-28FD-1943-83AA-56A19FD5F9BD}">
      <dsp:nvSpPr>
        <dsp:cNvPr id="0" name=""/>
        <dsp:cNvSpPr/>
      </dsp:nvSpPr>
      <dsp:spPr>
        <a:xfrm>
          <a:off x="1129651" y="16310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BD2B43-5EFA-7347-8E0F-83CEEB81AA7D}">
      <dsp:nvSpPr>
        <dsp:cNvPr id="0" name=""/>
        <dsp:cNvSpPr/>
      </dsp:nvSpPr>
      <dsp:spPr>
        <a:xfrm rot="10800000">
          <a:off x="1443434" y="24459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76200" rIns="142240" bIns="76200" numCol="1" spcCol="1270" anchor="ctr" anchorCtr="0">
          <a:noAutofit/>
        </a:bodyPr>
        <a:lstStyle/>
        <a:p>
          <a:pPr lvl="0" algn="ctr" defTabSz="889000">
            <a:lnSpc>
              <a:spcPct val="90000"/>
            </a:lnSpc>
            <a:spcBef>
              <a:spcPct val="0"/>
            </a:spcBef>
            <a:spcAft>
              <a:spcPct val="35000"/>
            </a:spcAft>
            <a:buNone/>
          </a:pPr>
          <a:r>
            <a:rPr lang="en-GB" sz="2000" kern="1200"/>
            <a:t>4. Ascoltare "tra le righe"</a:t>
          </a:r>
        </a:p>
      </dsp:txBody>
      <dsp:txXfrm rot="10800000">
        <a:off x="1600325" y="2445928"/>
        <a:ext cx="4950876" cy="627566"/>
      </dsp:txXfrm>
    </dsp:sp>
    <dsp:sp modelId="{9EAC5413-2357-E347-BB42-3B069E58104D}">
      <dsp:nvSpPr>
        <dsp:cNvPr id="0" name=""/>
        <dsp:cNvSpPr/>
      </dsp:nvSpPr>
      <dsp:spPr>
        <a:xfrm>
          <a:off x="1129651" y="24459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F60A2-55C7-AC41-BEB4-519BE1F04A5D}">
      <dsp:nvSpPr>
        <dsp:cNvPr id="0" name=""/>
        <dsp:cNvSpPr/>
      </dsp:nvSpPr>
      <dsp:spPr>
        <a:xfrm rot="10800000">
          <a:off x="1443434" y="32608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76200" rIns="142240" bIns="76200" numCol="1" spcCol="1270" anchor="ctr" anchorCtr="0">
          <a:noAutofit/>
        </a:bodyPr>
        <a:lstStyle/>
        <a:p>
          <a:pPr lvl="0" algn="ctr" defTabSz="889000">
            <a:lnSpc>
              <a:spcPct val="90000"/>
            </a:lnSpc>
            <a:spcBef>
              <a:spcPct val="0"/>
            </a:spcBef>
            <a:spcAft>
              <a:spcPct val="35000"/>
            </a:spcAft>
            <a:buNone/>
          </a:pPr>
          <a:r>
            <a:rPr lang="en-GB" sz="2000" kern="1200"/>
            <a:t>5. NON affrettatevi a riempire i silenzi </a:t>
          </a:r>
        </a:p>
      </dsp:txBody>
      <dsp:txXfrm rot="10800000">
        <a:off x="1600325" y="3260828"/>
        <a:ext cx="4950876" cy="627566"/>
      </dsp:txXfrm>
    </dsp:sp>
    <dsp:sp modelId="{1E1A5654-09D6-A94F-B32D-B39A8CF3BB7B}">
      <dsp:nvSpPr>
        <dsp:cNvPr id="0" name=""/>
        <dsp:cNvSpPr/>
      </dsp:nvSpPr>
      <dsp:spPr>
        <a:xfrm>
          <a:off x="1129651" y="32608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1E616B-F5E2-C54D-86AF-1B994837EB40}">
      <dsp:nvSpPr>
        <dsp:cNvPr id="0" name=""/>
        <dsp:cNvSpPr/>
      </dsp:nvSpPr>
      <dsp:spPr>
        <a:xfrm rot="10800000">
          <a:off x="1443434" y="4075727"/>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76200" rIns="142240" bIns="76200" numCol="1" spcCol="1270" anchor="ctr" anchorCtr="0">
          <a:noAutofit/>
        </a:bodyPr>
        <a:lstStyle/>
        <a:p>
          <a:pPr lvl="0" algn="ctr" defTabSz="889000">
            <a:lnSpc>
              <a:spcPct val="90000"/>
            </a:lnSpc>
            <a:spcBef>
              <a:spcPct val="0"/>
            </a:spcBef>
            <a:spcAft>
              <a:spcPct val="35000"/>
            </a:spcAft>
            <a:buNone/>
          </a:pPr>
          <a:r>
            <a:rPr lang="en-GB" sz="2000" kern="1200"/>
            <a:t>6. Impressioni di feedback </a:t>
          </a:r>
        </a:p>
      </dsp:txBody>
      <dsp:txXfrm rot="10800000">
        <a:off x="1600325" y="4075727"/>
        <a:ext cx="4950876" cy="627566"/>
      </dsp:txXfrm>
    </dsp:sp>
    <dsp:sp modelId="{22442772-0645-124B-893C-5CAB9C015A4D}">
      <dsp:nvSpPr>
        <dsp:cNvPr id="0" name=""/>
        <dsp:cNvSpPr/>
      </dsp:nvSpPr>
      <dsp:spPr>
        <a:xfrm>
          <a:off x="1129651" y="4075727"/>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018E4-12F5-074A-AB8C-59249DEB29E1}" type="datetimeFigureOut">
              <a:rPr lang="en-GB" smtClean="0"/>
              <a:t>22/05/2023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Fare clic per modificare gli stili di testo Master</a:t>
            </a:r>
          </a:p>
          <a:p>
            <a:pPr lvl="1"/>
            <a:r>
              <a:rPr lang="en-GB"/>
              <a:t>Secondo livello</a:t>
            </a:r>
          </a:p>
          <a:p>
            <a:pPr lvl="2"/>
            <a:r>
              <a:rPr lang="en-GB"/>
              <a:t>Terzo livello</a:t>
            </a:r>
          </a:p>
          <a:p>
            <a:pPr lvl="3"/>
            <a:r>
              <a:rPr lang="en-GB"/>
              <a:t>Quarto livello</a:t>
            </a:r>
          </a:p>
          <a:p>
            <a:pPr lvl="4"/>
            <a:r>
              <a:rPr lang="en-GB"/>
              <a:t>Quinto livello</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71BA5-B70F-5446-B484-BBC71331A4D2}" type="slidenum">
              <a:rPr lang="en-GB" smtClean="0"/>
              <a:t>‹#›</a:t>
            </a:fld>
            <a:endParaRPr lang="en-GB"/>
          </a:p>
        </p:txBody>
      </p:sp>
    </p:spTree>
    <p:extLst>
      <p:ext uri="{BB962C8B-B14F-4D97-AF65-F5344CB8AC3E}">
        <p14:creationId xmlns:p14="http://schemas.microsoft.com/office/powerpoint/2010/main" val="392730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FCD177C5-F6EA-FE12-BDA9-26DA1E3CA5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885D5B23-0FE1-5E91-ED28-93B3CECADB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82FDC08E-AD55-17C3-A9E4-685A1F33D9C4}"/>
              </a:ext>
            </a:extLst>
          </p:cNvPr>
          <p:cNvSpPr>
            <a:spLocks noGrp="1"/>
          </p:cNvSpPr>
          <p:nvPr>
            <p:ph type="dt" sz="half" idx="10"/>
          </p:nvPr>
        </p:nvSpPr>
        <p:spPr/>
        <p:txBody>
          <a:bodyPr/>
          <a:lstStyle/>
          <a:p>
            <a:fld id="{A251D0EB-05E7-634E-8369-D3FAA9FE967F}" type="datetimeFigureOut">
              <a:rPr lang="en-GB" smtClean="0"/>
              <a:t>22/05/2023</a:t>
            </a:fld>
            <a:endParaRPr lang="en-GB"/>
          </a:p>
        </p:txBody>
      </p:sp>
      <p:sp>
        <p:nvSpPr>
          <p:cNvPr id="5" name="Footer Placeholder 4">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50F0B45C-A689-59D7-1348-DA205667B0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5DDC60FE-8394-52D9-F38D-16D9C6864C4B}"/>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302895907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3F86D53E-9151-642B-982A-50B50C4E71F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B34F25CC-B39C-9B1F-7992-635A3F75FF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B1465E73-36BC-DD20-580F-297160CF4E3F}"/>
              </a:ext>
            </a:extLst>
          </p:cNvPr>
          <p:cNvSpPr>
            <a:spLocks noGrp="1"/>
          </p:cNvSpPr>
          <p:nvPr>
            <p:ph type="dt" sz="half" idx="10"/>
          </p:nvPr>
        </p:nvSpPr>
        <p:spPr/>
        <p:txBody>
          <a:bodyPr/>
          <a:lstStyle/>
          <a:p>
            <a:fld id="{A251D0EB-05E7-634E-8369-D3FAA9FE967F}" type="datetimeFigureOut">
              <a:rPr lang="en-GB" smtClean="0"/>
              <a:t>22/05/2023</a:t>
            </a:fld>
            <a:endParaRPr lang="en-GB"/>
          </a:p>
        </p:txBody>
      </p:sp>
      <p:sp>
        <p:nvSpPr>
          <p:cNvPr id="5" name="Footer Placeholder 4">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52082E64-622A-0D65-4F21-480B9EEB7F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EF89D732-CDF8-32EA-32FA-CED8E313E2B8}"/>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8461015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B7E6AA89-582D-3417-D155-237B522F053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ACFD85D9-E77B-337C-F44C-857655A353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7058ADFE-87A1-76BF-A561-3093B0CDDECA}"/>
              </a:ext>
            </a:extLst>
          </p:cNvPr>
          <p:cNvSpPr>
            <a:spLocks noGrp="1"/>
          </p:cNvSpPr>
          <p:nvPr>
            <p:ph type="dt" sz="half" idx="10"/>
          </p:nvPr>
        </p:nvSpPr>
        <p:spPr/>
        <p:txBody>
          <a:bodyPr/>
          <a:lstStyle/>
          <a:p>
            <a:fld id="{A251D0EB-05E7-634E-8369-D3FAA9FE967F}" type="datetimeFigureOut">
              <a:rPr lang="en-GB" smtClean="0"/>
              <a:t>22/05/2023</a:t>
            </a:fld>
            <a:endParaRPr lang="en-GB"/>
          </a:p>
        </p:txBody>
      </p:sp>
      <p:sp>
        <p:nvSpPr>
          <p:cNvPr id="5" name="Footer Placeholder 4">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18286F60-2562-7281-9A23-74F97BB03C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075FBBC0-EDA1-B3A5-2E2E-AD5F6A89D45B}"/>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32547138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12192000" cy="68580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grpSp>
        <p:nvGrpSpPr>
          <p:cNvPr id="11" name="Google Shape;11;p2"/>
          <p:cNvGrpSpPr/>
          <p:nvPr/>
        </p:nvGrpSpPr>
        <p:grpSpPr>
          <a:xfrm rot="10800000" flipH="1">
            <a:off x="455205" y="4166472"/>
            <a:ext cx="11735668" cy="2691633"/>
            <a:chOff x="-4395163" y="751996"/>
            <a:chExt cx="13539073" cy="3105254"/>
          </a:xfrm>
        </p:grpSpPr>
        <p:sp>
          <p:nvSpPr>
            <p:cNvPr id="12" name="Google Shape;12;p2"/>
            <p:cNvSpPr/>
            <p:nvPr/>
          </p:nvSpPr>
          <p:spPr>
            <a:xfrm>
              <a:off x="5833150" y="752100"/>
              <a:ext cx="743025" cy="3102950"/>
            </a:xfrm>
            <a:custGeom>
              <a:avLst/>
              <a:gdLst/>
              <a:ahLst/>
              <a:cxnLst/>
              <a:rect l="l" t="t" r="r" b="b"/>
              <a:pathLst>
                <a:path w="29720" h="124118" extrusionOk="0">
                  <a:moveTo>
                    <a:pt x="29559" y="0"/>
                  </a:moveTo>
                  <a:lnTo>
                    <a:pt x="0" y="21343"/>
                  </a:lnTo>
                  <a:lnTo>
                    <a:pt x="0" y="124118"/>
                  </a:lnTo>
                  <a:lnTo>
                    <a:pt x="29721" y="102879"/>
                  </a:lnTo>
                  <a:close/>
                </a:path>
              </a:pathLst>
            </a:custGeom>
            <a:solidFill>
              <a:schemeClr val="accent2"/>
            </a:solidFill>
            <a:ln>
              <a:noFill/>
            </a:ln>
          </p:spPr>
          <p:txBody>
            <a:bodyPr/>
            <a:lstStyle/>
            <a:p>
              <a:endParaRPr/>
            </a:p>
          </p:txBody>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txBody>
            <a:bodyPr/>
            <a:lstStyle/>
            <a:p>
              <a:endParaRPr/>
            </a:p>
          </p:txBody>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grpSp>
      <p:sp>
        <p:nvSpPr>
          <p:cNvPr id="18" name="Google Shape;18;p2"/>
          <p:cNvSpPr txBox="1">
            <a:spLocks noGrp="1"/>
          </p:cNvSpPr>
          <p:nvPr>
            <p:ph type="ctrTitle"/>
          </p:nvPr>
        </p:nvSpPr>
        <p:spPr>
          <a:xfrm>
            <a:off x="819967" y="4166467"/>
            <a:ext cx="8078400" cy="2042800"/>
          </a:xfrm>
          <a:prstGeom prst="rect">
            <a:avLst/>
          </a:prstGeom>
        </p:spPr>
        <p:txBody>
          <a:bodyPr spcFirstLastPara="1" wrap="square" lIns="0" tIns="0" rIns="0" bIns="0" anchor="ctr" anchorCtr="0">
            <a:noAutofit/>
          </a:bodyPr>
          <a:lstStyle>
            <a:lvl1pPr lvl="0" rtl="0">
              <a:spcBef>
                <a:spcPct val="0"/>
              </a:spcBef>
              <a:spcAft>
                <a:spcPct val="0"/>
              </a:spcAft>
              <a:buSzPts val="4800"/>
              <a:buNone/>
              <a:defRPr sz="6400"/>
            </a:lvl1pPr>
            <a:lvl2pPr lvl="1" rtl="0">
              <a:spcBef>
                <a:spcPct val="0"/>
              </a:spcBef>
              <a:spcAft>
                <a:spcPct val="0"/>
              </a:spcAft>
              <a:buSzPts val="4800"/>
              <a:buNone/>
              <a:defRPr sz="6400"/>
            </a:lvl2pPr>
            <a:lvl3pPr lvl="2" rtl="0">
              <a:spcBef>
                <a:spcPct val="0"/>
              </a:spcBef>
              <a:spcAft>
                <a:spcPct val="0"/>
              </a:spcAft>
              <a:buSzPts val="4800"/>
              <a:buNone/>
              <a:defRPr sz="6400"/>
            </a:lvl3pPr>
            <a:lvl4pPr lvl="3" rtl="0">
              <a:spcBef>
                <a:spcPct val="0"/>
              </a:spcBef>
              <a:spcAft>
                <a:spcPct val="0"/>
              </a:spcAft>
              <a:buSzPts val="4800"/>
              <a:buNone/>
              <a:defRPr sz="6400"/>
            </a:lvl4pPr>
            <a:lvl5pPr lvl="4" rtl="0">
              <a:spcBef>
                <a:spcPct val="0"/>
              </a:spcBef>
              <a:spcAft>
                <a:spcPct val="0"/>
              </a:spcAft>
              <a:buSzPts val="4800"/>
              <a:buNone/>
              <a:defRPr sz="6400"/>
            </a:lvl5pPr>
            <a:lvl6pPr lvl="5" rtl="0">
              <a:spcBef>
                <a:spcPct val="0"/>
              </a:spcBef>
              <a:spcAft>
                <a:spcPct val="0"/>
              </a:spcAft>
              <a:buSzPts val="4800"/>
              <a:buNone/>
              <a:defRPr sz="6400"/>
            </a:lvl6pPr>
            <a:lvl7pPr lvl="6" rtl="0">
              <a:spcBef>
                <a:spcPct val="0"/>
              </a:spcBef>
              <a:spcAft>
                <a:spcPct val="0"/>
              </a:spcAft>
              <a:buSzPts val="4800"/>
              <a:buNone/>
              <a:defRPr sz="6400"/>
            </a:lvl7pPr>
            <a:lvl8pPr lvl="7" rtl="0">
              <a:spcBef>
                <a:spcPct val="0"/>
              </a:spcBef>
              <a:spcAft>
                <a:spcPct val="0"/>
              </a:spcAft>
              <a:buSzPts val="4800"/>
              <a:buNone/>
              <a:defRPr sz="6400"/>
            </a:lvl8pPr>
            <a:lvl9pPr lvl="8" rtl="0">
              <a:spcBef>
                <a:spcPct val="0"/>
              </a:spcBef>
              <a:spcAft>
                <a:spcPct val="0"/>
              </a:spcAft>
              <a:buSzPts val="4800"/>
              <a:buNone/>
              <a:defRPr sz="64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20470" y="5243822"/>
            <a:ext cx="1552849" cy="873477"/>
          </a:xfrm>
          <a:prstGeom prst="rect">
            <a:avLst/>
          </a:prstGeom>
        </p:spPr>
      </p:pic>
    </p:spTree>
    <p:extLst>
      <p:ext uri="{BB962C8B-B14F-4D97-AF65-F5344CB8AC3E}">
        <p14:creationId xmlns:p14="http://schemas.microsoft.com/office/powerpoint/2010/main" val="37799462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805329"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grpSp>
      <p:grpSp>
        <p:nvGrpSpPr>
          <p:cNvPr id="74" name="Google Shape;74;p7"/>
          <p:cNvGrpSpPr/>
          <p:nvPr/>
        </p:nvGrpSpPr>
        <p:grpSpPr>
          <a:xfrm>
            <a:off x="508001" y="0"/>
            <a:ext cx="11684148"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txBody>
              <a:bodyPr/>
              <a:lstStyle/>
              <a:p>
                <a:endParaRPr/>
              </a:p>
            </p:txBody>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txBody>
              <a:bodyPr/>
              <a:lstStyle/>
              <a:p>
                <a:endParaRPr/>
              </a:p>
            </p:txBody>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grpSp>
      </p:grpSp>
      <p:sp>
        <p:nvSpPr>
          <p:cNvPr id="83" name="Google Shape;83;p7"/>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ct val="0"/>
              </a:spcBef>
              <a:spcAft>
                <a:spcPct val="0"/>
              </a:spcAft>
              <a:buSzPts val="3000"/>
              <a:buNone/>
              <a:defRPr/>
            </a:lvl1pPr>
            <a:lvl2pPr lvl="1" rtl="0">
              <a:spcBef>
                <a:spcPct val="0"/>
              </a:spcBef>
              <a:spcAft>
                <a:spcPct val="0"/>
              </a:spcAft>
              <a:buSzPts val="3000"/>
              <a:buNone/>
              <a:defRPr/>
            </a:lvl2pPr>
            <a:lvl3pPr lvl="2" rtl="0">
              <a:spcBef>
                <a:spcPct val="0"/>
              </a:spcBef>
              <a:spcAft>
                <a:spcPct val="0"/>
              </a:spcAft>
              <a:buSzPts val="3000"/>
              <a:buNone/>
              <a:defRPr/>
            </a:lvl3pPr>
            <a:lvl4pPr lvl="3" rtl="0">
              <a:spcBef>
                <a:spcPct val="0"/>
              </a:spcBef>
              <a:spcAft>
                <a:spcPct val="0"/>
              </a:spcAft>
              <a:buSzPts val="3000"/>
              <a:buNone/>
              <a:defRPr/>
            </a:lvl4pPr>
            <a:lvl5pPr lvl="4" rtl="0">
              <a:spcBef>
                <a:spcPct val="0"/>
              </a:spcBef>
              <a:spcAft>
                <a:spcPct val="0"/>
              </a:spcAft>
              <a:buSzPts val="3000"/>
              <a:buNone/>
              <a:defRPr/>
            </a:lvl5pPr>
            <a:lvl6pPr lvl="5" rtl="0">
              <a:spcBef>
                <a:spcPct val="0"/>
              </a:spcBef>
              <a:spcAft>
                <a:spcPct val="0"/>
              </a:spcAft>
              <a:buSzPts val="3000"/>
              <a:buNone/>
              <a:defRPr/>
            </a:lvl6pPr>
            <a:lvl7pPr lvl="6" rtl="0">
              <a:spcBef>
                <a:spcPct val="0"/>
              </a:spcBef>
              <a:spcAft>
                <a:spcPct val="0"/>
              </a:spcAft>
              <a:buSzPts val="3000"/>
              <a:buNone/>
              <a:defRPr/>
            </a:lvl7pPr>
            <a:lvl8pPr lvl="7" rtl="0">
              <a:spcBef>
                <a:spcPct val="0"/>
              </a:spcBef>
              <a:spcAft>
                <a:spcPct val="0"/>
              </a:spcAft>
              <a:buSzPts val="3000"/>
              <a:buNone/>
              <a:defRPr/>
            </a:lvl8pPr>
            <a:lvl9pPr lvl="8" rtl="0">
              <a:spcBef>
                <a:spcPct val="0"/>
              </a:spcBef>
              <a:spcAft>
                <a:spcPct val="0"/>
              </a:spcAft>
              <a:buSzPts val="3000"/>
              <a:buNone/>
              <a:defRPr/>
            </a:lvl9pPr>
          </a:lstStyle>
          <a:p>
            <a:endParaRPr/>
          </a:p>
        </p:txBody>
      </p:sp>
      <p:sp>
        <p:nvSpPr>
          <p:cNvPr id="84" name="Google Shape;84;p7"/>
          <p:cNvSpPr txBox="1">
            <a:spLocks noGrp="1"/>
          </p:cNvSpPr>
          <p:nvPr>
            <p:ph type="body" idx="1"/>
          </p:nvPr>
        </p:nvSpPr>
        <p:spPr>
          <a:xfrm>
            <a:off x="805333"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ct val="0"/>
              </a:spcAft>
              <a:buSzPts val="2200"/>
              <a:buChar char="▸"/>
              <a:defRPr sz="2933"/>
            </a:lvl1pPr>
            <a:lvl2pPr marL="1219170" lvl="1" indent="-491054" rtl="0">
              <a:spcBef>
                <a:spcPct val="0"/>
              </a:spcBef>
              <a:spcAft>
                <a:spcPct val="0"/>
              </a:spcAft>
              <a:buSzPts val="2200"/>
              <a:buChar char="▹"/>
              <a:defRPr sz="2933"/>
            </a:lvl2pPr>
            <a:lvl3pPr marL="1828754" lvl="2" indent="-491054" rtl="0">
              <a:spcBef>
                <a:spcPct val="0"/>
              </a:spcBef>
              <a:spcAft>
                <a:spcPct val="0"/>
              </a:spcAft>
              <a:buSzPts val="2200"/>
              <a:buChar char="■"/>
              <a:defRPr sz="2933"/>
            </a:lvl3pPr>
            <a:lvl4pPr marL="2438339" lvl="3" indent="-491054" rtl="0">
              <a:spcBef>
                <a:spcPct val="0"/>
              </a:spcBef>
              <a:spcAft>
                <a:spcPct val="0"/>
              </a:spcAft>
              <a:buSzPts val="2200"/>
              <a:buChar char="●"/>
              <a:defRPr sz="2933"/>
            </a:lvl4pPr>
            <a:lvl5pPr marL="3047924" lvl="4" indent="-491054" rtl="0">
              <a:spcBef>
                <a:spcPct val="0"/>
              </a:spcBef>
              <a:spcAft>
                <a:spcPct val="0"/>
              </a:spcAft>
              <a:buSzPts val="2200"/>
              <a:buChar char="○"/>
              <a:defRPr sz="2933"/>
            </a:lvl5pPr>
            <a:lvl6pPr marL="3657509" lvl="5" indent="-491054" rtl="0">
              <a:spcBef>
                <a:spcPct val="0"/>
              </a:spcBef>
              <a:spcAft>
                <a:spcPct val="0"/>
              </a:spcAft>
              <a:buSzPts val="2200"/>
              <a:buChar char="■"/>
              <a:defRPr sz="2933"/>
            </a:lvl6pPr>
            <a:lvl7pPr marL="4267093" lvl="6" indent="-491054" rtl="0">
              <a:spcBef>
                <a:spcPct val="0"/>
              </a:spcBef>
              <a:spcAft>
                <a:spcPct val="0"/>
              </a:spcAft>
              <a:buSzPts val="2200"/>
              <a:buChar char="●"/>
              <a:defRPr sz="2933"/>
            </a:lvl7pPr>
            <a:lvl8pPr marL="4876678" lvl="7" indent="-491054" rtl="0">
              <a:spcBef>
                <a:spcPct val="0"/>
              </a:spcBef>
              <a:spcAft>
                <a:spcPct val="0"/>
              </a:spcAft>
              <a:buSzPts val="2200"/>
              <a:buChar char="○"/>
              <a:defRPr sz="2933"/>
            </a:lvl8pPr>
            <a:lvl9pPr marL="5486263" lvl="8" indent="-491054" rtl="0">
              <a:spcBef>
                <a:spcPct val="0"/>
              </a:spcBef>
              <a:spcAft>
                <a:spcPct val="0"/>
              </a:spcAft>
              <a:buSzPts val="2200"/>
              <a:buChar char="■"/>
              <a:defRPr sz="2933"/>
            </a:lvl9pPr>
          </a:lstStyle>
          <a:p>
            <a:endParaRPr/>
          </a:p>
        </p:txBody>
      </p:sp>
      <p:sp>
        <p:nvSpPr>
          <p:cNvPr id="85" name="Google Shape;85;p7"/>
          <p:cNvSpPr txBox="1">
            <a:spLocks noGrp="1"/>
          </p:cNvSpPr>
          <p:nvPr>
            <p:ph type="body" idx="2"/>
          </p:nvPr>
        </p:nvSpPr>
        <p:spPr>
          <a:xfrm>
            <a:off x="5583171"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ct val="0"/>
              </a:spcAft>
              <a:buSzPts val="2200"/>
              <a:buChar char="▸"/>
              <a:defRPr sz="2933"/>
            </a:lvl1pPr>
            <a:lvl2pPr marL="1219170" lvl="1" indent="-491054" rtl="0">
              <a:spcBef>
                <a:spcPct val="0"/>
              </a:spcBef>
              <a:spcAft>
                <a:spcPct val="0"/>
              </a:spcAft>
              <a:buSzPts val="2200"/>
              <a:buChar char="▹"/>
              <a:defRPr sz="2933"/>
            </a:lvl2pPr>
            <a:lvl3pPr marL="1828754" lvl="2" indent="-491054" rtl="0">
              <a:spcBef>
                <a:spcPct val="0"/>
              </a:spcBef>
              <a:spcAft>
                <a:spcPct val="0"/>
              </a:spcAft>
              <a:buSzPts val="2200"/>
              <a:buChar char="■"/>
              <a:defRPr sz="2933"/>
            </a:lvl3pPr>
            <a:lvl4pPr marL="2438339" lvl="3" indent="-491054" rtl="0">
              <a:spcBef>
                <a:spcPct val="0"/>
              </a:spcBef>
              <a:spcAft>
                <a:spcPct val="0"/>
              </a:spcAft>
              <a:buSzPts val="2200"/>
              <a:buChar char="●"/>
              <a:defRPr sz="2933"/>
            </a:lvl4pPr>
            <a:lvl5pPr marL="3047924" lvl="4" indent="-491054" rtl="0">
              <a:spcBef>
                <a:spcPct val="0"/>
              </a:spcBef>
              <a:spcAft>
                <a:spcPct val="0"/>
              </a:spcAft>
              <a:buSzPts val="2200"/>
              <a:buChar char="○"/>
              <a:defRPr sz="2933"/>
            </a:lvl5pPr>
            <a:lvl6pPr marL="3657509" lvl="5" indent="-491054" rtl="0">
              <a:spcBef>
                <a:spcPct val="0"/>
              </a:spcBef>
              <a:spcAft>
                <a:spcPct val="0"/>
              </a:spcAft>
              <a:buSzPts val="2200"/>
              <a:buChar char="■"/>
              <a:defRPr sz="2933"/>
            </a:lvl6pPr>
            <a:lvl7pPr marL="4267093" lvl="6" indent="-491054" rtl="0">
              <a:spcBef>
                <a:spcPct val="0"/>
              </a:spcBef>
              <a:spcAft>
                <a:spcPct val="0"/>
              </a:spcAft>
              <a:buSzPts val="2200"/>
              <a:buChar char="●"/>
              <a:defRPr sz="2933"/>
            </a:lvl7pPr>
            <a:lvl8pPr marL="4876678" lvl="7" indent="-491054" rtl="0">
              <a:spcBef>
                <a:spcPct val="0"/>
              </a:spcBef>
              <a:spcAft>
                <a:spcPct val="0"/>
              </a:spcAft>
              <a:buSzPts val="2200"/>
              <a:buChar char="○"/>
              <a:defRPr sz="2933"/>
            </a:lvl8pPr>
            <a:lvl9pPr marL="5486263" lvl="8" indent="-491054" rtl="0">
              <a:spcBef>
                <a:spcPct val="0"/>
              </a:spcBef>
              <a:spcAft>
                <a:spcPct val="0"/>
              </a:spcAft>
              <a:buSzPts val="2200"/>
              <a:buChar char="■"/>
              <a:defRPr sz="2933"/>
            </a:lvl9pPr>
          </a:lstStyle>
          <a:p>
            <a:endParaRPr/>
          </a:p>
        </p:txBody>
      </p:sp>
      <p:sp>
        <p:nvSpPr>
          <p:cNvPr id="86" name="Google Shape;86;p7"/>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9403" y="6255541"/>
            <a:ext cx="1062616" cy="597721"/>
          </a:xfrm>
          <a:prstGeom prst="rect">
            <a:avLst/>
          </a:prstGeom>
        </p:spPr>
      </p:pic>
    </p:spTree>
    <p:extLst>
      <p:ext uri="{BB962C8B-B14F-4D97-AF65-F5344CB8AC3E}">
        <p14:creationId xmlns:p14="http://schemas.microsoft.com/office/powerpoint/2010/main" val="425757571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805329"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grpSp>
      <p:grpSp>
        <p:nvGrpSpPr>
          <p:cNvPr id="47" name="Google Shape;47;p5"/>
          <p:cNvGrpSpPr/>
          <p:nvPr/>
        </p:nvGrpSpPr>
        <p:grpSpPr>
          <a:xfrm>
            <a:off x="508001" y="0"/>
            <a:ext cx="11684148"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txBody>
              <a:bodyPr/>
              <a:lstStyle/>
              <a:p>
                <a:endParaRPr/>
              </a:p>
            </p:txBody>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txBody>
              <a:bodyPr/>
              <a:lstStyle/>
              <a:p>
                <a:endParaRPr/>
              </a:p>
            </p:txBody>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grpSp>
      </p:grpSp>
      <p:sp>
        <p:nvSpPr>
          <p:cNvPr id="56" name="Google Shape;56;p5"/>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ct val="0"/>
              </a:spcBef>
              <a:spcAft>
                <a:spcPct val="0"/>
              </a:spcAft>
              <a:buSzPts val="3000"/>
              <a:buNone/>
              <a:defRPr/>
            </a:lvl1pPr>
            <a:lvl2pPr lvl="1" rtl="0">
              <a:spcBef>
                <a:spcPct val="0"/>
              </a:spcBef>
              <a:spcAft>
                <a:spcPct val="0"/>
              </a:spcAft>
              <a:buSzPts val="3000"/>
              <a:buNone/>
              <a:defRPr/>
            </a:lvl2pPr>
            <a:lvl3pPr lvl="2" rtl="0">
              <a:spcBef>
                <a:spcPct val="0"/>
              </a:spcBef>
              <a:spcAft>
                <a:spcPct val="0"/>
              </a:spcAft>
              <a:buSzPts val="3000"/>
              <a:buNone/>
              <a:defRPr/>
            </a:lvl3pPr>
            <a:lvl4pPr lvl="3" rtl="0">
              <a:spcBef>
                <a:spcPct val="0"/>
              </a:spcBef>
              <a:spcAft>
                <a:spcPct val="0"/>
              </a:spcAft>
              <a:buSzPts val="3000"/>
              <a:buNone/>
              <a:defRPr/>
            </a:lvl4pPr>
            <a:lvl5pPr lvl="4" rtl="0">
              <a:spcBef>
                <a:spcPct val="0"/>
              </a:spcBef>
              <a:spcAft>
                <a:spcPct val="0"/>
              </a:spcAft>
              <a:buSzPts val="3000"/>
              <a:buNone/>
              <a:defRPr/>
            </a:lvl5pPr>
            <a:lvl6pPr lvl="5" rtl="0">
              <a:spcBef>
                <a:spcPct val="0"/>
              </a:spcBef>
              <a:spcAft>
                <a:spcPct val="0"/>
              </a:spcAft>
              <a:buSzPts val="3000"/>
              <a:buNone/>
              <a:defRPr/>
            </a:lvl6pPr>
            <a:lvl7pPr lvl="6" rtl="0">
              <a:spcBef>
                <a:spcPct val="0"/>
              </a:spcBef>
              <a:spcAft>
                <a:spcPct val="0"/>
              </a:spcAft>
              <a:buSzPts val="3000"/>
              <a:buNone/>
              <a:defRPr/>
            </a:lvl7pPr>
            <a:lvl8pPr lvl="7" rtl="0">
              <a:spcBef>
                <a:spcPct val="0"/>
              </a:spcBef>
              <a:spcAft>
                <a:spcPct val="0"/>
              </a:spcAft>
              <a:buSzPts val="3000"/>
              <a:buNone/>
              <a:defRPr/>
            </a:lvl8pPr>
            <a:lvl9pPr lvl="8" rtl="0">
              <a:spcBef>
                <a:spcPct val="0"/>
              </a:spcBef>
              <a:spcAft>
                <a:spcPct val="0"/>
              </a:spcAft>
              <a:buSzPts val="3000"/>
              <a:buNone/>
              <a:defRPr/>
            </a:lvl9pPr>
          </a:lstStyle>
          <a:p>
            <a:endParaRPr/>
          </a:p>
        </p:txBody>
      </p:sp>
      <p:sp>
        <p:nvSpPr>
          <p:cNvPr id="57" name="Google Shape;57;p5"/>
          <p:cNvSpPr txBox="1">
            <a:spLocks noGrp="1"/>
          </p:cNvSpPr>
          <p:nvPr>
            <p:ph type="body" idx="1"/>
          </p:nvPr>
        </p:nvSpPr>
        <p:spPr>
          <a:xfrm>
            <a:off x="819967" y="2273567"/>
            <a:ext cx="9010400" cy="3768800"/>
          </a:xfrm>
          <a:prstGeom prst="rect">
            <a:avLst/>
          </a:prstGeom>
        </p:spPr>
        <p:txBody>
          <a:bodyPr spcFirstLastPara="1" wrap="square" lIns="0" tIns="0" rIns="0" bIns="0" anchor="t" anchorCtr="0">
            <a:noAutofit/>
          </a:bodyPr>
          <a:lstStyle>
            <a:lvl1pPr marL="609585" lvl="0" indent="-507987" rtl="0">
              <a:spcBef>
                <a:spcPts val="800"/>
              </a:spcBef>
              <a:spcAft>
                <a:spcPct val="0"/>
              </a:spcAft>
              <a:buSzPts val="2400"/>
              <a:buChar char="▸"/>
              <a:defRPr/>
            </a:lvl1pPr>
            <a:lvl2pPr marL="1219170" lvl="1" indent="-507987" rtl="0">
              <a:spcBef>
                <a:spcPct val="0"/>
              </a:spcBef>
              <a:spcAft>
                <a:spcPct val="0"/>
              </a:spcAft>
              <a:buSzPts val="2400"/>
              <a:buChar char="▹"/>
              <a:defRPr/>
            </a:lvl2pPr>
            <a:lvl3pPr marL="1828754" lvl="2" indent="-507987" rtl="0">
              <a:spcBef>
                <a:spcPct val="0"/>
              </a:spcBef>
              <a:spcAft>
                <a:spcPct val="0"/>
              </a:spcAft>
              <a:buSzPts val="2400"/>
              <a:buChar char="■"/>
              <a:defRPr/>
            </a:lvl3pPr>
            <a:lvl4pPr marL="2438339" lvl="3" indent="-507987" rtl="0">
              <a:spcBef>
                <a:spcPct val="0"/>
              </a:spcBef>
              <a:spcAft>
                <a:spcPct val="0"/>
              </a:spcAft>
              <a:buSzPts val="2400"/>
              <a:buChar char="●"/>
              <a:defRPr/>
            </a:lvl4pPr>
            <a:lvl5pPr marL="3047924" lvl="4" indent="-507987" rtl="0">
              <a:spcBef>
                <a:spcPct val="0"/>
              </a:spcBef>
              <a:spcAft>
                <a:spcPct val="0"/>
              </a:spcAft>
              <a:buSzPts val="2400"/>
              <a:buChar char="○"/>
              <a:defRPr/>
            </a:lvl5pPr>
            <a:lvl6pPr marL="3657509" lvl="5" indent="-507987" rtl="0">
              <a:spcBef>
                <a:spcPct val="0"/>
              </a:spcBef>
              <a:spcAft>
                <a:spcPct val="0"/>
              </a:spcAft>
              <a:buSzPts val="2400"/>
              <a:buChar char="■"/>
              <a:defRPr/>
            </a:lvl6pPr>
            <a:lvl7pPr marL="4267093" lvl="6" indent="-507987" rtl="0">
              <a:spcBef>
                <a:spcPct val="0"/>
              </a:spcBef>
              <a:spcAft>
                <a:spcPct val="0"/>
              </a:spcAft>
              <a:buSzPts val="2400"/>
              <a:buChar char="●"/>
              <a:defRPr/>
            </a:lvl7pPr>
            <a:lvl8pPr marL="4876678" lvl="7" indent="-507987" rtl="0">
              <a:spcBef>
                <a:spcPct val="0"/>
              </a:spcBef>
              <a:spcAft>
                <a:spcPct val="0"/>
              </a:spcAft>
              <a:buSzPts val="2400"/>
              <a:buChar char="○"/>
              <a:defRPr/>
            </a:lvl8pPr>
            <a:lvl9pPr marL="5486263" lvl="8" indent="-507987" rtl="0">
              <a:spcBef>
                <a:spcPct val="0"/>
              </a:spcBef>
              <a:spcAft>
                <a:spcPct val="0"/>
              </a:spcAft>
              <a:buSzPts val="2400"/>
              <a:buChar char="■"/>
              <a:defRPr/>
            </a:lvl9pPr>
          </a:lstStyle>
          <a:p>
            <a:endParaRPr/>
          </a:p>
        </p:txBody>
      </p:sp>
      <p:sp>
        <p:nvSpPr>
          <p:cNvPr id="58" name="Google Shape;58;p5"/>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9403" y="6255541"/>
            <a:ext cx="1062616" cy="597721"/>
          </a:xfrm>
          <a:prstGeom prst="rect">
            <a:avLst/>
          </a:prstGeom>
        </p:spPr>
      </p:pic>
    </p:spTree>
    <p:extLst>
      <p:ext uri="{BB962C8B-B14F-4D97-AF65-F5344CB8AC3E}">
        <p14:creationId xmlns:p14="http://schemas.microsoft.com/office/powerpoint/2010/main" val="4887245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805329"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grpSp>
      <p:sp>
        <p:nvSpPr>
          <p:cNvPr id="63" name="Google Shape;63;p6"/>
          <p:cNvSpPr txBox="1">
            <a:spLocks noGrp="1"/>
          </p:cNvSpPr>
          <p:nvPr>
            <p:ph type="title"/>
          </p:nvPr>
        </p:nvSpPr>
        <p:spPr>
          <a:xfrm>
            <a:off x="819967" y="521800"/>
            <a:ext cx="4817600" cy="1226000"/>
          </a:xfrm>
          <a:prstGeom prst="rect">
            <a:avLst/>
          </a:prstGeom>
        </p:spPr>
        <p:txBody>
          <a:bodyPr spcFirstLastPara="1" wrap="square" lIns="0" tIns="0" rIns="0" bIns="0" anchor="t" anchorCtr="0">
            <a:noAutofit/>
          </a:bodyPr>
          <a:lstStyle>
            <a:lvl1pPr lvl="0" rtl="0">
              <a:spcBef>
                <a:spcPct val="0"/>
              </a:spcBef>
              <a:spcAft>
                <a:spcPct val="0"/>
              </a:spcAft>
              <a:buClr>
                <a:schemeClr val="accent1"/>
              </a:buClr>
              <a:buSzPts val="3000"/>
              <a:buNone/>
              <a:defRPr>
                <a:solidFill>
                  <a:schemeClr val="accent1"/>
                </a:solidFill>
              </a:defRPr>
            </a:lvl1pPr>
            <a:lvl2pPr lvl="1" rtl="0">
              <a:spcBef>
                <a:spcPct val="0"/>
              </a:spcBef>
              <a:spcAft>
                <a:spcPct val="0"/>
              </a:spcAft>
              <a:buClr>
                <a:schemeClr val="accent1"/>
              </a:buClr>
              <a:buSzPts val="3000"/>
              <a:buNone/>
              <a:defRPr>
                <a:solidFill>
                  <a:schemeClr val="accent1"/>
                </a:solidFill>
              </a:defRPr>
            </a:lvl2pPr>
            <a:lvl3pPr lvl="2" rtl="0">
              <a:spcBef>
                <a:spcPct val="0"/>
              </a:spcBef>
              <a:spcAft>
                <a:spcPct val="0"/>
              </a:spcAft>
              <a:buClr>
                <a:schemeClr val="accent1"/>
              </a:buClr>
              <a:buSzPts val="3000"/>
              <a:buNone/>
              <a:defRPr>
                <a:solidFill>
                  <a:schemeClr val="accent1"/>
                </a:solidFill>
              </a:defRPr>
            </a:lvl3pPr>
            <a:lvl4pPr lvl="3" rtl="0">
              <a:spcBef>
                <a:spcPct val="0"/>
              </a:spcBef>
              <a:spcAft>
                <a:spcPct val="0"/>
              </a:spcAft>
              <a:buClr>
                <a:schemeClr val="accent1"/>
              </a:buClr>
              <a:buSzPts val="3000"/>
              <a:buNone/>
              <a:defRPr>
                <a:solidFill>
                  <a:schemeClr val="accent1"/>
                </a:solidFill>
              </a:defRPr>
            </a:lvl4pPr>
            <a:lvl5pPr lvl="4" rtl="0">
              <a:spcBef>
                <a:spcPct val="0"/>
              </a:spcBef>
              <a:spcAft>
                <a:spcPct val="0"/>
              </a:spcAft>
              <a:buClr>
                <a:schemeClr val="accent1"/>
              </a:buClr>
              <a:buSzPts val="3000"/>
              <a:buNone/>
              <a:defRPr>
                <a:solidFill>
                  <a:schemeClr val="accent1"/>
                </a:solidFill>
              </a:defRPr>
            </a:lvl5pPr>
            <a:lvl6pPr lvl="5" rtl="0">
              <a:spcBef>
                <a:spcPct val="0"/>
              </a:spcBef>
              <a:spcAft>
                <a:spcPct val="0"/>
              </a:spcAft>
              <a:buClr>
                <a:schemeClr val="accent1"/>
              </a:buClr>
              <a:buSzPts val="3000"/>
              <a:buNone/>
              <a:defRPr>
                <a:solidFill>
                  <a:schemeClr val="accent1"/>
                </a:solidFill>
              </a:defRPr>
            </a:lvl6pPr>
            <a:lvl7pPr lvl="6" rtl="0">
              <a:spcBef>
                <a:spcPct val="0"/>
              </a:spcBef>
              <a:spcAft>
                <a:spcPct val="0"/>
              </a:spcAft>
              <a:buClr>
                <a:schemeClr val="accent1"/>
              </a:buClr>
              <a:buSzPts val="3000"/>
              <a:buNone/>
              <a:defRPr>
                <a:solidFill>
                  <a:schemeClr val="accent1"/>
                </a:solidFill>
              </a:defRPr>
            </a:lvl7pPr>
            <a:lvl8pPr lvl="7" rtl="0">
              <a:spcBef>
                <a:spcPct val="0"/>
              </a:spcBef>
              <a:spcAft>
                <a:spcPct val="0"/>
              </a:spcAft>
              <a:buClr>
                <a:schemeClr val="accent1"/>
              </a:buClr>
              <a:buSzPts val="3000"/>
              <a:buNone/>
              <a:defRPr>
                <a:solidFill>
                  <a:schemeClr val="accent1"/>
                </a:solidFill>
              </a:defRPr>
            </a:lvl8pPr>
            <a:lvl9pPr lvl="8" rtl="0">
              <a:spcBef>
                <a:spcPct val="0"/>
              </a:spcBef>
              <a:spcAft>
                <a:spcPct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819967" y="1968767"/>
            <a:ext cx="4817600" cy="3768800"/>
          </a:xfrm>
          <a:prstGeom prst="rect">
            <a:avLst/>
          </a:prstGeom>
        </p:spPr>
        <p:txBody>
          <a:bodyPr spcFirstLastPara="1" wrap="square" lIns="0" tIns="0" rIns="0" bIns="0" anchor="t" anchorCtr="0">
            <a:noAutofit/>
          </a:bodyPr>
          <a:lstStyle>
            <a:lvl1pPr marL="609585" lvl="0" indent="-507987" rtl="0">
              <a:spcBef>
                <a:spcPts val="800"/>
              </a:spcBef>
              <a:spcAft>
                <a:spcPct val="0"/>
              </a:spcAft>
              <a:buSzPts val="2400"/>
              <a:buChar char="▸"/>
              <a:defRPr/>
            </a:lvl1pPr>
            <a:lvl2pPr marL="1219170" lvl="1" indent="-507987" rtl="0">
              <a:spcBef>
                <a:spcPct val="0"/>
              </a:spcBef>
              <a:spcAft>
                <a:spcPct val="0"/>
              </a:spcAft>
              <a:buSzPts val="2400"/>
              <a:buChar char="▹"/>
              <a:defRPr/>
            </a:lvl2pPr>
            <a:lvl3pPr marL="1828754" lvl="2" indent="-507987" rtl="0">
              <a:spcBef>
                <a:spcPct val="0"/>
              </a:spcBef>
              <a:spcAft>
                <a:spcPct val="0"/>
              </a:spcAft>
              <a:buSzPts val="2400"/>
              <a:buChar char="■"/>
              <a:defRPr/>
            </a:lvl3pPr>
            <a:lvl4pPr marL="2438339" lvl="3" indent="-507987" rtl="0">
              <a:spcBef>
                <a:spcPct val="0"/>
              </a:spcBef>
              <a:spcAft>
                <a:spcPct val="0"/>
              </a:spcAft>
              <a:buSzPts val="2400"/>
              <a:buChar char="●"/>
              <a:defRPr/>
            </a:lvl4pPr>
            <a:lvl5pPr marL="3047924" lvl="4" indent="-507987" rtl="0">
              <a:spcBef>
                <a:spcPct val="0"/>
              </a:spcBef>
              <a:spcAft>
                <a:spcPct val="0"/>
              </a:spcAft>
              <a:buSzPts val="2400"/>
              <a:buChar char="○"/>
              <a:defRPr/>
            </a:lvl5pPr>
            <a:lvl6pPr marL="3657509" lvl="5" indent="-507987" rtl="0">
              <a:spcBef>
                <a:spcPct val="0"/>
              </a:spcBef>
              <a:spcAft>
                <a:spcPct val="0"/>
              </a:spcAft>
              <a:buSzPts val="2400"/>
              <a:buChar char="■"/>
              <a:defRPr/>
            </a:lvl6pPr>
            <a:lvl7pPr marL="4267093" lvl="6" indent="-507987" rtl="0">
              <a:spcBef>
                <a:spcPct val="0"/>
              </a:spcBef>
              <a:spcAft>
                <a:spcPct val="0"/>
              </a:spcAft>
              <a:buSzPts val="2400"/>
              <a:buChar char="●"/>
              <a:defRPr/>
            </a:lvl7pPr>
            <a:lvl8pPr marL="4876678" lvl="7" indent="-507987" rtl="0">
              <a:spcBef>
                <a:spcPct val="0"/>
              </a:spcBef>
              <a:spcAft>
                <a:spcPct val="0"/>
              </a:spcAft>
              <a:buSzPts val="2400"/>
              <a:buChar char="○"/>
              <a:defRPr/>
            </a:lvl8pPr>
            <a:lvl9pPr marL="5486263" lvl="8" indent="-507987" rtl="0">
              <a:spcBef>
                <a:spcPct val="0"/>
              </a:spcBef>
              <a:spcAft>
                <a:spcPct val="0"/>
              </a:spcAft>
              <a:buSzPts val="2400"/>
              <a:buChar char="■"/>
              <a:defRPr/>
            </a:lvl9pPr>
          </a:lstStyle>
          <a:p>
            <a:endParaRPr/>
          </a:p>
        </p:txBody>
      </p:sp>
      <p:sp>
        <p:nvSpPr>
          <p:cNvPr id="65" name="Google Shape;65;p6"/>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grpSp>
        <p:nvGrpSpPr>
          <p:cNvPr id="66" name="Google Shape;66;p6"/>
          <p:cNvGrpSpPr/>
          <p:nvPr/>
        </p:nvGrpSpPr>
        <p:grpSpPr>
          <a:xfrm rot="10800000">
            <a:off x="6096000" y="-63"/>
            <a:ext cx="6096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txBody>
            <a:bodyPr/>
            <a:lstStyle/>
            <a:p>
              <a:endParaRPr/>
            </a:p>
          </p:txBody>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2400"/>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9403" y="6255541"/>
            <a:ext cx="1062616" cy="597721"/>
          </a:xfrm>
          <a:prstGeom prst="rect">
            <a:avLst/>
          </a:prstGeom>
        </p:spPr>
      </p:pic>
    </p:spTree>
    <p:extLst>
      <p:ext uri="{BB962C8B-B14F-4D97-AF65-F5344CB8AC3E}">
        <p14:creationId xmlns:p14="http://schemas.microsoft.com/office/powerpoint/2010/main" val="32707643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BF1D62DD-FD43-5F1F-05AF-858FC325EDE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56BE1C15-A6D1-9BA2-A01D-F54E4B1AA7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121FA935-D46B-B151-07F9-6A097D43E402}"/>
              </a:ext>
            </a:extLst>
          </p:cNvPr>
          <p:cNvSpPr>
            <a:spLocks noGrp="1"/>
          </p:cNvSpPr>
          <p:nvPr>
            <p:ph type="dt" sz="half" idx="10"/>
          </p:nvPr>
        </p:nvSpPr>
        <p:spPr/>
        <p:txBody>
          <a:bodyPr/>
          <a:lstStyle/>
          <a:p>
            <a:fld id="{A251D0EB-05E7-634E-8369-D3FAA9FE967F}" type="datetimeFigureOut">
              <a:rPr lang="en-GB" smtClean="0"/>
              <a:t>22/05/2023</a:t>
            </a:fld>
            <a:endParaRPr lang="en-GB"/>
          </a:p>
        </p:txBody>
      </p:sp>
      <p:sp>
        <p:nvSpPr>
          <p:cNvPr id="5" name="Footer Placeholder 4">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9EFAE5E6-D90C-4339-6377-2A66E92301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E3F35047-DA68-D77A-F4EB-FA0E3EFEED0B}"/>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1330949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816B1401-E0BB-9758-1AB5-142E2C24201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30E5E88E-F978-A6FE-C9CF-F898AAA2B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B85F6C21-ED2C-F253-EF6F-9986C72EE8AF}"/>
              </a:ext>
            </a:extLst>
          </p:cNvPr>
          <p:cNvSpPr>
            <a:spLocks noGrp="1"/>
          </p:cNvSpPr>
          <p:nvPr>
            <p:ph type="dt" sz="half" idx="10"/>
          </p:nvPr>
        </p:nvSpPr>
        <p:spPr/>
        <p:txBody>
          <a:bodyPr/>
          <a:lstStyle/>
          <a:p>
            <a:fld id="{A251D0EB-05E7-634E-8369-D3FAA9FE967F}" type="datetimeFigureOut">
              <a:rPr lang="en-GB" smtClean="0"/>
              <a:t>22/05/2023</a:t>
            </a:fld>
            <a:endParaRPr lang="en-GB"/>
          </a:p>
        </p:txBody>
      </p:sp>
      <p:sp>
        <p:nvSpPr>
          <p:cNvPr id="5" name="Footer Placeholder 4">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5465AC61-B13F-9C06-B87C-9A01E3E0B6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E10A9C3E-8832-A990-909F-27B6608A3160}"/>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26694218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A0428CD2-6EB0-F2E5-E93B-32CAD667D41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975B44BE-0DCC-3D45-71E1-FB4B863DC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7FAC630B-1AB8-D81C-D957-698F52D0FD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569A5DC3-C980-D95B-6C77-88F9E39426BB}"/>
              </a:ext>
            </a:extLst>
          </p:cNvPr>
          <p:cNvSpPr>
            <a:spLocks noGrp="1"/>
          </p:cNvSpPr>
          <p:nvPr>
            <p:ph type="dt" sz="half" idx="10"/>
          </p:nvPr>
        </p:nvSpPr>
        <p:spPr/>
        <p:txBody>
          <a:bodyPr/>
          <a:lstStyle/>
          <a:p>
            <a:fld id="{A251D0EB-05E7-634E-8369-D3FAA9FE967F}" type="datetimeFigureOut">
              <a:rPr lang="en-GB" smtClean="0"/>
              <a:t>22/05/2023</a:t>
            </a:fld>
            <a:endParaRPr lang="en-GB"/>
          </a:p>
        </p:txBody>
      </p:sp>
      <p:sp>
        <p:nvSpPr>
          <p:cNvPr id="6" name="Footer Placeholder 5">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30113EB5-3156-1600-74F4-72C3660C7B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39EE4D07-DF9A-4641-2CFC-9D7B4158CA71}"/>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22487520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656143D9-38D4-AEF2-941A-BD7D1F882A1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3454EEBB-B543-2A1A-7E24-F8CCE3DCE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FEEF302D-09DD-DD16-EA08-D01563170A4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D70744D2-16C6-34CF-AD35-1305CF489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5DE089AC-B671-7259-5BF1-0859CE3D8C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DD245CB9-2001-D389-662E-11521F267F33}"/>
              </a:ext>
            </a:extLst>
          </p:cNvPr>
          <p:cNvSpPr>
            <a:spLocks noGrp="1"/>
          </p:cNvSpPr>
          <p:nvPr>
            <p:ph type="dt" sz="half" idx="10"/>
          </p:nvPr>
        </p:nvSpPr>
        <p:spPr/>
        <p:txBody>
          <a:bodyPr/>
          <a:lstStyle/>
          <a:p>
            <a:fld id="{A251D0EB-05E7-634E-8369-D3FAA9FE967F}" type="datetimeFigureOut">
              <a:rPr lang="en-GB" smtClean="0"/>
              <a:t>22/05/2023</a:t>
            </a:fld>
            <a:endParaRPr lang="en-GB"/>
          </a:p>
        </p:txBody>
      </p:sp>
      <p:sp>
        <p:nvSpPr>
          <p:cNvPr id="8" name="Footer Placeholder 7">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D25BC403-5884-01DA-620B-329CB67AB5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C1BE5EDD-1164-12B7-FF45-EE644B1AC7F9}"/>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28283341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C4C0A744-5694-F2D8-4072-97B503080F2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2893E232-F024-C61B-5E0D-189FAA538914}"/>
              </a:ext>
            </a:extLst>
          </p:cNvPr>
          <p:cNvSpPr>
            <a:spLocks noGrp="1"/>
          </p:cNvSpPr>
          <p:nvPr>
            <p:ph type="dt" sz="half" idx="10"/>
          </p:nvPr>
        </p:nvSpPr>
        <p:spPr/>
        <p:txBody>
          <a:bodyPr/>
          <a:lstStyle/>
          <a:p>
            <a:fld id="{A251D0EB-05E7-634E-8369-D3FAA9FE967F}" type="datetimeFigureOut">
              <a:rPr lang="en-GB" smtClean="0"/>
              <a:t>22/05/2023</a:t>
            </a:fld>
            <a:endParaRPr lang="en-GB"/>
          </a:p>
        </p:txBody>
      </p:sp>
      <p:sp>
        <p:nvSpPr>
          <p:cNvPr id="4" name="Footer Placeholder 3">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EF72D392-F7C5-070C-1C87-476E9A064A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5342EB3C-211A-2CD0-494E-DF89E3D32B1C}"/>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39709189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A3D8AB9B-0390-0389-5164-20AD2C4A332A}"/>
              </a:ext>
            </a:extLst>
          </p:cNvPr>
          <p:cNvSpPr>
            <a:spLocks noGrp="1"/>
          </p:cNvSpPr>
          <p:nvPr>
            <p:ph type="dt" sz="half" idx="10"/>
          </p:nvPr>
        </p:nvSpPr>
        <p:spPr/>
        <p:txBody>
          <a:bodyPr/>
          <a:lstStyle/>
          <a:p>
            <a:fld id="{A251D0EB-05E7-634E-8369-D3FAA9FE967F}" type="datetimeFigureOut">
              <a:rPr lang="en-GB" smtClean="0"/>
              <a:t>22/05/2023</a:t>
            </a:fld>
            <a:endParaRPr lang="en-GB"/>
          </a:p>
        </p:txBody>
      </p:sp>
      <p:sp>
        <p:nvSpPr>
          <p:cNvPr id="3" name="Footer Placeholder 2">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99460082-6FA9-3B84-7183-D43DE926F1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A7B61C63-157E-7392-D00B-44110473D84D}"/>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33123693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2AE2E87C-7DC8-0A8C-9DD6-33906D1CFC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C35EEB2A-BB2E-E7ED-B201-9ED04F9471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EB047B67-BEF3-66EB-10E5-B6758CC98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A12DB893-FC48-77F6-31F5-CAFCCE310EC2}"/>
              </a:ext>
            </a:extLst>
          </p:cNvPr>
          <p:cNvSpPr>
            <a:spLocks noGrp="1"/>
          </p:cNvSpPr>
          <p:nvPr>
            <p:ph type="dt" sz="half" idx="10"/>
          </p:nvPr>
        </p:nvSpPr>
        <p:spPr/>
        <p:txBody>
          <a:bodyPr/>
          <a:lstStyle/>
          <a:p>
            <a:fld id="{A251D0EB-05E7-634E-8369-D3FAA9FE967F}" type="datetimeFigureOut">
              <a:rPr lang="en-GB" smtClean="0"/>
              <a:t>22/05/2023</a:t>
            </a:fld>
            <a:endParaRPr lang="en-GB"/>
          </a:p>
        </p:txBody>
      </p:sp>
      <p:sp>
        <p:nvSpPr>
          <p:cNvPr id="6" name="Footer Placeholder 5">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EA3E3BD6-8EE8-BB50-E987-5B4F0589DD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2C37B065-B247-C28E-E023-3F5396BBB999}"/>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958564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84863F00-3EFB-40AF-5034-D75A53216B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595705AA-8CDC-47D0-2064-303DB72305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99B16266-2E63-DF8A-68AF-956512481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2D0AA7AD-0B04-7CF4-8F73-56D68D2F58CE}"/>
              </a:ext>
            </a:extLst>
          </p:cNvPr>
          <p:cNvSpPr>
            <a:spLocks noGrp="1"/>
          </p:cNvSpPr>
          <p:nvPr>
            <p:ph type="dt" sz="half" idx="10"/>
          </p:nvPr>
        </p:nvSpPr>
        <p:spPr/>
        <p:txBody>
          <a:bodyPr/>
          <a:lstStyle/>
          <a:p>
            <a:fld id="{A251D0EB-05E7-634E-8369-D3FAA9FE967F}" type="datetimeFigureOut">
              <a:rPr lang="en-GB" smtClean="0"/>
              <a:t>22/05/2023</a:t>
            </a:fld>
            <a:endParaRPr lang="en-GB"/>
          </a:p>
        </p:txBody>
      </p:sp>
      <p:sp>
        <p:nvSpPr>
          <p:cNvPr id="6" name="Footer Placeholder 5">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3786CCBC-CF55-3305-F283-B862F9C49D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2373FCC9-17C2-95C6-345F-3BF1C0604697}"/>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39192424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B25FFC9-78EE-4AD3-3188-D3167A4CD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Fare clic per modificare lo stile del titolo Master</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0D5A61E-3B0F-03BC-C9C3-CC01710A3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Fare clic per modificare gli stili di testo Master</a:t>
            </a:r>
          </a:p>
          <a:p>
            <a:pPr lvl="1"/>
            <a:r>
              <a:rPr lang="en-GB"/>
              <a:t>Secondo livello</a:t>
            </a:r>
          </a:p>
          <a:p>
            <a:pPr lvl="2"/>
            <a:r>
              <a:rPr lang="en-GB"/>
              <a:t>Terzo livello</a:t>
            </a:r>
          </a:p>
          <a:p>
            <a:pPr lvl="3"/>
            <a:r>
              <a:rPr lang="en-GB"/>
              <a:t>Quarto livello</a:t>
            </a:r>
          </a:p>
          <a:p>
            <a:pPr lvl="4"/>
            <a:r>
              <a:rPr lang="en-GB"/>
              <a:t>Quinto livello</a:t>
            </a:r>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D02C1BB-ACDA-CE57-B602-8DF774A43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1D0EB-05E7-634E-8369-D3FAA9FE967F}" type="datetimeFigureOut">
              <a:rPr lang="en-GB" smtClean="0"/>
              <a:t>22/05/2023</a:t>
            </a:fld>
            <a:endParaRPr lang="en-GB"/>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9105FD1-8C3B-D9C1-69AC-37039F6F63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40F8490-D212-440F-3BAC-493AD8660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4A9D9-3372-D74A-96C0-997B1AB34D4D}" type="slidenum">
              <a:rPr lang="en-GB" smtClean="0"/>
              <a:t>‹#›</a:t>
            </a:fld>
            <a:endParaRPr lang="en-GB"/>
          </a:p>
        </p:txBody>
      </p:sp>
    </p:spTree>
    <p:extLst>
      <p:ext uri="{BB962C8B-B14F-4D97-AF65-F5344CB8AC3E}">
        <p14:creationId xmlns:p14="http://schemas.microsoft.com/office/powerpoint/2010/main" val="808715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www.england.nhs.uk/wp-content/uploads/2021/12/qsir-active-listening.pdf"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hyperlink" Target="https://www.england.nhs.uk/wp-content/uploads/2021/12/qsir-active-listening.pdf" TargetMode="External"/><Relationship Id="rId2" Type="http://schemas.openxmlformats.org/officeDocument/2006/relationships/hyperlink" Target="https://www.goodtherapy.org/learn-about-therapy/types/dance-movement-therapy" TargetMode="External"/><Relationship Id="rId1" Type="http://schemas.openxmlformats.org/officeDocument/2006/relationships/slideLayout" Target="../slideLayouts/slideLayout14.xml"/><Relationship Id="rId6" Type="http://schemas.openxmlformats.org/officeDocument/2006/relationships/hyperlink" Target="https://www.britannica.com/dictionary/stigma#:~:text=1,stigma%20attached%20to%20receiving%20welfare" TargetMode="External"/><Relationship Id="rId5" Type="http://schemas.openxmlformats.org/officeDocument/2006/relationships/hyperlink" Target="https://www.worldobesity.org/what-we-do/our-policy-priorities/weight-stigma#:~:text=Weight%20stigma%20is%20a%20result,can%20lead%20to%20stigmatising%20acts" TargetMode="External"/><Relationship Id="rId4" Type="http://schemas.openxmlformats.org/officeDocument/2006/relationships/hyperlink" Target="https://www.obesityaction.org/action-through-advocacy/weight-bias/people-first-languag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who.int/health-topics/obesity#tab=tab_2" TargetMode="External"/><Relationship Id="rId2" Type="http://schemas.openxmlformats.org/officeDocument/2006/relationships/hyperlink" Target="https://socialsci.libretexts.org/@go/page/8123"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hyperlink" Target="https://creativecommons.org/licenses/by-sa/4.0/deed.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31371" y="4101075"/>
            <a:ext cx="8928992" cy="2208245"/>
          </a:xfrm>
          <a:prstGeom prst="rect">
            <a:avLst/>
          </a:prstGeom>
        </p:spPr>
        <p:txBody>
          <a:bodyPr spcFirstLastPara="1" vert="horz" wrap="square" lIns="0" tIns="0" rIns="0" bIns="0" rtlCol="0" anchor="ctr" anchorCtr="0">
            <a:noAutofit/>
          </a:bodyPr>
          <a:lstStyle/>
          <a:p>
            <a:pPr lvl="0" algn="ctr"/>
            <a:r>
              <a:rPr lang="it-IT" sz="3200" b="1" dirty="0" smtClean="0"/>
              <a:t>Comunicare Con I Pazienti Affetti Da Obesità - L'approccio Umanistico </a:t>
            </a:r>
            <a:r>
              <a:rPr lang="en" sz="3200" dirty="0">
                <a:solidFill>
                  <a:schemeClr val="accent1"/>
                </a:solidFill>
              </a:rPr>
              <a:t/>
            </a:r>
            <a:br>
              <a:rPr lang="en" sz="3200" dirty="0">
                <a:solidFill>
                  <a:schemeClr val="accent1"/>
                </a:solidFill>
              </a:rPr>
            </a:br>
            <a:r>
              <a:rPr lang="it-IT" sz="2400" dirty="0"/>
              <a:t/>
            </a:r>
            <a:br>
              <a:rPr lang="it-IT" sz="2400" dirty="0"/>
            </a:br>
            <a:r>
              <a:rPr lang="it-IT" sz="2133" dirty="0"/>
              <a:t>Jonathan McFarland, Cristina Gonzalez, Mª Luisa Cuesta Santamaria, Isabel Maria Martin Ruiz, Eugenia Nadolu Velez, Eva Garcia Perea </a:t>
            </a:r>
            <a:endParaRPr sz="2133" dirty="0"/>
          </a:p>
        </p:txBody>
      </p:sp>
      <p:sp>
        <p:nvSpPr>
          <p:cNvPr id="3" name="Rectangle 2"/>
          <p:cNvSpPr/>
          <p:nvPr/>
        </p:nvSpPr>
        <p:spPr>
          <a:xfrm>
            <a:off x="911426" y="1210687"/>
            <a:ext cx="10192453" cy="1323439"/>
          </a:xfrm>
          <a:prstGeom prst="rect">
            <a:avLst/>
          </a:prstGeom>
        </p:spPr>
        <p:txBody>
          <a:bodyPr wrap="square">
            <a:spAutoFit/>
          </a:bodyPr>
          <a:lstStyle/>
          <a:p>
            <a:r>
              <a:rPr lang="en" sz="8000" b="1">
                <a:solidFill>
                  <a:schemeClr val="accent2"/>
                </a:solidFill>
              </a:rPr>
              <a:t>Connected 4 Health</a:t>
            </a:r>
            <a:endParaRPr lang="it-IT" sz="80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9CEE242-D487-9314-20ED-03BBDAFDE9E5}"/>
              </a:ext>
            </a:extLst>
          </p:cNvPr>
          <p:cNvSpPr>
            <a:spLocks noGrp="1"/>
          </p:cNvSpPr>
          <p:nvPr>
            <p:ph type="title"/>
          </p:nvPr>
        </p:nvSpPr>
        <p:spPr/>
        <p:txBody>
          <a:bodyPr/>
          <a:lstStyle/>
          <a:p>
            <a:r>
              <a:rPr lang="en-GB" sz="4267" b="1">
                <a:solidFill>
                  <a:schemeClr val="bg1"/>
                </a:solidFill>
                <a:latin typeface="Calibri" panose="020F0502020204030204" pitchFamily="34" charset="0"/>
                <a:cs typeface="Calibri" panose="020F0502020204030204" pitchFamily="34" charset="0"/>
              </a:rPr>
              <a:t>2. Stigma associata alla deformazione fisica" (Goffman)</a:t>
            </a:r>
            <a:endParaRPr lang="en-GB">
              <a:solidFill>
                <a:schemeClr val="bg1"/>
              </a:solidFill>
            </a:endParaRP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8120C18-0684-1A57-60A4-D917E9A13B5A}"/>
              </a:ext>
            </a:extLst>
          </p:cNvPr>
          <p:cNvSpPr>
            <a:spLocks noGrp="1"/>
          </p:cNvSpPr>
          <p:nvPr>
            <p:ph type="body" idx="1"/>
          </p:nvPr>
        </p:nvSpPr>
        <p:spPr/>
        <p:txBody>
          <a:bodyPr/>
          <a:lstStyle/>
          <a:p>
            <a:r>
              <a:rPr lang="en-GB" i="0">
                <a:solidFill>
                  <a:srgbClr val="212529"/>
                </a:solidFill>
                <a:effectLst/>
                <a:latin typeface="+mn-lt"/>
                <a:cs typeface="Calibri" panose="020F0502020204030204" pitchFamily="34" charset="0"/>
              </a:rPr>
              <a:t>Lo stigma del peso si riferisce agli atti discriminatori e alle ideologie rivolte agli individui a causa del loro peso e delle loro dimensioni. </a:t>
            </a:r>
          </a:p>
          <a:p>
            <a:r>
              <a:rPr lang="en-GB" i="0">
                <a:solidFill>
                  <a:srgbClr val="212529"/>
                </a:solidFill>
                <a:effectLst/>
                <a:latin typeface="+mn-lt"/>
                <a:cs typeface="Calibri" panose="020F0502020204030204" pitchFamily="34" charset="0"/>
              </a:rPr>
              <a:t>Lo stigma del peso è il risultato di un pregiudizio sul peso. </a:t>
            </a:r>
          </a:p>
          <a:p>
            <a:r>
              <a:rPr lang="en-GB" i="0">
                <a:solidFill>
                  <a:srgbClr val="212529"/>
                </a:solidFill>
                <a:effectLst/>
                <a:latin typeface="+mn-lt"/>
                <a:cs typeface="Calibri" panose="020F0502020204030204" pitchFamily="34" charset="0"/>
              </a:rPr>
              <a:t>Il pregiudizio sul peso si riferisce alle ideologie negative associate all'obesità.</a:t>
            </a:r>
            <a:endParaRPr lang="en-GB">
              <a:latin typeface="+mn-lt"/>
              <a:cs typeface="Calibri" panose="020F0502020204030204" pitchFamily="34" charset="0"/>
            </a:endParaRP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1F0BA1B-A41D-F096-37A8-79DBC5F2ACA3}"/>
              </a:ext>
            </a:extLst>
          </p:cNvPr>
          <p:cNvSpPr>
            <a:spLocks noGrp="1"/>
          </p:cNvSpPr>
          <p:nvPr>
            <p:ph type="sldNum" idx="12"/>
          </p:nvPr>
        </p:nvSpPr>
        <p:spPr/>
        <p:txBody>
          <a:bodyPr/>
          <a:lstStyle/>
          <a:p>
            <a:pPr algn="ctr"/>
            <a:fld id="{00000000-1234-1234-1234-123412341234}" type="slidenum">
              <a:rPr lang="en" smtClean="0"/>
              <a:t>10</a:t>
            </a:fld>
            <a:endParaRPr lang="en"/>
          </a:p>
        </p:txBody>
      </p:sp>
    </p:spTree>
    <p:extLst>
      <p:ext uri="{BB962C8B-B14F-4D97-AF65-F5344CB8AC3E}">
        <p14:creationId xmlns:p14="http://schemas.microsoft.com/office/powerpoint/2010/main" val="19450852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BA9E997-EEED-C623-CE2A-28D5DC42C8A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0761BE7-4485-20B6-461B-E633613483D1}"/>
              </a:ext>
            </a:extLst>
          </p:cNvPr>
          <p:cNvSpPr>
            <a:spLocks noGrp="1"/>
          </p:cNvSpPr>
          <p:nvPr>
            <p:ph type="body" idx="1"/>
          </p:nvPr>
        </p:nvSpPr>
        <p:spPr>
          <a:xfrm>
            <a:off x="819967" y="1853926"/>
            <a:ext cx="9212471" cy="4753541"/>
          </a:xfrm>
        </p:spPr>
        <p:txBody>
          <a:bodyPr/>
          <a:lstStyle/>
          <a:p>
            <a:r>
              <a:rPr lang="en-GB" sz="2400">
                <a:solidFill>
                  <a:srgbClr val="212529"/>
                </a:solidFill>
                <a:cs typeface="Calibri" panose="020F0502020204030204" pitchFamily="34" charset="0"/>
              </a:rPr>
              <a:t>Questi possono includere la pigrizia, la mancanza di forza di volontà, la mancanza di carattere morale, la cattiva igiene, il basso livello di intelligenza e la mancanza di attrattiva. Le credenze e le ideologie stigmatizzanti possono portare ad atti di stigmatizzazione. Questi atti possono manifestarsi in vari modi</a:t>
            </a:r>
          </a:p>
          <a:p>
            <a:r>
              <a:rPr lang="en-GB" sz="2400">
                <a:solidFill>
                  <a:srgbClr val="212529"/>
                </a:solidFill>
                <a:cs typeface="Calibri" panose="020F0502020204030204" pitchFamily="34" charset="0"/>
              </a:rPr>
              <a:t>Le persone affette da obesità possono subire commenti verbali negativi, prese in giro o aggressioni fisiche.</a:t>
            </a:r>
          </a:p>
          <a:p>
            <a:r>
              <a:rPr lang="en-GB" sz="2400">
                <a:solidFill>
                  <a:srgbClr val="212529"/>
                </a:solidFill>
                <a:cs typeface="Calibri" panose="020F0502020204030204" pitchFamily="34" charset="0"/>
              </a:rPr>
              <a:t>Anche l'ambiente fa la sua parte. </a:t>
            </a:r>
          </a:p>
          <a:p>
            <a:r>
              <a:rPr lang="en-GB" sz="2400">
                <a:solidFill>
                  <a:srgbClr val="212529"/>
                </a:solidFill>
                <a:cs typeface="Calibri" panose="020F0502020204030204" pitchFamily="34" charset="0"/>
              </a:rPr>
              <a:t>Questo fenomeno è comunemente segnalato soprattutto in ambito medico, dove i posti a sedere, i camici e i tavoli da visita non sono in grado di accogliere le persone affette da obesità.</a:t>
            </a:r>
            <a:endParaRPr lang="en-GB" sz="2400">
              <a:cs typeface="Calibri" panose="020F0502020204030204" pitchFamily="34" charset="0"/>
            </a:endParaRP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828D4EF-BB15-7F65-EC6E-CE39576C67BD}"/>
              </a:ext>
            </a:extLst>
          </p:cNvPr>
          <p:cNvSpPr>
            <a:spLocks noGrp="1"/>
          </p:cNvSpPr>
          <p:nvPr>
            <p:ph type="sldNum" idx="12"/>
          </p:nvPr>
        </p:nvSpPr>
        <p:spPr/>
        <p:txBody>
          <a:bodyPr/>
          <a:lstStyle/>
          <a:p>
            <a:pPr algn="ctr"/>
            <a:fld id="{00000000-1234-1234-1234-123412341234}" type="slidenum">
              <a:rPr lang="en" smtClean="0"/>
              <a:t>11</a:t>
            </a:fld>
            <a:endParaRPr lang="en"/>
          </a:p>
        </p:txBody>
      </p:sp>
    </p:spTree>
    <p:extLst>
      <p:ext uri="{BB962C8B-B14F-4D97-AF65-F5344CB8AC3E}">
        <p14:creationId xmlns:p14="http://schemas.microsoft.com/office/powerpoint/2010/main" val="10393628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F29435C-BBC2-F0F5-5604-0D39D81DB117}"/>
              </a:ext>
            </a:extLst>
          </p:cNvPr>
          <p:cNvSpPr>
            <a:spLocks noGrp="1"/>
          </p:cNvSpPr>
          <p:nvPr>
            <p:ph type="title"/>
          </p:nvPr>
        </p:nvSpPr>
        <p:spPr/>
        <p:txBody>
          <a:bodyPr/>
          <a:lstStyle/>
          <a:p>
            <a:r>
              <a:rPr lang="en-GB"/>
              <a:t>Pregiudizio sul peso (stigmatizzazione nell'assistenza sanitaria)</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DC1CFD8-47ED-1EA2-96DC-9FCDDBE69E68}"/>
              </a:ext>
            </a:extLst>
          </p:cNvPr>
          <p:cNvSpPr>
            <a:spLocks noGrp="1"/>
          </p:cNvSpPr>
          <p:nvPr>
            <p:ph type="body" idx="1"/>
          </p:nvPr>
        </p:nvSpPr>
        <p:spPr>
          <a:xfrm>
            <a:off x="1199456" y="2088481"/>
            <a:ext cx="9010400" cy="4602067"/>
          </a:xfrm>
        </p:spPr>
        <p:txBody>
          <a:bodyPr/>
          <a:lstStyle/>
          <a:p>
            <a:r>
              <a:rPr lang="en-GB" sz="2667">
                <a:solidFill>
                  <a:srgbClr val="212529"/>
                </a:solidFill>
                <a:cs typeface="Calibri" panose="020F0502020204030204" pitchFamily="34" charset="0"/>
              </a:rPr>
              <a:t>I pregiudizi sul peso persistono nelle strutture sanitarie. </a:t>
            </a:r>
          </a:p>
          <a:p>
            <a:r>
              <a:rPr lang="en-GB" sz="2667">
                <a:solidFill>
                  <a:srgbClr val="212529"/>
                </a:solidFill>
                <a:cs typeface="Calibri" panose="020F0502020204030204" pitchFamily="34" charset="0"/>
              </a:rPr>
              <a:t>L'uso di caratteristiche stereotipate come pigro, debole di volontà e non compiacente è molto diffuso. </a:t>
            </a:r>
          </a:p>
          <a:p>
            <a:r>
              <a:rPr lang="en-GB" sz="2667">
                <a:solidFill>
                  <a:srgbClr val="212529"/>
                </a:solidFill>
                <a:cs typeface="Calibri" panose="020F0502020204030204" pitchFamily="34" charset="0"/>
              </a:rPr>
              <a:t>I medici hanno generalmente un minor rispetto per i pazienti con un IMC più elevato e in genere dedicano meno tempo alle consultazioni dei pazienti con obesità rispetto alle loro controparti in peso forma. In uno studio di Puhl e Brownell, il 53% delle persone con sovrappeso e obesità ha riferito di aver ricevuto dal medico commenti inappropriati sul proprio peso.</a:t>
            </a:r>
            <a:endParaRPr lang="en-GB" sz="2667">
              <a:cs typeface="Calibri" panose="020F0502020204030204" pitchFamily="34" charset="0"/>
            </a:endParaRP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00A1D99-0687-EE51-6682-6EB68E7B2572}"/>
              </a:ext>
            </a:extLst>
          </p:cNvPr>
          <p:cNvSpPr>
            <a:spLocks noGrp="1"/>
          </p:cNvSpPr>
          <p:nvPr>
            <p:ph type="sldNum" idx="12"/>
          </p:nvPr>
        </p:nvSpPr>
        <p:spPr/>
        <p:txBody>
          <a:bodyPr/>
          <a:lstStyle/>
          <a:p>
            <a:pPr algn="ctr"/>
            <a:fld id="{00000000-1234-1234-1234-123412341234}" type="slidenum">
              <a:rPr lang="en" smtClean="0"/>
              <a:t>12</a:t>
            </a:fld>
            <a:endParaRPr lang="en"/>
          </a:p>
        </p:txBody>
      </p:sp>
    </p:spTree>
    <p:extLst>
      <p:ext uri="{BB962C8B-B14F-4D97-AF65-F5344CB8AC3E}">
        <p14:creationId xmlns:p14="http://schemas.microsoft.com/office/powerpoint/2010/main" val="1453802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C9B9057-B938-155B-1C14-FF3B362EC747}"/>
              </a:ext>
            </a:extLst>
          </p:cNvPr>
          <p:cNvSpPr>
            <a:spLocks noGrp="1"/>
          </p:cNvSpPr>
          <p:nvPr>
            <p:ph type="title"/>
          </p:nvPr>
        </p:nvSpPr>
        <p:spPr/>
        <p:txBody>
          <a:bodyPr/>
          <a:lstStyle/>
          <a:p>
            <a:r>
              <a:rPr lang="en-GB"/>
              <a:t>Come combattere lo stigma del peso </a:t>
            </a: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AAEB33F-7D81-B4F3-79E4-C8A6E228D0F2}"/>
              </a:ext>
            </a:extLst>
          </p:cNvPr>
          <p:cNvSpPr>
            <a:spLocks noGrp="1"/>
          </p:cNvSpPr>
          <p:nvPr>
            <p:ph type="sldNum" idx="12"/>
          </p:nvPr>
        </p:nvSpPr>
        <p:spPr/>
        <p:txBody>
          <a:bodyPr/>
          <a:lstStyle/>
          <a:p>
            <a:pPr algn="ctr"/>
            <a:fld id="{00000000-1234-1234-1234-123412341234}" type="slidenum">
              <a:rPr lang="en" smtClean="0"/>
              <a:t>13</a:t>
            </a:fld>
            <a:endParaRPr lang="en"/>
          </a:p>
        </p:txBody>
      </p:sp>
      <p:pic>
        <p:nvPicPr>
          <p:cNvPr id="6" name="Picture 5" descr="A picture containing text, outdoor, vector graphics, sign&#10;&#10;Description automatically generated">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0022917-47ED-533C-A73F-3A4411B5AFF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13837" y="1898073"/>
            <a:ext cx="5422660" cy="4669003"/>
          </a:xfrm>
          <a:prstGeom prst="rect">
            <a:avLst/>
          </a:prstGeom>
        </p:spPr>
      </p:pic>
    </p:spTree>
    <p:extLst>
      <p:ext uri="{BB962C8B-B14F-4D97-AF65-F5344CB8AC3E}">
        <p14:creationId xmlns:p14="http://schemas.microsoft.com/office/powerpoint/2010/main" val="19101784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90F65CA-CBB5-4823-3BC0-BD2296C6A6FD}"/>
              </a:ext>
            </a:extLst>
          </p:cNvPr>
          <p:cNvSpPr>
            <a:spLocks noGrp="1"/>
          </p:cNvSpPr>
          <p:nvPr>
            <p:ph type="title"/>
          </p:nvPr>
        </p:nvSpPr>
        <p:spPr/>
        <p:txBody>
          <a:bodyPr/>
          <a:lstStyle/>
          <a:p>
            <a:r>
              <a:rPr lang="en-GB"/>
              <a:t>Un linguaggio a misura d'uomo </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4BE1C8F-273A-BD47-9754-713B504BE9CC}"/>
              </a:ext>
            </a:extLst>
          </p:cNvPr>
          <p:cNvSpPr>
            <a:spLocks noGrp="1"/>
          </p:cNvSpPr>
          <p:nvPr>
            <p:ph type="body" idx="1"/>
          </p:nvPr>
        </p:nvSpPr>
        <p:spPr>
          <a:xfrm>
            <a:off x="1025718" y="2033650"/>
            <a:ext cx="9409045" cy="4515677"/>
          </a:xfrm>
        </p:spPr>
        <p:txBody>
          <a:bodyPr/>
          <a:lstStyle/>
          <a:p>
            <a:r>
              <a:rPr lang="en-GB" sz="2667">
                <a:solidFill>
                  <a:srgbClr val="212529"/>
                </a:solidFill>
                <a:cs typeface="Calibri" panose="020F0502020204030204" pitchFamily="34" charset="0"/>
              </a:rPr>
              <a:t>L'obesità è una delle ultime malattie in cui la società non è riuscita a mettere in pratica il </a:t>
            </a:r>
            <a:r>
              <a:rPr lang="en-GB" sz="2667" b="1">
                <a:solidFill>
                  <a:srgbClr val="212529"/>
                </a:solidFill>
                <a:cs typeface="Calibri" panose="020F0502020204030204" pitchFamily="34" charset="0"/>
              </a:rPr>
              <a:t>linguaggio people-first</a:t>
            </a:r>
            <a:r>
              <a:rPr lang="en-GB" sz="2667">
                <a:solidFill>
                  <a:srgbClr val="212529"/>
                </a:solidFill>
                <a:cs typeface="Calibri" panose="020F0502020204030204" pitchFamily="34" charset="0"/>
              </a:rPr>
              <a:t>. Il linguaggio people-first mette la persona davanti alla sua malattia, sottolineando che un individuo non è definito dalla sua condizione. </a:t>
            </a:r>
          </a:p>
          <a:p>
            <a:r>
              <a:rPr lang="en-GB" sz="2667">
                <a:solidFill>
                  <a:srgbClr val="212529"/>
                </a:solidFill>
                <a:cs typeface="Calibri" panose="020F0502020204030204" pitchFamily="34" charset="0"/>
              </a:rPr>
              <a:t>Ad esempio, oggi è molto raro vedere una persona definita "</a:t>
            </a:r>
            <a:r>
              <a:rPr lang="en-GB" sz="2667" i="1">
                <a:solidFill>
                  <a:srgbClr val="212529"/>
                </a:solidFill>
                <a:cs typeface="Calibri" panose="020F0502020204030204" pitchFamily="34" charset="0"/>
              </a:rPr>
              <a:t>disabile"</a:t>
            </a:r>
            <a:r>
              <a:rPr lang="en-GB" sz="2667">
                <a:solidFill>
                  <a:srgbClr val="212529"/>
                </a:solidFill>
                <a:cs typeface="Calibri" panose="020F0502020204030204" pitchFamily="34" charset="0"/>
              </a:rPr>
              <a:t>; è </a:t>
            </a:r>
            <a:r>
              <a:rPr lang="en-GB" sz="2667" b="1">
                <a:solidFill>
                  <a:srgbClr val="212529"/>
                </a:solidFill>
                <a:cs typeface="Calibri" panose="020F0502020204030204" pitchFamily="34" charset="0"/>
              </a:rPr>
              <a:t>più probabile che si parli di una </a:t>
            </a:r>
            <a:r>
              <a:rPr lang="en-GB" sz="2667" b="1" i="1">
                <a:solidFill>
                  <a:srgbClr val="212529"/>
                </a:solidFill>
                <a:cs typeface="Calibri" panose="020F0502020204030204" pitchFamily="34" charset="0"/>
              </a:rPr>
              <a:t>persona con disabilità</a:t>
            </a:r>
            <a:r>
              <a:rPr lang="en-GB" sz="2667" b="1">
                <a:solidFill>
                  <a:srgbClr val="212529"/>
                </a:solidFill>
                <a:cs typeface="Calibri" panose="020F0502020204030204" pitchFamily="34" charset="0"/>
              </a:rPr>
              <a:t>. La persona viene prima di tutto</a:t>
            </a:r>
            <a:r>
              <a:rPr lang="en-GB" sz="2667">
                <a:solidFill>
                  <a:srgbClr val="212529"/>
                </a:solidFill>
                <a:cs typeface="Calibri" panose="020F0502020204030204" pitchFamily="34" charset="0"/>
              </a:rPr>
              <a:t>, e la sua disabilità è una caratteristica piuttosto che un tratto distintivo. </a:t>
            </a:r>
          </a:p>
          <a:p>
            <a:r>
              <a:rPr lang="en-GB" sz="2667">
                <a:solidFill>
                  <a:srgbClr val="212529"/>
                </a:solidFill>
                <a:cs typeface="Calibri" panose="020F0502020204030204" pitchFamily="34" charset="0"/>
              </a:rPr>
              <a:t>Purtroppo, </a:t>
            </a:r>
            <a:r>
              <a:rPr lang="en-GB" sz="2667" b="1">
                <a:solidFill>
                  <a:srgbClr val="212529"/>
                </a:solidFill>
                <a:cs typeface="Calibri" panose="020F0502020204030204" pitchFamily="34" charset="0"/>
              </a:rPr>
              <a:t>questa non è ancora la norma per quanto riguarda l'obesità.</a:t>
            </a:r>
            <a:endParaRPr lang="en-GB" sz="2667" b="1"/>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FE61F52-29D7-BA47-5CF4-BDA8C3FAFFD5}"/>
              </a:ext>
            </a:extLst>
          </p:cNvPr>
          <p:cNvSpPr>
            <a:spLocks noGrp="1"/>
          </p:cNvSpPr>
          <p:nvPr>
            <p:ph type="sldNum" idx="12"/>
          </p:nvPr>
        </p:nvSpPr>
        <p:spPr/>
        <p:txBody>
          <a:bodyPr/>
          <a:lstStyle/>
          <a:p>
            <a:pPr algn="ctr"/>
            <a:fld id="{00000000-1234-1234-1234-123412341234}" type="slidenum">
              <a:rPr lang="en" smtClean="0"/>
              <a:t>14</a:t>
            </a:fld>
            <a:endParaRPr lang="en"/>
          </a:p>
        </p:txBody>
      </p:sp>
    </p:spTree>
    <p:extLst>
      <p:ext uri="{BB962C8B-B14F-4D97-AF65-F5344CB8AC3E}">
        <p14:creationId xmlns:p14="http://schemas.microsoft.com/office/powerpoint/2010/main" val="27005291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E1D823-0B24-D447-1A7A-597AFF4A340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C624EF2-DC29-7CCB-0B30-13AECE4FB5D6}"/>
              </a:ext>
            </a:extLst>
          </p:cNvPr>
          <p:cNvSpPr>
            <a:spLocks noGrp="1"/>
          </p:cNvSpPr>
          <p:nvPr>
            <p:ph type="body" idx="1"/>
          </p:nvPr>
        </p:nvSpPr>
        <p:spPr/>
        <p:txBody>
          <a:bodyPr/>
          <a:lstStyle/>
          <a:p>
            <a:pPr algn="l"/>
            <a:r>
              <a:rPr lang="en-GB" sz="2600">
                <a:solidFill>
                  <a:srgbClr val="50586B"/>
                </a:solidFill>
                <a:cs typeface="Calibri" panose="020F0502020204030204" pitchFamily="34" charset="0"/>
              </a:rPr>
              <a:t>Il linguaggio "people-first" prevede di anteporre la </a:t>
            </a:r>
            <a:r>
              <a:rPr lang="en-GB" sz="2600" i="1">
                <a:solidFill>
                  <a:srgbClr val="50586B"/>
                </a:solidFill>
                <a:cs typeface="Calibri" panose="020F0502020204030204" pitchFamily="34" charset="0"/>
              </a:rPr>
              <a:t>persona alla condizione</a:t>
            </a:r>
            <a:r>
              <a:rPr lang="en-GB" sz="2600">
                <a:solidFill>
                  <a:srgbClr val="50586B"/>
                </a:solidFill>
                <a:cs typeface="Calibri" panose="020F0502020204030204" pitchFamily="34" charset="0"/>
              </a:rPr>
              <a:t>. La Obesity Action Coalition fornisce un paio di esempi:</a:t>
            </a:r>
          </a:p>
          <a:p>
            <a:pPr algn="l"/>
            <a:r>
              <a:rPr lang="en-GB" sz="2600" i="1">
                <a:solidFill>
                  <a:srgbClr val="50586B"/>
                </a:solidFill>
                <a:cs typeface="Calibri" panose="020F0502020204030204" pitchFamily="34" charset="0"/>
              </a:rPr>
              <a:t>"La donna era affetta da obesità" </a:t>
            </a:r>
            <a:r>
              <a:rPr lang="en-GB" sz="2600">
                <a:solidFill>
                  <a:srgbClr val="50586B"/>
                </a:solidFill>
                <a:cs typeface="Calibri" panose="020F0502020204030204" pitchFamily="34" charset="0"/>
              </a:rPr>
              <a:t>invece di </a:t>
            </a:r>
            <a:r>
              <a:rPr lang="en-GB" sz="2600" i="1">
                <a:solidFill>
                  <a:srgbClr val="50586B"/>
                </a:solidFill>
                <a:cs typeface="Calibri" panose="020F0502020204030204" pitchFamily="34" charset="0"/>
              </a:rPr>
              <a:t>"La donna era obesa".</a:t>
            </a:r>
            <a:endParaRPr lang="en-GB" sz="2600">
              <a:solidFill>
                <a:srgbClr val="50586B"/>
              </a:solidFill>
              <a:cs typeface="Calibri" panose="020F0502020204030204" pitchFamily="34" charset="0"/>
            </a:endParaRPr>
          </a:p>
          <a:p>
            <a:pPr algn="l"/>
            <a:r>
              <a:rPr lang="en-GB" sz="2600" i="1">
                <a:solidFill>
                  <a:srgbClr val="50586B"/>
                </a:solidFill>
                <a:cs typeface="Calibri" panose="020F0502020204030204" pitchFamily="34" charset="0"/>
              </a:rPr>
              <a:t>"L'uomo obeso era sull'autobus" </a:t>
            </a:r>
            <a:r>
              <a:rPr lang="en-GB" sz="2600">
                <a:solidFill>
                  <a:srgbClr val="50586B"/>
                </a:solidFill>
                <a:cs typeface="Calibri" panose="020F0502020204030204" pitchFamily="34" charset="0"/>
              </a:rPr>
              <a:t>invece di </a:t>
            </a:r>
            <a:r>
              <a:rPr lang="en-GB" sz="2600" i="1">
                <a:solidFill>
                  <a:srgbClr val="50586B"/>
                </a:solidFill>
                <a:cs typeface="Calibri" panose="020F0502020204030204" pitchFamily="34" charset="0"/>
              </a:rPr>
              <a:t>"L'uomo sull'autobus era molto obeso".</a:t>
            </a:r>
            <a:endParaRPr lang="en-GB" sz="2600">
              <a:solidFill>
                <a:srgbClr val="50586B"/>
              </a:solidFill>
              <a:cs typeface="Calibri" panose="020F0502020204030204" pitchFamily="34" charset="0"/>
            </a:endParaRPr>
          </a:p>
          <a:p>
            <a:endParaRPr lang="en-GB"/>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623BC3C-664E-CD39-9E3E-A7B2EDE0C251}"/>
              </a:ext>
            </a:extLst>
          </p:cNvPr>
          <p:cNvSpPr>
            <a:spLocks noGrp="1"/>
          </p:cNvSpPr>
          <p:nvPr>
            <p:ph type="sldNum" idx="12"/>
          </p:nvPr>
        </p:nvSpPr>
        <p:spPr/>
        <p:txBody>
          <a:bodyPr/>
          <a:lstStyle/>
          <a:p>
            <a:pPr algn="ctr"/>
            <a:fld id="{00000000-1234-1234-1234-123412341234}" type="slidenum">
              <a:rPr lang="en" smtClean="0"/>
              <a:t>15</a:t>
            </a:fld>
            <a:endParaRPr lang="en"/>
          </a:p>
        </p:txBody>
      </p:sp>
    </p:spTree>
    <p:extLst>
      <p:ext uri="{BB962C8B-B14F-4D97-AF65-F5344CB8AC3E}">
        <p14:creationId xmlns:p14="http://schemas.microsoft.com/office/powerpoint/2010/main" val="4859896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A4F6A7F-8436-71D6-57BB-B2D8D973985B}"/>
              </a:ext>
            </a:extLst>
          </p:cNvPr>
          <p:cNvSpPr>
            <a:spLocks noGrp="1"/>
          </p:cNvSpPr>
          <p:nvPr>
            <p:ph type="sldNum" idx="12"/>
          </p:nvPr>
        </p:nvSpPr>
        <p:spPr/>
        <p:txBody>
          <a:bodyPr/>
          <a:lstStyle/>
          <a:p>
            <a:pPr algn="ctr"/>
            <a:fld id="{00000000-1234-1234-1234-123412341234}" type="slidenum">
              <a:rPr lang="en" smtClean="0"/>
              <a:t>16</a:t>
            </a:fld>
            <a:endParaRPr lang="en"/>
          </a:p>
        </p:txBody>
      </p:sp>
      <p:pic>
        <p:nvPicPr>
          <p:cNvPr id="8" name="Picture 7" descr="Graphical user interface&#10;&#10;Description automatically generated with low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E0CB1FB-414E-AAE8-B274-1FED2037660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75521" y="68627"/>
            <a:ext cx="9022620" cy="6858000"/>
          </a:xfrm>
          <a:prstGeom prst="rect">
            <a:avLst/>
          </a:prstGeom>
        </p:spPr>
      </p:pic>
    </p:spTree>
    <p:extLst>
      <p:ext uri="{BB962C8B-B14F-4D97-AF65-F5344CB8AC3E}">
        <p14:creationId xmlns:p14="http://schemas.microsoft.com/office/powerpoint/2010/main" val="34911497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9D6C9E8-8626-0150-F87A-8640D0B71971}"/>
              </a:ext>
            </a:extLst>
          </p:cNvPr>
          <p:cNvSpPr>
            <a:spLocks noGrp="1"/>
          </p:cNvSpPr>
          <p:nvPr>
            <p:ph type="title"/>
          </p:nvPr>
        </p:nvSpPr>
        <p:spPr/>
        <p:txBody>
          <a:bodyPr/>
          <a:lstStyle/>
          <a:p>
            <a:r>
              <a:rPr lang="en-GB"/>
              <a:t>L'importanza delle parole </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870CF3B-1204-074B-72DE-7758130FEC14}"/>
              </a:ext>
            </a:extLst>
          </p:cNvPr>
          <p:cNvSpPr>
            <a:spLocks noGrp="1"/>
          </p:cNvSpPr>
          <p:nvPr>
            <p:ph type="body" idx="1"/>
          </p:nvPr>
        </p:nvSpPr>
        <p:spPr>
          <a:xfrm>
            <a:off x="508000" y="2568705"/>
            <a:ext cx="5972041" cy="4032448"/>
          </a:xfrm>
        </p:spPr>
        <p:txBody>
          <a:bodyPr/>
          <a:lstStyle/>
          <a:p>
            <a:r>
              <a:rPr lang="en-GB" sz="2667">
                <a:solidFill>
                  <a:srgbClr val="000000"/>
                </a:solidFill>
              </a:rPr>
              <a:t>"Io sono, per vocazione, un commerciante di parole; </a:t>
            </a:r>
            <a:r>
              <a:rPr lang="en-GB" sz="2667" b="1">
                <a:solidFill>
                  <a:srgbClr val="000000"/>
                </a:solidFill>
              </a:rPr>
              <a:t>e le parole sono, ovviamente, la droga più potente usata dall'umanità.</a:t>
            </a:r>
            <a:r>
              <a:rPr lang="en-GB" sz="2667">
                <a:solidFill>
                  <a:srgbClr val="000000"/>
                </a:solidFill>
              </a:rPr>
              <a:t> Non solo le parole infettano, egotizzano, narcotizzano e paralizzano, ma entrano e colorano le più piccole cellule del cervello ....".</a:t>
            </a:r>
            <a:endParaRPr lang="en-GB" sz="2667"/>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D47CB0B-B007-B480-1E46-501279FBBAB3}"/>
              </a:ext>
            </a:extLst>
          </p:cNvPr>
          <p:cNvSpPr>
            <a:spLocks noGrp="1"/>
          </p:cNvSpPr>
          <p:nvPr>
            <p:ph type="sldNum" idx="12"/>
          </p:nvPr>
        </p:nvSpPr>
        <p:spPr/>
        <p:txBody>
          <a:bodyPr/>
          <a:lstStyle/>
          <a:p>
            <a:pPr algn="ctr"/>
            <a:fld id="{00000000-1234-1234-1234-123412341234}" type="slidenum">
              <a:rPr lang="en" smtClean="0"/>
              <a:t>17</a:t>
            </a:fld>
            <a:endParaRPr lang="en"/>
          </a:p>
        </p:txBody>
      </p:sp>
      <p:pic>
        <p:nvPicPr>
          <p:cNvPr id="6" name="Picture 5" descr="A person with a beard and glasses&#10;&#10;Description automatically generated with medium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90F868C-C15F-66A8-1CB7-FF4D36E6AA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48128" y="1899667"/>
            <a:ext cx="3826933" cy="4436533"/>
          </a:xfrm>
          <a:prstGeom prst="rect">
            <a:avLst/>
          </a:prstGeom>
        </p:spPr>
      </p:pic>
      <p:sp>
        <p:nvSpPr>
          <p:cNvPr id="7" name="Text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FDA1C40-0245-0B17-6395-5BD6D76FEED8}"/>
              </a:ext>
            </a:extLst>
          </p:cNvPr>
          <p:cNvSpPr txBox="1"/>
          <p:nvPr/>
        </p:nvSpPr>
        <p:spPr>
          <a:xfrm>
            <a:off x="7152118" y="6349867"/>
            <a:ext cx="4973207" cy="502573"/>
          </a:xfrm>
          <a:prstGeom prst="rect">
            <a:avLst/>
          </a:prstGeom>
          <a:noFill/>
        </p:spPr>
        <p:txBody>
          <a:bodyPr wrap="square" rtlCol="0">
            <a:spAutoFit/>
          </a:bodyPr>
          <a:lstStyle/>
          <a:p>
            <a:r>
              <a:rPr lang="en-GB" sz="1333">
                <a:solidFill>
                  <a:srgbClr val="0E101A"/>
                </a:solidFill>
                <a:latin typeface="grInter"/>
              </a:rPr>
              <a:t>Rudyard Kipling. (2023, 29 gennaio). In </a:t>
            </a:r>
            <a:r>
              <a:rPr lang="en-GB" sz="1333" i="1">
                <a:solidFill>
                  <a:srgbClr val="0E101A"/>
                </a:solidFill>
                <a:latin typeface="grInter"/>
              </a:rPr>
              <a:t>Wikipedia. </a:t>
            </a:r>
            <a:r>
              <a:rPr lang="en-GB" sz="1333" err="1">
                <a:solidFill>
                  <a:srgbClr val="0E101A"/>
                </a:solidFill>
                <a:latin typeface="grInter"/>
              </a:rPr>
              <a:t>https://en.wikipedia.org/wiki/Rudyard_Kipling</a:t>
            </a:r>
            <a:endParaRPr lang="en-GB" sz="1333"/>
          </a:p>
        </p:txBody>
      </p:sp>
    </p:spTree>
    <p:extLst>
      <p:ext uri="{BB962C8B-B14F-4D97-AF65-F5344CB8AC3E}">
        <p14:creationId xmlns:p14="http://schemas.microsoft.com/office/powerpoint/2010/main" val="28850174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22C5003-919C-7AE0-C5BC-8A817C53EC25}"/>
              </a:ext>
            </a:extLst>
          </p:cNvPr>
          <p:cNvSpPr>
            <a:spLocks noGrp="1"/>
          </p:cNvSpPr>
          <p:nvPr>
            <p:ph type="sldNum" idx="12"/>
          </p:nvPr>
        </p:nvSpPr>
        <p:spPr/>
        <p:txBody>
          <a:bodyPr/>
          <a:lstStyle/>
          <a:p>
            <a:pPr algn="ctr"/>
            <a:fld id="{00000000-1234-1234-1234-123412341234}" type="slidenum">
              <a:rPr lang="en" smtClean="0"/>
              <a:t>18</a:t>
            </a:fld>
            <a:endParaRPr lang="en"/>
          </a:p>
        </p:txBody>
      </p:sp>
      <p:pic>
        <p:nvPicPr>
          <p:cNvPr id="6" name="Picture 5" descr="Table&#10;&#10;Description automatically generated">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F98F60D-DBF0-0857-7AF4-DB0976E12F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71697" y="1773959"/>
            <a:ext cx="9214539" cy="1751600"/>
          </a:xfrm>
          <a:prstGeom prst="rect">
            <a:avLst/>
          </a:prstGeom>
        </p:spPr>
      </p:pic>
      <p:pic>
        <p:nvPicPr>
          <p:cNvPr id="8" name="Picture 7" descr="A picture containing venn diagram&#10;&#10;Description automatically generated">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5942E2A-BD44-0DE8-63AF-678A49C405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97" y="3429000"/>
            <a:ext cx="9226773" cy="3394464"/>
          </a:xfrm>
          <a:prstGeom prst="rect">
            <a:avLst/>
          </a:prstGeom>
        </p:spPr>
      </p:pic>
    </p:spTree>
    <p:extLst>
      <p:ext uri="{BB962C8B-B14F-4D97-AF65-F5344CB8AC3E}">
        <p14:creationId xmlns:p14="http://schemas.microsoft.com/office/powerpoint/2010/main" val="112029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BAE84D9-84B4-FAD4-0149-4807B737D4C4}"/>
              </a:ext>
            </a:extLst>
          </p:cNvPr>
          <p:cNvSpPr>
            <a:spLocks noGrp="1"/>
          </p:cNvSpPr>
          <p:nvPr>
            <p:ph type="sldNum" idx="12"/>
          </p:nvPr>
        </p:nvSpPr>
        <p:spPr/>
        <p:txBody>
          <a:bodyPr/>
          <a:lstStyle/>
          <a:p>
            <a:pPr algn="ctr"/>
            <a:fld id="{00000000-1234-1234-1234-123412341234}" type="slidenum">
              <a:rPr lang="en" smtClean="0"/>
              <a:t>19</a:t>
            </a:fld>
            <a:endParaRPr lang="en"/>
          </a:p>
        </p:txBody>
      </p:sp>
      <p:pic>
        <p:nvPicPr>
          <p:cNvPr id="6" name="Picture 5" descr="Diagram&#10;&#10;Description automatically generated">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7660493-9889-BB6E-26B4-8B7762B3ED9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39617" y="1812815"/>
            <a:ext cx="5727655" cy="5031476"/>
          </a:xfrm>
          <a:prstGeom prst="rect">
            <a:avLst/>
          </a:prstGeom>
        </p:spPr>
      </p:pic>
    </p:spTree>
    <p:extLst>
      <p:ext uri="{BB962C8B-B14F-4D97-AF65-F5344CB8AC3E}">
        <p14:creationId xmlns:p14="http://schemas.microsoft.com/office/powerpoint/2010/main" val="37972678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819967" y="521800"/>
            <a:ext cx="9010400" cy="1226000"/>
          </a:xfrm>
          <a:prstGeom prst="rect">
            <a:avLst/>
          </a:prstGeom>
        </p:spPr>
        <p:txBody>
          <a:bodyPr spcFirstLastPara="1" vert="horz" wrap="square" lIns="0" tIns="0" rIns="0" bIns="0" rtlCol="0" anchor="ctr" anchorCtr="0">
            <a:noAutofit/>
          </a:bodyPr>
          <a:lstStyle/>
          <a:p>
            <a:pPr marL="186262"/>
            <a:r>
              <a:rPr lang="en-US" sz="2667">
                <a:solidFill>
                  <a:schemeClr val="bg1"/>
                </a:solidFill>
                <a:latin typeface="Barlow SemiBold" panose="020B0604020202020204" charset="0"/>
                <a:cs typeface="Calibri" panose="020F0502020204030204" pitchFamily="34" charset="0"/>
              </a:rPr>
              <a:t>Numero di progetto: 2021-1-RO01- KA220-HED-38B739A3</a:t>
            </a:r>
          </a:p>
        </p:txBody>
      </p:sp>
      <p:sp>
        <p:nvSpPr>
          <p:cNvPr id="166" name="Google Shape;166;p14"/>
          <p:cNvSpPr txBox="1">
            <a:spLocks noGrp="1"/>
          </p:cNvSpPr>
          <p:nvPr>
            <p:ph type="body" idx="2"/>
          </p:nvPr>
        </p:nvSpPr>
        <p:spPr>
          <a:xfrm>
            <a:off x="527382" y="4773149"/>
            <a:ext cx="10661527" cy="768000"/>
          </a:xfrm>
          <a:prstGeom prst="rect">
            <a:avLst/>
          </a:prstGeom>
        </p:spPr>
        <p:txBody>
          <a:bodyPr spcFirstLastPara="1" vert="horz" wrap="square" lIns="0" tIns="0" rIns="0" bIns="0" rtlCol="0" anchor="t" anchorCtr="0">
            <a:noAutofit/>
          </a:bodyPr>
          <a:lstStyle/>
          <a:p>
            <a:pPr marL="186262" indent="0" algn="ctr">
              <a:buNone/>
            </a:pPr>
            <a:r>
              <a:rPr lang="en-US" sz="1867">
                <a:latin typeface="Barlow SemiBold" panose="020B0604020202020204" charset="0"/>
                <a:cs typeface="Calibri" panose="020F0502020204030204" pitchFamily="34" charset="0"/>
              </a:rPr>
              <a:t>Il sostegno della Commissione europea alla realizzazione di questa presentazione non costituisce un'approvazione dei contenuti, che riflettono esclusivamente il punto di vista degli autori, e la Commissione non può essere ritenuta responsabile per l'uso che può essere fatto delle informazioni in essa contenute.</a:t>
            </a:r>
          </a:p>
          <a:p>
            <a:pPr marL="0" indent="0">
              <a:spcBef>
                <a:spcPct val="0"/>
              </a:spcBef>
              <a:buClr>
                <a:schemeClr val="dk1"/>
              </a:buClr>
              <a:buSzPts val="1100"/>
              <a:buNone/>
            </a:pPr>
            <a:endParaRPr sz="1867">
              <a:solidFill>
                <a:schemeClr val="accent2"/>
              </a:solidFill>
            </a:endParaRPr>
          </a:p>
          <a:p>
            <a:pPr marL="0" indent="0">
              <a:spcBef>
                <a:spcPct val="0"/>
              </a:spcBef>
              <a:buNone/>
            </a:pPr>
            <a:endParaRPr sz="1867">
              <a:solidFill>
                <a:schemeClr val="accent2"/>
              </a:solidFill>
            </a:endParaRPr>
          </a:p>
        </p:txBody>
      </p:sp>
      <p:sp>
        <p:nvSpPr>
          <p:cNvPr id="167" name="Google Shape;167;p14"/>
          <p:cNvSpPr txBox="1">
            <a:spLocks noGrp="1"/>
          </p:cNvSpPr>
          <p:nvPr>
            <p:ph type="sldNum"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t>2</a:t>
            </a:fld>
            <a:endParaRPr/>
          </a:p>
        </p:txBody>
      </p:sp>
      <p:grpSp>
        <p:nvGrpSpPr>
          <p:cNvPr id="168" name="Google Shape;168;p14"/>
          <p:cNvGrpSpPr/>
          <p:nvPr/>
        </p:nvGrpSpPr>
        <p:grpSpPr>
          <a:xfrm>
            <a:off x="11188909" y="402124"/>
            <a:ext cx="601004" cy="600944"/>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19403" y="2276872"/>
            <a:ext cx="10058500" cy="211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1741166-28B1-26CB-B84E-C55FC87A0735}"/>
              </a:ext>
            </a:extLst>
          </p:cNvPr>
          <p:cNvSpPr>
            <a:spLocks noGrp="1"/>
          </p:cNvSpPr>
          <p:nvPr>
            <p:ph type="title"/>
          </p:nvPr>
        </p:nvSpPr>
        <p:spPr/>
        <p:txBody>
          <a:bodyPr/>
          <a:lstStyle/>
          <a:p>
            <a:r>
              <a:rPr lang="en-GB"/>
              <a:t>Evitare un linguaggio giudicante </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54E9FC7-A8CF-1F6A-29EC-EC965280E8B8}"/>
              </a:ext>
            </a:extLst>
          </p:cNvPr>
          <p:cNvSpPr>
            <a:spLocks noGrp="1"/>
          </p:cNvSpPr>
          <p:nvPr>
            <p:ph type="body" idx="1"/>
          </p:nvPr>
        </p:nvSpPr>
        <p:spPr>
          <a:xfrm>
            <a:off x="819966" y="1747800"/>
            <a:ext cx="10552068" cy="4588400"/>
          </a:xfrm>
        </p:spPr>
        <p:txBody>
          <a:bodyPr/>
          <a:lstStyle/>
          <a:p>
            <a:pPr algn="l"/>
            <a:r>
              <a:rPr lang="en-GB" sz="2400">
                <a:latin typeface="Calibri" panose="020F0502020204030204" pitchFamily="34" charset="0"/>
                <a:cs typeface="Calibri" panose="020F0502020204030204" pitchFamily="34" charset="0"/>
              </a:rPr>
              <a:t>Quando si parla di obesità, non è raro che si usino certe parole per ottenere un effetto drammatico. </a:t>
            </a:r>
          </a:p>
          <a:p>
            <a:pPr marL="101597" indent="0">
              <a:buNone/>
            </a:pPr>
            <a:endParaRPr lang="en-GB" sz="240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D8FB9FA-2D92-372D-001D-F47F085370A9}"/>
              </a:ext>
            </a:extLst>
          </p:cNvPr>
          <p:cNvSpPr>
            <a:spLocks noGrp="1"/>
          </p:cNvSpPr>
          <p:nvPr>
            <p:ph type="sldNum" idx="12"/>
          </p:nvPr>
        </p:nvSpPr>
        <p:spPr/>
        <p:txBody>
          <a:bodyPr/>
          <a:lstStyle/>
          <a:p>
            <a:pPr algn="ctr"/>
            <a:fld id="{00000000-1234-1234-1234-123412341234}" type="slidenum">
              <a:rPr lang="en" smtClean="0"/>
              <a:t>20</a:t>
            </a:fld>
            <a:endParaRPr lang="en"/>
          </a:p>
        </p:txBody>
      </p:sp>
      <p:pic>
        <p:nvPicPr>
          <p:cNvPr id="6" name="Picture 5" descr="Table&#10;&#10;Description automatically generated">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8E4E3B1-DEC4-4FAF-D244-1C174E2663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9965" y="2756925"/>
            <a:ext cx="10363200" cy="3127424"/>
          </a:xfrm>
          <a:prstGeom prst="rect">
            <a:avLst/>
          </a:prstGeom>
        </p:spPr>
      </p:pic>
    </p:spTree>
    <p:extLst>
      <p:ext uri="{BB962C8B-B14F-4D97-AF65-F5344CB8AC3E}">
        <p14:creationId xmlns:p14="http://schemas.microsoft.com/office/powerpoint/2010/main" val="16280504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8C94A59-190A-54F4-F410-118D73B3DBF7}"/>
              </a:ext>
            </a:extLst>
          </p:cNvPr>
          <p:cNvSpPr>
            <a:spLocks noGrp="1"/>
          </p:cNvSpPr>
          <p:nvPr>
            <p:ph type="title"/>
          </p:nvPr>
        </p:nvSpPr>
        <p:spPr/>
        <p:txBody>
          <a:bodyPr/>
          <a:lstStyle/>
          <a:p>
            <a:r>
              <a:rPr lang="en-GB"/>
              <a:t>Ascolto attivo </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DB5740E-6E6E-DCF9-1443-797589CF482D}"/>
              </a:ext>
            </a:extLst>
          </p:cNvPr>
          <p:cNvSpPr>
            <a:spLocks noGrp="1"/>
          </p:cNvSpPr>
          <p:nvPr>
            <p:ph type="body" idx="1"/>
          </p:nvPr>
        </p:nvSpPr>
        <p:spPr>
          <a:xfrm>
            <a:off x="819966" y="2273566"/>
            <a:ext cx="9212471" cy="4062633"/>
          </a:xfrm>
        </p:spPr>
        <p:txBody>
          <a:bodyPr/>
          <a:lstStyle/>
          <a:p>
            <a:pPr algn="l"/>
            <a:r>
              <a:rPr lang="en-GB" sz="2667">
                <a:cs typeface="Calibri" panose="020F0502020204030204" pitchFamily="34" charset="0"/>
              </a:rPr>
              <a:t>Le chiavi per un ascolto di successo sono la capacità di trattenere le proprie ipotesi (anche temporaneamente) per evitare di saltare alle conclusioni, dimostrando un interesse genuino per la persona che si sta ascoltando e cercando di immedesimarsi nella sua posizione. </a:t>
            </a:r>
          </a:p>
          <a:p>
            <a:pPr algn="l"/>
            <a:r>
              <a:rPr lang="en-GB" sz="2667">
                <a:cs typeface="Calibri" panose="020F0502020204030204" pitchFamily="34" charset="0"/>
              </a:rPr>
              <a:t>L'ascolto attivo richiede una certa concentrazione, ma dimostra il vostro interesse per il punto di vista degli altri, vi fa guadagnare fiducia e vi permette di comprendere più a fondo le questioni e le situazioni.</a:t>
            </a:r>
          </a:p>
          <a:p>
            <a:endParaRPr lang="en-GB"/>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F2CAD7E-E9EA-0AF3-90EF-1436E3B9B2B0}"/>
              </a:ext>
            </a:extLst>
          </p:cNvPr>
          <p:cNvSpPr>
            <a:spLocks noGrp="1"/>
          </p:cNvSpPr>
          <p:nvPr>
            <p:ph type="sldNum" idx="12"/>
          </p:nvPr>
        </p:nvSpPr>
        <p:spPr/>
        <p:txBody>
          <a:bodyPr/>
          <a:lstStyle/>
          <a:p>
            <a:pPr algn="ctr"/>
            <a:fld id="{00000000-1234-1234-1234-123412341234}" type="slidenum">
              <a:rPr lang="en" smtClean="0"/>
              <a:t>21</a:t>
            </a:fld>
            <a:endParaRPr lang="en"/>
          </a:p>
        </p:txBody>
      </p:sp>
      <p:sp>
        <p:nvSpPr>
          <p:cNvPr id="7" name="Text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3697AFB-6F86-8FB9-FA1F-7D76A412D10B}"/>
              </a:ext>
            </a:extLst>
          </p:cNvPr>
          <p:cNvSpPr txBox="1"/>
          <p:nvPr/>
        </p:nvSpPr>
        <p:spPr>
          <a:xfrm>
            <a:off x="4463819" y="868060"/>
            <a:ext cx="6096000" cy="502766"/>
          </a:xfrm>
          <a:prstGeom prst="rect">
            <a:avLst/>
          </a:prstGeom>
          <a:noFill/>
        </p:spPr>
        <p:txBody>
          <a:bodyPr wrap="square">
            <a:spAutoFit/>
          </a:bodyPr>
          <a:lstStyle/>
          <a:p>
            <a:pPr algn="l"/>
            <a:r>
              <a:rPr lang="en-GB" sz="2667">
                <a:solidFill>
                  <a:schemeClr val="bg1"/>
                </a:solidFill>
                <a:latin typeface="arial" panose="020B0604020202020204" pitchFamily="34" charset="0"/>
                <a:hlinkClick r:id="rId2">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(NHS Inghilterra)</a:t>
            </a:r>
          </a:p>
        </p:txBody>
      </p:sp>
    </p:spTree>
    <p:extLst>
      <p:ext uri="{BB962C8B-B14F-4D97-AF65-F5344CB8AC3E}">
        <p14:creationId xmlns:p14="http://schemas.microsoft.com/office/powerpoint/2010/main" val="41222085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EA672BE-9339-46DE-8777-BB75B620296C}"/>
              </a:ext>
            </a:extLst>
          </p:cNvPr>
          <p:cNvSpPr>
            <a:spLocks noGrp="1"/>
          </p:cNvSpPr>
          <p:nvPr>
            <p:ph type="title"/>
          </p:nvPr>
        </p:nvSpPr>
        <p:spPr/>
        <p:txBody>
          <a:bodyPr/>
          <a:lstStyle/>
          <a:p>
            <a:r>
              <a:rPr lang="en-GB"/>
              <a:t>Come utilizzare l'ascolto attivo </a:t>
            </a: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FD76030-E81C-9171-16D6-CFF830BBF5F1}"/>
              </a:ext>
            </a:extLst>
          </p:cNvPr>
          <p:cNvSpPr>
            <a:spLocks noGrp="1"/>
          </p:cNvSpPr>
          <p:nvPr>
            <p:ph type="sldNum" idx="12"/>
          </p:nvPr>
        </p:nvSpPr>
        <p:spPr/>
        <p:txBody>
          <a:bodyPr/>
          <a:lstStyle/>
          <a:p>
            <a:pPr algn="ctr"/>
            <a:fld id="{00000000-1234-1234-1234-123412341234}" type="slidenum">
              <a:rPr lang="en" smtClean="0"/>
              <a:t>22</a:t>
            </a:fld>
            <a:endParaRPr lang="en"/>
          </a:p>
        </p:txBody>
      </p:sp>
      <p:graphicFrame>
        <p:nvGraphicFramePr>
          <p:cNvPr id="11" name="Diagram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6F0BCD3-F2C5-E8D1-CB42-738087E95437}"/>
              </a:ext>
            </a:extLst>
          </p:cNvPr>
          <p:cNvGraphicFramePr/>
          <p:nvPr/>
        </p:nvGraphicFramePr>
        <p:xfrm>
          <a:off x="1871531" y="1892829"/>
          <a:ext cx="7680853" cy="4704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34510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A631928-DA49-E57C-422E-5EE322B88C7B}"/>
              </a:ext>
            </a:extLst>
          </p:cNvPr>
          <p:cNvSpPr>
            <a:spLocks noGrp="1"/>
          </p:cNvSpPr>
          <p:nvPr>
            <p:ph type="title"/>
          </p:nvPr>
        </p:nvSpPr>
        <p:spPr/>
        <p:txBody>
          <a:bodyPr/>
          <a:lstStyle/>
          <a:p>
            <a:r>
              <a:rPr lang="en-GB"/>
              <a:t>Riferimenti </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78B43E4-CC42-8F5B-123D-363A015CB19C}"/>
              </a:ext>
            </a:extLst>
          </p:cNvPr>
          <p:cNvSpPr>
            <a:spLocks noGrp="1"/>
          </p:cNvSpPr>
          <p:nvPr>
            <p:ph type="body" idx="1"/>
          </p:nvPr>
        </p:nvSpPr>
        <p:spPr>
          <a:xfrm>
            <a:off x="723960" y="1747800"/>
            <a:ext cx="9841093" cy="5073805"/>
          </a:xfrm>
        </p:spPr>
        <p:txBody>
          <a:bodyPr/>
          <a:lstStyle/>
          <a:p>
            <a:pPr marL="101597" indent="0">
              <a:buNone/>
            </a:pPr>
            <a:r>
              <a:rPr lang="x-none" sz="1867" u="sng">
                <a:solidFill>
                  <a:srgbClr val="00B050"/>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https://www.goodtherapy.org/learn-about-therapy/types/dance-movement-therapy </a:t>
            </a:r>
            <a:endParaRPr lang="x-none" sz="1867">
              <a:solidFill>
                <a:srgbClr val="00B050"/>
              </a:solidFill>
              <a:ea typeface="Calibri" panose="020F0502020204030204" pitchFamily="34" charset="0"/>
              <a:cs typeface="Times New Roman" panose="02020603050405020304" pitchFamily="18" charset="0"/>
            </a:endParaRPr>
          </a:p>
          <a:p>
            <a:pPr marL="101597" indent="0">
              <a:buNone/>
            </a:pPr>
            <a:r>
              <a:rPr lang="en-US" sz="1867">
                <a:ea typeface="Calibri" panose="020F0502020204030204" pitchFamily="34" charset="0"/>
                <a:cs typeface="Times New Roman" panose="02020603050405020304" pitchFamily="18" charset="0"/>
              </a:rPr>
              <a:t>Werder O. Verso un modello umanistico nella comunicazione sanitaria. Promozione della salute globale. 2019;26(1):33-40. doi:10.1177/1757975916683385 </a:t>
            </a:r>
          </a:p>
          <a:p>
            <a:pPr marL="101597" indent="0">
              <a:buNone/>
            </a:pPr>
            <a:r>
              <a:rPr lang="en-GB" sz="1800" b="0" i="0" err="1">
                <a:solidFill>
                  <a:srgbClr val="212121"/>
                </a:solidFill>
                <a:effectLst/>
              </a:rPr>
              <a:t>Puhl RM, Brownell KD. Affrontare e gestire lo stigma del peso: un'indagine su adulti sovrappeso e obesi. Obesità (Silver Spring). 2006 Oct;14(10):1802-15. doi: 10.1038/oby.2006.208. PMID: 17062811</a:t>
            </a:r>
            <a:endParaRPr lang="x-none" sz="1800">
              <a:ea typeface="Calibri" panose="020F0502020204030204" pitchFamily="34" charset="0"/>
              <a:cs typeface="Times New Roman" panose="02020603050405020304" pitchFamily="18" charset="0"/>
            </a:endParaRPr>
          </a:p>
          <a:p>
            <a:pPr marL="101597" indent="0">
              <a:spcAft>
                <a:spcPts val="300"/>
              </a:spcAft>
              <a:buNone/>
            </a:pPr>
            <a:r>
              <a:rPr lang="x-none" sz="1867">
                <a:solidFill>
                  <a:srgbClr val="00B050"/>
                </a:solidFill>
                <a:ea typeface="Times New Roman" panose="02020603050405020304" pitchFamily="18" charset="0"/>
                <a:hlinkClick r:id="rId3">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Ascolto attivo | NHS Inghilterra </a:t>
            </a:r>
            <a:endParaRPr lang="x-none" sz="1867">
              <a:solidFill>
                <a:srgbClr val="00B050"/>
              </a:solidFill>
              <a:ea typeface="Calibri" panose="020F0502020204030204" pitchFamily="34" charset="0"/>
              <a:cs typeface="Times New Roman" panose="02020603050405020304" pitchFamily="18" charset="0"/>
            </a:endParaRPr>
          </a:p>
          <a:p>
            <a:pPr marL="101597" indent="0">
              <a:buNone/>
            </a:pPr>
            <a:r>
              <a:rPr lang="es-ES" sz="1867" u="sng">
                <a:solidFill>
                  <a:srgbClr val="00B050"/>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https://www.obesityaction.org/action-through-advocacy/weight-bias/people-first-language/  </a:t>
            </a:r>
            <a:endParaRPr lang="x-none" sz="1867">
              <a:solidFill>
                <a:srgbClr val="00B050"/>
              </a:solidFill>
              <a:ea typeface="Calibri" panose="020F0502020204030204" pitchFamily="34" charset="0"/>
              <a:cs typeface="Times New Roman" panose="02020603050405020304" pitchFamily="18" charset="0"/>
            </a:endParaRPr>
          </a:p>
          <a:p>
            <a:pPr marL="101597" indent="0">
              <a:buNone/>
            </a:pPr>
            <a:r>
              <a:rPr lang="es-ES" sz="1867" err="1">
                <a:ea typeface="Calibri" panose="020F0502020204030204" pitchFamily="34" charset="0"/>
                <a:cs typeface="Times New Roman" panose="02020603050405020304" pitchFamily="18" charset="0"/>
              </a:rPr>
              <a:t>chrome-extension://nlaealbpbmpioeidemdfedkfmglobidl/https://www.worldobesity.org/downloads/healthy_voices_downloads/HV_Language_guidelines.pdf </a:t>
            </a:r>
          </a:p>
          <a:p>
            <a:pPr marL="101597" indent="0">
              <a:buNone/>
            </a:pPr>
            <a:r>
              <a:rPr lang="es-ES" sz="1867" u="sng">
                <a:solidFill>
                  <a:srgbClr val="00B050"/>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https://www.worldobesity.org/what-we-do/our-policy-priorities/weight-stigma#:~:text=Il%20stigma%20di%20peso%20è%20un%20risultato%20che%20può%20portare%20ad%20agire%20stigmatizzante%20. </a:t>
            </a:r>
            <a:endParaRPr lang="x-none" sz="1867">
              <a:solidFill>
                <a:srgbClr val="00B050"/>
              </a:solidFill>
              <a:ea typeface="Calibri" panose="020F0502020204030204" pitchFamily="34" charset="0"/>
              <a:cs typeface="Times New Roman" panose="02020603050405020304" pitchFamily="18" charset="0"/>
            </a:endParaRPr>
          </a:p>
          <a:p>
            <a:pPr marL="101597" indent="0">
              <a:buNone/>
            </a:pPr>
            <a:r>
              <a:rPr lang="es-ES" sz="1867" u="sng">
                <a:solidFill>
                  <a:srgbClr val="00B050"/>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https://www.britannica.com/dictionary/stigma#:~:text=1,stigma%20attached%20to%20receiving%20welfare </a:t>
            </a:r>
            <a:r>
              <a:rPr lang="es-ES" sz="1867">
                <a:solidFill>
                  <a:srgbClr val="00B050"/>
                </a:solidFill>
                <a:ea typeface="Calibri" panose="020F0502020204030204" pitchFamily="34" charset="0"/>
                <a:cs typeface="Times New Roman" panose="02020603050405020304" pitchFamily="18" charset="0"/>
              </a:rPr>
              <a:t>. </a:t>
            </a:r>
          </a:p>
          <a:p>
            <a:pPr marL="101597" indent="0">
              <a:buNone/>
            </a:pPr>
            <a:endParaRPr lang="es-ES" sz="1867">
              <a:ea typeface="Calibri" panose="020F0502020204030204" pitchFamily="34" charset="0"/>
              <a:cs typeface="Times New Roman" panose="02020603050405020304" pitchFamily="18" charset="0"/>
            </a:endParaRPr>
          </a:p>
          <a:p>
            <a:pPr marL="101597" indent="0">
              <a:buNone/>
            </a:pPr>
            <a:endParaRPr lang="x-none" sz="1867">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A15DA93-295F-334B-3D39-28CDBEE91A9C}"/>
              </a:ext>
            </a:extLst>
          </p:cNvPr>
          <p:cNvSpPr>
            <a:spLocks noGrp="1"/>
          </p:cNvSpPr>
          <p:nvPr>
            <p:ph type="sldNum" idx="12"/>
          </p:nvPr>
        </p:nvSpPr>
        <p:spPr/>
        <p:txBody>
          <a:bodyPr/>
          <a:lstStyle/>
          <a:p>
            <a:pPr algn="ctr"/>
            <a:fld id="{00000000-1234-1234-1234-123412341234}" type="slidenum">
              <a:rPr lang="en" smtClean="0"/>
              <a:t>23</a:t>
            </a:fld>
            <a:endParaRPr lang="en"/>
          </a:p>
        </p:txBody>
      </p:sp>
    </p:spTree>
    <p:extLst>
      <p:ext uri="{BB962C8B-B14F-4D97-AF65-F5344CB8AC3E}">
        <p14:creationId xmlns:p14="http://schemas.microsoft.com/office/powerpoint/2010/main" val="14953515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0960CC6-CDB6-CB33-D044-125C8201C24E}"/>
              </a:ext>
            </a:extLst>
          </p:cNvPr>
          <p:cNvSpPr>
            <a:spLocks noGrp="1"/>
          </p:cNvSpPr>
          <p:nvPr>
            <p:ph type="title"/>
          </p:nvPr>
        </p:nvSpPr>
        <p:spPr/>
        <p:txBody>
          <a:bodyPr/>
          <a:lstStyle/>
          <a:p>
            <a:r>
              <a:rPr lang="en-GB"/>
              <a:t>Riferimenti </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9B05698-251A-0061-5308-BB535F55BB09}"/>
              </a:ext>
            </a:extLst>
          </p:cNvPr>
          <p:cNvSpPr>
            <a:spLocks noGrp="1"/>
          </p:cNvSpPr>
          <p:nvPr>
            <p:ph type="body" idx="1"/>
          </p:nvPr>
        </p:nvSpPr>
        <p:spPr>
          <a:xfrm>
            <a:off x="632520" y="1747800"/>
            <a:ext cx="10196512" cy="5351240"/>
          </a:xfrm>
        </p:spPr>
        <p:txBody>
          <a:bodyPr/>
          <a:lstStyle/>
          <a:p>
            <a:pPr marL="101597" indent="0">
              <a:buNone/>
            </a:pPr>
            <a:r>
              <a:rPr lang="en-GB" sz="1867"/>
              <a:t>I chirurghi dell'anima" - discorso di Kipling al Royal College of Surgeons (Londra), 1923</a:t>
            </a:r>
            <a:endParaRPr lang="es-ES" sz="1867">
              <a:solidFill>
                <a:srgbClr val="000000"/>
              </a:solidFill>
              <a:ea typeface="Calibri" panose="020F0502020204030204" pitchFamily="34" charset="0"/>
              <a:cs typeface="Times New Roman" panose="02020603050405020304" pitchFamily="18" charset="0"/>
            </a:endParaRPr>
          </a:p>
          <a:p>
            <a:pPr marL="101597" indent="0">
              <a:buNone/>
            </a:pPr>
            <a:r>
              <a:rPr lang="x-none" sz="1867">
                <a:solidFill>
                  <a:srgbClr val="000000"/>
                </a:solidFill>
                <a:ea typeface="Calibri" panose="020F0502020204030204" pitchFamily="34" charset="0"/>
                <a:cs typeface="Times New Roman" panose="02020603050405020304" pitchFamily="18" charset="0"/>
              </a:rPr>
              <a:t>Devianza e stigma sociale. (2021, 20 febbraio). </a:t>
            </a:r>
            <a:r>
              <a:rPr lang="x-none" sz="1867" u="sng">
                <a:solidFill>
                  <a:srgbClr val="00B050"/>
                </a:solidFill>
                <a:ea typeface="Calibri" pitchFamily="34" charset="0"/>
                <a:cs typeface="Times New Roman" panose="02020603050405020304" pitchFamily="18" charset="0"/>
                <a:hlinkClick r:id="rId2">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https://socialsci.libretexts.org/@go/page/8123</a:t>
            </a:r>
            <a:r>
              <a:rPr lang="es-ES" sz="1867">
                <a:solidFill>
                  <a:srgbClr val="00B050"/>
                </a:solidFill>
                <a:ea typeface="Calibri" panose="020F0502020204030204" pitchFamily="34" charset="0"/>
                <a:cs typeface="Times New Roman" panose="02020603050405020304" pitchFamily="18" charset="0"/>
              </a:rPr>
              <a:t>libretexts.org/@go/page/8123 </a:t>
            </a:r>
            <a:endParaRPr lang="x-none" sz="1867">
              <a:solidFill>
                <a:srgbClr val="00B050"/>
              </a:solidFill>
              <a:ea typeface="Calibri" panose="020F0502020204030204" pitchFamily="34" charset="0"/>
              <a:cs typeface="Times New Roman" panose="02020603050405020304" pitchFamily="18" charset="0"/>
            </a:endParaRPr>
          </a:p>
          <a:p>
            <a:pPr marL="101597" indent="0">
              <a:buNone/>
            </a:pPr>
            <a:r>
              <a:rPr lang="x-none" sz="1867">
                <a:solidFill>
                  <a:srgbClr val="212121"/>
                </a:solidFill>
                <a:ea typeface="Calibri" panose="020F0502020204030204" pitchFamily="34" charset="0"/>
                <a:cs typeface="Times New Roman" panose="02020603050405020304" pitchFamily="18" charset="0"/>
              </a:rPr>
              <a:t>Hilpert, Martin et al. "Influenza socioculturale sull'obesità e sullo stile di vita nei bambini: A Study of Daily Activities, Leisure Time Behavior, Motor Skills, and Weight Status". </a:t>
            </a:r>
            <a:r>
              <a:rPr lang="x-none" sz="1867" i="1">
                <a:ea typeface="Calibri" panose="020F0502020204030204" pitchFamily="34" charset="0"/>
                <a:cs typeface="Times New Roman" panose="02020603050405020304" pitchFamily="18" charset="0"/>
              </a:rPr>
              <a:t>Obesity facts </a:t>
            </a:r>
            <a:r>
              <a:rPr lang="x-none" sz="1867">
                <a:ea typeface="Calibri" panose="020F0502020204030204" pitchFamily="34" charset="0"/>
                <a:cs typeface="Times New Roman" panose="02020603050405020304" pitchFamily="18" charset="0"/>
              </a:rPr>
              <a:t>vol. 10,3 (2017): 168-178. doi:10.</a:t>
            </a:r>
            <a:r>
              <a:rPr lang="es-ES" sz="1867">
                <a:solidFill>
                  <a:srgbClr val="212121"/>
                </a:solidFill>
                <a:ea typeface="Calibri" panose="020F0502020204030204" pitchFamily="34" charset="0"/>
                <a:cs typeface="Times New Roman" panose="02020603050405020304" pitchFamily="18" charset="0"/>
              </a:rPr>
              <a:t>1159/000464105 </a:t>
            </a:r>
            <a:endParaRPr lang="x-none" sz="1867">
              <a:ea typeface="Calibri" panose="020F0502020204030204" pitchFamily="34" charset="0"/>
              <a:cs typeface="Times New Roman" panose="02020603050405020304" pitchFamily="18" charset="0"/>
            </a:endParaRPr>
          </a:p>
          <a:p>
            <a:pPr marL="101597" indent="0">
              <a:buNone/>
            </a:pPr>
            <a:r>
              <a:rPr lang="x-none" sz="1867">
                <a:solidFill>
                  <a:srgbClr val="212121"/>
                </a:solidFill>
                <a:ea typeface="Calibri" panose="020F0502020204030204" pitchFamily="34" charset="0"/>
                <a:cs typeface="Times New Roman" panose="02020603050405020304" pitchFamily="18" charset="0"/>
              </a:rPr>
              <a:t> Lee, G C et al. "Quando gli atteggiamenti anti-grasso sono intesi come pregiudizio o verità? Uno studio sperimentale sugli effetti dell'influenza sociale". </a:t>
            </a:r>
            <a:r>
              <a:rPr lang="x-none" sz="1867" i="1">
                <a:ea typeface="Calibri" panose="020F0502020204030204" pitchFamily="34" charset="0"/>
                <a:cs typeface="Times New Roman" panose="02020603050405020304" pitchFamily="18" charset="0"/>
              </a:rPr>
              <a:t>Obesity science &amp; practice </a:t>
            </a:r>
            <a:r>
              <a:rPr lang="x-none" sz="1867">
                <a:ea typeface="Calibri" panose="020F0502020204030204" pitchFamily="34" charset="0"/>
                <a:cs typeface="Times New Roman" panose="02020603050405020304" pitchFamily="18" charset="0"/>
              </a:rPr>
              <a:t>vol. 5,1 28-35. 13 gennaio 2019, doi:10.1002/osp4.</a:t>
            </a:r>
            <a:r>
              <a:rPr lang="es-ES" sz="1867">
                <a:solidFill>
                  <a:srgbClr val="212121"/>
                </a:solidFill>
                <a:ea typeface="Calibri" panose="020F0502020204030204" pitchFamily="34" charset="0"/>
                <a:cs typeface="Times New Roman" panose="02020603050405020304" pitchFamily="18" charset="0"/>
              </a:rPr>
              <a:t>315 </a:t>
            </a:r>
            <a:endParaRPr lang="x-none" sz="1867">
              <a:ea typeface="Calibri" panose="020F0502020204030204" pitchFamily="34" charset="0"/>
              <a:cs typeface="Times New Roman" panose="02020603050405020304" pitchFamily="18" charset="0"/>
            </a:endParaRPr>
          </a:p>
          <a:p>
            <a:pPr marL="101597" indent="0">
              <a:buNone/>
            </a:pPr>
            <a:r>
              <a:rPr lang="x-none" sz="1867">
                <a:solidFill>
                  <a:srgbClr val="212121"/>
                </a:solidFill>
                <a:ea typeface="Calibri" panose="020F0502020204030204" pitchFamily="34" charset="0"/>
                <a:cs typeface="Times New Roman" panose="02020603050405020304" pitchFamily="18" charset="0"/>
              </a:rPr>
              <a:t> Daníelsdóttir, Sigrún et al. "Riduzione del pregiudizio anti-grasso: una revisione degli studi pubblicati". </a:t>
            </a:r>
            <a:r>
              <a:rPr lang="x-none" sz="1867" i="1">
                <a:ea typeface="Calibri" panose="020F0502020204030204" pitchFamily="34" charset="0"/>
                <a:cs typeface="Times New Roman" panose="02020603050405020304" pitchFamily="18" charset="0"/>
              </a:rPr>
              <a:t>Obesity facts </a:t>
            </a:r>
            <a:r>
              <a:rPr lang="x-none" sz="1867">
                <a:ea typeface="Calibri" panose="020F0502020204030204" pitchFamily="34" charset="0"/>
                <a:cs typeface="Times New Roman" panose="02020603050405020304" pitchFamily="18" charset="0"/>
              </a:rPr>
              <a:t>vol. 3,1 (2010): 47-58. doi:10.1159/000277067</a:t>
            </a:r>
          </a:p>
          <a:p>
            <a:pPr marL="101597" indent="0">
              <a:buNone/>
            </a:pPr>
            <a:r>
              <a:rPr lang="x-none" sz="1867">
                <a:solidFill>
                  <a:srgbClr val="333333"/>
                </a:solidFill>
                <a:ea typeface="Calibri" panose="020F0502020204030204" pitchFamily="34" charset="0"/>
                <a:cs typeface="Times New Roman" panose="02020603050405020304" pitchFamily="18" charset="0"/>
              </a:rPr>
              <a:t>Frank A. Futilità ed evitamento</a:t>
            </a:r>
            <a:r>
              <a:rPr lang="x-none" sz="1867">
                <a:ea typeface="Calibri" panose="020F0502020204030204" pitchFamily="34" charset="0"/>
                <a:cs typeface="Times New Roman" panose="02020603050405020304" pitchFamily="18" charset="0"/>
              </a:rPr>
              <a:t>: I professionisti del settore medico nel trattamento dell'obesità. </a:t>
            </a:r>
            <a:r>
              <a:rPr lang="x-none" sz="1867" i="1">
                <a:ea typeface="Calibri" panose="020F0502020204030204" pitchFamily="34" charset="0"/>
                <a:cs typeface="Times New Roman" panose="02020603050405020304" pitchFamily="18" charset="0"/>
              </a:rPr>
              <a:t>JAMA. </a:t>
            </a:r>
            <a:r>
              <a:rPr lang="x-none" sz="1867">
                <a:ea typeface="Calibri" panose="020F0502020204030204" pitchFamily="34" charset="0"/>
                <a:cs typeface="Times New Roman" panose="02020603050405020304" pitchFamily="18" charset="0"/>
              </a:rPr>
              <a:t>1993;269(16):2132–2133. doi:10.1001/jama.1993.</a:t>
            </a:r>
            <a:r>
              <a:rPr lang="x-none" sz="1867">
                <a:solidFill>
                  <a:srgbClr val="333333"/>
                </a:solidFill>
                <a:ea typeface="Calibri" panose="020F0502020204030204" pitchFamily="34" charset="0"/>
                <a:cs typeface="Times New Roman" panose="02020603050405020304" pitchFamily="18" charset="0"/>
              </a:rPr>
              <a:t>03500160102 </a:t>
            </a:r>
            <a:endParaRPr lang="x-none" sz="1867">
              <a:ea typeface="Calibri" panose="020F0502020204030204" pitchFamily="34" charset="0"/>
              <a:cs typeface="Times New Roman" panose="02020603050405020304" pitchFamily="18" charset="0"/>
            </a:endParaRPr>
          </a:p>
          <a:p>
            <a:pPr marL="101597" indent="0">
              <a:buNone/>
            </a:pPr>
            <a:r>
              <a:rPr lang="x-none" sz="1867" u="sng">
                <a:solidFill>
                  <a:srgbClr val="F49100"/>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https://www.who.int/health-topics/obesity#tab=tab_2</a:t>
            </a:r>
            <a:endParaRPr lang="x-none" sz="1867" u="sng">
              <a:solidFill>
                <a:srgbClr val="0563C1"/>
              </a:solidFill>
              <a:ea typeface="Calibri" panose="020F0502020204030204" pitchFamily="34" charset="0"/>
              <a:cs typeface="Times New Roman" panose="02020603050405020304" pitchFamily="18" charset="0"/>
            </a:endParaRPr>
          </a:p>
          <a:p>
            <a:pPr marL="101597" indent="0">
              <a:spcBef>
                <a:spcPct val="0"/>
              </a:spcBef>
              <a:buNone/>
            </a:pPr>
            <a:r>
              <a:rPr lang="en-GB" sz="1867"/>
              <a:t>L'arteterapia come terapia per i pazienti con disturbi della condotta alimentare</a:t>
            </a:r>
          </a:p>
          <a:p>
            <a:pPr marL="101597" indent="0">
              <a:spcBef>
                <a:spcPct val="0"/>
              </a:spcBef>
              <a:buNone/>
            </a:pPr>
            <a:r>
              <a:rPr lang="en-GB" sz="1867"/>
              <a:t>in Anoressia e bulimia, Profesionales TCA, Recursos TCA, Testimonios</a:t>
            </a:r>
          </a:p>
          <a:p>
            <a:pPr marL="101597" indent="0">
              <a:spcBef>
                <a:spcPct val="0"/>
              </a:spcBef>
              <a:buNone/>
            </a:pPr>
            <a:r>
              <a:rPr lang="en-GB" sz="1867"/>
              <a:t>6, ottobre, 2016</a:t>
            </a:r>
          </a:p>
          <a:p>
            <a:pPr marL="101597" indent="0">
              <a:buNone/>
            </a:pPr>
            <a:endParaRPr lang="x-none" sz="1867">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AD69FA5-EB30-A07F-7847-18A054D1BC4D}"/>
              </a:ext>
            </a:extLst>
          </p:cNvPr>
          <p:cNvSpPr>
            <a:spLocks noGrp="1"/>
          </p:cNvSpPr>
          <p:nvPr>
            <p:ph type="sldNum" idx="12"/>
          </p:nvPr>
        </p:nvSpPr>
        <p:spPr/>
        <p:txBody>
          <a:bodyPr/>
          <a:lstStyle/>
          <a:p>
            <a:pPr algn="ctr"/>
            <a:fld id="{00000000-1234-1234-1234-123412341234}" type="slidenum">
              <a:rPr lang="en" smtClean="0"/>
              <a:t>24</a:t>
            </a:fld>
            <a:endParaRPr lang="en"/>
          </a:p>
        </p:txBody>
      </p:sp>
    </p:spTree>
    <p:extLst>
      <p:ext uri="{BB962C8B-B14F-4D97-AF65-F5344CB8AC3E}">
        <p14:creationId xmlns:p14="http://schemas.microsoft.com/office/powerpoint/2010/main" val="20336996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5"/>
          <p:cNvSpPr txBox="1">
            <a:spLocks noGrp="1"/>
          </p:cNvSpPr>
          <p:nvPr>
            <p:ph type="title"/>
          </p:nvPr>
        </p:nvSpPr>
        <p:spPr>
          <a:xfrm>
            <a:off x="239350" y="1892829"/>
            <a:ext cx="5856649" cy="1231200"/>
          </a:xfrm>
          <a:prstGeom prst="rect">
            <a:avLst/>
          </a:prstGeom>
        </p:spPr>
        <p:txBody>
          <a:bodyPr spcFirstLastPara="1" vert="horz" wrap="square" lIns="0" tIns="0" rIns="0" bIns="0" rtlCol="0" anchor="t" anchorCtr="0">
            <a:noAutofit/>
          </a:bodyPr>
          <a:lstStyle/>
          <a:p>
            <a:endParaRPr sz="3733"/>
          </a:p>
        </p:txBody>
      </p:sp>
      <p:sp>
        <p:nvSpPr>
          <p:cNvPr id="502" name="Google Shape;502;p35"/>
          <p:cNvSpPr txBox="1">
            <a:spLocks noGrp="1"/>
          </p:cNvSpPr>
          <p:nvPr>
            <p:ph type="body" idx="1"/>
          </p:nvPr>
        </p:nvSpPr>
        <p:spPr>
          <a:xfrm>
            <a:off x="815413" y="3332989"/>
            <a:ext cx="4817600" cy="2483600"/>
          </a:xfrm>
          <a:prstGeom prst="rect">
            <a:avLst/>
          </a:prstGeom>
        </p:spPr>
        <p:txBody>
          <a:bodyPr spcFirstLastPara="1" vert="horz" wrap="square" lIns="0" tIns="0" rIns="0" bIns="0" rtlCol="0" anchor="t" anchorCtr="0">
            <a:noAutofit/>
          </a:bodyPr>
          <a:lstStyle/>
          <a:p>
            <a:pPr marL="0" indent="0" algn="ctr">
              <a:buNone/>
            </a:pPr>
            <a:endParaRPr b="1">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t>25</a:t>
            </a:fld>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4032" y="2180861"/>
            <a:ext cx="4736525" cy="2664296"/>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A2D59FE-CAB6-2A57-45C5-4DD256F11866}"/>
              </a:ext>
            </a:extLst>
          </p:cNvPr>
          <p:cNvSpPr>
            <a:spLocks noGrp="1"/>
          </p:cNvSpPr>
          <p:nvPr>
            <p:ph type="title"/>
          </p:nvPr>
        </p:nvSpPr>
        <p:spPr/>
        <p:txBody>
          <a:bodyPr/>
          <a:lstStyle/>
          <a:p>
            <a:r>
              <a:rPr lang="en-GB"/>
              <a:t>Obesità</a:t>
            </a: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FEC200B-38B1-2649-BF5C-027CFC8E4115}"/>
              </a:ext>
            </a:extLst>
          </p:cNvPr>
          <p:cNvSpPr>
            <a:spLocks noGrp="1"/>
          </p:cNvSpPr>
          <p:nvPr>
            <p:ph type="sldNum" idx="12"/>
          </p:nvPr>
        </p:nvSpPr>
        <p:spPr/>
        <p:txBody>
          <a:bodyPr/>
          <a:lstStyle/>
          <a:p>
            <a:pPr algn="ctr"/>
            <a:fld id="{00000000-1234-1234-1234-123412341234}" type="slidenum">
              <a:rPr lang="en" smtClean="0"/>
              <a:t>3</a:t>
            </a:fld>
            <a:endParaRPr lang="en"/>
          </a:p>
        </p:txBody>
      </p:sp>
      <p:pic>
        <p:nvPicPr>
          <p:cNvPr id="6" name="Picture 5" descr="A picture containing text, person, people, old&#10;&#10;Description automatically generated">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1C490D6-90D2-26FA-D26B-5A26B7167913}"/>
              </a:ext>
            </a:extLst>
          </p:cNvPr>
          <p:cNvPicPr>
            <a:picLocks noChangeAspect="1"/>
          </p:cNvPicPr>
          <p:nvPr/>
        </p:nvPicPr>
        <p:blipFill>
          <a:blip r:embed="rId2"/>
          <a:stretch>
            <a:fillRect/>
          </a:stretch>
        </p:blipFill>
        <p:spPr>
          <a:xfrm>
            <a:off x="1871532" y="1832074"/>
            <a:ext cx="7553251" cy="4573257"/>
          </a:xfrm>
          <a:prstGeom prst="rect">
            <a:avLst/>
          </a:prstGeom>
        </p:spPr>
      </p:pic>
      <p:sp>
        <p:nvSpPr>
          <p:cNvPr id="7" name="Text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F9370B2-E68F-1CD0-256C-7AD9A55F44FB}"/>
              </a:ext>
            </a:extLst>
          </p:cNvPr>
          <p:cNvSpPr txBox="1"/>
          <p:nvPr/>
        </p:nvSpPr>
        <p:spPr>
          <a:xfrm>
            <a:off x="2831638" y="6369677"/>
            <a:ext cx="5633039" cy="502573"/>
          </a:xfrm>
          <a:prstGeom prst="rect">
            <a:avLst/>
          </a:prstGeom>
          <a:noFill/>
        </p:spPr>
        <p:txBody>
          <a:bodyPr wrap="square" rtlCol="0">
            <a:spAutoFit/>
          </a:bodyPr>
          <a:lstStyle/>
          <a:p>
            <a:r>
              <a:rPr lang="en-GB" sz="1333">
                <a:solidFill>
                  <a:srgbClr val="202122"/>
                </a:solidFill>
                <a:latin typeface="Arial" panose="020B0604020202020204" pitchFamily="34" charset="0"/>
              </a:rPr>
              <a:t>Opera protetta da copyright e disponibile con licenza Creative Commons Attribution only CC BY 4.0 </a:t>
            </a:r>
            <a:r>
              <a:rPr lang="en-GB" sz="1333">
                <a:solidFill>
                  <a:srgbClr val="0645AD"/>
                </a:solidFill>
                <a:latin typeface="Arial" panose="020B0604020202020204" pitchFamily="34" charset="0"/>
                <a:hlinkClick r:id="rId3"/>
              </a:rPr>
              <a:t>http://creativecommons.org/licenses/by/4.0/</a:t>
            </a:r>
            <a:endParaRPr lang="en-GB" sz="1333"/>
          </a:p>
        </p:txBody>
      </p:sp>
      <p:sp>
        <p:nvSpPr>
          <p:cNvPr id="9" name="TextBox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54398AB-563C-211D-9615-695526F43E18}"/>
              </a:ext>
            </a:extLst>
          </p:cNvPr>
          <p:cNvSpPr txBox="1"/>
          <p:nvPr/>
        </p:nvSpPr>
        <p:spPr>
          <a:xfrm>
            <a:off x="3048000" y="5536071"/>
            <a:ext cx="4872203" cy="830997"/>
          </a:xfrm>
          <a:prstGeom prst="rect">
            <a:avLst/>
          </a:prstGeom>
          <a:noFill/>
        </p:spPr>
        <p:txBody>
          <a:bodyPr wrap="square">
            <a:spAutoFit/>
          </a:bodyPr>
          <a:lstStyle/>
          <a:p>
            <a:r>
              <a:rPr lang="en-GB" sz="2400">
                <a:solidFill>
                  <a:schemeClr val="bg1"/>
                </a:solidFill>
                <a:latin typeface="Arial" panose="020B0604020202020204" pitchFamily="34" charset="0"/>
              </a:rPr>
              <a:t>Un uomo obeso e gottoso con i piedi a secchio</a:t>
            </a:r>
            <a:endParaRPr lang="en-GB" sz="2400">
              <a:solidFill>
                <a:schemeClr val="bg1"/>
              </a:solidFill>
            </a:endParaRPr>
          </a:p>
        </p:txBody>
      </p:sp>
    </p:spTree>
    <p:extLst>
      <p:ext uri="{BB962C8B-B14F-4D97-AF65-F5344CB8AC3E}">
        <p14:creationId xmlns:p14="http://schemas.microsoft.com/office/powerpoint/2010/main" val="22116818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527382" y="2273567"/>
            <a:ext cx="11425269" cy="3768800"/>
          </a:xfrm>
          <a:prstGeom prst="rect">
            <a:avLst/>
          </a:prstGeom>
        </p:spPr>
        <p:txBody>
          <a:bodyPr spcFirstLastPara="1" vert="horz" wrap="square" lIns="0" tIns="0" rIns="0" bIns="0" rtlCol="0" anchor="t" anchorCtr="0">
            <a:noAutofit/>
          </a:bodyPr>
          <a:lstStyle/>
          <a:p>
            <a:pPr>
              <a:spcBef>
                <a:spcPts val="1333"/>
              </a:spcBef>
            </a:pPr>
            <a:r>
              <a:rPr lang="en-GB" sz="2133">
                <a:solidFill>
                  <a:srgbClr val="3C4245"/>
                </a:solidFill>
                <a:latin typeface="Arial" panose="020B0604020202020204" pitchFamily="34" charset="0"/>
              </a:rPr>
              <a:t>Il sovrappeso e l'obesità sono definiti come un accumulo di grasso anomalo o eccessivo che rappresenta un rischio per la salute. Un indice di massa corporea (IMC) </a:t>
            </a:r>
            <a:r>
              <a:rPr lang="en-GB" sz="2133" b="1">
                <a:solidFill>
                  <a:srgbClr val="3C4245"/>
                </a:solidFill>
                <a:latin typeface="Arial" panose="020B0604020202020204" pitchFamily="34" charset="0"/>
              </a:rPr>
              <a:t>superiore a 25 è considerato sovrappeso</a:t>
            </a:r>
            <a:r>
              <a:rPr lang="en-GB" sz="2133">
                <a:solidFill>
                  <a:srgbClr val="3C4245"/>
                </a:solidFill>
                <a:latin typeface="Arial" panose="020B0604020202020204" pitchFamily="34" charset="0"/>
              </a:rPr>
              <a:t>, mentre </a:t>
            </a:r>
            <a:r>
              <a:rPr lang="en-GB" sz="2133" b="1">
                <a:solidFill>
                  <a:srgbClr val="3C4245"/>
                </a:solidFill>
                <a:latin typeface="Arial" panose="020B0604020202020204" pitchFamily="34" charset="0"/>
              </a:rPr>
              <a:t>oltre 30 è obeso</a:t>
            </a:r>
            <a:r>
              <a:rPr lang="en-GB" sz="2133">
                <a:solidFill>
                  <a:srgbClr val="3C4245"/>
                </a:solidFill>
                <a:latin typeface="Arial" panose="020B0604020202020204" pitchFamily="34" charset="0"/>
              </a:rPr>
              <a:t>. Il problema ha assunto proporzioni epidemiche, con </a:t>
            </a:r>
            <a:r>
              <a:rPr lang="en-GB" sz="2133" b="1">
                <a:solidFill>
                  <a:srgbClr val="3C4245"/>
                </a:solidFill>
                <a:latin typeface="Arial" panose="020B0604020202020204" pitchFamily="34" charset="0"/>
              </a:rPr>
              <a:t>oltre 4 milioni di persone che muoiono ogni anno a causa del sovrappeso o dell'obesità nel 2017</a:t>
            </a:r>
            <a:r>
              <a:rPr lang="en-GB" sz="2133">
                <a:solidFill>
                  <a:srgbClr val="3C4245"/>
                </a:solidFill>
                <a:latin typeface="Arial" panose="020B0604020202020204" pitchFamily="34" charset="0"/>
              </a:rPr>
              <a:t>, secondo l'onere globale delle malattie. </a:t>
            </a:r>
          </a:p>
          <a:p>
            <a:pPr>
              <a:spcBef>
                <a:spcPts val="1333"/>
              </a:spcBef>
            </a:pPr>
            <a:r>
              <a:rPr lang="en-GB" sz="2133">
                <a:solidFill>
                  <a:srgbClr val="3C4245"/>
                </a:solidFill>
                <a:latin typeface="Arial" panose="020B0604020202020204" pitchFamily="34" charset="0"/>
              </a:rPr>
              <a:t>I tassi di sovrappeso e obesità continuano a crescere negli adulti e nei bambini. Dal 1975 al 2016, la prevalenza di bambini e adolescenti di età compresa tra i 5 e i 19 anni in sovrappeso o obesi è aumentata di oltre quattro volte, passando dal 4% al 18% a livello globale.</a:t>
            </a:r>
            <a:endParaRPr sz="2667"/>
          </a:p>
        </p:txBody>
      </p:sp>
      <p:sp>
        <p:nvSpPr>
          <p:cNvPr id="203" name="Google Shape;203;p18"/>
          <p:cNvSpPr txBox="1">
            <a:spLocks noGrp="1"/>
          </p:cNvSpPr>
          <p:nvPr>
            <p:ph type="sldNum"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t>4</a:t>
            </a:fld>
            <a:endParaRPr/>
          </a:p>
        </p:txBody>
      </p:sp>
      <p:grpSp>
        <p:nvGrpSpPr>
          <p:cNvPr id="204" name="Google Shape;204;p18"/>
          <p:cNvGrpSpPr/>
          <p:nvPr/>
        </p:nvGrpSpPr>
        <p:grpSpPr>
          <a:xfrm>
            <a:off x="11248432" y="384504"/>
            <a:ext cx="481965" cy="636193"/>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err="1"/>
              <a:t>Obesità: Definizione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346A9DD-77E4-BBE1-962D-40425A4415D7}"/>
              </a:ext>
            </a:extLst>
          </p:cNvPr>
          <p:cNvSpPr>
            <a:spLocks noGrp="1"/>
          </p:cNvSpPr>
          <p:nvPr>
            <p:ph type="title"/>
          </p:nvPr>
        </p:nvSpPr>
        <p:spPr/>
        <p:txBody>
          <a:bodyPr/>
          <a:lstStyle/>
          <a:p>
            <a:r>
              <a:rPr lang="en-GB"/>
              <a:t>Obesità: Complicanze </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6EA3C67-CBB3-2892-ABBA-9291BCAEE2B8}"/>
              </a:ext>
            </a:extLst>
          </p:cNvPr>
          <p:cNvSpPr>
            <a:spLocks noGrp="1"/>
          </p:cNvSpPr>
          <p:nvPr>
            <p:ph type="body" idx="1"/>
          </p:nvPr>
        </p:nvSpPr>
        <p:spPr>
          <a:xfrm>
            <a:off x="623393" y="1747801"/>
            <a:ext cx="9206975" cy="4294567"/>
          </a:xfrm>
        </p:spPr>
        <p:txBody>
          <a:bodyPr/>
          <a:lstStyle/>
          <a:p>
            <a:r>
              <a:rPr lang="en-GB" sz="2400">
                <a:solidFill>
                  <a:srgbClr val="3C4245"/>
                </a:solidFill>
                <a:latin typeface="Arial" panose="020B0604020202020204" pitchFamily="34" charset="0"/>
              </a:rPr>
              <a:t>Il sovrappeso e l'obesità sono i principali fattori di rischio per una serie di malattie croniche, tra cui quelle cardiovascolari come le malattie cardiache e l'ictus, che sono le principali cause di morte a livello mondiale. </a:t>
            </a:r>
          </a:p>
          <a:p>
            <a:r>
              <a:rPr lang="en-GB" sz="2400">
                <a:solidFill>
                  <a:srgbClr val="3C4245"/>
                </a:solidFill>
                <a:latin typeface="Arial" panose="020B0604020202020204" pitchFamily="34" charset="0"/>
              </a:rPr>
              <a:t>L'obesità è anche associata ad alcuni tipi di cancro, tra cui quello dell'endometrio, del seno, delle ovaie, della prostata, del fegato, della cistifellea, dei reni e del colon. Il rischio di queste malattie non trasmissibili aumenta anche quando una persona è solo leggermente in sovrappeso e si aggrava con l'aumento dell'indice di massa corporea (IMC).</a:t>
            </a:r>
            <a:endParaRPr lang="en-GB" sz="2400"/>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EC87A7E-BCE1-585E-5FE4-558F326AF517}"/>
              </a:ext>
            </a:extLst>
          </p:cNvPr>
          <p:cNvSpPr>
            <a:spLocks noGrp="1"/>
          </p:cNvSpPr>
          <p:nvPr>
            <p:ph type="sldNum" idx="12"/>
          </p:nvPr>
        </p:nvSpPr>
        <p:spPr/>
        <p:txBody>
          <a:bodyPr/>
          <a:lstStyle/>
          <a:p>
            <a:pPr algn="ctr"/>
            <a:fld id="{00000000-1234-1234-1234-123412341234}" type="slidenum">
              <a:rPr lang="en" smtClean="0"/>
              <a:t>5</a:t>
            </a:fld>
            <a:endParaRPr lang="en"/>
          </a:p>
        </p:txBody>
      </p:sp>
    </p:spTree>
    <p:extLst>
      <p:ext uri="{BB962C8B-B14F-4D97-AF65-F5344CB8AC3E}">
        <p14:creationId xmlns:p14="http://schemas.microsoft.com/office/powerpoint/2010/main" val="11315719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FE58116-BDFE-A802-4ED5-3782B4A575BC}"/>
              </a:ext>
            </a:extLst>
          </p:cNvPr>
          <p:cNvSpPr>
            <a:spLocks noGrp="1"/>
          </p:cNvSpPr>
          <p:nvPr>
            <p:ph type="title"/>
          </p:nvPr>
        </p:nvSpPr>
        <p:spPr/>
        <p:txBody>
          <a:bodyPr/>
          <a:lstStyle/>
          <a:p>
            <a:r>
              <a:rPr lang="en-GB"/>
              <a:t>Atteggiamenti anti-grasso </a:t>
            </a: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E416E47-70F2-71DA-2801-CF0C6C8EFC0E}"/>
              </a:ext>
            </a:extLst>
          </p:cNvPr>
          <p:cNvSpPr>
            <a:spLocks noGrp="1"/>
          </p:cNvSpPr>
          <p:nvPr>
            <p:ph type="sldNum" idx="12"/>
          </p:nvPr>
        </p:nvSpPr>
        <p:spPr/>
        <p:txBody>
          <a:bodyPr/>
          <a:lstStyle/>
          <a:p>
            <a:pPr algn="ctr"/>
            <a:fld id="{00000000-1234-1234-1234-123412341234}" type="slidenum">
              <a:rPr lang="en" smtClean="0"/>
              <a:t>6</a:t>
            </a:fld>
            <a:endParaRPr lang="en"/>
          </a:p>
        </p:txBody>
      </p:sp>
      <p:pic>
        <p:nvPicPr>
          <p:cNvPr id="6" name="Picture 5" descr="A picture containing person, indoor, baby&#10;&#10;Description automatically generated">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6071CFD-2CAA-1811-90E5-D776D397B756}"/>
              </a:ext>
            </a:extLst>
          </p:cNvPr>
          <p:cNvPicPr>
            <a:picLocks noChangeAspect="1"/>
          </p:cNvPicPr>
          <p:nvPr/>
        </p:nvPicPr>
        <p:blipFill>
          <a:blip r:embed="rId2"/>
          <a:stretch>
            <a:fillRect/>
          </a:stretch>
        </p:blipFill>
        <p:spPr>
          <a:xfrm>
            <a:off x="2078744" y="1844566"/>
            <a:ext cx="6492843" cy="4324912"/>
          </a:xfrm>
          <a:prstGeom prst="rect">
            <a:avLst/>
          </a:prstGeom>
        </p:spPr>
      </p:pic>
      <p:sp>
        <p:nvSpPr>
          <p:cNvPr id="7" name="Text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EADAF31-C246-A7E6-87CC-9FD59F43C4C7}"/>
              </a:ext>
            </a:extLst>
          </p:cNvPr>
          <p:cNvSpPr txBox="1"/>
          <p:nvPr/>
        </p:nvSpPr>
        <p:spPr>
          <a:xfrm>
            <a:off x="2447595" y="6266244"/>
            <a:ext cx="5280587" cy="502573"/>
          </a:xfrm>
          <a:prstGeom prst="rect">
            <a:avLst/>
          </a:prstGeom>
          <a:noFill/>
        </p:spPr>
        <p:txBody>
          <a:bodyPr wrap="square" rtlCol="0">
            <a:spAutoFit/>
          </a:bodyPr>
          <a:lstStyle/>
          <a:p>
            <a:r>
              <a:rPr lang="en-GB" sz="1333">
                <a:solidFill>
                  <a:srgbClr val="202122"/>
                </a:solidFill>
                <a:latin typeface="Arial" panose="020B0604020202020204" pitchFamily="34" charset="0"/>
              </a:rPr>
              <a:t>Questo file è rilasciato con licenza </a:t>
            </a:r>
            <a:r>
              <a:rPr lang="en-GB" sz="1333">
                <a:solidFill>
                  <a:srgbClr val="3366BB"/>
                </a:solidFill>
                <a:latin typeface="Arial" panose="020B0604020202020204" pitchFamily="34" charset="0"/>
                <a:hlinkClick r:id="rId3" tooltip="w:en:Creative Commons"/>
              </a:rPr>
              <a:t>Creative Commons </a:t>
            </a:r>
            <a:r>
              <a:rPr lang="en-GB" sz="1333">
                <a:solidFill>
                  <a:srgbClr val="3366BB"/>
                </a:solidFill>
                <a:latin typeface="Arial" panose="020B0604020202020204" pitchFamily="34" charset="0"/>
                <a:hlinkClick r:id="rId4"/>
              </a:rPr>
              <a:t>Attribution-Share Alike 4.0 International</a:t>
            </a:r>
            <a:r>
              <a:rPr lang="en-GB" sz="1333">
                <a:solidFill>
                  <a:srgbClr val="202122"/>
                </a:solidFill>
                <a:latin typeface="Arial" panose="020B0604020202020204" pitchFamily="34" charset="0"/>
              </a:rPr>
              <a:t>.</a:t>
            </a:r>
            <a:endParaRPr lang="en-GB" sz="1333"/>
          </a:p>
        </p:txBody>
      </p:sp>
      <p:sp>
        <p:nvSpPr>
          <p:cNvPr id="9" name="TextBox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15EDC5C-5BEE-44DC-9E07-8E6194FCCCDF}"/>
              </a:ext>
            </a:extLst>
          </p:cNvPr>
          <p:cNvSpPr txBox="1"/>
          <p:nvPr/>
        </p:nvSpPr>
        <p:spPr>
          <a:xfrm>
            <a:off x="3465127" y="5338481"/>
            <a:ext cx="3720075" cy="830997"/>
          </a:xfrm>
          <a:prstGeom prst="rect">
            <a:avLst/>
          </a:prstGeom>
          <a:solidFill>
            <a:schemeClr val="bg1">
              <a:lumMod val="85000"/>
            </a:schemeClr>
          </a:solidFill>
        </p:spPr>
        <p:txBody>
          <a:bodyPr wrap="square">
            <a:spAutoFit/>
          </a:bodyPr>
          <a:lstStyle/>
          <a:p>
            <a:pPr algn="l"/>
            <a:r>
              <a:rPr lang="en-GB" sz="2400">
                <a:solidFill>
                  <a:srgbClr val="000000"/>
                </a:solidFill>
                <a:latin typeface="Linux Libertine"/>
              </a:rPr>
              <a:t>Adolescente obeso, 136 kg e 300 libbre</a:t>
            </a:r>
          </a:p>
        </p:txBody>
      </p:sp>
    </p:spTree>
    <p:extLst>
      <p:ext uri="{BB962C8B-B14F-4D97-AF65-F5344CB8AC3E}">
        <p14:creationId xmlns:p14="http://schemas.microsoft.com/office/powerpoint/2010/main" val="26450251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741C988-D217-D5A6-9A6D-E33B3D552C6C}"/>
              </a:ext>
            </a:extLst>
          </p:cNvPr>
          <p:cNvSpPr>
            <a:spLocks noGrp="1"/>
          </p:cNvSpPr>
          <p:nvPr>
            <p:ph type="title"/>
          </p:nvPr>
        </p:nvSpPr>
        <p:spPr/>
        <p:txBody>
          <a:bodyPr/>
          <a:lstStyle/>
          <a:p>
            <a:r>
              <a:rPr lang="en-GB"/>
              <a:t>Definizione di antigrasso </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9AAC08D-0AD2-356B-2114-5A9F4C739522}"/>
              </a:ext>
            </a:extLst>
          </p:cNvPr>
          <p:cNvSpPr>
            <a:spLocks noGrp="1"/>
          </p:cNvSpPr>
          <p:nvPr>
            <p:ph type="body" idx="1"/>
          </p:nvPr>
        </p:nvSpPr>
        <p:spPr/>
        <p:txBody>
          <a:bodyPr/>
          <a:lstStyle/>
          <a:p>
            <a:r>
              <a:rPr lang="en-GB" b="0" i="0">
                <a:solidFill>
                  <a:srgbClr val="212121"/>
                </a:solidFill>
                <a:effectLst/>
                <a:latin typeface="+mn-lt"/>
              </a:rPr>
              <a:t>Il pregiudizio anti-grasso, indicato in letteratura anche come </a:t>
            </a:r>
            <a:r>
              <a:rPr lang="en-GB" b="1" i="0">
                <a:solidFill>
                  <a:srgbClr val="212121"/>
                </a:solidFill>
                <a:effectLst/>
                <a:latin typeface="+mn-lt"/>
              </a:rPr>
              <a:t>stigma del peso</a:t>
            </a:r>
            <a:r>
              <a:rPr lang="en-GB" b="0" i="0">
                <a:solidFill>
                  <a:srgbClr val="212121"/>
                </a:solidFill>
                <a:effectLst/>
                <a:latin typeface="+mn-lt"/>
              </a:rPr>
              <a:t>, </a:t>
            </a:r>
            <a:r>
              <a:rPr lang="en-GB" b="1" i="0">
                <a:solidFill>
                  <a:srgbClr val="212121"/>
                </a:solidFill>
                <a:effectLst/>
                <a:latin typeface="+mn-lt"/>
              </a:rPr>
              <a:t>pregiudizio del peso </a:t>
            </a:r>
            <a:r>
              <a:rPr lang="en-GB" b="0" i="0">
                <a:solidFill>
                  <a:srgbClr val="212121"/>
                </a:solidFill>
                <a:effectLst/>
                <a:latin typeface="+mn-lt"/>
              </a:rPr>
              <a:t>e </a:t>
            </a:r>
            <a:r>
              <a:rPr lang="en-GB" b="1" i="0">
                <a:solidFill>
                  <a:srgbClr val="212121"/>
                </a:solidFill>
                <a:effectLst/>
                <a:latin typeface="+mn-lt"/>
              </a:rPr>
              <a:t>atteggiamento anti-grasso</a:t>
            </a:r>
            <a:r>
              <a:rPr lang="en-GB" b="0" i="0">
                <a:solidFill>
                  <a:srgbClr val="212121"/>
                </a:solidFill>
                <a:effectLst/>
                <a:latin typeface="+mn-lt"/>
              </a:rPr>
              <a:t>, è un atteggiamento negativo verso (antipatia), convinzione su (stereotipo) o comportamento contro (discriminazione) le persone percepite come "grasse".</a:t>
            </a:r>
            <a:endParaRPr lang="en-GB">
              <a:latin typeface="+mn-lt"/>
            </a:endParaRP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F52888C-2EBD-3F6C-E90A-CFBBE0324794}"/>
              </a:ext>
            </a:extLst>
          </p:cNvPr>
          <p:cNvSpPr>
            <a:spLocks noGrp="1"/>
          </p:cNvSpPr>
          <p:nvPr>
            <p:ph type="sldNum" idx="12"/>
          </p:nvPr>
        </p:nvSpPr>
        <p:spPr/>
        <p:txBody>
          <a:bodyPr/>
          <a:lstStyle/>
          <a:p>
            <a:pPr algn="ctr"/>
            <a:fld id="{00000000-1234-1234-1234-123412341234}" type="slidenum">
              <a:rPr lang="en" smtClean="0"/>
              <a:t>7</a:t>
            </a:fld>
            <a:endParaRPr lang="en"/>
          </a:p>
        </p:txBody>
      </p:sp>
    </p:spTree>
    <p:extLst>
      <p:ext uri="{BB962C8B-B14F-4D97-AF65-F5344CB8AC3E}">
        <p14:creationId xmlns:p14="http://schemas.microsoft.com/office/powerpoint/2010/main" val="4461239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80FFA9F-E884-4FC0-7EE8-25B928329C9C}"/>
              </a:ext>
            </a:extLst>
          </p:cNvPr>
          <p:cNvSpPr>
            <a:spLocks noGrp="1"/>
          </p:cNvSpPr>
          <p:nvPr>
            <p:ph type="title"/>
          </p:nvPr>
        </p:nvSpPr>
        <p:spPr/>
        <p:txBody>
          <a:bodyPr/>
          <a:lstStyle/>
          <a:p>
            <a:r>
              <a:rPr lang="en-GB"/>
              <a:t>Che cos'è lo stigma?</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17FCF8E-A6BF-C3A8-C52F-2F432BF53A7C}"/>
              </a:ext>
            </a:extLst>
          </p:cNvPr>
          <p:cNvSpPr>
            <a:spLocks noGrp="1"/>
          </p:cNvSpPr>
          <p:nvPr>
            <p:ph type="body" idx="1"/>
          </p:nvPr>
        </p:nvSpPr>
        <p:spPr>
          <a:xfrm>
            <a:off x="508001" y="1747801"/>
            <a:ext cx="9322367" cy="4294567"/>
          </a:xfrm>
        </p:spPr>
        <p:txBody>
          <a:bodyPr/>
          <a:lstStyle/>
          <a:p>
            <a:pPr algn="l">
              <a:buFont typeface="Arial" panose="020B0604020202020204" pitchFamily="34" charset="0"/>
              <a:buChar char="•"/>
            </a:pPr>
            <a:endParaRPr lang="en-GB" sz="2667">
              <a:solidFill>
                <a:srgbClr val="000000"/>
              </a:solidFill>
              <a:cs typeface="Calibri" panose="020F0502020204030204" pitchFamily="34" charset="0"/>
            </a:endParaRPr>
          </a:p>
          <a:p>
            <a:pPr algn="l">
              <a:buFont typeface="Arial" panose="020B0604020202020204" pitchFamily="34" charset="0"/>
              <a:buChar char="•"/>
            </a:pPr>
            <a:r>
              <a:rPr lang="en-GB" sz="2667">
                <a:solidFill>
                  <a:srgbClr val="000000"/>
                </a:solidFill>
                <a:cs typeface="Calibri" panose="020F0502020204030204" pitchFamily="34" charset="0"/>
              </a:rPr>
              <a:t>Un insieme di convinzioni negative e spesso ingiuste che una società o un gruppo di persone hanno su qualcosa. </a:t>
            </a:r>
          </a:p>
          <a:p>
            <a:pPr algn="l">
              <a:buFont typeface="Arial" panose="020B0604020202020204" pitchFamily="34" charset="0"/>
              <a:buChar char="•"/>
            </a:pPr>
            <a:r>
              <a:rPr lang="en-GB" sz="2667">
                <a:solidFill>
                  <a:srgbClr val="000000"/>
                </a:solidFill>
                <a:cs typeface="Calibri" panose="020F0502020204030204" pitchFamily="34" charset="0"/>
              </a:rPr>
              <a:t>Lo </a:t>
            </a:r>
            <a:r>
              <a:rPr lang="en-GB" sz="2667" i="1">
                <a:solidFill>
                  <a:srgbClr val="000000"/>
                </a:solidFill>
                <a:cs typeface="Calibri" panose="020F0502020204030204" pitchFamily="34" charset="0"/>
              </a:rPr>
              <a:t>stigma </a:t>
            </a:r>
            <a:r>
              <a:rPr lang="en-GB" sz="2667">
                <a:solidFill>
                  <a:srgbClr val="000000"/>
                </a:solidFill>
                <a:cs typeface="Calibri" panose="020F0502020204030204" pitchFamily="34" charset="0"/>
              </a:rPr>
              <a:t>associato alla malattia mentale = lo </a:t>
            </a:r>
            <a:r>
              <a:rPr lang="en-GB" sz="2667" i="1">
                <a:solidFill>
                  <a:srgbClr val="000000"/>
                </a:solidFill>
                <a:cs typeface="Calibri" panose="020F0502020204030204" pitchFamily="34" charset="0"/>
              </a:rPr>
              <a:t>stigma </a:t>
            </a:r>
            <a:r>
              <a:rPr lang="en-GB" sz="2667">
                <a:solidFill>
                  <a:srgbClr val="000000"/>
                </a:solidFill>
                <a:cs typeface="Calibri" panose="020F0502020204030204" pitchFamily="34" charset="0"/>
              </a:rPr>
              <a:t>della malattia mentale</a:t>
            </a:r>
          </a:p>
          <a:p>
            <a:pPr algn="l">
              <a:buFont typeface="Arial" panose="020B0604020202020204" pitchFamily="34" charset="0"/>
              <a:buChar char="•"/>
            </a:pPr>
            <a:r>
              <a:rPr lang="en-GB" sz="2667">
                <a:solidFill>
                  <a:srgbClr val="000000"/>
                </a:solidFill>
                <a:cs typeface="Calibri" panose="020F0502020204030204" pitchFamily="34" charset="0"/>
              </a:rPr>
              <a:t>Lo </a:t>
            </a:r>
            <a:r>
              <a:rPr lang="en-GB" sz="2667" i="1">
                <a:solidFill>
                  <a:srgbClr val="000000"/>
                </a:solidFill>
                <a:cs typeface="Calibri" panose="020F0502020204030204" pitchFamily="34" charset="0"/>
              </a:rPr>
              <a:t>stigma </a:t>
            </a:r>
            <a:r>
              <a:rPr lang="en-GB" sz="2667">
                <a:solidFill>
                  <a:srgbClr val="000000"/>
                </a:solidFill>
                <a:cs typeface="Calibri" panose="020F0502020204030204" pitchFamily="34" charset="0"/>
              </a:rPr>
              <a:t>dell'essere poveri = lo </a:t>
            </a:r>
            <a:r>
              <a:rPr lang="en-GB" sz="2667" i="1">
                <a:solidFill>
                  <a:srgbClr val="000000"/>
                </a:solidFill>
                <a:cs typeface="Calibri" panose="020F0502020204030204" pitchFamily="34" charset="0"/>
              </a:rPr>
              <a:t>stigma </a:t>
            </a:r>
            <a:r>
              <a:rPr lang="en-GB" sz="2667">
                <a:solidFill>
                  <a:srgbClr val="000000"/>
                </a:solidFill>
                <a:cs typeface="Calibri" panose="020F0502020204030204" pitchFamily="34" charset="0"/>
              </a:rPr>
              <a:t>della povertà</a:t>
            </a:r>
          </a:p>
          <a:p>
            <a:pPr algn="l">
              <a:buFont typeface="Arial" panose="020B0604020202020204" pitchFamily="34" charset="0"/>
              <a:buChar char="•"/>
            </a:pPr>
            <a:r>
              <a:rPr lang="en-GB" sz="2667">
                <a:solidFill>
                  <a:srgbClr val="000000"/>
                </a:solidFill>
                <a:cs typeface="Calibri" panose="020F0502020204030204" pitchFamily="34" charset="0"/>
              </a:rPr>
              <a:t>C'è uno </a:t>
            </a:r>
            <a:r>
              <a:rPr lang="en-GB" sz="2667" b="1">
                <a:solidFill>
                  <a:srgbClr val="000000"/>
                </a:solidFill>
                <a:cs typeface="Calibri" panose="020F0502020204030204" pitchFamily="34" charset="0"/>
              </a:rPr>
              <a:t>stigma sociale </a:t>
            </a:r>
            <a:r>
              <a:rPr lang="en-GB" sz="2667">
                <a:solidFill>
                  <a:srgbClr val="000000"/>
                </a:solidFill>
                <a:cs typeface="Calibri" panose="020F0502020204030204" pitchFamily="34" charset="0"/>
              </a:rPr>
              <a:t>legato al ricevere l'assistenza sociale.</a:t>
            </a:r>
          </a:p>
          <a:p>
            <a:endParaRPr lang="en-GB"/>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F42546D-0528-BE52-40B7-6F7781345197}"/>
              </a:ext>
            </a:extLst>
          </p:cNvPr>
          <p:cNvSpPr>
            <a:spLocks noGrp="1"/>
          </p:cNvSpPr>
          <p:nvPr>
            <p:ph type="sldNum" idx="12"/>
          </p:nvPr>
        </p:nvSpPr>
        <p:spPr/>
        <p:txBody>
          <a:bodyPr/>
          <a:lstStyle/>
          <a:p>
            <a:pPr algn="ctr"/>
            <a:fld id="{00000000-1234-1234-1234-123412341234}" type="slidenum">
              <a:rPr lang="en" smtClean="0"/>
              <a:t>8</a:t>
            </a:fld>
            <a:endParaRPr lang="en"/>
          </a:p>
        </p:txBody>
      </p:sp>
    </p:spTree>
    <p:extLst>
      <p:ext uri="{BB962C8B-B14F-4D97-AF65-F5344CB8AC3E}">
        <p14:creationId xmlns:p14="http://schemas.microsoft.com/office/powerpoint/2010/main" val="42769884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6E7C488-0DA6-E05A-1CAB-0F254085E92F}"/>
              </a:ext>
            </a:extLst>
          </p:cNvPr>
          <p:cNvSpPr>
            <a:spLocks noGrp="1"/>
          </p:cNvSpPr>
          <p:nvPr>
            <p:ph type="title"/>
          </p:nvPr>
        </p:nvSpPr>
        <p:spPr/>
        <p:txBody>
          <a:bodyPr/>
          <a:lstStyle/>
          <a:p>
            <a:r>
              <a:rPr lang="en-GB" b="0" i="0">
                <a:solidFill>
                  <a:schemeClr val="bg1"/>
                </a:solidFill>
                <a:effectLst/>
                <a:latin typeface="Tahoma" panose="020B0604030504040204" pitchFamily="34" charset="0"/>
              </a:rPr>
              <a:t>Erving Goffman, sociologo americano</a:t>
            </a:r>
            <a:endParaRPr lang="en-GB">
              <a:solidFill>
                <a:schemeClr val="bg1"/>
              </a:solidFill>
            </a:endParaRP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4AAEBFD-9D1A-3167-1ED2-47E4937A27E6}"/>
              </a:ext>
            </a:extLst>
          </p:cNvPr>
          <p:cNvSpPr>
            <a:spLocks noGrp="1"/>
          </p:cNvSpPr>
          <p:nvPr>
            <p:ph type="body" idx="1"/>
          </p:nvPr>
        </p:nvSpPr>
        <p:spPr>
          <a:xfrm>
            <a:off x="508000" y="1747800"/>
            <a:ext cx="9908480" cy="4602067"/>
          </a:xfrm>
        </p:spPr>
        <p:txBody>
          <a:bodyPr/>
          <a:lstStyle/>
          <a:p>
            <a:pPr algn="l"/>
            <a:r>
              <a:rPr lang="en-GB" sz="2667">
                <a:solidFill>
                  <a:srgbClr val="000000"/>
                </a:solidFill>
                <a:cs typeface="Calibri" panose="020F0502020204030204" pitchFamily="34" charset="0"/>
              </a:rPr>
              <a:t>Ha presentato i </a:t>
            </a:r>
            <a:r>
              <a:rPr lang="en-GB" sz="2667" b="1">
                <a:solidFill>
                  <a:srgbClr val="000000"/>
                </a:solidFill>
                <a:cs typeface="Calibri" panose="020F0502020204030204" pitchFamily="34" charset="0"/>
              </a:rPr>
              <a:t>fondamenti dello stigma come teoria sociale</a:t>
            </a:r>
            <a:r>
              <a:rPr lang="en-GB" sz="2667">
                <a:solidFill>
                  <a:srgbClr val="000000"/>
                </a:solidFill>
                <a:cs typeface="Calibri" panose="020F0502020204030204" pitchFamily="34" charset="0"/>
              </a:rPr>
              <a:t>, compresa la sua interpretazione dello "stigma" come mezzo per rovinare l'identità. Con questo termine si riferiva alla capacità del tratto stigmatizzato di "rovinare" il riconoscimento dell'aderenza dell'individuo alle norme sociali in altre sfaccettature del sé.</a:t>
            </a:r>
          </a:p>
          <a:p>
            <a:pPr marL="101598" indent="0" algn="l">
              <a:buNone/>
            </a:pPr>
            <a:endParaRPr lang="en-GB" sz="2667">
              <a:solidFill>
                <a:srgbClr val="000000"/>
              </a:solidFill>
              <a:cs typeface="Calibri" panose="020F0502020204030204" pitchFamily="34" charset="0"/>
            </a:endParaRPr>
          </a:p>
          <a:p>
            <a:pPr algn="l"/>
            <a:r>
              <a:rPr lang="en-GB" sz="2667">
                <a:solidFill>
                  <a:srgbClr val="000000"/>
                </a:solidFill>
                <a:cs typeface="Calibri" panose="020F0502020204030204" pitchFamily="34" charset="0"/>
              </a:rPr>
              <a:t>Goffman ha identificato </a:t>
            </a:r>
            <a:r>
              <a:rPr lang="en-GB" sz="2667" b="1">
                <a:solidFill>
                  <a:srgbClr val="000000"/>
                </a:solidFill>
                <a:cs typeface="Calibri" panose="020F0502020204030204" pitchFamily="34" charset="0"/>
              </a:rPr>
              <a:t>tre tipi principali di stigma</a:t>
            </a:r>
            <a:r>
              <a:rPr lang="en-GB" sz="2667">
                <a:solidFill>
                  <a:srgbClr val="000000"/>
                </a:solidFill>
                <a:cs typeface="Calibri" panose="020F0502020204030204" pitchFamily="34" charset="0"/>
              </a:rPr>
              <a:t>: (1) lo </a:t>
            </a:r>
            <a:r>
              <a:rPr lang="en-GB" sz="2667" b="1">
                <a:solidFill>
                  <a:srgbClr val="000000"/>
                </a:solidFill>
                <a:cs typeface="Calibri" panose="020F0502020204030204" pitchFamily="34" charset="0"/>
              </a:rPr>
              <a:t>stigma associato alla malattia mentale</a:t>
            </a:r>
            <a:r>
              <a:rPr lang="en-GB" sz="2667">
                <a:solidFill>
                  <a:srgbClr val="000000"/>
                </a:solidFill>
                <a:cs typeface="Calibri" panose="020F0502020204030204" pitchFamily="34" charset="0"/>
              </a:rPr>
              <a:t>; (2) lo </a:t>
            </a:r>
            <a:r>
              <a:rPr lang="en-GB" sz="2667" b="1">
                <a:solidFill>
                  <a:srgbClr val="000000"/>
                </a:solidFill>
                <a:cs typeface="Calibri" panose="020F0502020204030204" pitchFamily="34" charset="0"/>
              </a:rPr>
              <a:t>stigma associato alla deformazione fisica</a:t>
            </a:r>
            <a:r>
              <a:rPr lang="en-GB" sz="2667">
                <a:solidFill>
                  <a:srgbClr val="000000"/>
                </a:solidFill>
                <a:cs typeface="Calibri" panose="020F0502020204030204" pitchFamily="34" charset="0"/>
              </a:rPr>
              <a:t>; (3) lo </a:t>
            </a:r>
            <a:r>
              <a:rPr lang="en-GB" sz="2667" b="1">
                <a:solidFill>
                  <a:srgbClr val="000000"/>
                </a:solidFill>
                <a:cs typeface="Calibri" panose="020F0502020204030204" pitchFamily="34" charset="0"/>
              </a:rPr>
              <a:t>stigma legato all'identificazione con una particolare razza, etnia, religione, ideologia, </a:t>
            </a:r>
            <a:r>
              <a:rPr lang="en-GB" sz="2667">
                <a:solidFill>
                  <a:srgbClr val="000000"/>
                </a:solidFill>
                <a:cs typeface="Calibri" panose="020F0502020204030204" pitchFamily="34" charset="0"/>
              </a:rPr>
              <a:t>ecc.</a:t>
            </a:r>
            <a:endParaRPr lang="en-GB" sz="2667">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3810B6F-C37A-3396-3215-F3C180948C0F}"/>
              </a:ext>
            </a:extLst>
          </p:cNvPr>
          <p:cNvSpPr>
            <a:spLocks noGrp="1"/>
          </p:cNvSpPr>
          <p:nvPr>
            <p:ph type="sldNum" idx="12"/>
          </p:nvPr>
        </p:nvSpPr>
        <p:spPr/>
        <p:txBody>
          <a:bodyPr/>
          <a:lstStyle/>
          <a:p>
            <a:pPr algn="ctr"/>
            <a:fld id="{00000000-1234-1234-1234-123412341234}" type="slidenum">
              <a:rPr lang="en" smtClean="0"/>
              <a:t>9</a:t>
            </a:fld>
            <a:endParaRPr lang="en"/>
          </a:p>
        </p:txBody>
      </p:sp>
    </p:spTree>
    <p:extLst>
      <p:ext uri="{BB962C8B-B14F-4D97-AF65-F5344CB8AC3E}">
        <p14:creationId xmlns:p14="http://schemas.microsoft.com/office/powerpoint/2010/main" val="38530237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16"/>
  <p:tag name="AS_OS" val="Unix 5.15.0.1036"/>
  <p:tag name="AS_RELEASE_DATE" val="2022.10.14"/>
  <p:tag name="AS_TITLE" val="Aspose.Slides for .NET5"/>
  <p:tag name="AS_VERSION" val="22.10"/>
</p:tagLst>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xmlns:r="http://schemas.openxmlformats.org/officeDocument/2006/relationship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xmlns:r="http://schemas.openxmlformats.org/officeDocument/2006/relationship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1557</Words>
  <Application>Microsoft Office PowerPoint</Application>
  <PresentationFormat>Custom</PresentationFormat>
  <Paragraphs>108</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Comunicare Con I Pazienti Affetti Da Obesità - L'approccio Umanistico   Jonathan McFarland, Cristina Gonzalez, Mª Luisa Cuesta Santamaria, Isabel Maria Martin Ruiz, Eugenia Nadolu Velez, Eva Garcia Perea </vt:lpstr>
      <vt:lpstr>Numero di progetto: 2021-1-RO01- KA220-HED-38B739A3</vt:lpstr>
      <vt:lpstr>Obesità</vt:lpstr>
      <vt:lpstr>Obesità: Definizione </vt:lpstr>
      <vt:lpstr>Obesità: Complicanze </vt:lpstr>
      <vt:lpstr>Atteggiamenti anti-grasso </vt:lpstr>
      <vt:lpstr>Definizione di antigrasso </vt:lpstr>
      <vt:lpstr>Che cos'è lo stigma?</vt:lpstr>
      <vt:lpstr>Erving Goffman, sociologo americano</vt:lpstr>
      <vt:lpstr>2. Stigma associata alla deformazione fisica" (Goffman)</vt:lpstr>
      <vt:lpstr>PowerPoint Presentation</vt:lpstr>
      <vt:lpstr>Pregiudizio sul peso (stigmatizzazione nell'assistenza sanitaria)</vt:lpstr>
      <vt:lpstr>Come combattere lo stigma del peso </vt:lpstr>
      <vt:lpstr>Un linguaggio a misura d'uomo </vt:lpstr>
      <vt:lpstr>PowerPoint Presentation</vt:lpstr>
      <vt:lpstr>PowerPoint Presentation</vt:lpstr>
      <vt:lpstr>L'importanza delle parole </vt:lpstr>
      <vt:lpstr>PowerPoint Presentation</vt:lpstr>
      <vt:lpstr>PowerPoint Presentation</vt:lpstr>
      <vt:lpstr>Evitare un linguaggio giudicante </vt:lpstr>
      <vt:lpstr>Ascolto attivo </vt:lpstr>
      <vt:lpstr>Come utilizzare l'ascolto attivo </vt:lpstr>
      <vt:lpstr>Riferimenti </vt:lpstr>
      <vt:lpstr>Riferimenti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patients with obesity – The Humanistic Approach   Jonathan McFarland, Cristina Gonzalez, Mª Luisa Cuesta Santamaria, Isabel Maria Martin Ruiz, Eugenia Nadolu Velez, Eva Garcia Perea</dc:title>
  <dc:creator>Jonathan McFarland</dc:creator>
  <cp:keywords>, docId:8FD1E2384B7E0A4D39B8C3CD9F178553</cp:keywords>
  <cp:lastModifiedBy>andrea.anzanello@outlook.it</cp:lastModifiedBy>
  <cp:revision>10</cp:revision>
  <dcterms:created xsi:type="dcterms:W3CDTF">2023-03-21T11:29:45Z</dcterms:created>
  <dcterms:modified xsi:type="dcterms:W3CDTF">2023-05-22T07:39:55Z</dcterms:modified>
</cp:coreProperties>
</file>