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0" r:id="rId4"/>
    <p:sldId id="261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1" r:id="rId18"/>
    <p:sldId id="292" r:id="rId19"/>
    <p:sldId id="293" r:id="rId20"/>
    <p:sldId id="294" r:id="rId21"/>
    <p:sldId id="297" r:id="rId22"/>
    <p:sldId id="298" r:id="rId23"/>
    <p:sldId id="305" r:id="rId24"/>
    <p:sldId id="306" r:id="rId25"/>
    <p:sldId id="27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86418-1904-6885-7FB1-39D13D1B04D5}" name="Stevan Mijomanovic" initials="SM" userId="S::STEVAN.MIJOMANOVIC@nobelalgarve.com::e4e658d0-cd72-4a98-8000-9f7b50c84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90B0-4DDB-CD46-A684-5E466B650FF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40844-9B5A-A241-B9EB-9367999E0B3F}">
      <dgm:prSet phldrT="[Text]"/>
      <dgm:spPr/>
      <dgm:t>
        <a:bodyPr/>
        <a:lstStyle/>
        <a:p>
          <a:pPr>
            <a:buNone/>
          </a:pPr>
          <a:r>
            <a:rPr lang="es-ES" noProof="0" dirty="0" smtClean="0"/>
            <a:t>1. Definir los términos en pro de la claridad </a:t>
          </a:r>
          <a:endParaRPr lang="es-ES" noProof="0" dirty="0"/>
        </a:p>
      </dgm:t>
    </dgm:pt>
    <dgm:pt modelId="{DD0F1BCB-925A-F34C-91AB-FAF30513A388}" type="parTrans" cxnId="{1A3CFC71-3B52-9948-B162-E0604989E9B7}">
      <dgm:prSet/>
      <dgm:spPr/>
      <dgm:t>
        <a:bodyPr/>
        <a:lstStyle/>
        <a:p>
          <a:endParaRPr lang="en-GB"/>
        </a:p>
      </dgm:t>
    </dgm:pt>
    <dgm:pt modelId="{7BE7A761-7638-DD42-B136-8E7E95A1F2D3}" type="sibTrans" cxnId="{1A3CFC71-3B52-9948-B162-E0604989E9B7}">
      <dgm:prSet/>
      <dgm:spPr/>
      <dgm:t>
        <a:bodyPr/>
        <a:lstStyle/>
        <a:p>
          <a:endParaRPr lang="en-GB"/>
        </a:p>
      </dgm:t>
    </dgm:pt>
    <dgm:pt modelId="{1CCD7EF0-B4E3-8045-A908-82320BB65786}">
      <dgm:prSet phldrT="[Text]"/>
      <dgm:spPr/>
      <dgm:t>
        <a:bodyPr/>
        <a:lstStyle/>
        <a:p>
          <a:pPr>
            <a:buNone/>
          </a:pPr>
          <a:r>
            <a:rPr lang="es-ES" noProof="0" dirty="0" smtClean="0"/>
            <a:t>2. Repetir/parafrasear </a:t>
          </a:r>
          <a:endParaRPr lang="es-ES" noProof="0" dirty="0"/>
        </a:p>
      </dgm:t>
    </dgm:pt>
    <dgm:pt modelId="{C3A352C6-21C3-234B-B869-C051D5D3AF75}" type="parTrans" cxnId="{E57AB46D-4074-6640-9291-BA9491EF87C0}">
      <dgm:prSet/>
      <dgm:spPr/>
      <dgm:t>
        <a:bodyPr/>
        <a:lstStyle/>
        <a:p>
          <a:endParaRPr lang="en-GB"/>
        </a:p>
      </dgm:t>
    </dgm:pt>
    <dgm:pt modelId="{82360F68-4286-8F44-A639-4AEF9CDC2D78}" type="sibTrans" cxnId="{E57AB46D-4074-6640-9291-BA9491EF87C0}">
      <dgm:prSet/>
      <dgm:spPr/>
      <dgm:t>
        <a:bodyPr/>
        <a:lstStyle/>
        <a:p>
          <a:endParaRPr lang="en-GB"/>
        </a:p>
      </dgm:t>
    </dgm:pt>
    <dgm:pt modelId="{67604E3E-B765-3240-8D17-3259E5F3CEB5}">
      <dgm:prSet phldrT="[Text]"/>
      <dgm:spPr/>
      <dgm:t>
        <a:bodyPr/>
        <a:lstStyle/>
        <a:p>
          <a:pPr>
            <a:buNone/>
          </a:pPr>
          <a:r>
            <a:rPr lang="es-ES" noProof="0" dirty="0" smtClean="0"/>
            <a:t>3. NO interrumpir</a:t>
          </a:r>
          <a:endParaRPr lang="es-ES" noProof="0" dirty="0"/>
        </a:p>
      </dgm:t>
    </dgm:pt>
    <dgm:pt modelId="{94C43F4E-74B5-7743-9FAE-43FD8A61C0F5}" type="parTrans" cxnId="{ACBDD200-2F93-284B-871D-4F98C1E08357}">
      <dgm:prSet/>
      <dgm:spPr/>
      <dgm:t>
        <a:bodyPr/>
        <a:lstStyle/>
        <a:p>
          <a:endParaRPr lang="en-GB"/>
        </a:p>
      </dgm:t>
    </dgm:pt>
    <dgm:pt modelId="{08086A55-8E7D-6941-A3BB-1F69F20AAD72}" type="sibTrans" cxnId="{ACBDD200-2F93-284B-871D-4F98C1E08357}">
      <dgm:prSet/>
      <dgm:spPr/>
      <dgm:t>
        <a:bodyPr/>
        <a:lstStyle/>
        <a:p>
          <a:endParaRPr lang="en-GB"/>
        </a:p>
      </dgm:t>
    </dgm:pt>
    <dgm:pt modelId="{B89F65F2-B4B4-0141-8C41-BCD6021868A9}">
      <dgm:prSet/>
      <dgm:spPr/>
      <dgm:t>
        <a:bodyPr/>
        <a:lstStyle/>
        <a:p>
          <a:pPr>
            <a:buNone/>
          </a:pPr>
          <a:r>
            <a:rPr lang="es-ES" noProof="0" dirty="0" smtClean="0"/>
            <a:t>4. Escuchar «entre líneas»</a:t>
          </a:r>
          <a:endParaRPr lang="es-ES" noProof="0" dirty="0"/>
        </a:p>
      </dgm:t>
    </dgm:pt>
    <dgm:pt modelId="{1343F353-B49D-784A-9B56-595EDE2BE09A}" type="parTrans" cxnId="{FE56C67A-70F4-8745-A4EE-C6316101F818}">
      <dgm:prSet/>
      <dgm:spPr/>
      <dgm:t>
        <a:bodyPr/>
        <a:lstStyle/>
        <a:p>
          <a:endParaRPr lang="en-GB"/>
        </a:p>
      </dgm:t>
    </dgm:pt>
    <dgm:pt modelId="{BAD66FE2-E5ED-E949-97A9-DA7797B8A3C2}" type="sibTrans" cxnId="{FE56C67A-70F4-8745-A4EE-C6316101F818}">
      <dgm:prSet/>
      <dgm:spPr/>
      <dgm:t>
        <a:bodyPr/>
        <a:lstStyle/>
        <a:p>
          <a:endParaRPr lang="en-GB"/>
        </a:p>
      </dgm:t>
    </dgm:pt>
    <dgm:pt modelId="{87FF70DF-5537-5949-81EE-D088F4649308}">
      <dgm:prSet/>
      <dgm:spPr/>
      <dgm:t>
        <a:bodyPr/>
        <a:lstStyle/>
        <a:p>
          <a:pPr>
            <a:buNone/>
          </a:pPr>
          <a:r>
            <a:rPr lang="es-ES" noProof="0" dirty="0" smtClean="0"/>
            <a:t>5. NO apresurarse a llenar los vacíos </a:t>
          </a:r>
          <a:endParaRPr lang="es-ES" noProof="0" dirty="0"/>
        </a:p>
      </dgm:t>
    </dgm:pt>
    <dgm:pt modelId="{31C7159A-795B-3F45-BE5B-5B45E323A39C}" type="parTrans" cxnId="{BE2F8114-7613-FF48-BF6E-1E69123D09B3}">
      <dgm:prSet/>
      <dgm:spPr/>
      <dgm:t>
        <a:bodyPr/>
        <a:lstStyle/>
        <a:p>
          <a:endParaRPr lang="en-GB"/>
        </a:p>
      </dgm:t>
    </dgm:pt>
    <dgm:pt modelId="{C7D915C9-A3FD-8243-97E0-BA2897AB12F7}" type="sibTrans" cxnId="{BE2F8114-7613-FF48-BF6E-1E69123D09B3}">
      <dgm:prSet/>
      <dgm:spPr/>
      <dgm:t>
        <a:bodyPr/>
        <a:lstStyle/>
        <a:p>
          <a:endParaRPr lang="en-GB"/>
        </a:p>
      </dgm:t>
    </dgm:pt>
    <dgm:pt modelId="{00B1C1AB-B799-C543-8C29-57A18201FDED}">
      <dgm:prSet/>
      <dgm:spPr/>
      <dgm:t>
        <a:bodyPr/>
        <a:lstStyle/>
        <a:p>
          <a:pPr>
            <a:buNone/>
          </a:pPr>
          <a:r>
            <a:rPr lang="es-ES" noProof="0" dirty="0" smtClean="0"/>
            <a:t>6. Reaccionar a las impresiones </a:t>
          </a:r>
          <a:endParaRPr lang="es-ES" noProof="0" dirty="0"/>
        </a:p>
      </dgm:t>
    </dgm:pt>
    <dgm:pt modelId="{07E91517-547E-724E-A872-E786981DEAA4}" type="parTrans" cxnId="{3C7D7361-7B48-E242-8E4A-8D8205DC6B5E}">
      <dgm:prSet/>
      <dgm:spPr/>
      <dgm:t>
        <a:bodyPr/>
        <a:lstStyle/>
        <a:p>
          <a:endParaRPr lang="en-GB"/>
        </a:p>
      </dgm:t>
    </dgm:pt>
    <dgm:pt modelId="{8C94977D-AE3F-AE4B-A1EC-75F16872975C}" type="sibTrans" cxnId="{3C7D7361-7B48-E242-8E4A-8D8205DC6B5E}">
      <dgm:prSet/>
      <dgm:spPr/>
      <dgm:t>
        <a:bodyPr/>
        <a:lstStyle/>
        <a:p>
          <a:endParaRPr lang="en-GB"/>
        </a:p>
      </dgm:t>
    </dgm:pt>
    <dgm:pt modelId="{77BC1287-F853-8B4D-AD7C-D36D93A5B2E3}" type="pres">
      <dgm:prSet presAssocID="{1F7890B0-4DDB-CD46-A684-5E466B650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14EAA9-9D5D-3F4B-8441-E03805813C87}" type="pres">
      <dgm:prSet presAssocID="{01D40844-9B5A-A241-B9EB-9367999E0B3F}" presName="composite" presStyleCnt="0"/>
      <dgm:spPr/>
    </dgm:pt>
    <dgm:pt modelId="{20A2A320-0240-E74F-AF89-75EDD3C3D8CA}" type="pres">
      <dgm:prSet presAssocID="{01D40844-9B5A-A241-B9EB-9367999E0B3F}" presName="imgShp" presStyleLbl="fgImgPlace1" presStyleIdx="0" presStyleCnt="6"/>
      <dgm:spPr/>
    </dgm:pt>
    <dgm:pt modelId="{36D21C34-231C-1445-9430-844A50E38C4D}" type="pres">
      <dgm:prSet presAssocID="{01D40844-9B5A-A241-B9EB-9367999E0B3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4ABA87-6655-D148-B215-BFF4CD62D7D8}" type="pres">
      <dgm:prSet presAssocID="{7BE7A761-7638-DD42-B136-8E7E95A1F2D3}" presName="spacing" presStyleCnt="0"/>
      <dgm:spPr/>
    </dgm:pt>
    <dgm:pt modelId="{A3A5F937-3023-A548-9944-1BFE2BDF8630}" type="pres">
      <dgm:prSet presAssocID="{1CCD7EF0-B4E3-8045-A908-82320BB65786}" presName="composite" presStyleCnt="0"/>
      <dgm:spPr/>
    </dgm:pt>
    <dgm:pt modelId="{F956119E-4EE9-9C4F-82ED-9A890596290C}" type="pres">
      <dgm:prSet presAssocID="{1CCD7EF0-B4E3-8045-A908-82320BB65786}" presName="imgShp" presStyleLbl="fgImgPlace1" presStyleIdx="1" presStyleCnt="6"/>
      <dgm:spPr/>
    </dgm:pt>
    <dgm:pt modelId="{01E2B833-007E-5844-87A5-7C5F674BCE4B}" type="pres">
      <dgm:prSet presAssocID="{1CCD7EF0-B4E3-8045-A908-82320BB6578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1165C9-46E9-724C-88A0-1176C9418C3D}" type="pres">
      <dgm:prSet presAssocID="{82360F68-4286-8F44-A639-4AEF9CDC2D78}" presName="spacing" presStyleCnt="0"/>
      <dgm:spPr/>
    </dgm:pt>
    <dgm:pt modelId="{73BD64E3-A7C7-D440-AD98-75351AC6F3EB}" type="pres">
      <dgm:prSet presAssocID="{67604E3E-B765-3240-8D17-3259E5F3CEB5}" presName="composite" presStyleCnt="0"/>
      <dgm:spPr/>
    </dgm:pt>
    <dgm:pt modelId="{878802BF-28FD-1943-83AA-56A19FD5F9BD}" type="pres">
      <dgm:prSet presAssocID="{67604E3E-B765-3240-8D17-3259E5F3CEB5}" presName="imgShp" presStyleLbl="fgImgPlace1" presStyleIdx="2" presStyleCnt="6"/>
      <dgm:spPr/>
    </dgm:pt>
    <dgm:pt modelId="{C4841CA9-1C21-8F4F-860C-DC6FDDA5AA12}" type="pres">
      <dgm:prSet presAssocID="{67604E3E-B765-3240-8D17-3259E5F3CEB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48C1B1-15D9-7A46-8044-E19A6A776DC2}" type="pres">
      <dgm:prSet presAssocID="{08086A55-8E7D-6941-A3BB-1F69F20AAD72}" presName="spacing" presStyleCnt="0"/>
      <dgm:spPr/>
    </dgm:pt>
    <dgm:pt modelId="{7E2C55D9-53B9-BB4E-888A-2D6895F9D22E}" type="pres">
      <dgm:prSet presAssocID="{B89F65F2-B4B4-0141-8C41-BCD6021868A9}" presName="composite" presStyleCnt="0"/>
      <dgm:spPr/>
    </dgm:pt>
    <dgm:pt modelId="{9EAC5413-2357-E347-BB42-3B069E58104D}" type="pres">
      <dgm:prSet presAssocID="{B89F65F2-B4B4-0141-8C41-BCD6021868A9}" presName="imgShp" presStyleLbl="fgImgPlace1" presStyleIdx="3" presStyleCnt="6"/>
      <dgm:spPr/>
    </dgm:pt>
    <dgm:pt modelId="{13BD2B43-5EFA-7347-8E0F-83CEEB81AA7D}" type="pres">
      <dgm:prSet presAssocID="{B89F65F2-B4B4-0141-8C41-BCD6021868A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03A81D-537D-2B41-86C7-5A474EA167AE}" type="pres">
      <dgm:prSet presAssocID="{BAD66FE2-E5ED-E949-97A9-DA7797B8A3C2}" presName="spacing" presStyleCnt="0"/>
      <dgm:spPr/>
    </dgm:pt>
    <dgm:pt modelId="{6CA6D88B-60CA-BF4B-87D9-6FBE9C9BBC50}" type="pres">
      <dgm:prSet presAssocID="{87FF70DF-5537-5949-81EE-D088F4649308}" presName="composite" presStyleCnt="0"/>
      <dgm:spPr/>
    </dgm:pt>
    <dgm:pt modelId="{1E1A5654-09D6-A94F-B32D-B39A8CF3BB7B}" type="pres">
      <dgm:prSet presAssocID="{87FF70DF-5537-5949-81EE-D088F4649308}" presName="imgShp" presStyleLbl="fgImgPlace1" presStyleIdx="4" presStyleCnt="6"/>
      <dgm:spPr/>
    </dgm:pt>
    <dgm:pt modelId="{1FBF60A2-55C7-AC41-BEB4-519BE1F04A5D}" type="pres">
      <dgm:prSet presAssocID="{87FF70DF-5537-5949-81EE-D088F464930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46C784-FDB2-7D4C-A0BD-B5CA078C2F64}" type="pres">
      <dgm:prSet presAssocID="{C7D915C9-A3FD-8243-97E0-BA2897AB12F7}" presName="spacing" presStyleCnt="0"/>
      <dgm:spPr/>
    </dgm:pt>
    <dgm:pt modelId="{B44AA862-D17E-3D40-BFB3-005450701A24}" type="pres">
      <dgm:prSet presAssocID="{00B1C1AB-B799-C543-8C29-57A18201FDED}" presName="composite" presStyleCnt="0"/>
      <dgm:spPr/>
    </dgm:pt>
    <dgm:pt modelId="{22442772-0645-124B-893C-5CAB9C015A4D}" type="pres">
      <dgm:prSet presAssocID="{00B1C1AB-B799-C543-8C29-57A18201FDED}" presName="imgShp" presStyleLbl="fgImgPlace1" presStyleIdx="5" presStyleCnt="6"/>
      <dgm:spPr/>
    </dgm:pt>
    <dgm:pt modelId="{791E616B-F5E2-C54D-86AF-1B994837EB40}" type="pres">
      <dgm:prSet presAssocID="{00B1C1AB-B799-C543-8C29-57A18201FDE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D8D78F-7A15-7546-B763-CA1154126549}" type="presOf" srcId="{B89F65F2-B4B4-0141-8C41-BCD6021868A9}" destId="{13BD2B43-5EFA-7347-8E0F-83CEEB81AA7D}" srcOrd="0" destOrd="0" presId="urn:microsoft.com/office/officeart/2005/8/layout/vList3"/>
    <dgm:cxn modelId="{3C7D7361-7B48-E242-8E4A-8D8205DC6B5E}" srcId="{1F7890B0-4DDB-CD46-A684-5E466B650FFD}" destId="{00B1C1AB-B799-C543-8C29-57A18201FDED}" srcOrd="5" destOrd="0" parTransId="{07E91517-547E-724E-A872-E786981DEAA4}" sibTransId="{8C94977D-AE3F-AE4B-A1EC-75F16872975C}"/>
    <dgm:cxn modelId="{0A2AE684-E2E4-D441-A731-62583D5746D8}" type="presOf" srcId="{1F7890B0-4DDB-CD46-A684-5E466B650FFD}" destId="{77BC1287-F853-8B4D-AD7C-D36D93A5B2E3}" srcOrd="0" destOrd="0" presId="urn:microsoft.com/office/officeart/2005/8/layout/vList3"/>
    <dgm:cxn modelId="{AC5CAF01-CBDD-304A-8F77-629F42380490}" type="presOf" srcId="{87FF70DF-5537-5949-81EE-D088F4649308}" destId="{1FBF60A2-55C7-AC41-BEB4-519BE1F04A5D}" srcOrd="0" destOrd="0" presId="urn:microsoft.com/office/officeart/2005/8/layout/vList3"/>
    <dgm:cxn modelId="{E57AB46D-4074-6640-9291-BA9491EF87C0}" srcId="{1F7890B0-4DDB-CD46-A684-5E466B650FFD}" destId="{1CCD7EF0-B4E3-8045-A908-82320BB65786}" srcOrd="1" destOrd="0" parTransId="{C3A352C6-21C3-234B-B869-C051D5D3AF75}" sibTransId="{82360F68-4286-8F44-A639-4AEF9CDC2D78}"/>
    <dgm:cxn modelId="{EFC0F94C-B972-8B4F-9C38-CBC7F24C6961}" type="presOf" srcId="{00B1C1AB-B799-C543-8C29-57A18201FDED}" destId="{791E616B-F5E2-C54D-86AF-1B994837EB40}" srcOrd="0" destOrd="0" presId="urn:microsoft.com/office/officeart/2005/8/layout/vList3"/>
    <dgm:cxn modelId="{F865AE89-31CA-E04D-A426-FF4026B45BBC}" type="presOf" srcId="{01D40844-9B5A-A241-B9EB-9367999E0B3F}" destId="{36D21C34-231C-1445-9430-844A50E38C4D}" srcOrd="0" destOrd="0" presId="urn:microsoft.com/office/officeart/2005/8/layout/vList3"/>
    <dgm:cxn modelId="{ACBDD200-2F93-284B-871D-4F98C1E08357}" srcId="{1F7890B0-4DDB-CD46-A684-5E466B650FFD}" destId="{67604E3E-B765-3240-8D17-3259E5F3CEB5}" srcOrd="2" destOrd="0" parTransId="{94C43F4E-74B5-7743-9FAE-43FD8A61C0F5}" sibTransId="{08086A55-8E7D-6941-A3BB-1F69F20AAD72}"/>
    <dgm:cxn modelId="{1A3CFC71-3B52-9948-B162-E0604989E9B7}" srcId="{1F7890B0-4DDB-CD46-A684-5E466B650FFD}" destId="{01D40844-9B5A-A241-B9EB-9367999E0B3F}" srcOrd="0" destOrd="0" parTransId="{DD0F1BCB-925A-F34C-91AB-FAF30513A388}" sibTransId="{7BE7A761-7638-DD42-B136-8E7E95A1F2D3}"/>
    <dgm:cxn modelId="{FE56C67A-70F4-8745-A4EE-C6316101F818}" srcId="{1F7890B0-4DDB-CD46-A684-5E466B650FFD}" destId="{B89F65F2-B4B4-0141-8C41-BCD6021868A9}" srcOrd="3" destOrd="0" parTransId="{1343F353-B49D-784A-9B56-595EDE2BE09A}" sibTransId="{BAD66FE2-E5ED-E949-97A9-DA7797B8A3C2}"/>
    <dgm:cxn modelId="{B435F120-E7B6-6045-9050-C14F37C0971E}" type="presOf" srcId="{1CCD7EF0-B4E3-8045-A908-82320BB65786}" destId="{01E2B833-007E-5844-87A5-7C5F674BCE4B}" srcOrd="0" destOrd="0" presId="urn:microsoft.com/office/officeart/2005/8/layout/vList3"/>
    <dgm:cxn modelId="{52F163E2-F06F-874E-9ADC-C8433461795F}" type="presOf" srcId="{67604E3E-B765-3240-8D17-3259E5F3CEB5}" destId="{C4841CA9-1C21-8F4F-860C-DC6FDDA5AA12}" srcOrd="0" destOrd="0" presId="urn:microsoft.com/office/officeart/2005/8/layout/vList3"/>
    <dgm:cxn modelId="{BE2F8114-7613-FF48-BF6E-1E69123D09B3}" srcId="{1F7890B0-4DDB-CD46-A684-5E466B650FFD}" destId="{87FF70DF-5537-5949-81EE-D088F4649308}" srcOrd="4" destOrd="0" parTransId="{31C7159A-795B-3F45-BE5B-5B45E323A39C}" sibTransId="{C7D915C9-A3FD-8243-97E0-BA2897AB12F7}"/>
    <dgm:cxn modelId="{BCC8CD71-8AB2-3A4D-B0E6-D222FA6F835B}" type="presParOf" srcId="{77BC1287-F853-8B4D-AD7C-D36D93A5B2E3}" destId="{8B14EAA9-9D5D-3F4B-8441-E03805813C87}" srcOrd="0" destOrd="0" presId="urn:microsoft.com/office/officeart/2005/8/layout/vList3"/>
    <dgm:cxn modelId="{01F1EF19-1EC9-DA47-AB42-6DA5D9A22337}" type="presParOf" srcId="{8B14EAA9-9D5D-3F4B-8441-E03805813C87}" destId="{20A2A320-0240-E74F-AF89-75EDD3C3D8CA}" srcOrd="0" destOrd="0" presId="urn:microsoft.com/office/officeart/2005/8/layout/vList3"/>
    <dgm:cxn modelId="{83223B56-D719-5249-A6B9-833AE0070343}" type="presParOf" srcId="{8B14EAA9-9D5D-3F4B-8441-E03805813C87}" destId="{36D21C34-231C-1445-9430-844A50E38C4D}" srcOrd="1" destOrd="0" presId="urn:microsoft.com/office/officeart/2005/8/layout/vList3"/>
    <dgm:cxn modelId="{900FBFF2-CF1A-434C-98BD-7A57D35BE878}" type="presParOf" srcId="{77BC1287-F853-8B4D-AD7C-D36D93A5B2E3}" destId="{774ABA87-6655-D148-B215-BFF4CD62D7D8}" srcOrd="1" destOrd="0" presId="urn:microsoft.com/office/officeart/2005/8/layout/vList3"/>
    <dgm:cxn modelId="{84769B27-1D34-E64E-B703-79902E114287}" type="presParOf" srcId="{77BC1287-F853-8B4D-AD7C-D36D93A5B2E3}" destId="{A3A5F937-3023-A548-9944-1BFE2BDF8630}" srcOrd="2" destOrd="0" presId="urn:microsoft.com/office/officeart/2005/8/layout/vList3"/>
    <dgm:cxn modelId="{6CD35E8B-6ECE-BB47-AAFF-50CF47646A5C}" type="presParOf" srcId="{A3A5F937-3023-A548-9944-1BFE2BDF8630}" destId="{F956119E-4EE9-9C4F-82ED-9A890596290C}" srcOrd="0" destOrd="0" presId="urn:microsoft.com/office/officeart/2005/8/layout/vList3"/>
    <dgm:cxn modelId="{D2E076C4-DCC7-2C47-B27F-B811AAD91551}" type="presParOf" srcId="{A3A5F937-3023-A548-9944-1BFE2BDF8630}" destId="{01E2B833-007E-5844-87A5-7C5F674BCE4B}" srcOrd="1" destOrd="0" presId="urn:microsoft.com/office/officeart/2005/8/layout/vList3"/>
    <dgm:cxn modelId="{3DC5CD8D-792D-3C48-9453-122852B3D0CA}" type="presParOf" srcId="{77BC1287-F853-8B4D-AD7C-D36D93A5B2E3}" destId="{641165C9-46E9-724C-88A0-1176C9418C3D}" srcOrd="3" destOrd="0" presId="urn:microsoft.com/office/officeart/2005/8/layout/vList3"/>
    <dgm:cxn modelId="{1C2A678D-B21E-614E-AEB7-DC9DA03A8FF4}" type="presParOf" srcId="{77BC1287-F853-8B4D-AD7C-D36D93A5B2E3}" destId="{73BD64E3-A7C7-D440-AD98-75351AC6F3EB}" srcOrd="4" destOrd="0" presId="urn:microsoft.com/office/officeart/2005/8/layout/vList3"/>
    <dgm:cxn modelId="{EAF6F3F5-3893-9E40-96BE-D84373300435}" type="presParOf" srcId="{73BD64E3-A7C7-D440-AD98-75351AC6F3EB}" destId="{878802BF-28FD-1943-83AA-56A19FD5F9BD}" srcOrd="0" destOrd="0" presId="urn:microsoft.com/office/officeart/2005/8/layout/vList3"/>
    <dgm:cxn modelId="{9B3AE4AF-79EE-F849-B960-990942C9BF43}" type="presParOf" srcId="{73BD64E3-A7C7-D440-AD98-75351AC6F3EB}" destId="{C4841CA9-1C21-8F4F-860C-DC6FDDA5AA12}" srcOrd="1" destOrd="0" presId="urn:microsoft.com/office/officeart/2005/8/layout/vList3"/>
    <dgm:cxn modelId="{7E768464-3F4B-CE46-BFD0-60A3A69611F4}" type="presParOf" srcId="{77BC1287-F853-8B4D-AD7C-D36D93A5B2E3}" destId="{7C48C1B1-15D9-7A46-8044-E19A6A776DC2}" srcOrd="5" destOrd="0" presId="urn:microsoft.com/office/officeart/2005/8/layout/vList3"/>
    <dgm:cxn modelId="{080B573D-47EC-134C-A27C-8CE0D4D5139B}" type="presParOf" srcId="{77BC1287-F853-8B4D-AD7C-D36D93A5B2E3}" destId="{7E2C55D9-53B9-BB4E-888A-2D6895F9D22E}" srcOrd="6" destOrd="0" presId="urn:microsoft.com/office/officeart/2005/8/layout/vList3"/>
    <dgm:cxn modelId="{AB93881A-FB6B-0B41-8D42-0CAF319F3AD7}" type="presParOf" srcId="{7E2C55D9-53B9-BB4E-888A-2D6895F9D22E}" destId="{9EAC5413-2357-E347-BB42-3B069E58104D}" srcOrd="0" destOrd="0" presId="urn:microsoft.com/office/officeart/2005/8/layout/vList3"/>
    <dgm:cxn modelId="{00E2D6DD-EBC4-894F-AB5A-D6B231A5D344}" type="presParOf" srcId="{7E2C55D9-53B9-BB4E-888A-2D6895F9D22E}" destId="{13BD2B43-5EFA-7347-8E0F-83CEEB81AA7D}" srcOrd="1" destOrd="0" presId="urn:microsoft.com/office/officeart/2005/8/layout/vList3"/>
    <dgm:cxn modelId="{4461CA29-27D8-624A-ABF3-D3A6F088F9FA}" type="presParOf" srcId="{77BC1287-F853-8B4D-AD7C-D36D93A5B2E3}" destId="{E203A81D-537D-2B41-86C7-5A474EA167AE}" srcOrd="7" destOrd="0" presId="urn:microsoft.com/office/officeart/2005/8/layout/vList3"/>
    <dgm:cxn modelId="{C9CB3E49-8AC0-7145-A448-89C34E9C8CEE}" type="presParOf" srcId="{77BC1287-F853-8B4D-AD7C-D36D93A5B2E3}" destId="{6CA6D88B-60CA-BF4B-87D9-6FBE9C9BBC50}" srcOrd="8" destOrd="0" presId="urn:microsoft.com/office/officeart/2005/8/layout/vList3"/>
    <dgm:cxn modelId="{67E3E392-112C-1A4B-8348-2E2137354A69}" type="presParOf" srcId="{6CA6D88B-60CA-BF4B-87D9-6FBE9C9BBC50}" destId="{1E1A5654-09D6-A94F-B32D-B39A8CF3BB7B}" srcOrd="0" destOrd="0" presId="urn:microsoft.com/office/officeart/2005/8/layout/vList3"/>
    <dgm:cxn modelId="{07095A3A-A7A5-6349-818C-6C65BAC2B94E}" type="presParOf" srcId="{6CA6D88B-60CA-BF4B-87D9-6FBE9C9BBC50}" destId="{1FBF60A2-55C7-AC41-BEB4-519BE1F04A5D}" srcOrd="1" destOrd="0" presId="urn:microsoft.com/office/officeart/2005/8/layout/vList3"/>
    <dgm:cxn modelId="{C0D4BF3D-AF66-474E-8C61-25539E3C2EB6}" type="presParOf" srcId="{77BC1287-F853-8B4D-AD7C-D36D93A5B2E3}" destId="{2F46C784-FDB2-7D4C-A0BD-B5CA078C2F64}" srcOrd="9" destOrd="0" presId="urn:microsoft.com/office/officeart/2005/8/layout/vList3"/>
    <dgm:cxn modelId="{A7490315-FE3D-604C-B1E0-6E83F9C5B274}" type="presParOf" srcId="{77BC1287-F853-8B4D-AD7C-D36D93A5B2E3}" destId="{B44AA862-D17E-3D40-BFB3-005450701A24}" srcOrd="10" destOrd="0" presId="urn:microsoft.com/office/officeart/2005/8/layout/vList3"/>
    <dgm:cxn modelId="{DDDB385D-2021-5340-8CE5-E5D174E40AAD}" type="presParOf" srcId="{B44AA862-D17E-3D40-BFB3-005450701A24}" destId="{22442772-0645-124B-893C-5CAB9C015A4D}" srcOrd="0" destOrd="0" presId="urn:microsoft.com/office/officeart/2005/8/layout/vList3"/>
    <dgm:cxn modelId="{8A2EF3B3-4368-944F-A542-D90366A6959D}" type="presParOf" srcId="{B44AA862-D17E-3D40-BFB3-005450701A24}" destId="{791E616B-F5E2-C54D-86AF-1B994837EB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C34-231C-1445-9430-844A50E38C4D}">
      <dsp:nvSpPr>
        <dsp:cNvPr id="0" name=""/>
        <dsp:cNvSpPr/>
      </dsp:nvSpPr>
      <dsp:spPr>
        <a:xfrm rot="10800000">
          <a:off x="1443434" y="12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1. Definir los términos en pro de la claridad </a:t>
          </a:r>
          <a:endParaRPr lang="es-ES" sz="2000" kern="1200" noProof="0" dirty="0"/>
        </a:p>
      </dsp:txBody>
      <dsp:txXfrm rot="10800000">
        <a:off x="1600325" y="1228"/>
        <a:ext cx="4950876" cy="627566"/>
      </dsp:txXfrm>
    </dsp:sp>
    <dsp:sp modelId="{20A2A320-0240-E74F-AF89-75EDD3C3D8CA}">
      <dsp:nvSpPr>
        <dsp:cNvPr id="0" name=""/>
        <dsp:cNvSpPr/>
      </dsp:nvSpPr>
      <dsp:spPr>
        <a:xfrm>
          <a:off x="1129651" y="12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B833-007E-5844-87A5-7C5F674BCE4B}">
      <dsp:nvSpPr>
        <dsp:cNvPr id="0" name=""/>
        <dsp:cNvSpPr/>
      </dsp:nvSpPr>
      <dsp:spPr>
        <a:xfrm rot="10800000">
          <a:off x="1443434" y="8161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2. Repetir/parafrasear </a:t>
          </a:r>
          <a:endParaRPr lang="es-ES" sz="2000" kern="1200" noProof="0" dirty="0"/>
        </a:p>
      </dsp:txBody>
      <dsp:txXfrm rot="10800000">
        <a:off x="1600325" y="816128"/>
        <a:ext cx="4950876" cy="627566"/>
      </dsp:txXfrm>
    </dsp:sp>
    <dsp:sp modelId="{F956119E-4EE9-9C4F-82ED-9A890596290C}">
      <dsp:nvSpPr>
        <dsp:cNvPr id="0" name=""/>
        <dsp:cNvSpPr/>
      </dsp:nvSpPr>
      <dsp:spPr>
        <a:xfrm>
          <a:off x="1129651" y="8161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1CA9-1C21-8F4F-860C-DC6FDDA5AA12}">
      <dsp:nvSpPr>
        <dsp:cNvPr id="0" name=""/>
        <dsp:cNvSpPr/>
      </dsp:nvSpPr>
      <dsp:spPr>
        <a:xfrm rot="10800000">
          <a:off x="1443434" y="16310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3. NO interrumpir</a:t>
          </a:r>
          <a:endParaRPr lang="es-ES" sz="2000" kern="1200" noProof="0" dirty="0"/>
        </a:p>
      </dsp:txBody>
      <dsp:txXfrm rot="10800000">
        <a:off x="1600325" y="1631028"/>
        <a:ext cx="4950876" cy="627566"/>
      </dsp:txXfrm>
    </dsp:sp>
    <dsp:sp modelId="{878802BF-28FD-1943-83AA-56A19FD5F9BD}">
      <dsp:nvSpPr>
        <dsp:cNvPr id="0" name=""/>
        <dsp:cNvSpPr/>
      </dsp:nvSpPr>
      <dsp:spPr>
        <a:xfrm>
          <a:off x="1129651" y="16310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2B43-5EFA-7347-8E0F-83CEEB81AA7D}">
      <dsp:nvSpPr>
        <dsp:cNvPr id="0" name=""/>
        <dsp:cNvSpPr/>
      </dsp:nvSpPr>
      <dsp:spPr>
        <a:xfrm rot="10800000">
          <a:off x="1443434" y="24459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4. Escuchar «entre líneas»</a:t>
          </a:r>
          <a:endParaRPr lang="es-ES" sz="2000" kern="1200" noProof="0" dirty="0"/>
        </a:p>
      </dsp:txBody>
      <dsp:txXfrm rot="10800000">
        <a:off x="1600325" y="2445928"/>
        <a:ext cx="4950876" cy="627566"/>
      </dsp:txXfrm>
    </dsp:sp>
    <dsp:sp modelId="{9EAC5413-2357-E347-BB42-3B069E58104D}">
      <dsp:nvSpPr>
        <dsp:cNvPr id="0" name=""/>
        <dsp:cNvSpPr/>
      </dsp:nvSpPr>
      <dsp:spPr>
        <a:xfrm>
          <a:off x="1129651" y="24459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F60A2-55C7-AC41-BEB4-519BE1F04A5D}">
      <dsp:nvSpPr>
        <dsp:cNvPr id="0" name=""/>
        <dsp:cNvSpPr/>
      </dsp:nvSpPr>
      <dsp:spPr>
        <a:xfrm rot="10800000">
          <a:off x="1443434" y="32608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5. NO apresurarse a llenar los vacíos </a:t>
          </a:r>
          <a:endParaRPr lang="es-ES" sz="2000" kern="1200" noProof="0" dirty="0"/>
        </a:p>
      </dsp:txBody>
      <dsp:txXfrm rot="10800000">
        <a:off x="1600325" y="3260828"/>
        <a:ext cx="4950876" cy="627566"/>
      </dsp:txXfrm>
    </dsp:sp>
    <dsp:sp modelId="{1E1A5654-09D6-A94F-B32D-B39A8CF3BB7B}">
      <dsp:nvSpPr>
        <dsp:cNvPr id="0" name=""/>
        <dsp:cNvSpPr/>
      </dsp:nvSpPr>
      <dsp:spPr>
        <a:xfrm>
          <a:off x="1129651" y="32608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E616B-F5E2-C54D-86AF-1B994837EB40}">
      <dsp:nvSpPr>
        <dsp:cNvPr id="0" name=""/>
        <dsp:cNvSpPr/>
      </dsp:nvSpPr>
      <dsp:spPr>
        <a:xfrm rot="10800000">
          <a:off x="1443434" y="4075727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 smtClean="0"/>
            <a:t>6. Reaccionar a las impresiones </a:t>
          </a:r>
          <a:endParaRPr lang="es-ES" sz="2000" kern="1200" noProof="0" dirty="0"/>
        </a:p>
      </dsp:txBody>
      <dsp:txXfrm rot="10800000">
        <a:off x="1600325" y="4075727"/>
        <a:ext cx="4950876" cy="627566"/>
      </dsp:txXfrm>
    </dsp:sp>
    <dsp:sp modelId="{22442772-0645-124B-893C-5CAB9C015A4D}">
      <dsp:nvSpPr>
        <dsp:cNvPr id="0" name=""/>
        <dsp:cNvSpPr/>
      </dsp:nvSpPr>
      <dsp:spPr>
        <a:xfrm>
          <a:off x="1129651" y="4075727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18E4-12F5-074A-AB8C-59249DEB29E1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A5-B70F-5446-B484-BBC71331A4D2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3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52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49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1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7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177C5-F6EA-FE12-BDA9-26DA1E3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5D5B23-0FE1-5E91-ED28-93B3CECA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DC08E-AD55-17C3-A9E4-685A1F3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0B45C-A689-59D7-1348-DA20566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DC60FE-8394-52D9-F38D-16D9C6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9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6D53E-9151-642B-982A-50B50C4E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4F25CC-B39C-9B1F-7992-635A3F75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465E73-36BC-DD20-580F-297160C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82E64-622A-0D65-4F21-480B9EE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89D732-CDF8-32EA-32FA-CED8E31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1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E6AA89-582D-3417-D155-237B522F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FD85D9-E77B-337C-F44C-857655A35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58ADFE-87A1-76BF-A561-3093B0CD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286F60-2562-7281-9A23-74F97BB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FBBC0-EDA1-B3A5-2E2E-AD5F6A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5243822"/>
            <a:ext cx="1552849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‹Nº›</a:t>
            </a:fld>
            <a:endParaRPr lang="e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‹Nº›</a:t>
            </a:fld>
            <a:endParaRPr lang="e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‹Nº›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D62DD-FD43-5F1F-05AF-858FC32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E1C15-A6D1-9BA2-A01D-F54E4B1A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FA935-D46B-B151-07F9-6A097D4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AE5E6-D90C-4339-6377-2A66E923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F35047-DA68-D77A-F4EB-FA0E3EF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B1401-E0BB-9758-1AB5-142E2C24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E5E88E-F978-A6FE-C9CF-F898AAA2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5F6C21-ED2C-F253-EF6F-9986C72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65AC61-B13F-9C06-B87C-9A01E3E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A9C3E-8832-A990-909F-27B6608A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2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28CD2-6EB0-F2E5-E93B-32CAD66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B44BE-0DCC-3D45-71E1-FB4B863DC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AC630B-1AB8-D81C-D957-698F52D0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9A5DC3-C980-D95B-6C77-88F9E39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13EB5-3156-1600-74F4-72C3660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EE4D07-DF9A-4641-2CFC-9D7B415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143D9-38D4-AEF2-941A-BD7D1F8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4EEBB-B543-2A1A-7E24-F8CCE3DC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EF302D-09DD-DD16-EA08-D0156317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0744D2-16C6-34CF-AD35-1305CF48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E089AC-B671-7259-5BF1-0859CE3D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245CB9-2001-D389-662E-11521F26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5BC403-5884-01DA-620B-329CB67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BE5EDD-1164-12B7-FF45-EE644B1A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0A744-5694-F2D8-4072-97B50308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93E232-F024-C61B-5E0D-189FAA5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72D392-F7C5-070C-1C87-476E9A0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42EB3C-211A-2CD0-494E-DF89E3D3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D8AB9B-0390-0389-5164-20AD2C4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460082-6FA9-3B84-7183-D43DE92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61C63-157E-7392-D00B-4411047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2E87C-7DC8-0A8C-9DD6-33906D1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EEB2A-BB2E-E7ED-B201-9ED04F9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047B67-BEF3-66EB-10E5-B6758CC9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2DB893-FC48-77F6-31F5-CAFCCE3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3E3BD6-8EE8-BB50-E987-5B4F0589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37B065-B247-C28E-E023-3F5396B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63F00-3EFB-40AF-5034-D75A532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5705AA-8CDC-47D0-2064-303DB723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B16266-2E63-DF8A-68AF-9565124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0AA7AD-0B04-7CF4-8F73-56D68D2F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86CCBC-CF55-3305-F283-B862F9C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73FCC9-17C2-95C6-345F-3BF1C0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25FFC9-78EE-4AD3-3188-D3167A4C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5A61E-3B0F-03BC-C9C3-CC01710A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2C1BB-ACDA-CE57-B602-8DF774A4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D0EB-05E7-634E-8369-D3FAA9FE967F}" type="datetimeFigureOut">
              <a:rPr lang="en-GB" smtClean="0"/>
              <a:t>27/06/2023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05FD1-8C3B-D9C1-69AC-37039F6F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F8490-D212-440F-3BAC-493AD866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A9D9-3372-D74A-96C0-997B1AB34D4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wp-content/uploads/2021/12/qsir-active-listening.pdf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2/qsir-active-listening.pdf" TargetMode="External"/><Relationship Id="rId2" Type="http://schemas.openxmlformats.org/officeDocument/2006/relationships/hyperlink" Target="https://www.goodtherapy.org/learn-about-therapy/types/dance-movement-therap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ritannica.com/dictionary/stigma#:~:text=1,stigma attached to receiving welfare" TargetMode="External"/><Relationship Id="rId5" Type="http://schemas.openxmlformats.org/officeDocument/2006/relationships/hyperlink" Target="https://www.worldobesity.org/what-we-do/our-policy-priorities/weight-stigma#:~:text=Weight stigma is a result,can lead to stigmatising acts" TargetMode="External"/><Relationship Id="rId4" Type="http://schemas.openxmlformats.org/officeDocument/2006/relationships/hyperlink" Target="https://www.obesityaction.org/action-through-advocacy/weight-bias/people-first-languag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obesity#tab=tab_2" TargetMode="External"/><Relationship Id="rId2" Type="http://schemas.openxmlformats.org/officeDocument/2006/relationships/hyperlink" Target="https://socialsci.libretexts.org/@go/page/8123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s.wikipedia.org/wiki/Creative_Comm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31371" y="4101075"/>
            <a:ext cx="8928992" cy="220824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es-ES" sz="3200" dirty="0" smtClean="0"/>
              <a:t>La comunicación con los pacientes con obesidad: el enfoque humanístico </a:t>
            </a:r>
            <a:r>
              <a:rPr lang="es-ES" sz="3200" dirty="0" smtClean="0">
                <a:solidFill>
                  <a:schemeClr val="accent1"/>
                </a:solidFill>
              </a:rPr>
              <a:t/>
            </a:r>
            <a:br>
              <a:rPr lang="es-ES" sz="3200" dirty="0" smtClean="0">
                <a:solidFill>
                  <a:schemeClr val="accent1"/>
                </a:solidFill>
              </a:rPr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133" dirty="0" smtClean="0"/>
              <a:t>Jonathan McFarland, Cristina González, M.ª Luisa Cuesta Santamaría, Isabel María Martín Ruiz, Eugenia Nadolu Vélez, Eva García Perea </a:t>
            </a:r>
            <a:endParaRPr lang="es-ES" sz="2133" dirty="0"/>
          </a:p>
        </p:txBody>
      </p:sp>
      <p:sp>
        <p:nvSpPr>
          <p:cNvPr id="3" name="Rectangle 2"/>
          <p:cNvSpPr/>
          <p:nvPr/>
        </p:nvSpPr>
        <p:spPr>
          <a:xfrm>
            <a:off x="911426" y="1210687"/>
            <a:ext cx="1019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b="1" dirty="0" smtClean="0">
                <a:solidFill>
                  <a:schemeClr val="accent2"/>
                </a:solidFill>
              </a:rPr>
              <a:t>Connected 4 Health</a:t>
            </a:r>
            <a:endParaRPr lang="es-ES" sz="8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EE242-D487-9314-20ED-03BBDAFD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sz="4267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«Estigma asociado a las deformaciones físicas» (Goffman)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120C18-0684-1A57-60A4-D917E9A13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0" dirty="0" smtClean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El estigma del peso se refiere a las acciones e ideas discriminatorias hacia las personas por su peso y talla. </a:t>
            </a:r>
          </a:p>
          <a:p>
            <a:r>
              <a:rPr lang="es-ES" i="0" dirty="0" smtClean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El estigma del peso es consecuencia del sesgo de peso. </a:t>
            </a:r>
          </a:p>
          <a:p>
            <a:r>
              <a:rPr lang="es-ES" i="0" dirty="0" smtClean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El sesgo de peso se refiere a las ideas negativas asociadas a la obesidad</a:t>
            </a:r>
            <a:r>
              <a:rPr lang="x-es-XL" i="0" dirty="0" smtClean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.</a:t>
            </a:r>
            <a:endParaRPr lang="x-es-XL" i="0" dirty="0">
              <a:solidFill>
                <a:srgbClr val="212529"/>
              </a:solidFill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F0BA1B-A41D-F096-37A8-79DBC5F2A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9450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E997-EEED-C623-CE2A-28D5DC4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761BE7-4485-20B6-461B-E6336134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853926"/>
            <a:ext cx="9212471" cy="4753541"/>
          </a:xfrm>
        </p:spPr>
        <p:txBody>
          <a:bodyPr/>
          <a:lstStyle/>
          <a:p>
            <a:r>
              <a:rPr lang="es-ES" sz="2400" dirty="0" smtClean="0">
                <a:solidFill>
                  <a:srgbClr val="212529"/>
                </a:solidFill>
                <a:cs typeface="Calibri" panose="020F0502020204030204" pitchFamily="34" charset="0"/>
              </a:rPr>
              <a:t>Estas ideas son, entre otras, la pereza, la falta de fuerza de voluntad, la falta de integridad moral, la mala higiene, la poca inteligencia y la falta de atractivo. Las creencias e ideas estigmatizadoras conducen a acciones estigmatizadoras. Estas acciones se manifiestan de distintas maneras.</a:t>
            </a:r>
          </a:p>
          <a:p>
            <a:r>
              <a:rPr lang="es-ES" sz="2400" dirty="0" smtClean="0">
                <a:solidFill>
                  <a:srgbClr val="212529"/>
                </a:solidFill>
                <a:cs typeface="Calibri" panose="020F0502020204030204" pitchFamily="34" charset="0"/>
              </a:rPr>
              <a:t>Las personas con obesidad pueden recibir comentarios negativos, burlas o agresiones físicas.</a:t>
            </a:r>
          </a:p>
          <a:p>
            <a:r>
              <a:rPr lang="es-ES" sz="2400" dirty="0" smtClean="0">
                <a:solidFill>
                  <a:srgbClr val="212529"/>
                </a:solidFill>
                <a:cs typeface="Calibri" panose="020F0502020204030204" pitchFamily="34" charset="0"/>
              </a:rPr>
              <a:t>El entorno también tiene su papel. </a:t>
            </a:r>
          </a:p>
          <a:p>
            <a:r>
              <a:rPr lang="es-ES" sz="2400" dirty="0" smtClean="0">
                <a:solidFill>
                  <a:srgbClr val="212529"/>
                </a:solidFill>
                <a:cs typeface="Calibri" panose="020F0502020204030204" pitchFamily="34" charset="0"/>
              </a:rPr>
              <a:t>Esto se observa comúnmente en centros médicos en particular, donde los asientos, las batas y las camillas de exploración no se adaptan a las personas con obesidad</a:t>
            </a:r>
            <a:r>
              <a:rPr lang="x-es-XL" sz="2400" dirty="0" smtClean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x-es-XL" sz="2400" dirty="0">
              <a:solidFill>
                <a:srgbClr val="21252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8D4EF-BB15-7F65-EC6E-CE39576C67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0393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9435C-BBC2-F0F5-5604-0D39D81D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Sesgo de peso (estigmatización en la atención sanitaria)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C1CFD8-47ED-1EA2-96DC-9FCDDBE6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088481"/>
            <a:ext cx="9010400" cy="4602067"/>
          </a:xfrm>
        </p:spPr>
        <p:txBody>
          <a:bodyPr/>
          <a:lstStyle/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El sesgo de peso se mantiene en los centros sanitarios. </a:t>
            </a:r>
          </a:p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El uso de características estereotipadas como la pereza, la pusilanimidad y el incumplimiento está extendido. </a:t>
            </a:r>
          </a:p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En general, los médicos muestran menos respeto por los pacientes con un IMC más elevado y pasan menos tiempo en consulta con los pacientes con obesidad que con sus homólogos con un peso saludable. En un estudio de </a:t>
            </a:r>
            <a:r>
              <a:rPr lang="es-ES" sz="2667" dirty="0" err="1" smtClean="0">
                <a:solidFill>
                  <a:srgbClr val="212529"/>
                </a:solidFill>
                <a:cs typeface="Calibri" panose="020F0502020204030204" pitchFamily="34" charset="0"/>
              </a:rPr>
              <a:t>Puhl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 y </a:t>
            </a:r>
            <a:r>
              <a:rPr lang="es-ES" sz="2667" dirty="0" err="1" smtClean="0">
                <a:solidFill>
                  <a:srgbClr val="212529"/>
                </a:solidFill>
                <a:cs typeface="Calibri" panose="020F0502020204030204" pitchFamily="34" charset="0"/>
              </a:rPr>
              <a:t>Brownell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, el 53 % de las personas con </a:t>
            </a:r>
            <a:r>
              <a:rPr lang="es-ES" sz="2667" dirty="0" err="1" smtClean="0">
                <a:solidFill>
                  <a:srgbClr val="212529"/>
                </a:solidFill>
                <a:cs typeface="Calibri" panose="020F0502020204030204" pitchFamily="34" charset="0"/>
              </a:rPr>
              <a:t>preobesidad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 y obesidad afirmaba haber recibido comentarios inapropiados de su médico sobre su peso</a:t>
            </a:r>
            <a:r>
              <a:rPr lang="x-es-XL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x-es-XL" sz="2667" dirty="0">
              <a:solidFill>
                <a:srgbClr val="21252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0A1D99-0687-EE51-6682-6EB68E7B2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12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4538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B9057-B938-155B-1C14-FF3B362E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Maneras de combatir el estigma del peso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AEB33F-7D81-B4F3-79E4-C8A6E228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13</a:t>
            </a:fld>
            <a:endParaRPr lang="en" smtClean="0"/>
          </a:p>
        </p:txBody>
      </p:sp>
      <p:pic>
        <p:nvPicPr>
          <p:cNvPr id="6" name="Picture 5" descr="A picture containing text, outdoor, vector graphics, sign&#10;&#10;Description automatically generated">
            <a:extLst>
              <a:ext uri="{FF2B5EF4-FFF2-40B4-BE49-F238E27FC236}">
                <a16:creationId xmlns:a16="http://schemas.microsoft.com/office/drawing/2014/main" xmlns="" id="{00022917-47ED-533C-A73F-3A4411B5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837" y="1898073"/>
            <a:ext cx="5422660" cy="4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F65CA-CBB5-4823-3BC0-BD2296C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lenguaje de las personas primero 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BE1C8F-273A-BD47-9754-713B504B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18" y="2033650"/>
            <a:ext cx="9409045" cy="4515677"/>
          </a:xfrm>
        </p:spPr>
        <p:txBody>
          <a:bodyPr/>
          <a:lstStyle/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La obesidad es una de las últimas enfermedades en las que la sociedad no ha logrado implantar el </a:t>
            </a:r>
            <a:r>
              <a:rPr lang="es-ES" sz="2667" b="1" dirty="0" smtClean="0">
                <a:solidFill>
                  <a:srgbClr val="212529"/>
                </a:solidFill>
                <a:cs typeface="Calibri" panose="020F0502020204030204" pitchFamily="34" charset="0"/>
              </a:rPr>
              <a:t>lenguaje de las personas primero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. El lenguaje de las personas primero sitúa a la persona por delante de su enfermedad y subraya que un individuo no se define por su dolencia. </a:t>
            </a:r>
          </a:p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Por ejemplo, ahora es muy poco habitual referirse a alguien como una </a:t>
            </a:r>
            <a:r>
              <a:rPr lang="es-ES" sz="2667" i="1" dirty="0" smtClean="0">
                <a:solidFill>
                  <a:srgbClr val="212529"/>
                </a:solidFill>
                <a:cs typeface="Calibri" panose="020F0502020204030204" pitchFamily="34" charset="0"/>
              </a:rPr>
              <a:t>persona discapacitada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; </a:t>
            </a:r>
            <a:r>
              <a:rPr lang="es-ES" sz="2667" b="1" dirty="0" smtClean="0">
                <a:solidFill>
                  <a:srgbClr val="212529"/>
                </a:solidFill>
                <a:cs typeface="Calibri" panose="020F0502020204030204" pitchFamily="34" charset="0"/>
              </a:rPr>
              <a:t>es más probable ver referencias a una </a:t>
            </a:r>
            <a:r>
              <a:rPr lang="es-ES" sz="2667" b="1" i="1" dirty="0" smtClean="0">
                <a:solidFill>
                  <a:srgbClr val="212529"/>
                </a:solidFill>
                <a:cs typeface="Calibri" panose="020F0502020204030204" pitchFamily="34" charset="0"/>
              </a:rPr>
              <a:t>persona con discapacidad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r>
              <a:rPr lang="es-ES" sz="2667" b="1" dirty="0" smtClean="0">
                <a:solidFill>
                  <a:srgbClr val="212529"/>
                </a:solidFill>
                <a:cs typeface="Calibri" panose="020F0502020204030204" pitchFamily="34" charset="0"/>
              </a:rPr>
              <a:t> La persona va primero</a:t>
            </a:r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 y su discapacidad es una característica, no un rasgo definitorio. </a:t>
            </a:r>
          </a:p>
          <a:p>
            <a:r>
              <a:rPr lang="es-ES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Por desgracia, </a:t>
            </a:r>
            <a:r>
              <a:rPr lang="es-ES" sz="2667" b="1" dirty="0" smtClean="0">
                <a:solidFill>
                  <a:srgbClr val="212529"/>
                </a:solidFill>
                <a:cs typeface="Calibri" panose="020F0502020204030204" pitchFamily="34" charset="0"/>
              </a:rPr>
              <a:t>con la obesidad esto aún no es la norma</a:t>
            </a:r>
            <a:r>
              <a:rPr lang="x-es-XL" sz="2667" dirty="0" smtClean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x-es-XL" sz="2667" dirty="0">
              <a:solidFill>
                <a:srgbClr val="21252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E61F52-29D7-BA47-5CF4-BDA8C3FAF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14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7005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1D823-0B24-D447-1A7A-597AFF4A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24EF2-DC29-7CCB-0B30-13AECE4F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El lenguaje de las personas primero implica situar a la </a:t>
            </a:r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persona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 por delante de la </a:t>
            </a:r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enfermedad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. La </a:t>
            </a:r>
            <a:r>
              <a:rPr lang="es-ES" sz="2600" dirty="0" err="1" smtClean="0">
                <a:solidFill>
                  <a:srgbClr val="50586B"/>
                </a:solidFill>
                <a:cs typeface="Calibri" panose="020F0502020204030204" pitchFamily="34" charset="0"/>
              </a:rPr>
              <a:t>Obesity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s-ES" sz="2600" dirty="0" err="1" smtClean="0">
                <a:solidFill>
                  <a:srgbClr val="50586B"/>
                </a:solidFill>
                <a:cs typeface="Calibri" panose="020F0502020204030204" pitchFamily="34" charset="0"/>
              </a:rPr>
              <a:t>Action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s-ES" sz="2600" dirty="0" err="1" smtClean="0">
                <a:solidFill>
                  <a:srgbClr val="50586B"/>
                </a:solidFill>
                <a:cs typeface="Calibri" panose="020F0502020204030204" pitchFamily="34" charset="0"/>
              </a:rPr>
              <a:t>Coalition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 ofrece un par de ejemplos:</a:t>
            </a:r>
          </a:p>
          <a:p>
            <a:pPr algn="l"/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«La mujer estaba afectada de obesidad»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 en lugar de </a:t>
            </a:r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«La mujer era obesa».</a:t>
            </a:r>
          </a:p>
          <a:p>
            <a:pPr algn="l"/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«El hombre con obesidad iba en el autobús»</a:t>
            </a:r>
            <a:r>
              <a:rPr lang="es-ES" sz="2600" dirty="0" smtClean="0">
                <a:solidFill>
                  <a:srgbClr val="50586B"/>
                </a:solidFill>
                <a:cs typeface="Calibri" panose="020F0502020204030204" pitchFamily="34" charset="0"/>
              </a:rPr>
              <a:t> en lugar de </a:t>
            </a:r>
            <a:r>
              <a:rPr lang="es-ES" sz="2600" i="1" dirty="0" smtClean="0">
                <a:solidFill>
                  <a:srgbClr val="50586B"/>
                </a:solidFill>
                <a:cs typeface="Calibri" panose="020F0502020204030204" pitchFamily="34" charset="0"/>
              </a:rPr>
              <a:t>«El hombre del autobús era muy obeso».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3BC3C-664E-CD39-9E3E-A7B2EDE0C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15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4859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4F6A7F-8436-71D6-57BB-B2D8D9739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16</a:t>
            </a:fld>
            <a:endParaRPr lang="en" smtClean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CE0CB1FB-414E-AAE8-B274-1FED20376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1" y="68627"/>
            <a:ext cx="902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6C9E8-8626-0150-F87A-8640D0B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importancia de las palabras 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70CF3B-1204-074B-72DE-7758130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568705"/>
            <a:ext cx="5972041" cy="4032448"/>
          </a:xfrm>
        </p:spPr>
        <p:txBody>
          <a:bodyPr/>
          <a:lstStyle/>
          <a:p>
            <a:r>
              <a:rPr lang="es-ES" sz="2667" dirty="0" smtClean="0">
                <a:solidFill>
                  <a:srgbClr val="000000"/>
                </a:solidFill>
              </a:rPr>
              <a:t>«Soy, por vocación, un comerciante de palabras; </a:t>
            </a:r>
            <a:r>
              <a:rPr lang="es-ES" sz="2667" b="1" dirty="0" smtClean="0">
                <a:solidFill>
                  <a:srgbClr val="000000"/>
                </a:solidFill>
              </a:rPr>
              <a:t>y las palabras son, por supuesto, la droga más potente utilizada por la humanidad</a:t>
            </a:r>
            <a:r>
              <a:rPr lang="es-ES" sz="2667" dirty="0" smtClean="0">
                <a:solidFill>
                  <a:srgbClr val="000000"/>
                </a:solidFill>
              </a:rPr>
              <a:t>. Las palabras no solo infectan, </a:t>
            </a:r>
            <a:r>
              <a:rPr lang="es-ES" sz="2667" dirty="0" err="1" smtClean="0">
                <a:solidFill>
                  <a:srgbClr val="000000"/>
                </a:solidFill>
              </a:rPr>
              <a:t>egotizan</a:t>
            </a:r>
            <a:r>
              <a:rPr lang="es-ES" sz="2667" dirty="0" smtClean="0">
                <a:solidFill>
                  <a:srgbClr val="000000"/>
                </a:solidFill>
              </a:rPr>
              <a:t>, narcotizan y paralizan, sino que también penetran y cambian las células más pequeñas del cerebro…».</a:t>
            </a:r>
            <a:endParaRPr lang="es-ES" sz="2667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47CB0B-B007-B480-1E46-501279FBB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17</a:t>
            </a:fld>
            <a:endParaRPr lang="en" smtClean="0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xmlns="" id="{290F868C-C15F-66A8-1CB7-FF4D36E6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899667"/>
            <a:ext cx="3826933" cy="443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DA1C40-0245-0B17-6395-5BD6D76FEED8}"/>
              </a:ext>
            </a:extLst>
          </p:cNvPr>
          <p:cNvSpPr txBox="1"/>
          <p:nvPr/>
        </p:nvSpPr>
        <p:spPr>
          <a:xfrm>
            <a:off x="6820930" y="6349867"/>
            <a:ext cx="530439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 err="1" smtClean="0">
                <a:solidFill>
                  <a:srgbClr val="0E101A"/>
                </a:solidFill>
                <a:latin typeface="grInter"/>
              </a:rPr>
              <a:t>Rudyard</a:t>
            </a:r>
            <a:r>
              <a:rPr lang="es-ES" sz="1333" dirty="0" smtClean="0">
                <a:solidFill>
                  <a:srgbClr val="0E101A"/>
                </a:solidFill>
                <a:latin typeface="grInter"/>
              </a:rPr>
              <a:t> </a:t>
            </a:r>
            <a:r>
              <a:rPr lang="es-ES" sz="1333" dirty="0" err="1" smtClean="0">
                <a:solidFill>
                  <a:srgbClr val="0E101A"/>
                </a:solidFill>
                <a:latin typeface="grInter"/>
              </a:rPr>
              <a:t>Kipling</a:t>
            </a:r>
            <a:r>
              <a:rPr lang="es-ES" sz="1333" dirty="0" smtClean="0">
                <a:solidFill>
                  <a:srgbClr val="0E101A"/>
                </a:solidFill>
                <a:latin typeface="grInter"/>
              </a:rPr>
              <a:t>. (29 de enero de 2023). En </a:t>
            </a:r>
            <a:r>
              <a:rPr lang="es-ES" sz="1333" i="1" dirty="0" smtClean="0">
                <a:solidFill>
                  <a:srgbClr val="0E101A"/>
                </a:solidFill>
                <a:latin typeface="grInter"/>
              </a:rPr>
              <a:t>Wikipedia</a:t>
            </a:r>
            <a:r>
              <a:rPr lang="es-ES" sz="1333" dirty="0" smtClean="0">
                <a:solidFill>
                  <a:srgbClr val="0E101A"/>
                </a:solidFill>
                <a:latin typeface="grInter"/>
              </a:rPr>
              <a:t>. https://en.wikipedia.org/wiki/Rudyard_Kipling</a:t>
            </a:r>
            <a:endParaRPr lang="es-ES" sz="1333" dirty="0">
              <a:solidFill>
                <a:srgbClr val="0E101A"/>
              </a:solidFill>
              <a:latin typeface="grInter"/>
            </a:endParaRPr>
          </a:p>
        </p:txBody>
      </p:sp>
    </p:spTree>
    <p:extLst>
      <p:ext uri="{BB962C8B-B14F-4D97-AF65-F5344CB8AC3E}">
        <p14:creationId xmlns:p14="http://schemas.microsoft.com/office/powerpoint/2010/main" val="288501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2C5003-919C-7AE0-C5BC-8A817C53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18</a:t>
            </a:fld>
            <a:endParaRPr lang="en" smtClean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1F98F60D-DBF0-0857-7AF4-DB0976E12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1773959"/>
            <a:ext cx="9214539" cy="1751600"/>
          </a:xfrm>
          <a:prstGeom prst="rect">
            <a:avLst/>
          </a:prstGeom>
        </p:spPr>
      </p:pic>
      <p:pic>
        <p:nvPicPr>
          <p:cNvPr id="8" name="Picture 7" descr="A picture containing venn diagram&#10;&#10;Description automatically generated">
            <a:extLst>
              <a:ext uri="{FF2B5EF4-FFF2-40B4-BE49-F238E27FC236}">
                <a16:creationId xmlns:a16="http://schemas.microsoft.com/office/drawing/2014/main" xmlns="" id="{A5942E2A-BD44-0DE8-63AF-678A49C40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3429000"/>
            <a:ext cx="9226773" cy="33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AE84D9-84B4-FAD4-0149-4807B737D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19</a:t>
            </a:fld>
            <a:endParaRPr lang="en" smtClean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57660493-9889-BB6E-26B4-8B7762B3E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7" y="1812815"/>
            <a:ext cx="5727655" cy="5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186262"/>
            <a:r>
              <a:rPr lang="x-es-XL" sz="25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Número de proyecto: 2021-1-RO01- </a:t>
            </a:r>
            <a:r>
              <a:rPr lang="es-ES" sz="2500" dirty="0" smtClean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KA220-HED-38B739A3</a:t>
            </a:r>
            <a:endParaRPr lang="es-ES" sz="2500" dirty="0">
              <a:solidFill>
                <a:schemeClr val="bg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527382" y="4773149"/>
            <a:ext cx="10661527" cy="76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86262" indent="0" algn="ctr">
              <a:buNone/>
            </a:pPr>
            <a:r>
              <a:rPr lang="x-es-XL" sz="1867" dirty="0">
                <a:latin typeface="Barlow SemiBold" panose="020B0604020202020204" charset="0"/>
                <a:cs typeface="Calibri" panose="020F0502020204030204" pitchFamily="34" charset="0"/>
              </a:rPr>
              <a:t>La financiación de la Comisión Europea para la elaboración de esta presentación no constituye una adhesión a su </a:t>
            </a:r>
            <a:r>
              <a:rPr lang="es-ES" sz="1867" dirty="0" smtClean="0">
                <a:latin typeface="Barlow SemiBold" panose="020B0604020202020204" charset="0"/>
                <a:cs typeface="Calibri" panose="020F0502020204030204" pitchFamily="34" charset="0"/>
              </a:rPr>
              <a:t>contenido</a:t>
            </a:r>
            <a:r>
              <a:rPr lang="x-es-XL" sz="1867" dirty="0" smtClean="0"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x-es-XL" sz="1867" dirty="0">
                <a:latin typeface="Barlow SemiBold" panose="020B0604020202020204" charset="0"/>
                <a:cs typeface="Calibri" panose="020F0502020204030204" pitchFamily="34" charset="0"/>
              </a:rPr>
              <a:t>que refleja exclusivamente las opiniones de los autores, y no puede responsabilizarse a la Comisión del uso que pueda hacerse de la información que contiene.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867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867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 lang="en"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1188909" y="402124"/>
            <a:ext cx="601004" cy="600944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2276872"/>
            <a:ext cx="10058500" cy="21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1166-28B1-26CB-B84E-C55FC87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Evitar el lenguaje prejuicioso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E9FC7-A8CF-1F6A-29EC-EC965280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747800"/>
            <a:ext cx="10552068" cy="4588400"/>
          </a:xfrm>
        </p:spPr>
        <p:txBody>
          <a:bodyPr/>
          <a:lstStyle/>
          <a:p>
            <a:pPr algn="l"/>
            <a:r>
              <a:rPr lang="x-es-XL" sz="2400">
                <a:latin typeface="Calibri" panose="020F0502020204030204" pitchFamily="34" charset="0"/>
                <a:cs typeface="Calibri" panose="020F0502020204030204" pitchFamily="34" charset="0"/>
              </a:rPr>
              <a:t>Al hablar de obesidad, es habitual que las personas utilicen determinadas palabras para dar un efecto dramático. </a:t>
            </a:r>
          </a:p>
          <a:p>
            <a:pPr marL="101597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8FB9FA-2D92-372D-001D-F47F08537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20</a:t>
            </a:fld>
            <a:endParaRPr lang="en" smtClean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98E4E3B1-DEC4-4FAF-D244-1C174E2663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65" y="2756925"/>
            <a:ext cx="10363200" cy="3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94A59-190A-54F4-F410-118D73B3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Escucha activa 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B5740E-6E6E-DCF9-1443-797589C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6"/>
            <a:ext cx="9212471" cy="4062633"/>
          </a:xfrm>
        </p:spPr>
        <p:txBody>
          <a:bodyPr/>
          <a:lstStyle/>
          <a:p>
            <a:pPr algn="l"/>
            <a:r>
              <a:rPr lang="es-ES" sz="2667" dirty="0" smtClean="0">
                <a:cs typeface="Calibri" panose="020F0502020204030204" pitchFamily="34" charset="0"/>
              </a:rPr>
              <a:t>Las claves para una escucha correcta son la capacidad de contener las ideas propias (aunque sea temporalmente) para evitar sacar conclusiones precipitadas, mostrar un interés genuino en la persona a la que se escucha e intentar empatizar con su postura. </a:t>
            </a:r>
          </a:p>
          <a:p>
            <a:pPr algn="l"/>
            <a:r>
              <a:rPr lang="es-ES" sz="2667" dirty="0" smtClean="0">
                <a:cs typeface="Calibri" panose="020F0502020204030204" pitchFamily="34" charset="0"/>
              </a:rPr>
              <a:t>La escucha activa de verdad requiere concentración, pero permite mostrar interés en las opiniones de los demás, ganarse su confianza y conocer mejor los problemas y las situaciones.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2CAD7E-E9EA-0AF3-90EF-1436E3B9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21</a:t>
            </a:fld>
            <a:endParaRPr lang="en" smtClea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697AFB-6F86-8FB9-FA1F-7D76A412D10B}"/>
              </a:ext>
            </a:extLst>
          </p:cNvPr>
          <p:cNvSpPr txBox="1"/>
          <p:nvPr/>
        </p:nvSpPr>
        <p:spPr>
          <a:xfrm>
            <a:off x="4463819" y="868060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667" dirty="0" smtClean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(NHS, Inglaterra)</a:t>
            </a:r>
            <a:endParaRPr lang="es-ES" sz="2667" dirty="0">
              <a:solidFill>
                <a:schemeClr val="bg1"/>
              </a:solidFill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1222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672BE-9339-46DE-8777-BB75B62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Cómo usar la escucha activa 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D76030-E81C-9171-16D6-CFF830BBF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22</a:t>
            </a:fld>
            <a:endParaRPr lang="en" smtClean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6F0BCD3-F2C5-E8D1-CB42-738087E9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616320"/>
              </p:ext>
            </p:extLst>
          </p:nvPr>
        </p:nvGraphicFramePr>
        <p:xfrm>
          <a:off x="1871531" y="1892829"/>
          <a:ext cx="7680853" cy="47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34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31928-DA49-E57C-422E-5EE322B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Bibliografía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8B43E4-CC42-8F5B-123D-363A015C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60" y="1747800"/>
            <a:ext cx="9841093" cy="5073805"/>
          </a:xfrm>
        </p:spPr>
        <p:txBody>
          <a:bodyPr/>
          <a:lstStyle/>
          <a:p>
            <a:pPr marL="101597" indent="0">
              <a:buNone/>
            </a:pP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x-es-XL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Werder O. Toward a humanistic model in health communication. Global Health Promotion. 2019;26(1):33-40. doi:10.1177/1757975916683385 </a:t>
            </a:r>
          </a:p>
          <a:p>
            <a:pPr marL="101597" indent="0">
              <a:buNone/>
            </a:pPr>
            <a:r>
              <a:rPr lang="x-es-XL" sz="1800" b="0" i="0" dirty="0">
                <a:solidFill>
                  <a:srgbClr val="212121"/>
                </a:solidFill>
                <a:effectLst/>
              </a:rPr>
              <a:t>Puhl RM, Brownell KD. Confronting and coping with weight stigma: an investigation of overweight and obese adults. Obesity (Silver Spring). 2006 Oct;14(10):1802-15. doi: 10.1038/oby.2006.208. PMID: 17062811</a:t>
            </a:r>
          </a:p>
          <a:p>
            <a:pPr marL="101597" indent="0">
              <a:spcAft>
                <a:spcPts val="300"/>
              </a:spcAft>
              <a:buNone/>
            </a:pPr>
            <a:r>
              <a:rPr lang="x-es-XL" sz="1867" dirty="0">
                <a:solidFill>
                  <a:srgbClr val="00B050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Active listening | NHS England</a:t>
            </a:r>
            <a:r>
              <a:rPr lang="x-es-XL" sz="1867" dirty="0">
                <a:solidFill>
                  <a:srgbClr val="00B050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marL="101597" indent="0">
              <a:buNone/>
            </a:pP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https://www.obesityaction.org/action-through-advocacy/weight-bias/people-first-language/</a:t>
            </a:r>
            <a:r>
              <a:rPr lang="x-es-XL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 marL="101597" indent="0">
              <a:buNone/>
            </a:pP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chrome-extension://nlaealbpbmpioeidemdfedkfmglobidl/https://www.worldobesity.org/downloads/healthy_voices_downloads/HV_Language_guidelines.pdf </a:t>
            </a:r>
          </a:p>
          <a:p>
            <a:pPr marL="101597" indent="0">
              <a:buNone/>
            </a:pP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https://www.worldobesity.org/what-we-do/our-policy-priorities/weight-stigma#:~:text=Weight%20stigma%20is%20a%20result,can%20lead%20to%20stigmatising%20acts</a:t>
            </a:r>
            <a:r>
              <a:rPr lang="x-es-XL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01597" indent="0">
              <a:buNone/>
            </a:pP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https://www.britannica.com/dictionary/stigma#:~:text=1,stigma%20attached%20to%20receiving%20welfare</a:t>
            </a: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es-XL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01597" indent="0">
              <a:buNone/>
            </a:pPr>
            <a:endParaRPr lang="es-ES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15DA93-295F-334B-3D39-28CDBEE91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23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4953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Bibliografía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20" y="1747800"/>
            <a:ext cx="10196512" cy="5351240"/>
          </a:xfrm>
        </p:spPr>
        <p:txBody>
          <a:bodyPr/>
          <a:lstStyle/>
          <a:p>
            <a:pPr marL="101597" indent="0">
              <a:buNone/>
            </a:pPr>
            <a:r>
              <a:rPr lang="x-es-XL" sz="1867" dirty="0"/>
              <a:t>‘Surgeons of the Soul’ – Kipling speaking to the Royal College of Surgeons (London), 1923</a:t>
            </a:r>
          </a:p>
          <a:p>
            <a:pPr marL="101597" indent="0">
              <a:buNone/>
            </a:pPr>
            <a:r>
              <a:rPr lang="x-es-XL" sz="18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Deviance and Social Stigma. (20 de febrero de 2021). </a:t>
            </a: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https://socialsci.libretexts.org/@go/page/8123</a:t>
            </a:r>
            <a:r>
              <a:rPr lang="x-es-XL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x-es-XL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Hilpert, Martin et al. “Sociocultural Influence on Obesity and Lifestyle in Children: A Study of Daily Activities, Leisure Time Behavior, Motor Skills, and Weight Status.” </a:t>
            </a:r>
            <a:r>
              <a:rPr lang="x-es-XL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10,3 (2017): 168-178. doi:10.1159/000464105</a:t>
            </a:r>
            <a:r>
              <a:rPr lang="x-es-XL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x-es-XL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Lee, G C et al. “When are anti-fat attitudes understood as prejudice versus truth? An experimental study of social influence effects.” </a:t>
            </a:r>
            <a:r>
              <a:rPr lang="x-es-XL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science &amp; practice</a:t>
            </a: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5,1 28-35. 13 Jan. 2019, doi:10.1002/osp4.315</a:t>
            </a:r>
            <a:r>
              <a:rPr lang="x-es-XL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x-es-XL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Daníelsdóttir, Sigrún et al. “Anti-fat prejudice reduction: a review of published studies.” </a:t>
            </a:r>
            <a:r>
              <a:rPr lang="x-es-XL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3,1 (2010): 47-58. doi:10.1159/000277067</a:t>
            </a:r>
          </a:p>
          <a:p>
            <a:pPr marL="101597" indent="0">
              <a:buNone/>
            </a:pPr>
            <a:r>
              <a:rPr lang="x-es-XL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Frank A. Futility and Avoidance</a:t>
            </a: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es-XL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es-XL" sz="1867" dirty="0"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es-XL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1597" indent="0">
              <a:buNone/>
            </a:pPr>
            <a:r>
              <a:rPr lang="x-es-XL" sz="1867" u="sng" dirty="0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https://www.who.int/health-topics/obesity#tab=tab_</a:t>
            </a:r>
            <a:r>
              <a:rPr lang="x-es-XL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x-es-XL" sz="1867" dirty="0"/>
              <a:t>La Arteterapia como terapia para pacientes con trastornos de la conducta alimentaria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x-es-XL" sz="1867" dirty="0"/>
              <a:t>en Anorexia y Bulimia, Profesionales TCA, Recursos TCA, Testimonios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x-es-XL" sz="1867" dirty="0"/>
              <a:t>6 de octubre de 2016</a:t>
            </a: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24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239350" y="1892829"/>
            <a:ext cx="5856649" cy="123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sz="3733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815413" y="3332989"/>
            <a:ext cx="4817600" cy="248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180861"/>
            <a:ext cx="473652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D59FE-CAB6-2A57-45C5-4DD256F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Obesidad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EC200B-38B1-2649-BF5C-027CFC8E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 smtClean="0"/>
          </a:p>
        </p:txBody>
      </p:sp>
      <p:pic>
        <p:nvPicPr>
          <p:cNvPr id="6" name="Picture 5" descr="A picture containing text, person, people, old&#10;&#10;Description automatically generated">
            <a:extLst>
              <a:ext uri="{FF2B5EF4-FFF2-40B4-BE49-F238E27FC236}">
                <a16:creationId xmlns:a16="http://schemas.microsoft.com/office/drawing/2014/main" xmlns="" id="{F1C490D6-90D2-26FA-D26B-5A26B71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2" y="1832074"/>
            <a:ext cx="7553251" cy="4573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9370B2-E68F-1CD0-256C-7AD9A55F44FB}"/>
              </a:ext>
            </a:extLst>
          </p:cNvPr>
          <p:cNvSpPr txBox="1"/>
          <p:nvPr/>
        </p:nvSpPr>
        <p:spPr>
          <a:xfrm>
            <a:off x="1875423" y="6362494"/>
            <a:ext cx="689948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es-XL" sz="1333" dirty="0">
                <a:solidFill>
                  <a:srgbClr val="202122"/>
                </a:solidFill>
                <a:latin typeface="Arial" panose="020B0604020202020204" pitchFamily="34" charset="0"/>
              </a:rPr>
              <a:t>Obra protegida por derechos de autor bajo la licencia de Atribución 4.0 Internacional (CC BY 4.0) de Creative Commons </a:t>
            </a:r>
            <a:r>
              <a:rPr lang="x-es-XL" sz="1333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http://creativecommons.org/licenses/by/4.0/deed.es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4398AB-563C-211D-9615-695526F43E18}"/>
              </a:ext>
            </a:extLst>
          </p:cNvPr>
          <p:cNvSpPr txBox="1"/>
          <p:nvPr/>
        </p:nvSpPr>
        <p:spPr>
          <a:xfrm>
            <a:off x="3048000" y="5536071"/>
            <a:ext cx="4872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es-XL" sz="2400" dirty="0">
                <a:solidFill>
                  <a:schemeClr val="bg1"/>
                </a:solidFill>
                <a:latin typeface="Arial" panose="020B0604020202020204" pitchFamily="34" charset="0"/>
              </a:rPr>
              <a:t>Hombre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obeso</a:t>
            </a:r>
            <a:r>
              <a:rPr lang="x-es-XL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x-es-XL" sz="2400" dirty="0">
                <a:solidFill>
                  <a:schemeClr val="bg1"/>
                </a:solidFill>
                <a:latin typeface="Arial" panose="020B0604020202020204" pitchFamily="34" charset="0"/>
              </a:rPr>
              <a:t>y gotoso con los pies en cubos</a:t>
            </a:r>
          </a:p>
        </p:txBody>
      </p:sp>
    </p:spTree>
    <p:extLst>
      <p:ext uri="{BB962C8B-B14F-4D97-AF65-F5344CB8AC3E}">
        <p14:creationId xmlns:p14="http://schemas.microsoft.com/office/powerpoint/2010/main" val="22116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27382" y="2273567"/>
            <a:ext cx="11425269" cy="376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s-ES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La </a:t>
            </a:r>
            <a:r>
              <a:rPr lang="es-ES" sz="2133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es-ES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 y la obesidad se definen como la acumulación anómala o excesiva de grasa que representa un riesgo para la salud. Un índice de masa corporal (IMC) </a:t>
            </a:r>
            <a:r>
              <a:rPr lang="es-ES" sz="2133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superior a 25 se considera </a:t>
            </a:r>
            <a:r>
              <a:rPr lang="es-ES" sz="2133" b="1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es-ES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 y, </a:t>
            </a:r>
            <a:r>
              <a:rPr lang="es-ES" sz="2133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si es superior a 30, es obesidad</a:t>
            </a:r>
            <a:r>
              <a:rPr lang="es-ES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. El problema ha crecido a proporciones epidémicas, con </a:t>
            </a:r>
            <a:r>
              <a:rPr lang="es-ES" sz="2133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más de 4 millones de personas fallecidas cada año como consecuencia de la </a:t>
            </a:r>
            <a:r>
              <a:rPr lang="es-ES" sz="2133" b="1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es-ES" sz="2133" b="1" dirty="0" smtClean="0">
                <a:solidFill>
                  <a:srgbClr val="3C4245"/>
                </a:solidFill>
                <a:latin typeface="Arial" panose="020B0604020202020204" pitchFamily="34" charset="0"/>
              </a:rPr>
              <a:t> o la obesidad en 2017</a:t>
            </a:r>
            <a:r>
              <a:rPr lang="es-ES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, según la carga mundial de morbimortalidad. </a:t>
            </a:r>
          </a:p>
          <a:p>
            <a:pPr>
              <a:spcBef>
                <a:spcPts val="1333"/>
              </a:spcBef>
            </a:pPr>
            <a:r>
              <a:rPr lang="x-es-XL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Los </a:t>
            </a:r>
            <a:r>
              <a:rPr lang="x-es-XL" sz="2133" dirty="0">
                <a:solidFill>
                  <a:srgbClr val="3C4245"/>
                </a:solidFill>
                <a:latin typeface="Arial" panose="020B0604020202020204" pitchFamily="34" charset="0"/>
              </a:rPr>
              <a:t>índices de </a:t>
            </a:r>
            <a:r>
              <a:rPr lang="es-ES" sz="2133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x-es-XL" sz="2133" dirty="0" smtClean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x-es-XL" sz="2133" dirty="0">
                <a:solidFill>
                  <a:srgbClr val="3C4245"/>
                </a:solidFill>
                <a:latin typeface="Arial" panose="020B0604020202020204" pitchFamily="34" charset="0"/>
              </a:rPr>
              <a:t>y obesidad siguen aumentando en adultos y niños. Entre 1975 y 2016, la prevalencia de la preobesidad y la obesidad en niños y adolescentes de entre 5 y 19 años se multiplicó por más de cuatro y pasó del 4 % al 18 % a escala mundial.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1248432" y="384504"/>
            <a:ext cx="481965" cy="636193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/>
              <a:t>Obesidad: </a:t>
            </a:r>
            <a:r>
              <a:rPr lang="es-ES" dirty="0" smtClean="0"/>
              <a:t>definición</a:t>
            </a:r>
            <a:r>
              <a:rPr lang="x-es-XL" dirty="0" smtClean="0"/>
              <a:t> </a:t>
            </a:r>
            <a:endParaRPr lang="x-es-X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6A9DD-77E4-BBE1-962D-40425A44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/>
              <a:t>Obesidad: </a:t>
            </a:r>
            <a:r>
              <a:rPr lang="es-ES" dirty="0" smtClean="0"/>
              <a:t>complicaciones</a:t>
            </a:r>
            <a:r>
              <a:rPr lang="x-es-XL" dirty="0" smtClean="0"/>
              <a:t> </a:t>
            </a:r>
            <a:endParaRPr lang="x-es-X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A3C67-CBB3-2892-ABBA-9291BCAE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3" y="1747801"/>
            <a:ext cx="9206975" cy="4294567"/>
          </a:xfrm>
        </p:spPr>
        <p:txBody>
          <a:bodyPr/>
          <a:lstStyle/>
          <a:p>
            <a:r>
              <a:rPr lang="es-ES" sz="2400" dirty="0" smtClean="0">
                <a:solidFill>
                  <a:srgbClr val="3C4245"/>
                </a:solidFill>
                <a:latin typeface="Arial" panose="020B0604020202020204" pitchFamily="34" charset="0"/>
              </a:rPr>
              <a:t>La </a:t>
            </a:r>
            <a:r>
              <a:rPr lang="es-ES" sz="2400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es-ES" sz="2400" dirty="0" smtClean="0">
                <a:solidFill>
                  <a:srgbClr val="3C4245"/>
                </a:solidFill>
                <a:latin typeface="Arial" panose="020B0604020202020204" pitchFamily="34" charset="0"/>
              </a:rPr>
              <a:t> y la obesidad son importantes factores de riesgo para varias enfermedades crónicas, entre ellas enfermedades cardiovasculares como las cardiopatías y los ictus, las principales causas de muerte en el mundo. </a:t>
            </a:r>
          </a:p>
          <a:p>
            <a:r>
              <a:rPr lang="es-ES" sz="2400" dirty="0" smtClean="0">
                <a:solidFill>
                  <a:srgbClr val="3C4245"/>
                </a:solidFill>
                <a:latin typeface="Arial" panose="020B0604020202020204" pitchFamily="34" charset="0"/>
              </a:rPr>
              <a:t>La obesidad también está relacionada con algunos cánceres, como los de endometrio, mama, ovarios, próstata, hígado, vesícula, riñón y colon. El riesgo de estas enfermedades no transmisibles crece cuando una persona presenta una ligera </a:t>
            </a:r>
            <a:r>
              <a:rPr lang="es-ES" sz="2400" dirty="0" err="1" smtClean="0">
                <a:solidFill>
                  <a:srgbClr val="3C4245"/>
                </a:solidFill>
                <a:latin typeface="Arial" panose="020B0604020202020204" pitchFamily="34" charset="0"/>
              </a:rPr>
              <a:t>preobesidad</a:t>
            </a:r>
            <a:r>
              <a:rPr lang="es-ES" sz="2400" dirty="0" smtClean="0">
                <a:solidFill>
                  <a:srgbClr val="3C4245"/>
                </a:solidFill>
                <a:latin typeface="Arial" panose="020B0604020202020204" pitchFamily="34" charset="0"/>
              </a:rPr>
              <a:t> y se agrava a medida que el índice de masa corporal (IMC) aumenta.</a:t>
            </a:r>
            <a:endParaRPr lang="es-ES" sz="2400" dirty="0">
              <a:solidFill>
                <a:srgbClr val="3C4245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C87A7E-BCE1-585E-5FE4-558F326AF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11315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58116-BDFE-A802-4ED5-3782B4A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/>
              <a:t>Actitudes gordófobas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416E47-70F2-71DA-2801-CF0C6C8E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 smtClean="0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xmlns="" id="{26071CFD-2CAA-1811-90E5-D776D39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44" y="1844566"/>
            <a:ext cx="6492843" cy="432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ADAF31-C246-A7E6-87CC-9FD59F43C4C7}"/>
              </a:ext>
            </a:extLst>
          </p:cNvPr>
          <p:cNvSpPr txBox="1"/>
          <p:nvPr/>
        </p:nvSpPr>
        <p:spPr>
          <a:xfrm>
            <a:off x="2447595" y="6266244"/>
            <a:ext cx="52805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es-XL" sz="1333" dirty="0">
                <a:solidFill>
                  <a:srgbClr val="202122"/>
                </a:solidFill>
                <a:latin typeface="Arial" panose="020B0604020202020204" pitchFamily="34" charset="0"/>
              </a:rPr>
              <a:t>Este archivo cuenta con la licencia </a:t>
            </a:r>
            <a:r>
              <a:rPr lang="x-es-XL" sz="1333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Atribución-Compartir Igual 4.0 Internacional</a:t>
            </a:r>
            <a:r>
              <a:rPr lang="x-es-XL" sz="1333" dirty="0">
                <a:solidFill>
                  <a:srgbClr val="202122"/>
                </a:solidFill>
                <a:latin typeface="Arial" panose="020B0604020202020204" pitchFamily="34" charset="0"/>
              </a:rPr>
              <a:t> de </a:t>
            </a:r>
            <a:r>
              <a:rPr lang="x-es-XL" sz="1333" dirty="0">
                <a:solidFill>
                  <a:srgbClr val="3366BB"/>
                </a:solidFill>
                <a:latin typeface="Arial" panose="020B0604020202020204" pitchFamily="34" charset="0"/>
                <a:hlinkClick r:id="rId4" tooltip="w:es:Creative Commons"/>
              </a:rPr>
              <a:t>Creative </a:t>
            </a:r>
            <a:r>
              <a:rPr lang="es-ES" sz="1333" dirty="0" err="1" smtClean="0">
                <a:solidFill>
                  <a:srgbClr val="3366BB"/>
                </a:solidFill>
                <a:latin typeface="Arial" panose="020B0604020202020204" pitchFamily="34" charset="0"/>
                <a:hlinkClick r:id="rId4" tooltip="w:es:Creative Commons"/>
              </a:rPr>
              <a:t>Commons</a:t>
            </a:r>
            <a:r>
              <a:rPr lang="x-es-XL" sz="1333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x-es-XL" sz="1333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5EDC5C-5BEE-44DC-9E07-8E6194FCCCDF}"/>
              </a:ext>
            </a:extLst>
          </p:cNvPr>
          <p:cNvSpPr txBox="1"/>
          <p:nvPr/>
        </p:nvSpPr>
        <p:spPr>
          <a:xfrm>
            <a:off x="3465127" y="5338481"/>
            <a:ext cx="37200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x-es-XL" sz="2400" dirty="0">
                <a:solidFill>
                  <a:srgbClr val="000000"/>
                </a:solidFill>
                <a:latin typeface="Linux Libertine"/>
              </a:rPr>
              <a:t>Chico adolescente obeso, 136 kg </a:t>
            </a:r>
            <a:r>
              <a:rPr lang="x-es-XL" sz="2400" dirty="0" smtClean="0">
                <a:solidFill>
                  <a:srgbClr val="000000"/>
                </a:solidFill>
                <a:latin typeface="Linux Libertine"/>
              </a:rPr>
              <a:t>(</a:t>
            </a:r>
            <a:r>
              <a:rPr lang="es-ES" sz="2400" dirty="0" smtClean="0">
                <a:solidFill>
                  <a:srgbClr val="000000"/>
                </a:solidFill>
                <a:latin typeface="Linux Libertine"/>
              </a:rPr>
              <a:t>300</a:t>
            </a:r>
            <a:r>
              <a:rPr lang="x-es-XL" sz="2400" dirty="0">
                <a:solidFill>
                  <a:srgbClr val="000000"/>
                </a:solidFill>
                <a:latin typeface="Linux Libertine"/>
              </a:rPr>
              <a:t> </a:t>
            </a:r>
            <a:r>
              <a:rPr lang="x-es-XL" sz="2400" dirty="0" smtClean="0">
                <a:solidFill>
                  <a:srgbClr val="000000"/>
                </a:solidFill>
                <a:latin typeface="Linux Libertine"/>
              </a:rPr>
              <a:t>lb)</a:t>
            </a:r>
            <a:endParaRPr lang="x-es-XL" sz="2400" dirty="0">
              <a:solidFill>
                <a:srgbClr val="00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6450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1C988-D217-D5A6-9A6D-E33B3D5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/>
              <a:t>Definición de gordofobia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AAC08D-0AD2-356B-2114-5A9F4C739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0" dirty="0" smtClean="0">
                <a:solidFill>
                  <a:srgbClr val="212121"/>
                </a:solidFill>
                <a:effectLst/>
                <a:latin typeface="+mn-lt"/>
              </a:rPr>
              <a:t>Los prejuicios </a:t>
            </a:r>
            <a:r>
              <a:rPr lang="es-ES" i="0" dirty="0" err="1" smtClean="0">
                <a:solidFill>
                  <a:srgbClr val="212121"/>
                </a:solidFill>
                <a:effectLst/>
                <a:latin typeface="+mn-lt"/>
              </a:rPr>
              <a:t>gordófobos</a:t>
            </a:r>
            <a:r>
              <a:rPr lang="es-ES" i="0" dirty="0" smtClean="0">
                <a:solidFill>
                  <a:srgbClr val="212121"/>
                </a:solidFill>
                <a:effectLst/>
                <a:latin typeface="+mn-lt"/>
              </a:rPr>
              <a:t>, que en la bibliografía se denominan también </a:t>
            </a:r>
            <a:r>
              <a:rPr lang="es-ES" b="1" i="0" dirty="0" smtClean="0">
                <a:solidFill>
                  <a:srgbClr val="212121"/>
                </a:solidFill>
                <a:effectLst/>
                <a:latin typeface="+mn-lt"/>
              </a:rPr>
              <a:t>estigma del peso</a:t>
            </a:r>
            <a:r>
              <a:rPr lang="es-ES" i="0" dirty="0" smtClean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es-ES" b="1" i="0" dirty="0" smtClean="0">
                <a:solidFill>
                  <a:srgbClr val="212121"/>
                </a:solidFill>
                <a:effectLst/>
                <a:latin typeface="+mn-lt"/>
              </a:rPr>
              <a:t>sesgo de peso</a:t>
            </a:r>
            <a:r>
              <a:rPr lang="es-ES" i="0" dirty="0" smtClean="0">
                <a:solidFill>
                  <a:srgbClr val="212121"/>
                </a:solidFill>
                <a:effectLst/>
                <a:latin typeface="+mn-lt"/>
              </a:rPr>
              <a:t> y </a:t>
            </a:r>
            <a:r>
              <a:rPr lang="es-ES" b="1" i="0" dirty="0" smtClean="0">
                <a:solidFill>
                  <a:srgbClr val="212121"/>
                </a:solidFill>
                <a:effectLst/>
                <a:latin typeface="+mn-lt"/>
              </a:rPr>
              <a:t>actitudes </a:t>
            </a:r>
            <a:r>
              <a:rPr lang="es-ES" b="1" i="0" dirty="0" err="1" smtClean="0">
                <a:solidFill>
                  <a:srgbClr val="212121"/>
                </a:solidFill>
                <a:effectLst/>
                <a:latin typeface="+mn-lt"/>
              </a:rPr>
              <a:t>gordófobas</a:t>
            </a:r>
            <a:r>
              <a:rPr lang="es-ES" i="0" dirty="0" smtClean="0">
                <a:solidFill>
                  <a:srgbClr val="212121"/>
                </a:solidFill>
                <a:effectLst/>
                <a:latin typeface="+mn-lt"/>
              </a:rPr>
              <a:t>, son una actitud negativa (aversión), idea (estereotipo) o conducta (discriminación) contra las personas a las que se considera «gordas».</a:t>
            </a:r>
            <a:endParaRPr lang="es-ES" i="0" dirty="0">
              <a:solidFill>
                <a:srgbClr val="212121"/>
              </a:solidFill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52888C-2EBD-3F6C-E90A-CFBBE0324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7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4461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FFA9F-E884-4FC0-7EE8-25B9283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/>
              <a:t>¿Qué es el </a:t>
            </a:r>
            <a:r>
              <a:rPr lang="es-ES" dirty="0" smtClean="0"/>
              <a:t>estigma</a:t>
            </a:r>
            <a:r>
              <a:rPr lang="x-es-XL" dirty="0" smtClean="0"/>
              <a:t>?</a:t>
            </a:r>
            <a:endParaRPr lang="x-es-X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7FCF8E-A6BF-C3A8-C52F-2F432BF5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747801"/>
            <a:ext cx="9322367" cy="429456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Una serie de ideas negativas y a menudo injustas que una sociedad o un grupo de personas tiene sobre algo.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El </a:t>
            </a:r>
            <a:r>
              <a:rPr lang="es-ES" sz="2667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estigma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 asociado a las enfermedades psiquiátricas = el </a:t>
            </a:r>
            <a:r>
              <a:rPr lang="es-ES" sz="2667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estigma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 de las enfermedades psiquiátricas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El </a:t>
            </a:r>
            <a:r>
              <a:rPr lang="es-ES" sz="2667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estigma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 de ser pobre = el </a:t>
            </a:r>
            <a:r>
              <a:rPr lang="es-ES" sz="2667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estigma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 de la pobreza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Existe un </a:t>
            </a:r>
            <a:r>
              <a:rPr lang="es-ES" sz="2667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estigma social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 vinculado a recibir asistencia social</a:t>
            </a:r>
            <a:r>
              <a:rPr lang="x-es-XL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lang="x-es-XL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42546D-0528-BE52-40B7-6F7781345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8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42769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7C488-0DA6-E05A-1CAB-0F254085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Erving </a:t>
            </a:r>
            <a:r>
              <a:rPr lang="es-ES" b="0" i="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Goffman</a:t>
            </a:r>
            <a:r>
              <a:rPr lang="x-es-XL" b="0" i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x-es-XL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sociólogo norteamericano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AAEBFD-9D1A-3167-1ED2-47E4937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47800"/>
            <a:ext cx="9908480" cy="4602067"/>
          </a:xfrm>
        </p:spPr>
        <p:txBody>
          <a:bodyPr/>
          <a:lstStyle/>
          <a:p>
            <a:pPr algn="l"/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Presentó los </a:t>
            </a:r>
            <a:r>
              <a:rPr lang="es-ES" sz="2667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fundamentos del estigma como teoría social</a:t>
            </a:r>
            <a:r>
              <a:rPr lang="es-ES" sz="2667" dirty="0" smtClean="0">
                <a:solidFill>
                  <a:srgbClr val="000000"/>
                </a:solidFill>
                <a:cs typeface="Calibri" panose="020F0502020204030204" pitchFamily="34" charset="0"/>
              </a:rPr>
              <a:t>, incluida su interpretación del «estigma» como una manera de dañar la identidad. Con eso se refería a la capacidad del rasgo estigmatizado de «dañar» el reconocimiento de que el individuo cumple las normas sociales en otras facetas de su vida.</a:t>
            </a:r>
          </a:p>
          <a:p>
            <a:pPr marL="101598" indent="0" algn="l">
              <a:buNone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/>
            <a:r>
              <a:rPr lang="es-ES" sz="2667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Goffman</a:t>
            </a:r>
            <a:r>
              <a:rPr lang="es-ES" sz="2667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identificaba </a:t>
            </a:r>
            <a:r>
              <a:rPr lang="es-ES" sz="2667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tipos principales de estigma</a:t>
            </a:r>
            <a:r>
              <a:rPr lang="es-ES" sz="2667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(1) </a:t>
            </a:r>
            <a:r>
              <a:rPr lang="es-ES" sz="2667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estigma asociado a las enfermedades psiquiátricas</a:t>
            </a:r>
            <a:r>
              <a:rPr lang="es-ES" sz="2667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(2) </a:t>
            </a:r>
            <a:r>
              <a:rPr lang="es-ES" sz="2667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estigma asociado a las deformaciones físicas</a:t>
            </a:r>
            <a:r>
              <a:rPr lang="es-ES" sz="2667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(3) </a:t>
            </a:r>
            <a:r>
              <a:rPr lang="es-ES" sz="2667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estigma vinculado a la identificación con una raza, una etnia, una religión, una ideología</a:t>
            </a:r>
            <a:r>
              <a:rPr lang="es-ES" sz="2667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  <a:endParaRPr lang="es-ES" sz="26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810B6F-C37A-3396-3215-F3C180948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 smtClean="0"/>
          </a:p>
        </p:txBody>
      </p:sp>
    </p:spTree>
    <p:extLst>
      <p:ext uri="{BB962C8B-B14F-4D97-AF65-F5344CB8AC3E}">
        <p14:creationId xmlns:p14="http://schemas.microsoft.com/office/powerpoint/2010/main" val="3853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1215</Words>
  <Application>Microsoft Office PowerPoint</Application>
  <PresentationFormat>Panorámica</PresentationFormat>
  <Paragraphs>108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Arial</vt:lpstr>
      <vt:lpstr>Barlow</vt:lpstr>
      <vt:lpstr>Barlow SemiBold</vt:lpstr>
      <vt:lpstr>Calibri</vt:lpstr>
      <vt:lpstr>Calibri Light</vt:lpstr>
      <vt:lpstr>grInter</vt:lpstr>
      <vt:lpstr>Linux Libertine</vt:lpstr>
      <vt:lpstr>Tahoma</vt:lpstr>
      <vt:lpstr>Times New Roman</vt:lpstr>
      <vt:lpstr>Office Theme</vt:lpstr>
      <vt:lpstr>La comunicación con los pacientes con obesidad: el enfoque humanístico   Jonathan McFarland, Cristina González, M.ª Luisa Cuesta Santamaría, Isabel María Martín Ruiz, Eugenia Nadolu Vélez, Eva García Perea </vt:lpstr>
      <vt:lpstr>Número de proyecto: 2021-1-RO01- KA220-HED-38B739A3</vt:lpstr>
      <vt:lpstr>Obesidad</vt:lpstr>
      <vt:lpstr>Obesidad: definición </vt:lpstr>
      <vt:lpstr>Obesidad: complicaciones </vt:lpstr>
      <vt:lpstr>Actitudes gordófobas </vt:lpstr>
      <vt:lpstr>Definición de gordofobia </vt:lpstr>
      <vt:lpstr>¿Qué es el estigma?</vt:lpstr>
      <vt:lpstr>Erving Goffman, sociólogo norteamericano</vt:lpstr>
      <vt:lpstr>2. «Estigma asociado a las deformaciones físicas» (Goffman)</vt:lpstr>
      <vt:lpstr>Presentación de PowerPoint</vt:lpstr>
      <vt:lpstr>Sesgo de peso (estigmatización en la atención sanitaria)</vt:lpstr>
      <vt:lpstr>Maneras de combatir el estigma del peso </vt:lpstr>
      <vt:lpstr>El lenguaje de las personas primero </vt:lpstr>
      <vt:lpstr>Presentación de PowerPoint</vt:lpstr>
      <vt:lpstr>Presentación de PowerPoint</vt:lpstr>
      <vt:lpstr>La importancia de las palabras </vt:lpstr>
      <vt:lpstr>Presentación de PowerPoint</vt:lpstr>
      <vt:lpstr>Presentación de PowerPoint</vt:lpstr>
      <vt:lpstr>Evitar el lenguaje prejuicioso </vt:lpstr>
      <vt:lpstr>Escucha activa </vt:lpstr>
      <vt:lpstr>Cómo usar la escucha activa </vt:lpstr>
      <vt:lpstr>Bibliografía </vt:lpstr>
      <vt:lpstr>Bibliografía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patients with obesity – The Humanistic Approach   Jonathan McFarland, Cristina Gonzalez, Mª Luisa Cuesta Santamaria, Isabel Maria Martin Ruiz, Eugenia Nadolu Velez, Eva Garcia Perea</dc:title>
  <dc:creator>Jonathan McFarland</dc:creator>
  <cp:lastModifiedBy>Eva Peribáñez</cp:lastModifiedBy>
  <cp:revision>14</cp:revision>
  <dcterms:created xsi:type="dcterms:W3CDTF">2023-03-21T11:29:45Z</dcterms:created>
  <dcterms:modified xsi:type="dcterms:W3CDTF">2023-06-27T04:25:43Z</dcterms:modified>
</cp:coreProperties>
</file>