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80" r:id="rId4"/>
    <p:sldId id="261" r:id="rId5"/>
    <p:sldId id="279" r:id="rId6"/>
    <p:sldId id="281" r:id="rId7"/>
    <p:sldId id="282" r:id="rId8"/>
    <p:sldId id="283" r:id="rId9"/>
    <p:sldId id="284" r:id="rId10"/>
    <p:sldId id="285" r:id="rId11"/>
    <p:sldId id="286" r:id="rId12"/>
    <p:sldId id="287" r:id="rId13"/>
    <p:sldId id="288" r:id="rId14"/>
    <p:sldId id="289" r:id="rId15"/>
    <p:sldId id="290" r:id="rId16"/>
    <p:sldId id="295" r:id="rId17"/>
    <p:sldId id="291" r:id="rId18"/>
    <p:sldId id="292" r:id="rId19"/>
    <p:sldId id="293" r:id="rId20"/>
    <p:sldId id="294" r:id="rId21"/>
    <p:sldId id="297" r:id="rId22"/>
    <p:sldId id="298" r:id="rId23"/>
    <p:sldId id="305" r:id="rId24"/>
    <p:sldId id="306" r:id="rId25"/>
    <p:sldId id="278" r:id="rId2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286418-1904-6885-7FB1-39D13D1B04D5}" name="Stevan Mijomanovic" initials="SM" userId="S::STEVAN.MIJOMANOVIC@nobelalgarve.com::e4e658d0-cd72-4a98-8000-9f7b50c84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96"/>
  </p:normalViewPr>
  <p:slideViewPr>
    <p:cSldViewPr snapToGrid="0">
      <p:cViewPr>
        <p:scale>
          <a:sx n="100" d="100"/>
          <a:sy n="100" d="100"/>
        </p:scale>
        <p:origin x="-954"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890B0-4DDB-CD46-A684-5E466B650FFD}"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en-GB"/>
        </a:p>
      </dgm:t>
    </dgm:pt>
    <dgm:pt modelId="{01D40844-9B5A-A241-B9EB-9367999E0B3F}">
      <dgm:prSet phldrT="[Text]"/>
      <dgm:spPr/>
      <dgm:t>
        <a:bodyPr/>
        <a:lstStyle/>
        <a:p>
          <a:pPr>
            <a:buNone/>
          </a:pPr>
          <a:r>
            <a:rPr lang="en-GB" dirty="0"/>
            <a:t>1. Define terms to promote clarity </a:t>
          </a:r>
        </a:p>
      </dgm:t>
    </dgm:pt>
    <dgm:pt modelId="{DD0F1BCB-925A-F34C-91AB-FAF30513A388}" type="parTrans" cxnId="{1A3CFC71-3B52-9948-B162-E0604989E9B7}">
      <dgm:prSet/>
      <dgm:spPr/>
      <dgm:t>
        <a:bodyPr/>
        <a:lstStyle/>
        <a:p>
          <a:endParaRPr lang="en-GB"/>
        </a:p>
      </dgm:t>
    </dgm:pt>
    <dgm:pt modelId="{7BE7A761-7638-DD42-B136-8E7E95A1F2D3}" type="sibTrans" cxnId="{1A3CFC71-3B52-9948-B162-E0604989E9B7}">
      <dgm:prSet/>
      <dgm:spPr/>
      <dgm:t>
        <a:bodyPr/>
        <a:lstStyle/>
        <a:p>
          <a:endParaRPr lang="en-GB"/>
        </a:p>
      </dgm:t>
    </dgm:pt>
    <dgm:pt modelId="{1CCD7EF0-B4E3-8045-A908-82320BB65786}">
      <dgm:prSet phldrT="[Text]"/>
      <dgm:spPr/>
      <dgm:t>
        <a:bodyPr/>
        <a:lstStyle/>
        <a:p>
          <a:pPr>
            <a:buNone/>
          </a:pPr>
          <a:r>
            <a:rPr lang="en-GB" dirty="0"/>
            <a:t>2. Repeat/Paraphrase </a:t>
          </a:r>
        </a:p>
      </dgm:t>
    </dgm:pt>
    <dgm:pt modelId="{C3A352C6-21C3-234B-B869-C051D5D3AF75}" type="parTrans" cxnId="{E57AB46D-4074-6640-9291-BA9491EF87C0}">
      <dgm:prSet/>
      <dgm:spPr/>
      <dgm:t>
        <a:bodyPr/>
        <a:lstStyle/>
        <a:p>
          <a:endParaRPr lang="en-GB"/>
        </a:p>
      </dgm:t>
    </dgm:pt>
    <dgm:pt modelId="{82360F68-4286-8F44-A639-4AEF9CDC2D78}" type="sibTrans" cxnId="{E57AB46D-4074-6640-9291-BA9491EF87C0}">
      <dgm:prSet/>
      <dgm:spPr/>
      <dgm:t>
        <a:bodyPr/>
        <a:lstStyle/>
        <a:p>
          <a:endParaRPr lang="en-GB"/>
        </a:p>
      </dgm:t>
    </dgm:pt>
    <dgm:pt modelId="{67604E3E-B765-3240-8D17-3259E5F3CEB5}">
      <dgm:prSet phldrT="[Text]"/>
      <dgm:spPr/>
      <dgm:t>
        <a:bodyPr/>
        <a:lstStyle/>
        <a:p>
          <a:pPr>
            <a:buNone/>
          </a:pPr>
          <a:r>
            <a:rPr lang="en-GB" dirty="0"/>
            <a:t>3. Do NOT interrupt</a:t>
          </a:r>
        </a:p>
      </dgm:t>
    </dgm:pt>
    <dgm:pt modelId="{94C43F4E-74B5-7743-9FAE-43FD8A61C0F5}" type="parTrans" cxnId="{ACBDD200-2F93-284B-871D-4F98C1E08357}">
      <dgm:prSet/>
      <dgm:spPr/>
      <dgm:t>
        <a:bodyPr/>
        <a:lstStyle/>
        <a:p>
          <a:endParaRPr lang="en-GB"/>
        </a:p>
      </dgm:t>
    </dgm:pt>
    <dgm:pt modelId="{08086A55-8E7D-6941-A3BB-1F69F20AAD72}" type="sibTrans" cxnId="{ACBDD200-2F93-284B-871D-4F98C1E08357}">
      <dgm:prSet/>
      <dgm:spPr/>
      <dgm:t>
        <a:bodyPr/>
        <a:lstStyle/>
        <a:p>
          <a:endParaRPr lang="en-GB"/>
        </a:p>
      </dgm:t>
    </dgm:pt>
    <dgm:pt modelId="{B89F65F2-B4B4-0141-8C41-BCD6021868A9}">
      <dgm:prSet/>
      <dgm:spPr/>
      <dgm:t>
        <a:bodyPr/>
        <a:lstStyle/>
        <a:p>
          <a:pPr>
            <a:buNone/>
          </a:pPr>
          <a:r>
            <a:rPr lang="en-GB" dirty="0"/>
            <a:t>4. Listen “between the lines”</a:t>
          </a:r>
        </a:p>
      </dgm:t>
    </dgm:pt>
    <dgm:pt modelId="{1343F353-B49D-784A-9B56-595EDE2BE09A}" type="parTrans" cxnId="{FE56C67A-70F4-8745-A4EE-C6316101F818}">
      <dgm:prSet/>
      <dgm:spPr/>
      <dgm:t>
        <a:bodyPr/>
        <a:lstStyle/>
        <a:p>
          <a:endParaRPr lang="en-GB"/>
        </a:p>
      </dgm:t>
    </dgm:pt>
    <dgm:pt modelId="{BAD66FE2-E5ED-E949-97A9-DA7797B8A3C2}" type="sibTrans" cxnId="{FE56C67A-70F4-8745-A4EE-C6316101F818}">
      <dgm:prSet/>
      <dgm:spPr/>
      <dgm:t>
        <a:bodyPr/>
        <a:lstStyle/>
        <a:p>
          <a:endParaRPr lang="en-GB"/>
        </a:p>
      </dgm:t>
    </dgm:pt>
    <dgm:pt modelId="{87FF70DF-5537-5949-81EE-D088F4649308}">
      <dgm:prSet/>
      <dgm:spPr/>
      <dgm:t>
        <a:bodyPr/>
        <a:lstStyle/>
        <a:p>
          <a:pPr>
            <a:buNone/>
          </a:pPr>
          <a:r>
            <a:rPr lang="en-GB" dirty="0"/>
            <a:t>5. Do NOT rush to fill silences </a:t>
          </a:r>
        </a:p>
      </dgm:t>
    </dgm:pt>
    <dgm:pt modelId="{31C7159A-795B-3F45-BE5B-5B45E323A39C}" type="parTrans" cxnId="{BE2F8114-7613-FF48-BF6E-1E69123D09B3}">
      <dgm:prSet/>
      <dgm:spPr/>
      <dgm:t>
        <a:bodyPr/>
        <a:lstStyle/>
        <a:p>
          <a:endParaRPr lang="en-GB"/>
        </a:p>
      </dgm:t>
    </dgm:pt>
    <dgm:pt modelId="{C7D915C9-A3FD-8243-97E0-BA2897AB12F7}" type="sibTrans" cxnId="{BE2F8114-7613-FF48-BF6E-1E69123D09B3}">
      <dgm:prSet/>
      <dgm:spPr/>
      <dgm:t>
        <a:bodyPr/>
        <a:lstStyle/>
        <a:p>
          <a:endParaRPr lang="en-GB"/>
        </a:p>
      </dgm:t>
    </dgm:pt>
    <dgm:pt modelId="{00B1C1AB-B799-C543-8C29-57A18201FDED}">
      <dgm:prSet/>
      <dgm:spPr/>
      <dgm:t>
        <a:bodyPr/>
        <a:lstStyle/>
        <a:p>
          <a:pPr>
            <a:buNone/>
          </a:pPr>
          <a:r>
            <a:rPr lang="en-GB"/>
            <a:t>6. Feedback impressions </a:t>
          </a:r>
          <a:endParaRPr lang="en-GB" dirty="0"/>
        </a:p>
      </dgm:t>
    </dgm:pt>
    <dgm:pt modelId="{07E91517-547E-724E-A872-E786981DEAA4}" type="parTrans" cxnId="{3C7D7361-7B48-E242-8E4A-8D8205DC6B5E}">
      <dgm:prSet/>
      <dgm:spPr/>
      <dgm:t>
        <a:bodyPr/>
        <a:lstStyle/>
        <a:p>
          <a:endParaRPr lang="en-GB"/>
        </a:p>
      </dgm:t>
    </dgm:pt>
    <dgm:pt modelId="{8C94977D-AE3F-AE4B-A1EC-75F16872975C}" type="sibTrans" cxnId="{3C7D7361-7B48-E242-8E4A-8D8205DC6B5E}">
      <dgm:prSet/>
      <dgm:spPr/>
      <dgm:t>
        <a:bodyPr/>
        <a:lstStyle/>
        <a:p>
          <a:endParaRPr lang="en-GB"/>
        </a:p>
      </dgm:t>
    </dgm:pt>
    <dgm:pt modelId="{77BC1287-F853-8B4D-AD7C-D36D93A5B2E3}" type="pres">
      <dgm:prSet presAssocID="{1F7890B0-4DDB-CD46-A684-5E466B650FFD}" presName="linearFlow" presStyleCnt="0">
        <dgm:presLayoutVars>
          <dgm:dir/>
          <dgm:resizeHandles val="exact"/>
        </dgm:presLayoutVars>
      </dgm:prSet>
      <dgm:spPr/>
      <dgm:t>
        <a:bodyPr/>
        <a:lstStyle/>
        <a:p>
          <a:endParaRPr lang="it-IT"/>
        </a:p>
      </dgm:t>
    </dgm:pt>
    <dgm:pt modelId="{8B14EAA9-9D5D-3F4B-8441-E03805813C87}" type="pres">
      <dgm:prSet presAssocID="{01D40844-9B5A-A241-B9EB-9367999E0B3F}" presName="composite" presStyleCnt="0"/>
      <dgm:spPr/>
    </dgm:pt>
    <dgm:pt modelId="{20A2A320-0240-E74F-AF89-75EDD3C3D8CA}" type="pres">
      <dgm:prSet presAssocID="{01D40844-9B5A-A241-B9EB-9367999E0B3F}" presName="imgShp" presStyleLbl="fgImgPlace1" presStyleIdx="0" presStyleCnt="6"/>
      <dgm:spPr/>
    </dgm:pt>
    <dgm:pt modelId="{36D21C34-231C-1445-9430-844A50E38C4D}" type="pres">
      <dgm:prSet presAssocID="{01D40844-9B5A-A241-B9EB-9367999E0B3F}" presName="txShp" presStyleLbl="node1" presStyleIdx="0" presStyleCnt="6">
        <dgm:presLayoutVars>
          <dgm:bulletEnabled val="1"/>
        </dgm:presLayoutVars>
      </dgm:prSet>
      <dgm:spPr/>
      <dgm:t>
        <a:bodyPr/>
        <a:lstStyle/>
        <a:p>
          <a:endParaRPr lang="it-IT"/>
        </a:p>
      </dgm:t>
    </dgm:pt>
    <dgm:pt modelId="{774ABA87-6655-D148-B215-BFF4CD62D7D8}" type="pres">
      <dgm:prSet presAssocID="{7BE7A761-7638-DD42-B136-8E7E95A1F2D3}" presName="spacing" presStyleCnt="0"/>
      <dgm:spPr/>
    </dgm:pt>
    <dgm:pt modelId="{A3A5F937-3023-A548-9944-1BFE2BDF8630}" type="pres">
      <dgm:prSet presAssocID="{1CCD7EF0-B4E3-8045-A908-82320BB65786}" presName="composite" presStyleCnt="0"/>
      <dgm:spPr/>
    </dgm:pt>
    <dgm:pt modelId="{F956119E-4EE9-9C4F-82ED-9A890596290C}" type="pres">
      <dgm:prSet presAssocID="{1CCD7EF0-B4E3-8045-A908-82320BB65786}" presName="imgShp" presStyleLbl="fgImgPlace1" presStyleIdx="1" presStyleCnt="6"/>
      <dgm:spPr/>
    </dgm:pt>
    <dgm:pt modelId="{01E2B833-007E-5844-87A5-7C5F674BCE4B}" type="pres">
      <dgm:prSet presAssocID="{1CCD7EF0-B4E3-8045-A908-82320BB65786}" presName="txShp" presStyleLbl="node1" presStyleIdx="1" presStyleCnt="6">
        <dgm:presLayoutVars>
          <dgm:bulletEnabled val="1"/>
        </dgm:presLayoutVars>
      </dgm:prSet>
      <dgm:spPr/>
      <dgm:t>
        <a:bodyPr/>
        <a:lstStyle/>
        <a:p>
          <a:endParaRPr lang="it-IT"/>
        </a:p>
      </dgm:t>
    </dgm:pt>
    <dgm:pt modelId="{641165C9-46E9-724C-88A0-1176C9418C3D}" type="pres">
      <dgm:prSet presAssocID="{82360F68-4286-8F44-A639-4AEF9CDC2D78}" presName="spacing" presStyleCnt="0"/>
      <dgm:spPr/>
    </dgm:pt>
    <dgm:pt modelId="{73BD64E3-A7C7-D440-AD98-75351AC6F3EB}" type="pres">
      <dgm:prSet presAssocID="{67604E3E-B765-3240-8D17-3259E5F3CEB5}" presName="composite" presStyleCnt="0"/>
      <dgm:spPr/>
    </dgm:pt>
    <dgm:pt modelId="{878802BF-28FD-1943-83AA-56A19FD5F9BD}" type="pres">
      <dgm:prSet presAssocID="{67604E3E-B765-3240-8D17-3259E5F3CEB5}" presName="imgShp" presStyleLbl="fgImgPlace1" presStyleIdx="2" presStyleCnt="6"/>
      <dgm:spPr/>
    </dgm:pt>
    <dgm:pt modelId="{C4841CA9-1C21-8F4F-860C-DC6FDDA5AA12}" type="pres">
      <dgm:prSet presAssocID="{67604E3E-B765-3240-8D17-3259E5F3CEB5}" presName="txShp" presStyleLbl="node1" presStyleIdx="2" presStyleCnt="6">
        <dgm:presLayoutVars>
          <dgm:bulletEnabled val="1"/>
        </dgm:presLayoutVars>
      </dgm:prSet>
      <dgm:spPr/>
      <dgm:t>
        <a:bodyPr/>
        <a:lstStyle/>
        <a:p>
          <a:endParaRPr lang="it-IT"/>
        </a:p>
      </dgm:t>
    </dgm:pt>
    <dgm:pt modelId="{7C48C1B1-15D9-7A46-8044-E19A6A776DC2}" type="pres">
      <dgm:prSet presAssocID="{08086A55-8E7D-6941-A3BB-1F69F20AAD72}" presName="spacing" presStyleCnt="0"/>
      <dgm:spPr/>
    </dgm:pt>
    <dgm:pt modelId="{7E2C55D9-53B9-BB4E-888A-2D6895F9D22E}" type="pres">
      <dgm:prSet presAssocID="{B89F65F2-B4B4-0141-8C41-BCD6021868A9}" presName="composite" presStyleCnt="0"/>
      <dgm:spPr/>
    </dgm:pt>
    <dgm:pt modelId="{9EAC5413-2357-E347-BB42-3B069E58104D}" type="pres">
      <dgm:prSet presAssocID="{B89F65F2-B4B4-0141-8C41-BCD6021868A9}" presName="imgShp" presStyleLbl="fgImgPlace1" presStyleIdx="3" presStyleCnt="6"/>
      <dgm:spPr/>
    </dgm:pt>
    <dgm:pt modelId="{13BD2B43-5EFA-7347-8E0F-83CEEB81AA7D}" type="pres">
      <dgm:prSet presAssocID="{B89F65F2-B4B4-0141-8C41-BCD6021868A9}" presName="txShp" presStyleLbl="node1" presStyleIdx="3" presStyleCnt="6">
        <dgm:presLayoutVars>
          <dgm:bulletEnabled val="1"/>
        </dgm:presLayoutVars>
      </dgm:prSet>
      <dgm:spPr/>
      <dgm:t>
        <a:bodyPr/>
        <a:lstStyle/>
        <a:p>
          <a:endParaRPr lang="it-IT"/>
        </a:p>
      </dgm:t>
    </dgm:pt>
    <dgm:pt modelId="{E203A81D-537D-2B41-86C7-5A474EA167AE}" type="pres">
      <dgm:prSet presAssocID="{BAD66FE2-E5ED-E949-97A9-DA7797B8A3C2}" presName="spacing" presStyleCnt="0"/>
      <dgm:spPr/>
    </dgm:pt>
    <dgm:pt modelId="{6CA6D88B-60CA-BF4B-87D9-6FBE9C9BBC50}" type="pres">
      <dgm:prSet presAssocID="{87FF70DF-5537-5949-81EE-D088F4649308}" presName="composite" presStyleCnt="0"/>
      <dgm:spPr/>
    </dgm:pt>
    <dgm:pt modelId="{1E1A5654-09D6-A94F-B32D-B39A8CF3BB7B}" type="pres">
      <dgm:prSet presAssocID="{87FF70DF-5537-5949-81EE-D088F4649308}" presName="imgShp" presStyleLbl="fgImgPlace1" presStyleIdx="4" presStyleCnt="6"/>
      <dgm:spPr/>
    </dgm:pt>
    <dgm:pt modelId="{1FBF60A2-55C7-AC41-BEB4-519BE1F04A5D}" type="pres">
      <dgm:prSet presAssocID="{87FF70DF-5537-5949-81EE-D088F4649308}" presName="txShp" presStyleLbl="node1" presStyleIdx="4" presStyleCnt="6">
        <dgm:presLayoutVars>
          <dgm:bulletEnabled val="1"/>
        </dgm:presLayoutVars>
      </dgm:prSet>
      <dgm:spPr/>
      <dgm:t>
        <a:bodyPr/>
        <a:lstStyle/>
        <a:p>
          <a:endParaRPr lang="it-IT"/>
        </a:p>
      </dgm:t>
    </dgm:pt>
    <dgm:pt modelId="{2F46C784-FDB2-7D4C-A0BD-B5CA078C2F64}" type="pres">
      <dgm:prSet presAssocID="{C7D915C9-A3FD-8243-97E0-BA2897AB12F7}" presName="spacing" presStyleCnt="0"/>
      <dgm:spPr/>
    </dgm:pt>
    <dgm:pt modelId="{B44AA862-D17E-3D40-BFB3-005450701A24}" type="pres">
      <dgm:prSet presAssocID="{00B1C1AB-B799-C543-8C29-57A18201FDED}" presName="composite" presStyleCnt="0"/>
      <dgm:spPr/>
    </dgm:pt>
    <dgm:pt modelId="{22442772-0645-124B-893C-5CAB9C015A4D}" type="pres">
      <dgm:prSet presAssocID="{00B1C1AB-B799-C543-8C29-57A18201FDED}" presName="imgShp" presStyleLbl="fgImgPlace1" presStyleIdx="5" presStyleCnt="6"/>
      <dgm:spPr/>
    </dgm:pt>
    <dgm:pt modelId="{791E616B-F5E2-C54D-86AF-1B994837EB40}" type="pres">
      <dgm:prSet presAssocID="{00B1C1AB-B799-C543-8C29-57A18201FDED}" presName="txShp" presStyleLbl="node1" presStyleIdx="5" presStyleCnt="6">
        <dgm:presLayoutVars>
          <dgm:bulletEnabled val="1"/>
        </dgm:presLayoutVars>
      </dgm:prSet>
      <dgm:spPr/>
      <dgm:t>
        <a:bodyPr/>
        <a:lstStyle/>
        <a:p>
          <a:endParaRPr lang="it-IT"/>
        </a:p>
      </dgm:t>
    </dgm:pt>
  </dgm:ptLst>
  <dgm:cxnLst>
    <dgm:cxn modelId="{3CD8D78F-7A15-7546-B763-CA1154126549}" type="presOf" srcId="{B89F65F2-B4B4-0141-8C41-BCD6021868A9}" destId="{13BD2B43-5EFA-7347-8E0F-83CEEB81AA7D}" srcOrd="0" destOrd="0" presId="urn:microsoft.com/office/officeart/2005/8/layout/vList3"/>
    <dgm:cxn modelId="{3C7D7361-7B48-E242-8E4A-8D8205DC6B5E}" srcId="{1F7890B0-4DDB-CD46-A684-5E466B650FFD}" destId="{00B1C1AB-B799-C543-8C29-57A18201FDED}" srcOrd="5" destOrd="0" parTransId="{07E91517-547E-724E-A872-E786981DEAA4}" sibTransId="{8C94977D-AE3F-AE4B-A1EC-75F16872975C}"/>
    <dgm:cxn modelId="{0A2AE684-E2E4-D441-A731-62583D5746D8}" type="presOf" srcId="{1F7890B0-4DDB-CD46-A684-5E466B650FFD}" destId="{77BC1287-F853-8B4D-AD7C-D36D93A5B2E3}" srcOrd="0" destOrd="0" presId="urn:microsoft.com/office/officeart/2005/8/layout/vList3"/>
    <dgm:cxn modelId="{AC5CAF01-CBDD-304A-8F77-629F42380490}" type="presOf" srcId="{87FF70DF-5537-5949-81EE-D088F4649308}" destId="{1FBF60A2-55C7-AC41-BEB4-519BE1F04A5D}" srcOrd="0" destOrd="0" presId="urn:microsoft.com/office/officeart/2005/8/layout/vList3"/>
    <dgm:cxn modelId="{E57AB46D-4074-6640-9291-BA9491EF87C0}" srcId="{1F7890B0-4DDB-CD46-A684-5E466B650FFD}" destId="{1CCD7EF0-B4E3-8045-A908-82320BB65786}" srcOrd="1" destOrd="0" parTransId="{C3A352C6-21C3-234B-B869-C051D5D3AF75}" sibTransId="{82360F68-4286-8F44-A639-4AEF9CDC2D78}"/>
    <dgm:cxn modelId="{EFC0F94C-B972-8B4F-9C38-CBC7F24C6961}" type="presOf" srcId="{00B1C1AB-B799-C543-8C29-57A18201FDED}" destId="{791E616B-F5E2-C54D-86AF-1B994837EB40}" srcOrd="0" destOrd="0" presId="urn:microsoft.com/office/officeart/2005/8/layout/vList3"/>
    <dgm:cxn modelId="{F865AE89-31CA-E04D-A426-FF4026B45BBC}" type="presOf" srcId="{01D40844-9B5A-A241-B9EB-9367999E0B3F}" destId="{36D21C34-231C-1445-9430-844A50E38C4D}" srcOrd="0" destOrd="0" presId="urn:microsoft.com/office/officeart/2005/8/layout/vList3"/>
    <dgm:cxn modelId="{ACBDD200-2F93-284B-871D-4F98C1E08357}" srcId="{1F7890B0-4DDB-CD46-A684-5E466B650FFD}" destId="{67604E3E-B765-3240-8D17-3259E5F3CEB5}" srcOrd="2" destOrd="0" parTransId="{94C43F4E-74B5-7743-9FAE-43FD8A61C0F5}" sibTransId="{08086A55-8E7D-6941-A3BB-1F69F20AAD72}"/>
    <dgm:cxn modelId="{1A3CFC71-3B52-9948-B162-E0604989E9B7}" srcId="{1F7890B0-4DDB-CD46-A684-5E466B650FFD}" destId="{01D40844-9B5A-A241-B9EB-9367999E0B3F}" srcOrd="0" destOrd="0" parTransId="{DD0F1BCB-925A-F34C-91AB-FAF30513A388}" sibTransId="{7BE7A761-7638-DD42-B136-8E7E95A1F2D3}"/>
    <dgm:cxn modelId="{FE56C67A-70F4-8745-A4EE-C6316101F818}" srcId="{1F7890B0-4DDB-CD46-A684-5E466B650FFD}" destId="{B89F65F2-B4B4-0141-8C41-BCD6021868A9}" srcOrd="3" destOrd="0" parTransId="{1343F353-B49D-784A-9B56-595EDE2BE09A}" sibTransId="{BAD66FE2-E5ED-E949-97A9-DA7797B8A3C2}"/>
    <dgm:cxn modelId="{B435F120-E7B6-6045-9050-C14F37C0971E}" type="presOf" srcId="{1CCD7EF0-B4E3-8045-A908-82320BB65786}" destId="{01E2B833-007E-5844-87A5-7C5F674BCE4B}" srcOrd="0" destOrd="0" presId="urn:microsoft.com/office/officeart/2005/8/layout/vList3"/>
    <dgm:cxn modelId="{52F163E2-F06F-874E-9ADC-C8433461795F}" type="presOf" srcId="{67604E3E-B765-3240-8D17-3259E5F3CEB5}" destId="{C4841CA9-1C21-8F4F-860C-DC6FDDA5AA12}" srcOrd="0" destOrd="0" presId="urn:microsoft.com/office/officeart/2005/8/layout/vList3"/>
    <dgm:cxn modelId="{BE2F8114-7613-FF48-BF6E-1E69123D09B3}" srcId="{1F7890B0-4DDB-CD46-A684-5E466B650FFD}" destId="{87FF70DF-5537-5949-81EE-D088F4649308}" srcOrd="4" destOrd="0" parTransId="{31C7159A-795B-3F45-BE5B-5B45E323A39C}" sibTransId="{C7D915C9-A3FD-8243-97E0-BA2897AB12F7}"/>
    <dgm:cxn modelId="{BCC8CD71-8AB2-3A4D-B0E6-D222FA6F835B}" type="presParOf" srcId="{77BC1287-F853-8B4D-AD7C-D36D93A5B2E3}" destId="{8B14EAA9-9D5D-3F4B-8441-E03805813C87}" srcOrd="0" destOrd="0" presId="urn:microsoft.com/office/officeart/2005/8/layout/vList3"/>
    <dgm:cxn modelId="{01F1EF19-1EC9-DA47-AB42-6DA5D9A22337}" type="presParOf" srcId="{8B14EAA9-9D5D-3F4B-8441-E03805813C87}" destId="{20A2A320-0240-E74F-AF89-75EDD3C3D8CA}" srcOrd="0" destOrd="0" presId="urn:microsoft.com/office/officeart/2005/8/layout/vList3"/>
    <dgm:cxn modelId="{83223B56-D719-5249-A6B9-833AE0070343}" type="presParOf" srcId="{8B14EAA9-9D5D-3F4B-8441-E03805813C87}" destId="{36D21C34-231C-1445-9430-844A50E38C4D}" srcOrd="1" destOrd="0" presId="urn:microsoft.com/office/officeart/2005/8/layout/vList3"/>
    <dgm:cxn modelId="{900FBFF2-CF1A-434C-98BD-7A57D35BE878}" type="presParOf" srcId="{77BC1287-F853-8B4D-AD7C-D36D93A5B2E3}" destId="{774ABA87-6655-D148-B215-BFF4CD62D7D8}" srcOrd="1" destOrd="0" presId="urn:microsoft.com/office/officeart/2005/8/layout/vList3"/>
    <dgm:cxn modelId="{84769B27-1D34-E64E-B703-79902E114287}" type="presParOf" srcId="{77BC1287-F853-8B4D-AD7C-D36D93A5B2E3}" destId="{A3A5F937-3023-A548-9944-1BFE2BDF8630}" srcOrd="2" destOrd="0" presId="urn:microsoft.com/office/officeart/2005/8/layout/vList3"/>
    <dgm:cxn modelId="{6CD35E8B-6ECE-BB47-AAFF-50CF47646A5C}" type="presParOf" srcId="{A3A5F937-3023-A548-9944-1BFE2BDF8630}" destId="{F956119E-4EE9-9C4F-82ED-9A890596290C}" srcOrd="0" destOrd="0" presId="urn:microsoft.com/office/officeart/2005/8/layout/vList3"/>
    <dgm:cxn modelId="{D2E076C4-DCC7-2C47-B27F-B811AAD91551}" type="presParOf" srcId="{A3A5F937-3023-A548-9944-1BFE2BDF8630}" destId="{01E2B833-007E-5844-87A5-7C5F674BCE4B}" srcOrd="1" destOrd="0" presId="urn:microsoft.com/office/officeart/2005/8/layout/vList3"/>
    <dgm:cxn modelId="{3DC5CD8D-792D-3C48-9453-122852B3D0CA}" type="presParOf" srcId="{77BC1287-F853-8B4D-AD7C-D36D93A5B2E3}" destId="{641165C9-46E9-724C-88A0-1176C9418C3D}" srcOrd="3" destOrd="0" presId="urn:microsoft.com/office/officeart/2005/8/layout/vList3"/>
    <dgm:cxn modelId="{1C2A678D-B21E-614E-AEB7-DC9DA03A8FF4}" type="presParOf" srcId="{77BC1287-F853-8B4D-AD7C-D36D93A5B2E3}" destId="{73BD64E3-A7C7-D440-AD98-75351AC6F3EB}" srcOrd="4" destOrd="0" presId="urn:microsoft.com/office/officeart/2005/8/layout/vList3"/>
    <dgm:cxn modelId="{EAF6F3F5-3893-9E40-96BE-D84373300435}" type="presParOf" srcId="{73BD64E3-A7C7-D440-AD98-75351AC6F3EB}" destId="{878802BF-28FD-1943-83AA-56A19FD5F9BD}" srcOrd="0" destOrd="0" presId="urn:microsoft.com/office/officeart/2005/8/layout/vList3"/>
    <dgm:cxn modelId="{9B3AE4AF-79EE-F849-B960-990942C9BF43}" type="presParOf" srcId="{73BD64E3-A7C7-D440-AD98-75351AC6F3EB}" destId="{C4841CA9-1C21-8F4F-860C-DC6FDDA5AA12}" srcOrd="1" destOrd="0" presId="urn:microsoft.com/office/officeart/2005/8/layout/vList3"/>
    <dgm:cxn modelId="{7E768464-3F4B-CE46-BFD0-60A3A69611F4}" type="presParOf" srcId="{77BC1287-F853-8B4D-AD7C-D36D93A5B2E3}" destId="{7C48C1B1-15D9-7A46-8044-E19A6A776DC2}" srcOrd="5" destOrd="0" presId="urn:microsoft.com/office/officeart/2005/8/layout/vList3"/>
    <dgm:cxn modelId="{080B573D-47EC-134C-A27C-8CE0D4D5139B}" type="presParOf" srcId="{77BC1287-F853-8B4D-AD7C-D36D93A5B2E3}" destId="{7E2C55D9-53B9-BB4E-888A-2D6895F9D22E}" srcOrd="6" destOrd="0" presId="urn:microsoft.com/office/officeart/2005/8/layout/vList3"/>
    <dgm:cxn modelId="{AB93881A-FB6B-0B41-8D42-0CAF319F3AD7}" type="presParOf" srcId="{7E2C55D9-53B9-BB4E-888A-2D6895F9D22E}" destId="{9EAC5413-2357-E347-BB42-3B069E58104D}" srcOrd="0" destOrd="0" presId="urn:microsoft.com/office/officeart/2005/8/layout/vList3"/>
    <dgm:cxn modelId="{00E2D6DD-EBC4-894F-AB5A-D6B231A5D344}" type="presParOf" srcId="{7E2C55D9-53B9-BB4E-888A-2D6895F9D22E}" destId="{13BD2B43-5EFA-7347-8E0F-83CEEB81AA7D}" srcOrd="1" destOrd="0" presId="urn:microsoft.com/office/officeart/2005/8/layout/vList3"/>
    <dgm:cxn modelId="{4461CA29-27D8-624A-ABF3-D3A6F088F9FA}" type="presParOf" srcId="{77BC1287-F853-8B4D-AD7C-D36D93A5B2E3}" destId="{E203A81D-537D-2B41-86C7-5A474EA167AE}" srcOrd="7" destOrd="0" presId="urn:microsoft.com/office/officeart/2005/8/layout/vList3"/>
    <dgm:cxn modelId="{C9CB3E49-8AC0-7145-A448-89C34E9C8CEE}" type="presParOf" srcId="{77BC1287-F853-8B4D-AD7C-D36D93A5B2E3}" destId="{6CA6D88B-60CA-BF4B-87D9-6FBE9C9BBC50}" srcOrd="8" destOrd="0" presId="urn:microsoft.com/office/officeart/2005/8/layout/vList3"/>
    <dgm:cxn modelId="{67E3E392-112C-1A4B-8348-2E2137354A69}" type="presParOf" srcId="{6CA6D88B-60CA-BF4B-87D9-6FBE9C9BBC50}" destId="{1E1A5654-09D6-A94F-B32D-B39A8CF3BB7B}" srcOrd="0" destOrd="0" presId="urn:microsoft.com/office/officeart/2005/8/layout/vList3"/>
    <dgm:cxn modelId="{07095A3A-A7A5-6349-818C-6C65BAC2B94E}" type="presParOf" srcId="{6CA6D88B-60CA-BF4B-87D9-6FBE9C9BBC50}" destId="{1FBF60A2-55C7-AC41-BEB4-519BE1F04A5D}" srcOrd="1" destOrd="0" presId="urn:microsoft.com/office/officeart/2005/8/layout/vList3"/>
    <dgm:cxn modelId="{C0D4BF3D-AF66-474E-8C61-25539E3C2EB6}" type="presParOf" srcId="{77BC1287-F853-8B4D-AD7C-D36D93A5B2E3}" destId="{2F46C784-FDB2-7D4C-A0BD-B5CA078C2F64}" srcOrd="9" destOrd="0" presId="urn:microsoft.com/office/officeart/2005/8/layout/vList3"/>
    <dgm:cxn modelId="{A7490315-FE3D-604C-B1E0-6E83F9C5B274}" type="presParOf" srcId="{77BC1287-F853-8B4D-AD7C-D36D93A5B2E3}" destId="{B44AA862-D17E-3D40-BFB3-005450701A24}" srcOrd="10" destOrd="0" presId="urn:microsoft.com/office/officeart/2005/8/layout/vList3"/>
    <dgm:cxn modelId="{DDDB385D-2021-5340-8CE5-E5D174E40AAD}" type="presParOf" srcId="{B44AA862-D17E-3D40-BFB3-005450701A24}" destId="{22442772-0645-124B-893C-5CAB9C015A4D}" srcOrd="0" destOrd="0" presId="urn:microsoft.com/office/officeart/2005/8/layout/vList3"/>
    <dgm:cxn modelId="{8A2EF3B3-4368-944F-A542-D90366A6959D}" type="presParOf" srcId="{B44AA862-D17E-3D40-BFB3-005450701A24}" destId="{791E616B-F5E2-C54D-86AF-1B994837EB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21C34-231C-1445-9430-844A50E38C4D}">
      <dsp:nvSpPr>
        <dsp:cNvPr id="0" name=""/>
        <dsp:cNvSpPr/>
      </dsp:nvSpPr>
      <dsp:spPr>
        <a:xfrm rot="10800000">
          <a:off x="1443434" y="12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lvl="0" algn="ctr" defTabSz="1111250">
            <a:lnSpc>
              <a:spcPct val="90000"/>
            </a:lnSpc>
            <a:spcBef>
              <a:spcPct val="0"/>
            </a:spcBef>
            <a:spcAft>
              <a:spcPct val="35000"/>
            </a:spcAft>
            <a:buNone/>
          </a:pPr>
          <a:r>
            <a:rPr lang="en-GB" sz="2500" kern="1200" dirty="0"/>
            <a:t>1. Define terms to promote clarity </a:t>
          </a:r>
        </a:p>
      </dsp:txBody>
      <dsp:txXfrm rot="10800000">
        <a:off x="1600325" y="1228"/>
        <a:ext cx="4950876" cy="627566"/>
      </dsp:txXfrm>
    </dsp:sp>
    <dsp:sp modelId="{20A2A320-0240-E74F-AF89-75EDD3C3D8CA}">
      <dsp:nvSpPr>
        <dsp:cNvPr id="0" name=""/>
        <dsp:cNvSpPr/>
      </dsp:nvSpPr>
      <dsp:spPr>
        <a:xfrm>
          <a:off x="1129651" y="12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2B833-007E-5844-87A5-7C5F674BCE4B}">
      <dsp:nvSpPr>
        <dsp:cNvPr id="0" name=""/>
        <dsp:cNvSpPr/>
      </dsp:nvSpPr>
      <dsp:spPr>
        <a:xfrm rot="10800000">
          <a:off x="1443434" y="8161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lvl="0" algn="ctr" defTabSz="1111250">
            <a:lnSpc>
              <a:spcPct val="90000"/>
            </a:lnSpc>
            <a:spcBef>
              <a:spcPct val="0"/>
            </a:spcBef>
            <a:spcAft>
              <a:spcPct val="35000"/>
            </a:spcAft>
            <a:buNone/>
          </a:pPr>
          <a:r>
            <a:rPr lang="en-GB" sz="2500" kern="1200" dirty="0"/>
            <a:t>2. Repeat/Paraphrase </a:t>
          </a:r>
        </a:p>
      </dsp:txBody>
      <dsp:txXfrm rot="10800000">
        <a:off x="1600325" y="816128"/>
        <a:ext cx="4950876" cy="627566"/>
      </dsp:txXfrm>
    </dsp:sp>
    <dsp:sp modelId="{F956119E-4EE9-9C4F-82ED-9A890596290C}">
      <dsp:nvSpPr>
        <dsp:cNvPr id="0" name=""/>
        <dsp:cNvSpPr/>
      </dsp:nvSpPr>
      <dsp:spPr>
        <a:xfrm>
          <a:off x="1129651" y="8161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41CA9-1C21-8F4F-860C-DC6FDDA5AA12}">
      <dsp:nvSpPr>
        <dsp:cNvPr id="0" name=""/>
        <dsp:cNvSpPr/>
      </dsp:nvSpPr>
      <dsp:spPr>
        <a:xfrm rot="10800000">
          <a:off x="1443434" y="16310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lvl="0" algn="ctr" defTabSz="1111250">
            <a:lnSpc>
              <a:spcPct val="90000"/>
            </a:lnSpc>
            <a:spcBef>
              <a:spcPct val="0"/>
            </a:spcBef>
            <a:spcAft>
              <a:spcPct val="35000"/>
            </a:spcAft>
            <a:buNone/>
          </a:pPr>
          <a:r>
            <a:rPr lang="en-GB" sz="2500" kern="1200" dirty="0"/>
            <a:t>3. Do NOT interrupt</a:t>
          </a:r>
        </a:p>
      </dsp:txBody>
      <dsp:txXfrm rot="10800000">
        <a:off x="1600325" y="1631028"/>
        <a:ext cx="4950876" cy="627566"/>
      </dsp:txXfrm>
    </dsp:sp>
    <dsp:sp modelId="{878802BF-28FD-1943-83AA-56A19FD5F9BD}">
      <dsp:nvSpPr>
        <dsp:cNvPr id="0" name=""/>
        <dsp:cNvSpPr/>
      </dsp:nvSpPr>
      <dsp:spPr>
        <a:xfrm>
          <a:off x="1129651" y="16310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BD2B43-5EFA-7347-8E0F-83CEEB81AA7D}">
      <dsp:nvSpPr>
        <dsp:cNvPr id="0" name=""/>
        <dsp:cNvSpPr/>
      </dsp:nvSpPr>
      <dsp:spPr>
        <a:xfrm rot="10800000">
          <a:off x="1443434" y="24459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lvl="0" algn="ctr" defTabSz="1111250">
            <a:lnSpc>
              <a:spcPct val="90000"/>
            </a:lnSpc>
            <a:spcBef>
              <a:spcPct val="0"/>
            </a:spcBef>
            <a:spcAft>
              <a:spcPct val="35000"/>
            </a:spcAft>
            <a:buNone/>
          </a:pPr>
          <a:r>
            <a:rPr lang="en-GB" sz="2500" kern="1200" dirty="0"/>
            <a:t>4. Listen “between the lines”</a:t>
          </a:r>
        </a:p>
      </dsp:txBody>
      <dsp:txXfrm rot="10800000">
        <a:off x="1600325" y="2445928"/>
        <a:ext cx="4950876" cy="627566"/>
      </dsp:txXfrm>
    </dsp:sp>
    <dsp:sp modelId="{9EAC5413-2357-E347-BB42-3B069E58104D}">
      <dsp:nvSpPr>
        <dsp:cNvPr id="0" name=""/>
        <dsp:cNvSpPr/>
      </dsp:nvSpPr>
      <dsp:spPr>
        <a:xfrm>
          <a:off x="1129651" y="24459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F60A2-55C7-AC41-BEB4-519BE1F04A5D}">
      <dsp:nvSpPr>
        <dsp:cNvPr id="0" name=""/>
        <dsp:cNvSpPr/>
      </dsp:nvSpPr>
      <dsp:spPr>
        <a:xfrm rot="10800000">
          <a:off x="1443434" y="3260828"/>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lvl="0" algn="ctr" defTabSz="1111250">
            <a:lnSpc>
              <a:spcPct val="90000"/>
            </a:lnSpc>
            <a:spcBef>
              <a:spcPct val="0"/>
            </a:spcBef>
            <a:spcAft>
              <a:spcPct val="35000"/>
            </a:spcAft>
            <a:buNone/>
          </a:pPr>
          <a:r>
            <a:rPr lang="en-GB" sz="2500" kern="1200" dirty="0"/>
            <a:t>5. Do NOT rush to fill silences </a:t>
          </a:r>
        </a:p>
      </dsp:txBody>
      <dsp:txXfrm rot="10800000">
        <a:off x="1600325" y="3260828"/>
        <a:ext cx="4950876" cy="627566"/>
      </dsp:txXfrm>
    </dsp:sp>
    <dsp:sp modelId="{1E1A5654-09D6-A94F-B32D-B39A8CF3BB7B}">
      <dsp:nvSpPr>
        <dsp:cNvPr id="0" name=""/>
        <dsp:cNvSpPr/>
      </dsp:nvSpPr>
      <dsp:spPr>
        <a:xfrm>
          <a:off x="1129651" y="3260828"/>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E616B-F5E2-C54D-86AF-1B994837EB40}">
      <dsp:nvSpPr>
        <dsp:cNvPr id="0" name=""/>
        <dsp:cNvSpPr/>
      </dsp:nvSpPr>
      <dsp:spPr>
        <a:xfrm rot="10800000">
          <a:off x="1443434" y="4075727"/>
          <a:ext cx="5107767" cy="62756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739" tIns="95250" rIns="177800" bIns="95250" numCol="1" spcCol="1270" anchor="ctr" anchorCtr="0">
          <a:noAutofit/>
        </a:bodyPr>
        <a:lstStyle/>
        <a:p>
          <a:pPr lvl="0" algn="ctr" defTabSz="1111250">
            <a:lnSpc>
              <a:spcPct val="90000"/>
            </a:lnSpc>
            <a:spcBef>
              <a:spcPct val="0"/>
            </a:spcBef>
            <a:spcAft>
              <a:spcPct val="35000"/>
            </a:spcAft>
            <a:buNone/>
          </a:pPr>
          <a:r>
            <a:rPr lang="en-GB" sz="2500" kern="1200"/>
            <a:t>6. Feedback impressions </a:t>
          </a:r>
          <a:endParaRPr lang="en-GB" sz="2500" kern="1200" dirty="0"/>
        </a:p>
      </dsp:txBody>
      <dsp:txXfrm rot="10800000">
        <a:off x="1600325" y="4075727"/>
        <a:ext cx="4950876" cy="627566"/>
      </dsp:txXfrm>
    </dsp:sp>
    <dsp:sp modelId="{22442772-0645-124B-893C-5CAB9C015A4D}">
      <dsp:nvSpPr>
        <dsp:cNvPr id="0" name=""/>
        <dsp:cNvSpPr/>
      </dsp:nvSpPr>
      <dsp:spPr>
        <a:xfrm>
          <a:off x="1129651" y="4075727"/>
          <a:ext cx="627566" cy="62756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018E4-12F5-074A-AB8C-59249DEB29E1}"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1BA5-B70F-5446-B484-BBC71331A4D2}" type="slidenum">
              <a:rPr lang="en-GB" smtClean="0"/>
              <a:t>‹#›</a:t>
            </a:fld>
            <a:endParaRPr lang="en-GB"/>
          </a:p>
        </p:txBody>
      </p:sp>
    </p:spTree>
    <p:extLst>
      <p:ext uri="{BB962C8B-B14F-4D97-AF65-F5344CB8AC3E}">
        <p14:creationId xmlns:p14="http://schemas.microsoft.com/office/powerpoint/2010/main" val="392730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D177C5-F6EA-FE12-BDA9-26DA1E3CA5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 xmlns:a16="http://schemas.microsoft.com/office/drawing/2014/main" id="{885D5B23-0FE1-5E91-ED28-93B3CECAD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 xmlns:a16="http://schemas.microsoft.com/office/drawing/2014/main" id="{82FDC08E-AD55-17C3-A9E4-685A1F33D9C4}"/>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5" name="Footer Placeholder 4">
            <a:extLst>
              <a:ext uri="{FF2B5EF4-FFF2-40B4-BE49-F238E27FC236}">
                <a16:creationId xmlns="" xmlns:a16="http://schemas.microsoft.com/office/drawing/2014/main" id="{50F0B45C-A689-59D7-1348-DA205667B0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DDC60FE-8394-52D9-F38D-16D9C6864C4B}"/>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02895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6D53E-9151-642B-982A-50B50C4E71F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 xmlns:a16="http://schemas.microsoft.com/office/drawing/2014/main" id="{B34F25CC-B39C-9B1F-7992-635A3F75FF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B1465E73-36BC-DD20-580F-297160CF4E3F}"/>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5" name="Footer Placeholder 4">
            <a:extLst>
              <a:ext uri="{FF2B5EF4-FFF2-40B4-BE49-F238E27FC236}">
                <a16:creationId xmlns="" xmlns:a16="http://schemas.microsoft.com/office/drawing/2014/main" id="{52082E64-622A-0D65-4F21-480B9EEB7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F89D732-CDF8-32EA-32FA-CED8E313E2B8}"/>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84610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7E6AA89-582D-3417-D155-237B522F053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 xmlns:a16="http://schemas.microsoft.com/office/drawing/2014/main" id="{ACFD85D9-E77B-337C-F44C-857655A353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7058ADFE-87A1-76BF-A561-3093B0CDDECA}"/>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5" name="Footer Placeholder 4">
            <a:extLst>
              <a:ext uri="{FF2B5EF4-FFF2-40B4-BE49-F238E27FC236}">
                <a16:creationId xmlns="" xmlns:a16="http://schemas.microsoft.com/office/drawing/2014/main" id="{18286F60-2562-7281-9A23-74F97BB03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75FBBC0-EDA1-B3A5-2E2E-AD5F6A89D45B}"/>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2547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rot="10800000" flipH="1">
            <a:off x="455205" y="4166472"/>
            <a:ext cx="11735668"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txBox="1">
            <a:spLocks noGrp="1"/>
          </p:cNvSpPr>
          <p:nvPr>
            <p:ph type="ctrTitle"/>
          </p:nvPr>
        </p:nvSpPr>
        <p:spPr>
          <a:xfrm>
            <a:off x="819967" y="4166467"/>
            <a:ext cx="80784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0470" y="5243822"/>
            <a:ext cx="1552849" cy="873477"/>
          </a:xfrm>
          <a:prstGeom prst="rect">
            <a:avLst/>
          </a:prstGeom>
        </p:spPr>
      </p:pic>
    </p:spTree>
    <p:extLst>
      <p:ext uri="{BB962C8B-B14F-4D97-AF65-F5344CB8AC3E}">
        <p14:creationId xmlns:p14="http://schemas.microsoft.com/office/powerpoint/2010/main" val="3779946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805329"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7"/>
          <p:cNvGrpSpPr/>
          <p:nvPr/>
        </p:nvGrpSpPr>
        <p:grpSpPr>
          <a:xfrm>
            <a:off x="508001" y="0"/>
            <a:ext cx="11684148"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3" name="Google Shape;83;p7"/>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805333"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5" name="Google Shape;85;p7"/>
          <p:cNvSpPr txBox="1">
            <a:spLocks noGrp="1"/>
          </p:cNvSpPr>
          <p:nvPr>
            <p:ph type="body" idx="2"/>
          </p:nvPr>
        </p:nvSpPr>
        <p:spPr>
          <a:xfrm>
            <a:off x="5583171" y="2273567"/>
            <a:ext cx="4247200" cy="3620800"/>
          </a:xfrm>
          <a:prstGeom prst="rect">
            <a:avLst/>
          </a:prstGeom>
        </p:spPr>
        <p:txBody>
          <a:bodyPr spcFirstLastPara="1" wrap="square" lIns="0" tIns="0" rIns="0" bIns="0" anchor="t" anchorCtr="0">
            <a:noAutofit/>
          </a:bodyPr>
          <a:lstStyle>
            <a:lvl1pPr marL="609585" lvl="0" indent="-491054" rtl="0">
              <a:spcBef>
                <a:spcPts val="800"/>
              </a:spcBef>
              <a:spcAft>
                <a:spcPts val="0"/>
              </a:spcAft>
              <a:buSzPts val="2200"/>
              <a:buChar char="▸"/>
              <a:defRPr sz="2933"/>
            </a:lvl1pPr>
            <a:lvl2pPr marL="1219170" lvl="1" indent="-491054" rtl="0">
              <a:spcBef>
                <a:spcPts val="0"/>
              </a:spcBef>
              <a:spcAft>
                <a:spcPts val="0"/>
              </a:spcAft>
              <a:buSzPts val="2200"/>
              <a:buChar char="▹"/>
              <a:defRPr sz="2933"/>
            </a:lvl2pPr>
            <a:lvl3pPr marL="1828754" lvl="2" indent="-491054" rtl="0">
              <a:spcBef>
                <a:spcPts val="0"/>
              </a:spcBef>
              <a:spcAft>
                <a:spcPts val="0"/>
              </a:spcAft>
              <a:buSzPts val="2200"/>
              <a:buChar char="■"/>
              <a:defRPr sz="2933"/>
            </a:lvl3pPr>
            <a:lvl4pPr marL="2438339" lvl="3" indent="-491054" rtl="0">
              <a:spcBef>
                <a:spcPts val="0"/>
              </a:spcBef>
              <a:spcAft>
                <a:spcPts val="0"/>
              </a:spcAft>
              <a:buSzPts val="2200"/>
              <a:buChar char="●"/>
              <a:defRPr sz="2933"/>
            </a:lvl4pPr>
            <a:lvl5pPr marL="3047924" lvl="4" indent="-491054" rtl="0">
              <a:spcBef>
                <a:spcPts val="0"/>
              </a:spcBef>
              <a:spcAft>
                <a:spcPts val="0"/>
              </a:spcAft>
              <a:buSzPts val="2200"/>
              <a:buChar char="○"/>
              <a:defRPr sz="2933"/>
            </a:lvl5pPr>
            <a:lvl6pPr marL="3657509" lvl="5" indent="-491054" rtl="0">
              <a:spcBef>
                <a:spcPts val="0"/>
              </a:spcBef>
              <a:spcAft>
                <a:spcPts val="0"/>
              </a:spcAft>
              <a:buSzPts val="2200"/>
              <a:buChar char="■"/>
              <a:defRPr sz="2933"/>
            </a:lvl6pPr>
            <a:lvl7pPr marL="4267093" lvl="6" indent="-491054" rtl="0">
              <a:spcBef>
                <a:spcPts val="0"/>
              </a:spcBef>
              <a:spcAft>
                <a:spcPts val="0"/>
              </a:spcAft>
              <a:buSzPts val="2200"/>
              <a:buChar char="●"/>
              <a:defRPr sz="2933"/>
            </a:lvl7pPr>
            <a:lvl8pPr marL="4876678" lvl="7" indent="-491054" rtl="0">
              <a:spcBef>
                <a:spcPts val="0"/>
              </a:spcBef>
              <a:spcAft>
                <a:spcPts val="0"/>
              </a:spcAft>
              <a:buSzPts val="2200"/>
              <a:buChar char="○"/>
              <a:defRPr sz="2933"/>
            </a:lvl8pPr>
            <a:lvl9pPr marL="5486263" lvl="8" indent="-491054" rtl="0">
              <a:spcBef>
                <a:spcPts val="0"/>
              </a:spcBef>
              <a:spcAft>
                <a:spcPts val="0"/>
              </a:spcAft>
              <a:buSzPts val="2200"/>
              <a:buChar char="■"/>
              <a:defRPr sz="2933"/>
            </a:lvl9pPr>
          </a:lstStyle>
          <a:p>
            <a:endParaRPr/>
          </a:p>
        </p:txBody>
      </p:sp>
      <p:sp>
        <p:nvSpPr>
          <p:cNvPr id="86" name="Google Shape;86;p7"/>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425757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805329"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 name="Google Shape;47;p5"/>
          <p:cNvGrpSpPr/>
          <p:nvPr/>
        </p:nvGrpSpPr>
        <p:grpSpPr>
          <a:xfrm>
            <a:off x="508001" y="0"/>
            <a:ext cx="11684148"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6" name="Google Shape;56;p5"/>
          <p:cNvSpPr txBox="1">
            <a:spLocks noGrp="1"/>
          </p:cNvSpPr>
          <p:nvPr>
            <p:ph type="title"/>
          </p:nvPr>
        </p:nvSpPr>
        <p:spPr>
          <a:xfrm>
            <a:off x="819967" y="521800"/>
            <a:ext cx="90104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819967" y="2273567"/>
            <a:ext cx="90104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48872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805329"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 name="Google Shape;63;p6"/>
          <p:cNvSpPr txBox="1">
            <a:spLocks noGrp="1"/>
          </p:cNvSpPr>
          <p:nvPr>
            <p:ph type="title"/>
          </p:nvPr>
        </p:nvSpPr>
        <p:spPr>
          <a:xfrm>
            <a:off x="819967" y="521800"/>
            <a:ext cx="48176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819967" y="1968767"/>
            <a:ext cx="4817600" cy="3768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6349867"/>
            <a:ext cx="508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smtClean="0"/>
              <a:pPr algn="ctr"/>
              <a:t>‹#›</a:t>
            </a:fld>
            <a:endParaRPr lang="en"/>
          </a:p>
        </p:txBody>
      </p:sp>
      <p:grpSp>
        <p:nvGrpSpPr>
          <p:cNvPr id="66" name="Google Shape;66;p6"/>
          <p:cNvGrpSpPr/>
          <p:nvPr/>
        </p:nvGrpSpPr>
        <p:grpSpPr>
          <a:xfrm rot="10800000">
            <a:off x="6096000" y="-63"/>
            <a:ext cx="6096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03" y="6255541"/>
            <a:ext cx="1062616" cy="597721"/>
          </a:xfrm>
          <a:prstGeom prst="rect">
            <a:avLst/>
          </a:prstGeom>
        </p:spPr>
      </p:pic>
    </p:spTree>
    <p:extLst>
      <p:ext uri="{BB962C8B-B14F-4D97-AF65-F5344CB8AC3E}">
        <p14:creationId xmlns:p14="http://schemas.microsoft.com/office/powerpoint/2010/main" val="327076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1D62DD-FD43-5F1F-05AF-858FC325EDE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 xmlns:a16="http://schemas.microsoft.com/office/drawing/2014/main" id="{56BE1C15-A6D1-9BA2-A01D-F54E4B1AA7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121FA935-D46B-B151-07F9-6A097D43E402}"/>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5" name="Footer Placeholder 4">
            <a:extLst>
              <a:ext uri="{FF2B5EF4-FFF2-40B4-BE49-F238E27FC236}">
                <a16:creationId xmlns="" xmlns:a16="http://schemas.microsoft.com/office/drawing/2014/main" id="{9EFAE5E6-D90C-4339-6377-2A66E92301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3F35047-DA68-D77A-F4EB-FA0E3EFEED0B}"/>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13309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6B1401-E0BB-9758-1AB5-142E2C24201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 xmlns:a16="http://schemas.microsoft.com/office/drawing/2014/main" id="{30E5E88E-F978-A6FE-C9CF-F898AAA2B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B85F6C21-ED2C-F253-EF6F-9986C72EE8AF}"/>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5" name="Footer Placeholder 4">
            <a:extLst>
              <a:ext uri="{FF2B5EF4-FFF2-40B4-BE49-F238E27FC236}">
                <a16:creationId xmlns="" xmlns:a16="http://schemas.microsoft.com/office/drawing/2014/main" id="{5465AC61-B13F-9C06-B87C-9A01E3E0B6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10A9C3E-8832-A990-909F-27B6608A3160}"/>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266942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28CD2-6EB0-F2E5-E93B-32CAD667D41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 xmlns:a16="http://schemas.microsoft.com/office/drawing/2014/main" id="{975B44BE-0DCC-3D45-71E1-FB4B863DC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 xmlns:a16="http://schemas.microsoft.com/office/drawing/2014/main" id="{7FAC630B-1AB8-D81C-D957-698F52D0FD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 xmlns:a16="http://schemas.microsoft.com/office/drawing/2014/main" id="{569A5DC3-C980-D95B-6C77-88F9E39426BB}"/>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6" name="Footer Placeholder 5">
            <a:extLst>
              <a:ext uri="{FF2B5EF4-FFF2-40B4-BE49-F238E27FC236}">
                <a16:creationId xmlns="" xmlns:a16="http://schemas.microsoft.com/office/drawing/2014/main" id="{30113EB5-3156-1600-74F4-72C3660C7B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9EE4D07-DF9A-4641-2CFC-9D7B4158CA71}"/>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224875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6143D9-38D4-AEF2-941A-BD7D1F882A1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 xmlns:a16="http://schemas.microsoft.com/office/drawing/2014/main" id="{3454EEBB-B543-2A1A-7E24-F8CCE3DCE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FEEF302D-09DD-DD16-EA08-D01563170A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 xmlns:a16="http://schemas.microsoft.com/office/drawing/2014/main" id="{D70744D2-16C6-34CF-AD35-1305CF489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5DE089AC-B671-7259-5BF1-0859CE3D8C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 xmlns:a16="http://schemas.microsoft.com/office/drawing/2014/main" id="{DD245CB9-2001-D389-662E-11521F267F33}"/>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8" name="Footer Placeholder 7">
            <a:extLst>
              <a:ext uri="{FF2B5EF4-FFF2-40B4-BE49-F238E27FC236}">
                <a16:creationId xmlns="" xmlns:a16="http://schemas.microsoft.com/office/drawing/2014/main" id="{D25BC403-5884-01DA-620B-329CB67AB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C1BE5EDD-1164-12B7-FF45-EE644B1AC7F9}"/>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282833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C0A744-5694-F2D8-4072-97B503080F2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 xmlns:a16="http://schemas.microsoft.com/office/drawing/2014/main" id="{2893E232-F024-C61B-5E0D-189FAA538914}"/>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4" name="Footer Placeholder 3">
            <a:extLst>
              <a:ext uri="{FF2B5EF4-FFF2-40B4-BE49-F238E27FC236}">
                <a16:creationId xmlns="" xmlns:a16="http://schemas.microsoft.com/office/drawing/2014/main" id="{EF72D392-F7C5-070C-1C87-476E9A064A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5342EB3C-211A-2CD0-494E-DF89E3D32B1C}"/>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97091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3D8AB9B-0390-0389-5164-20AD2C4A332A}"/>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3" name="Footer Placeholder 2">
            <a:extLst>
              <a:ext uri="{FF2B5EF4-FFF2-40B4-BE49-F238E27FC236}">
                <a16:creationId xmlns="" xmlns:a16="http://schemas.microsoft.com/office/drawing/2014/main" id="{99460082-6FA9-3B84-7183-D43DE926F1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7B61C63-157E-7392-D00B-44110473D84D}"/>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31236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E2E87C-7DC8-0A8C-9DD6-33906D1CFC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 xmlns:a16="http://schemas.microsoft.com/office/drawing/2014/main" id="{C35EEB2A-BB2E-E7ED-B201-9ED04F9471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 xmlns:a16="http://schemas.microsoft.com/office/drawing/2014/main" id="{EB047B67-BEF3-66EB-10E5-B6758CC98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A12DB893-FC48-77F6-31F5-CAFCCE310EC2}"/>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6" name="Footer Placeholder 5">
            <a:extLst>
              <a:ext uri="{FF2B5EF4-FFF2-40B4-BE49-F238E27FC236}">
                <a16:creationId xmlns="" xmlns:a16="http://schemas.microsoft.com/office/drawing/2014/main" id="{EA3E3BD6-8EE8-BB50-E987-5B4F0589D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C37B065-B247-C28E-E023-3F5396BBB999}"/>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9585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863F00-3EFB-40AF-5034-D75A53216B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 xmlns:a16="http://schemas.microsoft.com/office/drawing/2014/main" id="{595705AA-8CDC-47D0-2064-303DB7230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99B16266-2E63-DF8A-68AF-956512481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2D0AA7AD-0B04-7CF4-8F73-56D68D2F58CE}"/>
              </a:ext>
            </a:extLst>
          </p:cNvPr>
          <p:cNvSpPr>
            <a:spLocks noGrp="1"/>
          </p:cNvSpPr>
          <p:nvPr>
            <p:ph type="dt" sz="half" idx="10"/>
          </p:nvPr>
        </p:nvSpPr>
        <p:spPr/>
        <p:txBody>
          <a:bodyPr/>
          <a:lstStyle/>
          <a:p>
            <a:fld id="{A251D0EB-05E7-634E-8369-D3FAA9FE967F}" type="datetimeFigureOut">
              <a:rPr lang="en-GB" smtClean="0"/>
              <a:t>16/05/2023</a:t>
            </a:fld>
            <a:endParaRPr lang="en-GB"/>
          </a:p>
        </p:txBody>
      </p:sp>
      <p:sp>
        <p:nvSpPr>
          <p:cNvPr id="6" name="Footer Placeholder 5">
            <a:extLst>
              <a:ext uri="{FF2B5EF4-FFF2-40B4-BE49-F238E27FC236}">
                <a16:creationId xmlns="" xmlns:a16="http://schemas.microsoft.com/office/drawing/2014/main" id="{3786CCBC-CF55-3305-F283-B862F9C49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373FCC9-17C2-95C6-345F-3BF1C0604697}"/>
              </a:ext>
            </a:extLst>
          </p:cNvPr>
          <p:cNvSpPr>
            <a:spLocks noGrp="1"/>
          </p:cNvSpPr>
          <p:nvPr>
            <p:ph type="sldNum" sz="quarter" idx="12"/>
          </p:nvPr>
        </p:nvSpPr>
        <p:spPr/>
        <p:txBody>
          <a:bodyPr/>
          <a:lstStyle/>
          <a:p>
            <a:fld id="{F054A9D9-3372-D74A-96C0-997B1AB34D4D}" type="slidenum">
              <a:rPr lang="en-GB" smtClean="0"/>
              <a:t>‹#›</a:t>
            </a:fld>
            <a:endParaRPr lang="en-GB"/>
          </a:p>
        </p:txBody>
      </p:sp>
    </p:spTree>
    <p:extLst>
      <p:ext uri="{BB962C8B-B14F-4D97-AF65-F5344CB8AC3E}">
        <p14:creationId xmlns:p14="http://schemas.microsoft.com/office/powerpoint/2010/main" val="391924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B25FFC9-78EE-4AD3-3188-D3167A4CD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 xmlns:a16="http://schemas.microsoft.com/office/drawing/2014/main" id="{B0D5A61E-3B0F-03BC-C9C3-CC01710A3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 xmlns:a16="http://schemas.microsoft.com/office/drawing/2014/main" id="{FD02C1BB-ACDA-CE57-B602-8DF774A43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1D0EB-05E7-634E-8369-D3FAA9FE967F}" type="datetimeFigureOut">
              <a:rPr lang="en-GB" smtClean="0"/>
              <a:t>16/05/2023</a:t>
            </a:fld>
            <a:endParaRPr lang="en-GB"/>
          </a:p>
        </p:txBody>
      </p:sp>
      <p:sp>
        <p:nvSpPr>
          <p:cNvPr id="5" name="Footer Placeholder 4">
            <a:extLst>
              <a:ext uri="{FF2B5EF4-FFF2-40B4-BE49-F238E27FC236}">
                <a16:creationId xmlns="" xmlns:a16="http://schemas.microsoft.com/office/drawing/2014/main" id="{89105FD1-8C3B-D9C1-69AC-37039F6F6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640F8490-D212-440F-3BAC-493AD8660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4A9D9-3372-D74A-96C0-997B1AB34D4D}" type="slidenum">
              <a:rPr lang="en-GB" smtClean="0"/>
              <a:t>‹#›</a:t>
            </a:fld>
            <a:endParaRPr lang="en-GB"/>
          </a:p>
        </p:txBody>
      </p:sp>
    </p:spTree>
    <p:extLst>
      <p:ext uri="{BB962C8B-B14F-4D97-AF65-F5344CB8AC3E}">
        <p14:creationId xmlns:p14="http://schemas.microsoft.com/office/powerpoint/2010/main" val="80871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www.england.nhs.uk/wp-content/uploads/2021/12/qsir-active-listening.pdf"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gland.nhs.uk/wp-content/uploads/2021/12/qsir-active-listening.pdf" TargetMode="External"/><Relationship Id="rId2" Type="http://schemas.openxmlformats.org/officeDocument/2006/relationships/hyperlink" Target="https://www.goodtherapy.org/learn-about-therapy/types/dance-movement-therapy" TargetMode="External"/><Relationship Id="rId1" Type="http://schemas.openxmlformats.org/officeDocument/2006/relationships/slideLayout" Target="../slideLayouts/slideLayout14.xml"/><Relationship Id="rId6" Type="http://schemas.openxmlformats.org/officeDocument/2006/relationships/hyperlink" Target="https://www.britannica.com/dictionary/stigma#:~:text=1,stigma%20attached%20to%20receiving%20welfare" TargetMode="External"/><Relationship Id="rId5" Type="http://schemas.openxmlformats.org/officeDocument/2006/relationships/hyperlink" Target="https://www.worldobesity.org/what-we-do/our-policy-priorities/weight-stigma#:~:text=Weight%20stigma%20is%20a%20result,can%20lead%20to%20stigmatising%20acts" TargetMode="External"/><Relationship Id="rId4" Type="http://schemas.openxmlformats.org/officeDocument/2006/relationships/hyperlink" Target="https://www.obesityaction.org/action-through-advocacy/weight-bias/people-first-langua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who.int/health-topics/obesity#tab=tab_2" TargetMode="External"/><Relationship Id="rId2" Type="http://schemas.openxmlformats.org/officeDocument/2006/relationships/hyperlink" Target="https://socialsci.libretexts.org/@go/page/8123"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hyperlink" Target="https://creativecommons.org/licenses/by-sa/4.0/dee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31371" y="4101075"/>
            <a:ext cx="8928992" cy="2208245"/>
          </a:xfrm>
          <a:prstGeom prst="rect">
            <a:avLst/>
          </a:prstGeom>
        </p:spPr>
        <p:txBody>
          <a:bodyPr spcFirstLastPara="1" vert="horz" wrap="square" lIns="0" tIns="0" rIns="0" bIns="0" rtlCol="0" anchor="ctr" anchorCtr="0">
            <a:noAutofit/>
          </a:bodyPr>
          <a:lstStyle/>
          <a:p>
            <a:pPr lvl="0" algn="ctr"/>
            <a:r>
              <a:rPr lang="it-IT" sz="3200" dirty="0"/>
              <a:t>Communicating with </a:t>
            </a:r>
            <a:r>
              <a:rPr lang="it-IT" sz="3200" dirty="0" smtClean="0"/>
              <a:t>Patients with Obesity – </a:t>
            </a:r>
            <a:r>
              <a:rPr lang="it-IT" sz="3200" dirty="0"/>
              <a:t>The Humanistic Approach </a:t>
            </a:r>
            <a:r>
              <a:rPr lang="en" sz="3200" dirty="0">
                <a:solidFill>
                  <a:schemeClr val="accent1"/>
                </a:solidFill>
              </a:rPr>
              <a:t/>
            </a:r>
            <a:br>
              <a:rPr lang="en" sz="3200" dirty="0">
                <a:solidFill>
                  <a:schemeClr val="accent1"/>
                </a:solidFill>
              </a:rPr>
            </a:br>
            <a:r>
              <a:rPr lang="it-IT" sz="2400" dirty="0"/>
              <a:t/>
            </a:r>
            <a:br>
              <a:rPr lang="it-IT" sz="2400" dirty="0"/>
            </a:br>
            <a:r>
              <a:rPr lang="it-IT" sz="2133" dirty="0"/>
              <a:t>Jonathan </a:t>
            </a:r>
            <a:r>
              <a:rPr lang="it-IT" sz="2133" dirty="0" err="1"/>
              <a:t>McFarland</a:t>
            </a:r>
            <a:r>
              <a:rPr lang="it-IT" sz="2133" dirty="0"/>
              <a:t>, Cristina Gonzalez, Mª Luisa Cuesta Santamaria, Isabel Maria Martin Ruiz, Eugenia </a:t>
            </a:r>
            <a:r>
              <a:rPr lang="it-IT" sz="2133" dirty="0" err="1"/>
              <a:t>Nadolu</a:t>
            </a:r>
            <a:r>
              <a:rPr lang="it-IT" sz="2133" dirty="0"/>
              <a:t> Velez, Eva Garcia </a:t>
            </a:r>
            <a:r>
              <a:rPr lang="it-IT" sz="2133" dirty="0" err="1"/>
              <a:t>Perea</a:t>
            </a:r>
            <a:r>
              <a:rPr lang="it-IT" sz="2133" dirty="0"/>
              <a:t> </a:t>
            </a:r>
            <a:endParaRPr sz="2133" dirty="0"/>
          </a:p>
        </p:txBody>
      </p:sp>
      <p:sp>
        <p:nvSpPr>
          <p:cNvPr id="3" name="Rectangle 2"/>
          <p:cNvSpPr/>
          <p:nvPr/>
        </p:nvSpPr>
        <p:spPr>
          <a:xfrm>
            <a:off x="911426" y="1210687"/>
            <a:ext cx="10192453" cy="1323439"/>
          </a:xfrm>
          <a:prstGeom prst="rect">
            <a:avLst/>
          </a:prstGeom>
        </p:spPr>
        <p:txBody>
          <a:bodyPr wrap="square">
            <a:spAutoFit/>
          </a:bodyPr>
          <a:lstStyle/>
          <a:p>
            <a:r>
              <a:rPr lang="en" sz="8000" b="1" dirty="0">
                <a:solidFill>
                  <a:schemeClr val="accent2"/>
                </a:solidFill>
              </a:rPr>
              <a:t>Connected 4 Health</a:t>
            </a:r>
            <a:endParaRPr lang="it-IT"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CEE242-D487-9314-20ED-03BBDAFDE9E5}"/>
              </a:ext>
            </a:extLst>
          </p:cNvPr>
          <p:cNvSpPr>
            <a:spLocks noGrp="1"/>
          </p:cNvSpPr>
          <p:nvPr>
            <p:ph type="title"/>
          </p:nvPr>
        </p:nvSpPr>
        <p:spPr/>
        <p:txBody>
          <a:bodyPr/>
          <a:lstStyle/>
          <a:p>
            <a:r>
              <a:rPr lang="en-GB" sz="4267" b="1" dirty="0">
                <a:solidFill>
                  <a:schemeClr val="bg1"/>
                </a:solidFill>
                <a:latin typeface="Calibri" panose="020F0502020204030204" pitchFamily="34" charset="0"/>
                <a:cs typeface="Calibri" panose="020F0502020204030204" pitchFamily="34" charset="0"/>
              </a:rPr>
              <a:t>2. ‘Stigma associated with physical deformation’ (Goffman)</a:t>
            </a:r>
            <a:endParaRPr lang="en-GB" dirty="0">
              <a:solidFill>
                <a:schemeClr val="bg1"/>
              </a:solidFill>
            </a:endParaRPr>
          </a:p>
        </p:txBody>
      </p:sp>
      <p:sp>
        <p:nvSpPr>
          <p:cNvPr id="3" name="Text Placeholder 2">
            <a:extLst>
              <a:ext uri="{FF2B5EF4-FFF2-40B4-BE49-F238E27FC236}">
                <a16:creationId xmlns="" xmlns:a16="http://schemas.microsoft.com/office/drawing/2014/main" id="{E8120C18-0684-1A57-60A4-D917E9A13B5A}"/>
              </a:ext>
            </a:extLst>
          </p:cNvPr>
          <p:cNvSpPr>
            <a:spLocks noGrp="1"/>
          </p:cNvSpPr>
          <p:nvPr>
            <p:ph type="body" idx="1"/>
          </p:nvPr>
        </p:nvSpPr>
        <p:spPr/>
        <p:txBody>
          <a:bodyPr/>
          <a:lstStyle/>
          <a:p>
            <a:r>
              <a:rPr lang="en-GB" i="0" dirty="0">
                <a:solidFill>
                  <a:srgbClr val="212529"/>
                </a:solidFill>
                <a:effectLst/>
                <a:latin typeface="+mn-lt"/>
                <a:cs typeface="Calibri" panose="020F0502020204030204" pitchFamily="34" charset="0"/>
              </a:rPr>
              <a:t>Weight stigma refers to the discriminatory acts and ideologies targeted towards individuals because of their weight and size. </a:t>
            </a:r>
          </a:p>
          <a:p>
            <a:r>
              <a:rPr lang="en-GB" i="0" dirty="0">
                <a:solidFill>
                  <a:srgbClr val="212529"/>
                </a:solidFill>
                <a:effectLst/>
                <a:latin typeface="+mn-lt"/>
                <a:cs typeface="Calibri" panose="020F0502020204030204" pitchFamily="34" charset="0"/>
              </a:rPr>
              <a:t>Weight stigma is a result of weight bias. </a:t>
            </a:r>
          </a:p>
          <a:p>
            <a:r>
              <a:rPr lang="en-GB" i="0" dirty="0">
                <a:solidFill>
                  <a:srgbClr val="212529"/>
                </a:solidFill>
                <a:effectLst/>
                <a:latin typeface="+mn-lt"/>
                <a:cs typeface="Calibri" panose="020F0502020204030204" pitchFamily="34" charset="0"/>
              </a:rPr>
              <a:t>Weight bias refers to the negative ideologies associated with obesity.</a:t>
            </a:r>
            <a:endParaRPr lang="en-GB" dirty="0">
              <a:latin typeface="+mn-lt"/>
              <a:cs typeface="Calibri" panose="020F0502020204030204" pitchFamily="34" charset="0"/>
            </a:endParaRPr>
          </a:p>
        </p:txBody>
      </p:sp>
      <p:sp>
        <p:nvSpPr>
          <p:cNvPr id="4" name="Slide Number Placeholder 3">
            <a:extLst>
              <a:ext uri="{FF2B5EF4-FFF2-40B4-BE49-F238E27FC236}">
                <a16:creationId xmlns="" xmlns:a16="http://schemas.microsoft.com/office/drawing/2014/main" id="{E1F0BA1B-A41D-F096-37A8-79DBC5F2ACA3}"/>
              </a:ext>
            </a:extLst>
          </p:cNvPr>
          <p:cNvSpPr>
            <a:spLocks noGrp="1"/>
          </p:cNvSpPr>
          <p:nvPr>
            <p:ph type="sldNum" idx="12"/>
          </p:nvPr>
        </p:nvSpPr>
        <p:spPr/>
        <p:txBody>
          <a:bodyPr/>
          <a:lstStyle/>
          <a:p>
            <a:pPr algn="ctr"/>
            <a:fld id="{00000000-1234-1234-1234-123412341234}" type="slidenum">
              <a:rPr lang="en" smtClean="0"/>
              <a:pPr algn="ctr"/>
              <a:t>10</a:t>
            </a:fld>
            <a:endParaRPr lang="en"/>
          </a:p>
        </p:txBody>
      </p:sp>
    </p:spTree>
    <p:extLst>
      <p:ext uri="{BB962C8B-B14F-4D97-AF65-F5344CB8AC3E}">
        <p14:creationId xmlns:p14="http://schemas.microsoft.com/office/powerpoint/2010/main" val="194508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E997-EEED-C623-CE2A-28D5DC42C8A0}"/>
              </a:ext>
            </a:extLst>
          </p:cNvPr>
          <p:cNvSpPr>
            <a:spLocks noGrp="1"/>
          </p:cNvSpPr>
          <p:nvPr>
            <p:ph type="title"/>
          </p:nvPr>
        </p:nvSpPr>
        <p:spPr/>
        <p:txBody>
          <a:bodyPr/>
          <a:lstStyle/>
          <a:p>
            <a:endParaRPr lang="en-GB"/>
          </a:p>
        </p:txBody>
      </p:sp>
      <p:sp>
        <p:nvSpPr>
          <p:cNvPr id="3" name="Text Placeholder 2">
            <a:extLst>
              <a:ext uri="{FF2B5EF4-FFF2-40B4-BE49-F238E27FC236}">
                <a16:creationId xmlns="" xmlns:a16="http://schemas.microsoft.com/office/drawing/2014/main" id="{40761BE7-4485-20B6-461B-E633613483D1}"/>
              </a:ext>
            </a:extLst>
          </p:cNvPr>
          <p:cNvSpPr>
            <a:spLocks noGrp="1"/>
          </p:cNvSpPr>
          <p:nvPr>
            <p:ph type="body" idx="1"/>
          </p:nvPr>
        </p:nvSpPr>
        <p:spPr>
          <a:xfrm>
            <a:off x="819967" y="1853926"/>
            <a:ext cx="9212471" cy="4753541"/>
          </a:xfrm>
        </p:spPr>
        <p:txBody>
          <a:bodyPr/>
          <a:lstStyle/>
          <a:p>
            <a:r>
              <a:rPr lang="en-GB" sz="2400" dirty="0">
                <a:solidFill>
                  <a:srgbClr val="212529"/>
                </a:solidFill>
                <a:cs typeface="Calibri" panose="020F0502020204030204" pitchFamily="34" charset="0"/>
              </a:rPr>
              <a:t>These can include laziness, lack of will power, a lack of moral character, bad hygiene, low level of intelligence and unattractiveness. Stigmatising beliefs and ideologies can lead to stigmatising acts. These acts can manifest themselves in various different ways</a:t>
            </a:r>
          </a:p>
          <a:p>
            <a:r>
              <a:rPr lang="en-GB" sz="2400" dirty="0">
                <a:solidFill>
                  <a:srgbClr val="212529"/>
                </a:solidFill>
                <a:cs typeface="Calibri" panose="020F0502020204030204" pitchFamily="34" charset="0"/>
              </a:rPr>
              <a:t>People with obesity may experience negative verbal commentaries, teasing, or physical assault.</a:t>
            </a:r>
          </a:p>
          <a:p>
            <a:r>
              <a:rPr lang="en-GB" sz="2400" dirty="0">
                <a:solidFill>
                  <a:srgbClr val="212529"/>
                </a:solidFill>
                <a:cs typeface="Calibri" panose="020F0502020204030204" pitchFamily="34" charset="0"/>
              </a:rPr>
              <a:t>The environment also plays a part - </a:t>
            </a:r>
          </a:p>
          <a:p>
            <a:r>
              <a:rPr lang="en-GB" sz="2400" dirty="0">
                <a:solidFill>
                  <a:srgbClr val="212529"/>
                </a:solidFill>
                <a:cs typeface="Calibri" panose="020F0502020204030204" pitchFamily="34" charset="0"/>
              </a:rPr>
              <a:t>This is commonly reported in medical settings in particular, where seating, gowns and examination tables are unable to accommodate people with obesity.</a:t>
            </a:r>
            <a:endParaRPr lang="en-GB" sz="2400" dirty="0">
              <a:cs typeface="Calibri" panose="020F0502020204030204" pitchFamily="34" charset="0"/>
            </a:endParaRPr>
          </a:p>
        </p:txBody>
      </p:sp>
      <p:sp>
        <p:nvSpPr>
          <p:cNvPr id="4" name="Slide Number Placeholder 3">
            <a:extLst>
              <a:ext uri="{FF2B5EF4-FFF2-40B4-BE49-F238E27FC236}">
                <a16:creationId xmlns="" xmlns:a16="http://schemas.microsoft.com/office/drawing/2014/main" id="{E828D4EF-BB15-7F65-EC6E-CE39576C67BD}"/>
              </a:ext>
            </a:extLst>
          </p:cNvPr>
          <p:cNvSpPr>
            <a:spLocks noGrp="1"/>
          </p:cNvSpPr>
          <p:nvPr>
            <p:ph type="sldNum" idx="12"/>
          </p:nvPr>
        </p:nvSpPr>
        <p:spPr/>
        <p:txBody>
          <a:bodyPr/>
          <a:lstStyle/>
          <a:p>
            <a:pPr algn="ctr"/>
            <a:fld id="{00000000-1234-1234-1234-123412341234}" type="slidenum">
              <a:rPr lang="en" smtClean="0"/>
              <a:pPr algn="ctr"/>
              <a:t>11</a:t>
            </a:fld>
            <a:endParaRPr lang="en"/>
          </a:p>
        </p:txBody>
      </p:sp>
    </p:spTree>
    <p:extLst>
      <p:ext uri="{BB962C8B-B14F-4D97-AF65-F5344CB8AC3E}">
        <p14:creationId xmlns:p14="http://schemas.microsoft.com/office/powerpoint/2010/main" val="103936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9435C-BBC2-F0F5-5604-0D39D81DB117}"/>
              </a:ext>
            </a:extLst>
          </p:cNvPr>
          <p:cNvSpPr>
            <a:spLocks noGrp="1"/>
          </p:cNvSpPr>
          <p:nvPr>
            <p:ph type="title"/>
          </p:nvPr>
        </p:nvSpPr>
        <p:spPr/>
        <p:txBody>
          <a:bodyPr/>
          <a:lstStyle/>
          <a:p>
            <a:r>
              <a:rPr lang="en-GB" dirty="0"/>
              <a:t>Weight bias ( stigmatization in </a:t>
            </a:r>
            <a:r>
              <a:rPr lang="en-GB" dirty="0" err="1"/>
              <a:t>Heathcare</a:t>
            </a:r>
            <a:r>
              <a:rPr lang="en-GB" dirty="0"/>
              <a:t>)</a:t>
            </a:r>
          </a:p>
        </p:txBody>
      </p:sp>
      <p:sp>
        <p:nvSpPr>
          <p:cNvPr id="3" name="Text Placeholder 2">
            <a:extLst>
              <a:ext uri="{FF2B5EF4-FFF2-40B4-BE49-F238E27FC236}">
                <a16:creationId xmlns="" xmlns:a16="http://schemas.microsoft.com/office/drawing/2014/main" id="{DDC1CFD8-47ED-1EA2-96DC-9FCDDBE69E68}"/>
              </a:ext>
            </a:extLst>
          </p:cNvPr>
          <p:cNvSpPr>
            <a:spLocks noGrp="1"/>
          </p:cNvSpPr>
          <p:nvPr>
            <p:ph type="body" idx="1"/>
          </p:nvPr>
        </p:nvSpPr>
        <p:spPr>
          <a:xfrm>
            <a:off x="1199456" y="2088481"/>
            <a:ext cx="9010400" cy="4602067"/>
          </a:xfrm>
        </p:spPr>
        <p:txBody>
          <a:bodyPr/>
          <a:lstStyle/>
          <a:p>
            <a:r>
              <a:rPr lang="en-GB" sz="2667" dirty="0">
                <a:solidFill>
                  <a:srgbClr val="212529"/>
                </a:solidFill>
                <a:cs typeface="Calibri" panose="020F0502020204030204" pitchFamily="34" charset="0"/>
              </a:rPr>
              <a:t>Weight bias persists into healthcare settings. </a:t>
            </a:r>
          </a:p>
          <a:p>
            <a:r>
              <a:rPr lang="en-GB" sz="2667" dirty="0">
                <a:solidFill>
                  <a:srgbClr val="212529"/>
                </a:solidFill>
                <a:cs typeface="Calibri" panose="020F0502020204030204" pitchFamily="34" charset="0"/>
              </a:rPr>
              <a:t>The use of stereotypical characteristics such as lazy, weak- willed, and noncompliant is rife. </a:t>
            </a:r>
          </a:p>
          <a:p>
            <a:r>
              <a:rPr lang="en-GB" sz="2667" dirty="0">
                <a:solidFill>
                  <a:srgbClr val="212529"/>
                </a:solidFill>
                <a:cs typeface="Calibri" panose="020F0502020204030204" pitchFamily="34" charset="0"/>
              </a:rPr>
              <a:t>Physicians generally have lower levels of respect for patients with higher BMI and generally spend less time providing consultations to patients with obesity compared to their healthy-weight counterparts. In one study by </a:t>
            </a:r>
            <a:r>
              <a:rPr lang="en-GB" sz="2667" dirty="0" err="1">
                <a:solidFill>
                  <a:srgbClr val="212529"/>
                </a:solidFill>
                <a:cs typeface="Calibri" panose="020F0502020204030204" pitchFamily="34" charset="0"/>
              </a:rPr>
              <a:t>Puhl</a:t>
            </a:r>
            <a:r>
              <a:rPr lang="en-GB" sz="2667" dirty="0">
                <a:solidFill>
                  <a:srgbClr val="212529"/>
                </a:solidFill>
                <a:cs typeface="Calibri" panose="020F0502020204030204" pitchFamily="34" charset="0"/>
              </a:rPr>
              <a:t> and Brownell, 53% of people with overweight and obesity reported to have received inappropriate comments from their doctor about their weight.</a:t>
            </a:r>
            <a:endParaRPr lang="en-GB" sz="2667" dirty="0">
              <a:cs typeface="Calibri" panose="020F0502020204030204" pitchFamily="34" charset="0"/>
            </a:endParaRPr>
          </a:p>
        </p:txBody>
      </p:sp>
      <p:sp>
        <p:nvSpPr>
          <p:cNvPr id="4" name="Slide Number Placeholder 3">
            <a:extLst>
              <a:ext uri="{FF2B5EF4-FFF2-40B4-BE49-F238E27FC236}">
                <a16:creationId xmlns="" xmlns:a16="http://schemas.microsoft.com/office/drawing/2014/main" id="{000A1D99-0687-EE51-6682-6EB68E7B2572}"/>
              </a:ext>
            </a:extLst>
          </p:cNvPr>
          <p:cNvSpPr>
            <a:spLocks noGrp="1"/>
          </p:cNvSpPr>
          <p:nvPr>
            <p:ph type="sldNum" idx="12"/>
          </p:nvPr>
        </p:nvSpPr>
        <p:spPr/>
        <p:txBody>
          <a:bodyPr/>
          <a:lstStyle/>
          <a:p>
            <a:pPr algn="ctr"/>
            <a:fld id="{00000000-1234-1234-1234-123412341234}" type="slidenum">
              <a:rPr lang="en" smtClean="0"/>
              <a:pPr algn="ctr"/>
              <a:t>12</a:t>
            </a:fld>
            <a:endParaRPr lang="en"/>
          </a:p>
        </p:txBody>
      </p:sp>
    </p:spTree>
    <p:extLst>
      <p:ext uri="{BB962C8B-B14F-4D97-AF65-F5344CB8AC3E}">
        <p14:creationId xmlns:p14="http://schemas.microsoft.com/office/powerpoint/2010/main" val="14538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9B9057-B938-155B-1C14-FF3B362EC747}"/>
              </a:ext>
            </a:extLst>
          </p:cNvPr>
          <p:cNvSpPr>
            <a:spLocks noGrp="1"/>
          </p:cNvSpPr>
          <p:nvPr>
            <p:ph type="title"/>
          </p:nvPr>
        </p:nvSpPr>
        <p:spPr/>
        <p:txBody>
          <a:bodyPr/>
          <a:lstStyle/>
          <a:p>
            <a:r>
              <a:rPr lang="en-GB" dirty="0"/>
              <a:t>Ways to combat weight stigma </a:t>
            </a:r>
          </a:p>
        </p:txBody>
      </p:sp>
      <p:sp>
        <p:nvSpPr>
          <p:cNvPr id="4" name="Slide Number Placeholder 3">
            <a:extLst>
              <a:ext uri="{FF2B5EF4-FFF2-40B4-BE49-F238E27FC236}">
                <a16:creationId xmlns="" xmlns:a16="http://schemas.microsoft.com/office/drawing/2014/main" id="{2AAEB33F-7D81-B4F3-79E4-C8A6E228D0F2}"/>
              </a:ext>
            </a:extLst>
          </p:cNvPr>
          <p:cNvSpPr>
            <a:spLocks noGrp="1"/>
          </p:cNvSpPr>
          <p:nvPr>
            <p:ph type="sldNum" idx="12"/>
          </p:nvPr>
        </p:nvSpPr>
        <p:spPr/>
        <p:txBody>
          <a:bodyPr/>
          <a:lstStyle/>
          <a:p>
            <a:pPr algn="ctr"/>
            <a:fld id="{00000000-1234-1234-1234-123412341234}" type="slidenum">
              <a:rPr lang="en" smtClean="0"/>
              <a:pPr algn="ctr"/>
              <a:t>13</a:t>
            </a:fld>
            <a:endParaRPr lang="en"/>
          </a:p>
        </p:txBody>
      </p:sp>
      <p:pic>
        <p:nvPicPr>
          <p:cNvPr id="6" name="Picture 5" descr="A picture containing text, outdoor, vector graphics, sign&#10;&#10;Description automatically generated">
            <a:extLst>
              <a:ext uri="{FF2B5EF4-FFF2-40B4-BE49-F238E27FC236}">
                <a16:creationId xmlns="" xmlns:a16="http://schemas.microsoft.com/office/drawing/2014/main" id="{00022917-47ED-533C-A73F-3A4411B5AFFE}"/>
              </a:ext>
            </a:extLst>
          </p:cNvPr>
          <p:cNvPicPr>
            <a:picLocks noChangeAspect="1"/>
          </p:cNvPicPr>
          <p:nvPr/>
        </p:nvPicPr>
        <p:blipFill>
          <a:blip r:embed="rId2"/>
          <a:stretch>
            <a:fillRect/>
          </a:stretch>
        </p:blipFill>
        <p:spPr>
          <a:xfrm>
            <a:off x="2613837" y="1898073"/>
            <a:ext cx="5422660" cy="4669003"/>
          </a:xfrm>
          <a:prstGeom prst="rect">
            <a:avLst/>
          </a:prstGeom>
        </p:spPr>
      </p:pic>
    </p:spTree>
    <p:extLst>
      <p:ext uri="{BB962C8B-B14F-4D97-AF65-F5344CB8AC3E}">
        <p14:creationId xmlns:p14="http://schemas.microsoft.com/office/powerpoint/2010/main" val="191017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0F65CA-CBB5-4823-3BC0-BD2296C6A6FD}"/>
              </a:ext>
            </a:extLst>
          </p:cNvPr>
          <p:cNvSpPr>
            <a:spLocks noGrp="1"/>
          </p:cNvSpPr>
          <p:nvPr>
            <p:ph type="title"/>
          </p:nvPr>
        </p:nvSpPr>
        <p:spPr/>
        <p:txBody>
          <a:bodyPr/>
          <a:lstStyle/>
          <a:p>
            <a:r>
              <a:rPr lang="en-GB" dirty="0"/>
              <a:t>People-first language </a:t>
            </a:r>
          </a:p>
        </p:txBody>
      </p:sp>
      <p:sp>
        <p:nvSpPr>
          <p:cNvPr id="3" name="Text Placeholder 2">
            <a:extLst>
              <a:ext uri="{FF2B5EF4-FFF2-40B4-BE49-F238E27FC236}">
                <a16:creationId xmlns="" xmlns:a16="http://schemas.microsoft.com/office/drawing/2014/main" id="{24BE1C8F-273A-BD47-9754-713B504BE9CC}"/>
              </a:ext>
            </a:extLst>
          </p:cNvPr>
          <p:cNvSpPr>
            <a:spLocks noGrp="1"/>
          </p:cNvSpPr>
          <p:nvPr>
            <p:ph type="body" idx="1"/>
          </p:nvPr>
        </p:nvSpPr>
        <p:spPr>
          <a:xfrm>
            <a:off x="1025718" y="2033650"/>
            <a:ext cx="9409045" cy="4515677"/>
          </a:xfrm>
        </p:spPr>
        <p:txBody>
          <a:bodyPr/>
          <a:lstStyle/>
          <a:p>
            <a:r>
              <a:rPr lang="en-GB" sz="2667" dirty="0">
                <a:solidFill>
                  <a:srgbClr val="212529"/>
                </a:solidFill>
                <a:cs typeface="Calibri" panose="020F0502020204030204" pitchFamily="34" charset="0"/>
              </a:rPr>
              <a:t>Obesity is one of the last diseases where society has failed to implement </a:t>
            </a:r>
            <a:r>
              <a:rPr lang="en-GB" sz="2667" b="1" dirty="0">
                <a:solidFill>
                  <a:srgbClr val="212529"/>
                </a:solidFill>
                <a:cs typeface="Calibri" panose="020F0502020204030204" pitchFamily="34" charset="0"/>
              </a:rPr>
              <a:t>people first language</a:t>
            </a:r>
            <a:r>
              <a:rPr lang="en-GB" sz="2667" dirty="0">
                <a:solidFill>
                  <a:srgbClr val="212529"/>
                </a:solidFill>
                <a:cs typeface="Calibri" panose="020F0502020204030204" pitchFamily="34" charset="0"/>
              </a:rPr>
              <a:t>. People-first language puts the person before their disease, emphasising that an individual is not defined by their condition. </a:t>
            </a:r>
          </a:p>
          <a:p>
            <a:r>
              <a:rPr lang="en-GB" sz="2667" dirty="0">
                <a:solidFill>
                  <a:srgbClr val="212529"/>
                </a:solidFill>
                <a:cs typeface="Calibri" panose="020F0502020204030204" pitchFamily="34" charset="0"/>
              </a:rPr>
              <a:t>For example, it is now very uncommon to see someone referred to as a </a:t>
            </a:r>
            <a:r>
              <a:rPr lang="en-GB" sz="2667" i="1" dirty="0">
                <a:solidFill>
                  <a:srgbClr val="212529"/>
                </a:solidFill>
                <a:cs typeface="Calibri" panose="020F0502020204030204" pitchFamily="34" charset="0"/>
              </a:rPr>
              <a:t>disabled person</a:t>
            </a:r>
            <a:r>
              <a:rPr lang="en-GB" sz="2667" dirty="0">
                <a:solidFill>
                  <a:srgbClr val="212529"/>
                </a:solidFill>
                <a:cs typeface="Calibri" panose="020F0502020204030204" pitchFamily="34" charset="0"/>
              </a:rPr>
              <a:t>; </a:t>
            </a:r>
            <a:r>
              <a:rPr lang="en-GB" sz="2667" b="1" dirty="0">
                <a:solidFill>
                  <a:srgbClr val="212529"/>
                </a:solidFill>
                <a:cs typeface="Calibri" panose="020F0502020204030204" pitchFamily="34" charset="0"/>
              </a:rPr>
              <a:t>you'll more likely see reference to a </a:t>
            </a:r>
            <a:r>
              <a:rPr lang="en-GB" sz="2667" b="1" i="1" dirty="0">
                <a:solidFill>
                  <a:srgbClr val="212529"/>
                </a:solidFill>
                <a:cs typeface="Calibri" panose="020F0502020204030204" pitchFamily="34" charset="0"/>
              </a:rPr>
              <a:t>person with a disability</a:t>
            </a:r>
            <a:r>
              <a:rPr lang="en-GB" sz="2667" b="1" dirty="0">
                <a:solidFill>
                  <a:srgbClr val="212529"/>
                </a:solidFill>
                <a:cs typeface="Calibri" panose="020F0502020204030204" pitchFamily="34" charset="0"/>
              </a:rPr>
              <a:t>. The person comes first</a:t>
            </a:r>
            <a:r>
              <a:rPr lang="en-GB" sz="2667" dirty="0">
                <a:solidFill>
                  <a:srgbClr val="212529"/>
                </a:solidFill>
                <a:cs typeface="Calibri" panose="020F0502020204030204" pitchFamily="34" charset="0"/>
              </a:rPr>
              <a:t>, and their disability is a characteristic rather than a defining feature. </a:t>
            </a:r>
          </a:p>
          <a:p>
            <a:r>
              <a:rPr lang="en-GB" sz="2667" dirty="0">
                <a:solidFill>
                  <a:srgbClr val="212529"/>
                </a:solidFill>
                <a:cs typeface="Calibri" panose="020F0502020204030204" pitchFamily="34" charset="0"/>
              </a:rPr>
              <a:t>Unfortunately, </a:t>
            </a:r>
            <a:r>
              <a:rPr lang="en-GB" sz="2667" b="1" dirty="0">
                <a:solidFill>
                  <a:srgbClr val="212529"/>
                </a:solidFill>
                <a:cs typeface="Calibri" panose="020F0502020204030204" pitchFamily="34" charset="0"/>
              </a:rPr>
              <a:t>this is not yet the norm with obesity</a:t>
            </a:r>
            <a:endParaRPr lang="en-GB" sz="2667" b="1" dirty="0"/>
          </a:p>
        </p:txBody>
      </p:sp>
      <p:sp>
        <p:nvSpPr>
          <p:cNvPr id="4" name="Slide Number Placeholder 3">
            <a:extLst>
              <a:ext uri="{FF2B5EF4-FFF2-40B4-BE49-F238E27FC236}">
                <a16:creationId xmlns="" xmlns:a16="http://schemas.microsoft.com/office/drawing/2014/main" id="{DFE61F52-29D7-BA47-5CF4-BDA8C3FAFFD5}"/>
              </a:ext>
            </a:extLst>
          </p:cNvPr>
          <p:cNvSpPr>
            <a:spLocks noGrp="1"/>
          </p:cNvSpPr>
          <p:nvPr>
            <p:ph type="sldNum" idx="12"/>
          </p:nvPr>
        </p:nvSpPr>
        <p:spPr/>
        <p:txBody>
          <a:bodyPr/>
          <a:lstStyle/>
          <a:p>
            <a:pPr algn="ctr"/>
            <a:fld id="{00000000-1234-1234-1234-123412341234}" type="slidenum">
              <a:rPr lang="en" smtClean="0"/>
              <a:pPr algn="ctr"/>
              <a:t>14</a:t>
            </a:fld>
            <a:endParaRPr lang="en"/>
          </a:p>
        </p:txBody>
      </p:sp>
    </p:spTree>
    <p:extLst>
      <p:ext uri="{BB962C8B-B14F-4D97-AF65-F5344CB8AC3E}">
        <p14:creationId xmlns:p14="http://schemas.microsoft.com/office/powerpoint/2010/main" val="270052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1D823-0B24-D447-1A7A-597AFF4A3409}"/>
              </a:ext>
            </a:extLst>
          </p:cNvPr>
          <p:cNvSpPr>
            <a:spLocks noGrp="1"/>
          </p:cNvSpPr>
          <p:nvPr>
            <p:ph type="title"/>
          </p:nvPr>
        </p:nvSpPr>
        <p:spPr/>
        <p:txBody>
          <a:bodyPr/>
          <a:lstStyle/>
          <a:p>
            <a:endParaRPr lang="en-GB"/>
          </a:p>
        </p:txBody>
      </p:sp>
      <p:sp>
        <p:nvSpPr>
          <p:cNvPr id="3" name="Text Placeholder 2">
            <a:extLst>
              <a:ext uri="{FF2B5EF4-FFF2-40B4-BE49-F238E27FC236}">
                <a16:creationId xmlns="" xmlns:a16="http://schemas.microsoft.com/office/drawing/2014/main" id="{CC624EF2-DC29-7CCB-0B30-13AECE4FB5D6}"/>
              </a:ext>
            </a:extLst>
          </p:cNvPr>
          <p:cNvSpPr>
            <a:spLocks noGrp="1"/>
          </p:cNvSpPr>
          <p:nvPr>
            <p:ph type="body" idx="1"/>
          </p:nvPr>
        </p:nvSpPr>
        <p:spPr/>
        <p:txBody>
          <a:bodyPr/>
          <a:lstStyle/>
          <a:p>
            <a:pPr algn="l"/>
            <a:r>
              <a:rPr lang="en-GB" sz="2600" dirty="0">
                <a:solidFill>
                  <a:srgbClr val="50586B"/>
                </a:solidFill>
                <a:cs typeface="Calibri" panose="020F0502020204030204" pitchFamily="34" charset="0"/>
              </a:rPr>
              <a:t>People-first language involves putting the </a:t>
            </a:r>
            <a:r>
              <a:rPr lang="en-GB" sz="2600" i="1" dirty="0">
                <a:solidFill>
                  <a:srgbClr val="50586B"/>
                </a:solidFill>
                <a:cs typeface="Calibri" panose="020F0502020204030204" pitchFamily="34" charset="0"/>
              </a:rPr>
              <a:t>person</a:t>
            </a:r>
            <a:r>
              <a:rPr lang="en-GB" sz="2600" dirty="0">
                <a:solidFill>
                  <a:srgbClr val="50586B"/>
                </a:solidFill>
                <a:cs typeface="Calibri" panose="020F0502020204030204" pitchFamily="34" charset="0"/>
              </a:rPr>
              <a:t> before the </a:t>
            </a:r>
            <a:r>
              <a:rPr lang="en-GB" sz="2600" i="1" dirty="0">
                <a:solidFill>
                  <a:srgbClr val="50586B"/>
                </a:solidFill>
                <a:cs typeface="Calibri" panose="020F0502020204030204" pitchFamily="34" charset="0"/>
              </a:rPr>
              <a:t>condition</a:t>
            </a:r>
            <a:r>
              <a:rPr lang="en-GB" sz="2600" dirty="0">
                <a:solidFill>
                  <a:srgbClr val="50586B"/>
                </a:solidFill>
                <a:cs typeface="Calibri" panose="020F0502020204030204" pitchFamily="34" charset="0"/>
              </a:rPr>
              <a:t>. The Obesity Action Coalition provides a couple of examples:</a:t>
            </a:r>
          </a:p>
          <a:p>
            <a:pPr algn="l"/>
            <a:r>
              <a:rPr lang="en-GB" sz="2600" i="1" dirty="0">
                <a:solidFill>
                  <a:srgbClr val="50586B"/>
                </a:solidFill>
                <a:cs typeface="Calibri" panose="020F0502020204030204" pitchFamily="34" charset="0"/>
              </a:rPr>
              <a:t>“The woman was affected by obesity.”</a:t>
            </a:r>
            <a:r>
              <a:rPr lang="en-GB" sz="2600" dirty="0">
                <a:solidFill>
                  <a:srgbClr val="50586B"/>
                </a:solidFill>
                <a:cs typeface="Calibri" panose="020F0502020204030204" pitchFamily="34" charset="0"/>
              </a:rPr>
              <a:t> instead of </a:t>
            </a:r>
            <a:r>
              <a:rPr lang="en-GB" sz="2600" i="1" dirty="0">
                <a:solidFill>
                  <a:srgbClr val="50586B"/>
                </a:solidFill>
                <a:cs typeface="Calibri" panose="020F0502020204030204" pitchFamily="34" charset="0"/>
              </a:rPr>
              <a:t>“The woman was obese.”</a:t>
            </a:r>
            <a:endParaRPr lang="en-GB" sz="2600" dirty="0">
              <a:solidFill>
                <a:srgbClr val="50586B"/>
              </a:solidFill>
              <a:cs typeface="Calibri" panose="020F0502020204030204" pitchFamily="34" charset="0"/>
            </a:endParaRPr>
          </a:p>
          <a:p>
            <a:pPr algn="l"/>
            <a:r>
              <a:rPr lang="en-GB" sz="2600" i="1" dirty="0">
                <a:solidFill>
                  <a:srgbClr val="50586B"/>
                </a:solidFill>
                <a:cs typeface="Calibri" panose="020F0502020204030204" pitchFamily="34" charset="0"/>
              </a:rPr>
              <a:t>“The man with obesity was on the bus.”</a:t>
            </a:r>
            <a:r>
              <a:rPr lang="en-GB" sz="2600" dirty="0">
                <a:solidFill>
                  <a:srgbClr val="50586B"/>
                </a:solidFill>
                <a:cs typeface="Calibri" panose="020F0502020204030204" pitchFamily="34" charset="0"/>
              </a:rPr>
              <a:t> instead of </a:t>
            </a:r>
            <a:r>
              <a:rPr lang="en-GB" sz="2600" i="1" dirty="0">
                <a:solidFill>
                  <a:srgbClr val="50586B"/>
                </a:solidFill>
                <a:cs typeface="Calibri" panose="020F0502020204030204" pitchFamily="34" charset="0"/>
              </a:rPr>
              <a:t>“The man on the bus was very obese.”</a:t>
            </a:r>
            <a:endParaRPr lang="en-GB" sz="2600" dirty="0">
              <a:solidFill>
                <a:srgbClr val="50586B"/>
              </a:solidFill>
              <a:cs typeface="Calibri" panose="020F0502020204030204" pitchFamily="34" charset="0"/>
            </a:endParaRPr>
          </a:p>
          <a:p>
            <a:endParaRPr lang="en-GB" dirty="0"/>
          </a:p>
        </p:txBody>
      </p:sp>
      <p:sp>
        <p:nvSpPr>
          <p:cNvPr id="4" name="Slide Number Placeholder 3">
            <a:extLst>
              <a:ext uri="{FF2B5EF4-FFF2-40B4-BE49-F238E27FC236}">
                <a16:creationId xmlns="" xmlns:a16="http://schemas.microsoft.com/office/drawing/2014/main" id="{B623BC3C-664E-CD39-9E3E-A7B2EDE0C251}"/>
              </a:ext>
            </a:extLst>
          </p:cNvPr>
          <p:cNvSpPr>
            <a:spLocks noGrp="1"/>
          </p:cNvSpPr>
          <p:nvPr>
            <p:ph type="sldNum" idx="12"/>
          </p:nvPr>
        </p:nvSpPr>
        <p:spPr/>
        <p:txBody>
          <a:bodyPr/>
          <a:lstStyle/>
          <a:p>
            <a:pPr algn="ctr"/>
            <a:fld id="{00000000-1234-1234-1234-123412341234}" type="slidenum">
              <a:rPr lang="en" smtClean="0"/>
              <a:pPr algn="ctr"/>
              <a:t>15</a:t>
            </a:fld>
            <a:endParaRPr lang="en"/>
          </a:p>
        </p:txBody>
      </p:sp>
    </p:spTree>
    <p:extLst>
      <p:ext uri="{BB962C8B-B14F-4D97-AF65-F5344CB8AC3E}">
        <p14:creationId xmlns:p14="http://schemas.microsoft.com/office/powerpoint/2010/main" val="48598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A4F6A7F-8436-71D6-57BB-B2D8D973985B}"/>
              </a:ext>
            </a:extLst>
          </p:cNvPr>
          <p:cNvSpPr>
            <a:spLocks noGrp="1"/>
          </p:cNvSpPr>
          <p:nvPr>
            <p:ph type="sldNum" idx="12"/>
          </p:nvPr>
        </p:nvSpPr>
        <p:spPr/>
        <p:txBody>
          <a:bodyPr/>
          <a:lstStyle/>
          <a:p>
            <a:pPr algn="ctr"/>
            <a:fld id="{00000000-1234-1234-1234-123412341234}" type="slidenum">
              <a:rPr lang="en" smtClean="0"/>
              <a:pPr algn="ctr"/>
              <a:t>16</a:t>
            </a:fld>
            <a:endParaRPr lang="en"/>
          </a:p>
        </p:txBody>
      </p:sp>
      <p:pic>
        <p:nvPicPr>
          <p:cNvPr id="8" name="Picture 7" descr="Graphical user interface&#10;&#10;Description automatically generated with low confidence">
            <a:extLst>
              <a:ext uri="{FF2B5EF4-FFF2-40B4-BE49-F238E27FC236}">
                <a16:creationId xmlns="" xmlns:a16="http://schemas.microsoft.com/office/drawing/2014/main" id="{CE0CB1FB-414E-AAE8-B274-1FED20376606}"/>
              </a:ext>
            </a:extLst>
          </p:cNvPr>
          <p:cNvPicPr>
            <a:picLocks noChangeAspect="1"/>
          </p:cNvPicPr>
          <p:nvPr/>
        </p:nvPicPr>
        <p:blipFill>
          <a:blip r:embed="rId2"/>
          <a:stretch>
            <a:fillRect/>
          </a:stretch>
        </p:blipFill>
        <p:spPr>
          <a:xfrm>
            <a:off x="1775521" y="68627"/>
            <a:ext cx="9022620" cy="6858000"/>
          </a:xfrm>
          <a:prstGeom prst="rect">
            <a:avLst/>
          </a:prstGeom>
        </p:spPr>
      </p:pic>
    </p:spTree>
    <p:extLst>
      <p:ext uri="{BB962C8B-B14F-4D97-AF65-F5344CB8AC3E}">
        <p14:creationId xmlns:p14="http://schemas.microsoft.com/office/powerpoint/2010/main" val="349114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D6C9E8-8626-0150-F87A-8640D0B71971}"/>
              </a:ext>
            </a:extLst>
          </p:cNvPr>
          <p:cNvSpPr>
            <a:spLocks noGrp="1"/>
          </p:cNvSpPr>
          <p:nvPr>
            <p:ph type="title"/>
          </p:nvPr>
        </p:nvSpPr>
        <p:spPr/>
        <p:txBody>
          <a:bodyPr/>
          <a:lstStyle/>
          <a:p>
            <a:r>
              <a:rPr lang="en-GB" dirty="0"/>
              <a:t>The Importance of words </a:t>
            </a:r>
          </a:p>
        </p:txBody>
      </p:sp>
      <p:sp>
        <p:nvSpPr>
          <p:cNvPr id="3" name="Text Placeholder 2">
            <a:extLst>
              <a:ext uri="{FF2B5EF4-FFF2-40B4-BE49-F238E27FC236}">
                <a16:creationId xmlns="" xmlns:a16="http://schemas.microsoft.com/office/drawing/2014/main" id="{F870CF3B-1204-074B-72DE-7758130FEC14}"/>
              </a:ext>
            </a:extLst>
          </p:cNvPr>
          <p:cNvSpPr>
            <a:spLocks noGrp="1"/>
          </p:cNvSpPr>
          <p:nvPr>
            <p:ph type="body" idx="1"/>
          </p:nvPr>
        </p:nvSpPr>
        <p:spPr>
          <a:xfrm>
            <a:off x="508000" y="2568705"/>
            <a:ext cx="5972041" cy="4032448"/>
          </a:xfrm>
        </p:spPr>
        <p:txBody>
          <a:bodyPr/>
          <a:lstStyle/>
          <a:p>
            <a:r>
              <a:rPr lang="en-GB" sz="2667" dirty="0">
                <a:solidFill>
                  <a:srgbClr val="000000"/>
                </a:solidFill>
              </a:rPr>
              <a:t>“I am, by calling, a dealer in words; </a:t>
            </a:r>
            <a:r>
              <a:rPr lang="en-GB" sz="2667" b="1" dirty="0">
                <a:solidFill>
                  <a:srgbClr val="000000"/>
                </a:solidFill>
              </a:rPr>
              <a:t>and words are, of course, the most powerful drug used by mankind.</a:t>
            </a:r>
            <a:r>
              <a:rPr lang="en-GB" sz="2667" dirty="0">
                <a:solidFill>
                  <a:srgbClr val="000000"/>
                </a:solidFill>
              </a:rPr>
              <a:t> Not only do words infect, egotize, narcotize, and paralyze, but they enter into and colour the minutest cells of the brain ….”</a:t>
            </a:r>
            <a:endParaRPr lang="en-GB" sz="2667" dirty="0"/>
          </a:p>
        </p:txBody>
      </p:sp>
      <p:sp>
        <p:nvSpPr>
          <p:cNvPr id="4" name="Slide Number Placeholder 3">
            <a:extLst>
              <a:ext uri="{FF2B5EF4-FFF2-40B4-BE49-F238E27FC236}">
                <a16:creationId xmlns="" xmlns:a16="http://schemas.microsoft.com/office/drawing/2014/main" id="{ED47CB0B-B007-B480-1E46-501279FBBAB3}"/>
              </a:ext>
            </a:extLst>
          </p:cNvPr>
          <p:cNvSpPr>
            <a:spLocks noGrp="1"/>
          </p:cNvSpPr>
          <p:nvPr>
            <p:ph type="sldNum" idx="12"/>
          </p:nvPr>
        </p:nvSpPr>
        <p:spPr/>
        <p:txBody>
          <a:bodyPr/>
          <a:lstStyle/>
          <a:p>
            <a:pPr algn="ctr"/>
            <a:fld id="{00000000-1234-1234-1234-123412341234}" type="slidenum">
              <a:rPr lang="en" smtClean="0"/>
              <a:pPr algn="ctr"/>
              <a:t>17</a:t>
            </a:fld>
            <a:endParaRPr lang="en"/>
          </a:p>
        </p:txBody>
      </p:sp>
      <p:pic>
        <p:nvPicPr>
          <p:cNvPr id="6" name="Picture 5" descr="A person with a beard and glasses&#10;&#10;Description automatically generated with medium confidence">
            <a:extLst>
              <a:ext uri="{FF2B5EF4-FFF2-40B4-BE49-F238E27FC236}">
                <a16:creationId xmlns="" xmlns:a16="http://schemas.microsoft.com/office/drawing/2014/main" id="{290F868C-C15F-66A8-1CB7-FF4D36E6AA83}"/>
              </a:ext>
            </a:extLst>
          </p:cNvPr>
          <p:cNvPicPr>
            <a:picLocks noChangeAspect="1"/>
          </p:cNvPicPr>
          <p:nvPr/>
        </p:nvPicPr>
        <p:blipFill>
          <a:blip r:embed="rId2"/>
          <a:stretch>
            <a:fillRect/>
          </a:stretch>
        </p:blipFill>
        <p:spPr>
          <a:xfrm>
            <a:off x="7248128" y="1899667"/>
            <a:ext cx="3826933" cy="4436533"/>
          </a:xfrm>
          <a:prstGeom prst="rect">
            <a:avLst/>
          </a:prstGeom>
        </p:spPr>
      </p:pic>
      <p:sp>
        <p:nvSpPr>
          <p:cNvPr id="7" name="TextBox 6">
            <a:extLst>
              <a:ext uri="{FF2B5EF4-FFF2-40B4-BE49-F238E27FC236}">
                <a16:creationId xmlns="" xmlns:a16="http://schemas.microsoft.com/office/drawing/2014/main" id="{1FDA1C40-0245-0B17-6395-5BD6D76FEED8}"/>
              </a:ext>
            </a:extLst>
          </p:cNvPr>
          <p:cNvSpPr txBox="1"/>
          <p:nvPr/>
        </p:nvSpPr>
        <p:spPr>
          <a:xfrm>
            <a:off x="7152118" y="6349867"/>
            <a:ext cx="4973207" cy="502573"/>
          </a:xfrm>
          <a:prstGeom prst="rect">
            <a:avLst/>
          </a:prstGeom>
          <a:noFill/>
        </p:spPr>
        <p:txBody>
          <a:bodyPr wrap="square" rtlCol="0">
            <a:spAutoFit/>
          </a:bodyPr>
          <a:lstStyle/>
          <a:p>
            <a:r>
              <a:rPr lang="en-GB" sz="1333" dirty="0">
                <a:solidFill>
                  <a:srgbClr val="0E101A"/>
                </a:solidFill>
                <a:latin typeface="grInter"/>
              </a:rPr>
              <a:t>Rudyard Kipling. (2023, January 29). In </a:t>
            </a:r>
            <a:r>
              <a:rPr lang="en-GB" sz="1333" i="1" dirty="0">
                <a:solidFill>
                  <a:srgbClr val="0E101A"/>
                </a:solidFill>
                <a:latin typeface="grInter"/>
              </a:rPr>
              <a:t>Wikipedia</a:t>
            </a:r>
            <a:r>
              <a:rPr lang="en-GB" sz="1333" dirty="0">
                <a:solidFill>
                  <a:srgbClr val="0E101A"/>
                </a:solidFill>
                <a:latin typeface="grInter"/>
              </a:rPr>
              <a:t>. https://</a:t>
            </a:r>
            <a:r>
              <a:rPr lang="en-GB" sz="1333" dirty="0" err="1">
                <a:solidFill>
                  <a:srgbClr val="0E101A"/>
                </a:solidFill>
                <a:latin typeface="grInter"/>
              </a:rPr>
              <a:t>en.wikipedia.org</a:t>
            </a:r>
            <a:r>
              <a:rPr lang="en-GB" sz="1333" dirty="0">
                <a:solidFill>
                  <a:srgbClr val="0E101A"/>
                </a:solidFill>
                <a:latin typeface="grInter"/>
              </a:rPr>
              <a:t>/wiki/</a:t>
            </a:r>
            <a:r>
              <a:rPr lang="en-GB" sz="1333" dirty="0" err="1">
                <a:solidFill>
                  <a:srgbClr val="0E101A"/>
                </a:solidFill>
                <a:latin typeface="grInter"/>
              </a:rPr>
              <a:t>Rudyard_Kipling</a:t>
            </a:r>
            <a:endParaRPr lang="en-GB" sz="1333" dirty="0"/>
          </a:p>
        </p:txBody>
      </p:sp>
    </p:spTree>
    <p:extLst>
      <p:ext uri="{BB962C8B-B14F-4D97-AF65-F5344CB8AC3E}">
        <p14:creationId xmlns:p14="http://schemas.microsoft.com/office/powerpoint/2010/main" val="288501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22C5003-919C-7AE0-C5BC-8A817C53EC25}"/>
              </a:ext>
            </a:extLst>
          </p:cNvPr>
          <p:cNvSpPr>
            <a:spLocks noGrp="1"/>
          </p:cNvSpPr>
          <p:nvPr>
            <p:ph type="sldNum" idx="12"/>
          </p:nvPr>
        </p:nvSpPr>
        <p:spPr/>
        <p:txBody>
          <a:bodyPr/>
          <a:lstStyle/>
          <a:p>
            <a:pPr algn="ctr"/>
            <a:fld id="{00000000-1234-1234-1234-123412341234}" type="slidenum">
              <a:rPr lang="en" smtClean="0"/>
              <a:pPr algn="ctr"/>
              <a:t>18</a:t>
            </a:fld>
            <a:endParaRPr lang="en"/>
          </a:p>
        </p:txBody>
      </p:sp>
      <p:pic>
        <p:nvPicPr>
          <p:cNvPr id="6" name="Picture 5" descr="Table&#10;&#10;Description automatically generated">
            <a:extLst>
              <a:ext uri="{FF2B5EF4-FFF2-40B4-BE49-F238E27FC236}">
                <a16:creationId xmlns="" xmlns:a16="http://schemas.microsoft.com/office/drawing/2014/main" id="{1F98F60D-DBF0-0857-7AF4-DB0976E12F09}"/>
              </a:ext>
            </a:extLst>
          </p:cNvPr>
          <p:cNvPicPr>
            <a:picLocks noChangeAspect="1"/>
          </p:cNvPicPr>
          <p:nvPr/>
        </p:nvPicPr>
        <p:blipFill>
          <a:blip r:embed="rId2"/>
          <a:stretch>
            <a:fillRect/>
          </a:stretch>
        </p:blipFill>
        <p:spPr>
          <a:xfrm>
            <a:off x="1371697" y="1773959"/>
            <a:ext cx="9214539" cy="1751600"/>
          </a:xfrm>
          <a:prstGeom prst="rect">
            <a:avLst/>
          </a:prstGeom>
        </p:spPr>
      </p:pic>
      <p:pic>
        <p:nvPicPr>
          <p:cNvPr id="8" name="Picture 7" descr="A picture containing venn diagram&#10;&#10;Description automatically generated">
            <a:extLst>
              <a:ext uri="{FF2B5EF4-FFF2-40B4-BE49-F238E27FC236}">
                <a16:creationId xmlns="" xmlns:a16="http://schemas.microsoft.com/office/drawing/2014/main" id="{A5942E2A-BD44-0DE8-63AF-678A49C4053E}"/>
              </a:ext>
            </a:extLst>
          </p:cNvPr>
          <p:cNvPicPr>
            <a:picLocks noChangeAspect="1"/>
          </p:cNvPicPr>
          <p:nvPr/>
        </p:nvPicPr>
        <p:blipFill>
          <a:blip r:embed="rId3"/>
          <a:stretch>
            <a:fillRect/>
          </a:stretch>
        </p:blipFill>
        <p:spPr>
          <a:xfrm>
            <a:off x="1371697" y="3429000"/>
            <a:ext cx="9226773" cy="3394464"/>
          </a:xfrm>
          <a:prstGeom prst="rect">
            <a:avLst/>
          </a:prstGeom>
        </p:spPr>
      </p:pic>
    </p:spTree>
    <p:extLst>
      <p:ext uri="{BB962C8B-B14F-4D97-AF65-F5344CB8AC3E}">
        <p14:creationId xmlns:p14="http://schemas.microsoft.com/office/powerpoint/2010/main" val="1120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BAE84D9-84B4-FAD4-0149-4807B737D4C4}"/>
              </a:ext>
            </a:extLst>
          </p:cNvPr>
          <p:cNvSpPr>
            <a:spLocks noGrp="1"/>
          </p:cNvSpPr>
          <p:nvPr>
            <p:ph type="sldNum" idx="12"/>
          </p:nvPr>
        </p:nvSpPr>
        <p:spPr/>
        <p:txBody>
          <a:bodyPr/>
          <a:lstStyle/>
          <a:p>
            <a:pPr algn="ctr"/>
            <a:fld id="{00000000-1234-1234-1234-123412341234}" type="slidenum">
              <a:rPr lang="en" smtClean="0"/>
              <a:pPr algn="ctr"/>
              <a:t>19</a:t>
            </a:fld>
            <a:endParaRPr lang="en"/>
          </a:p>
        </p:txBody>
      </p:sp>
      <p:pic>
        <p:nvPicPr>
          <p:cNvPr id="6" name="Picture 5" descr="Diagram&#10;&#10;Description automatically generated">
            <a:extLst>
              <a:ext uri="{FF2B5EF4-FFF2-40B4-BE49-F238E27FC236}">
                <a16:creationId xmlns="" xmlns:a16="http://schemas.microsoft.com/office/drawing/2014/main" id="{57660493-9889-BB6E-26B4-8B7762B3ED95}"/>
              </a:ext>
            </a:extLst>
          </p:cNvPr>
          <p:cNvPicPr>
            <a:picLocks noChangeAspect="1"/>
          </p:cNvPicPr>
          <p:nvPr/>
        </p:nvPicPr>
        <p:blipFill>
          <a:blip r:embed="rId2"/>
          <a:stretch>
            <a:fillRect/>
          </a:stretch>
        </p:blipFill>
        <p:spPr>
          <a:xfrm>
            <a:off x="2639617" y="1812815"/>
            <a:ext cx="5727655" cy="5031476"/>
          </a:xfrm>
          <a:prstGeom prst="rect">
            <a:avLst/>
          </a:prstGeom>
        </p:spPr>
      </p:pic>
    </p:spTree>
    <p:extLst>
      <p:ext uri="{BB962C8B-B14F-4D97-AF65-F5344CB8AC3E}">
        <p14:creationId xmlns:p14="http://schemas.microsoft.com/office/powerpoint/2010/main" val="379726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819967" y="521800"/>
            <a:ext cx="9010400" cy="1226000"/>
          </a:xfrm>
          <a:prstGeom prst="rect">
            <a:avLst/>
          </a:prstGeom>
        </p:spPr>
        <p:txBody>
          <a:bodyPr spcFirstLastPara="1" vert="horz" wrap="square" lIns="0" tIns="0" rIns="0" bIns="0" rtlCol="0" anchor="ctr" anchorCtr="0">
            <a:noAutofit/>
          </a:bodyPr>
          <a:lstStyle/>
          <a:p>
            <a:pPr marL="186262"/>
            <a:r>
              <a:rPr lang="en-US" sz="2667"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527382" y="4773149"/>
            <a:ext cx="10661527" cy="768000"/>
          </a:xfrm>
          <a:prstGeom prst="rect">
            <a:avLst/>
          </a:prstGeom>
        </p:spPr>
        <p:txBody>
          <a:bodyPr spcFirstLastPara="1" vert="horz" wrap="square" lIns="0" tIns="0" rIns="0" bIns="0" rtlCol="0" anchor="t" anchorCtr="0">
            <a:noAutofit/>
          </a:bodyPr>
          <a:lstStyle/>
          <a:p>
            <a:pPr marL="186262" indent="0" algn="ctr">
              <a:buNone/>
            </a:pPr>
            <a:r>
              <a:rPr lang="en-US" sz="1867" dirty="0">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indent="0">
              <a:spcBef>
                <a:spcPts val="0"/>
              </a:spcBef>
              <a:buClr>
                <a:schemeClr val="dk1"/>
              </a:buClr>
              <a:buSzPts val="1100"/>
              <a:buNone/>
            </a:pPr>
            <a:endParaRPr sz="1867" dirty="0">
              <a:solidFill>
                <a:schemeClr val="accent2"/>
              </a:solidFill>
            </a:endParaRPr>
          </a:p>
          <a:p>
            <a:pPr marL="0" indent="0">
              <a:spcBef>
                <a:spcPts val="0"/>
              </a:spcBef>
              <a:buNone/>
            </a:pPr>
            <a:endParaRPr sz="1867" dirty="0">
              <a:solidFill>
                <a:schemeClr val="accent2"/>
              </a:solidFill>
            </a:endParaRPr>
          </a:p>
        </p:txBody>
      </p:sp>
      <p:sp>
        <p:nvSpPr>
          <p:cNvPr id="167" name="Google Shape;167;p14"/>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2</a:t>
            </a:fld>
            <a:endParaRPr/>
          </a:p>
        </p:txBody>
      </p:sp>
      <p:grpSp>
        <p:nvGrpSpPr>
          <p:cNvPr id="168" name="Google Shape;168;p14"/>
          <p:cNvGrpSpPr/>
          <p:nvPr/>
        </p:nvGrpSpPr>
        <p:grpSpPr>
          <a:xfrm>
            <a:off x="11188909" y="402124"/>
            <a:ext cx="601004" cy="600944"/>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03" y="2276872"/>
            <a:ext cx="10058500" cy="211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741166-28B1-26CB-B84E-C55FC87A0735}"/>
              </a:ext>
            </a:extLst>
          </p:cNvPr>
          <p:cNvSpPr>
            <a:spLocks noGrp="1"/>
          </p:cNvSpPr>
          <p:nvPr>
            <p:ph type="title"/>
          </p:nvPr>
        </p:nvSpPr>
        <p:spPr/>
        <p:txBody>
          <a:bodyPr/>
          <a:lstStyle/>
          <a:p>
            <a:r>
              <a:rPr lang="en-GB" dirty="0"/>
              <a:t>Avoid judgemental language </a:t>
            </a:r>
          </a:p>
        </p:txBody>
      </p:sp>
      <p:sp>
        <p:nvSpPr>
          <p:cNvPr id="3" name="Text Placeholder 2">
            <a:extLst>
              <a:ext uri="{FF2B5EF4-FFF2-40B4-BE49-F238E27FC236}">
                <a16:creationId xmlns="" xmlns:a16="http://schemas.microsoft.com/office/drawing/2014/main" id="{554E9FC7-A8CF-1F6A-29EC-EC965280E8B8}"/>
              </a:ext>
            </a:extLst>
          </p:cNvPr>
          <p:cNvSpPr>
            <a:spLocks noGrp="1"/>
          </p:cNvSpPr>
          <p:nvPr>
            <p:ph type="body" idx="1"/>
          </p:nvPr>
        </p:nvSpPr>
        <p:spPr>
          <a:xfrm>
            <a:off x="819966" y="1747800"/>
            <a:ext cx="10552068" cy="4588400"/>
          </a:xfrm>
        </p:spPr>
        <p:txBody>
          <a:bodyPr/>
          <a:lstStyle/>
          <a:p>
            <a:pPr algn="l"/>
            <a:r>
              <a:rPr lang="en-GB" sz="2400" dirty="0">
                <a:latin typeface="Calibri" panose="020F0502020204030204" pitchFamily="34" charset="0"/>
                <a:cs typeface="Calibri" panose="020F0502020204030204" pitchFamily="34" charset="0"/>
              </a:rPr>
              <a:t>When talking about obesity, it is not uncommon for individuals to use certain words for dramatic effect. </a:t>
            </a:r>
          </a:p>
          <a:p>
            <a:pPr marL="101597" indent="0">
              <a:buNone/>
            </a:pPr>
            <a:endParaRPr lang="en-GB"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BD8FB9FA-2D92-372D-001D-F47F085370A9}"/>
              </a:ext>
            </a:extLst>
          </p:cNvPr>
          <p:cNvSpPr>
            <a:spLocks noGrp="1"/>
          </p:cNvSpPr>
          <p:nvPr>
            <p:ph type="sldNum" idx="12"/>
          </p:nvPr>
        </p:nvSpPr>
        <p:spPr/>
        <p:txBody>
          <a:bodyPr/>
          <a:lstStyle/>
          <a:p>
            <a:pPr algn="ctr"/>
            <a:fld id="{00000000-1234-1234-1234-123412341234}" type="slidenum">
              <a:rPr lang="en" smtClean="0"/>
              <a:pPr algn="ctr"/>
              <a:t>20</a:t>
            </a:fld>
            <a:endParaRPr lang="en"/>
          </a:p>
        </p:txBody>
      </p:sp>
      <p:pic>
        <p:nvPicPr>
          <p:cNvPr id="6" name="Picture 5" descr="Table&#10;&#10;Description automatically generated">
            <a:extLst>
              <a:ext uri="{FF2B5EF4-FFF2-40B4-BE49-F238E27FC236}">
                <a16:creationId xmlns="" xmlns:a16="http://schemas.microsoft.com/office/drawing/2014/main" id="{98E4E3B1-DEC4-4FAF-D244-1C174E266341}"/>
              </a:ext>
            </a:extLst>
          </p:cNvPr>
          <p:cNvPicPr>
            <a:picLocks noChangeAspect="1"/>
          </p:cNvPicPr>
          <p:nvPr/>
        </p:nvPicPr>
        <p:blipFill>
          <a:blip r:embed="rId2"/>
          <a:stretch>
            <a:fillRect/>
          </a:stretch>
        </p:blipFill>
        <p:spPr>
          <a:xfrm>
            <a:off x="819965" y="2756925"/>
            <a:ext cx="10363200" cy="3127424"/>
          </a:xfrm>
          <a:prstGeom prst="rect">
            <a:avLst/>
          </a:prstGeom>
        </p:spPr>
      </p:pic>
    </p:spTree>
    <p:extLst>
      <p:ext uri="{BB962C8B-B14F-4D97-AF65-F5344CB8AC3E}">
        <p14:creationId xmlns:p14="http://schemas.microsoft.com/office/powerpoint/2010/main" val="162805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94A59-190A-54F4-F410-118D73B3DBF7}"/>
              </a:ext>
            </a:extLst>
          </p:cNvPr>
          <p:cNvSpPr>
            <a:spLocks noGrp="1"/>
          </p:cNvSpPr>
          <p:nvPr>
            <p:ph type="title"/>
          </p:nvPr>
        </p:nvSpPr>
        <p:spPr/>
        <p:txBody>
          <a:bodyPr/>
          <a:lstStyle/>
          <a:p>
            <a:r>
              <a:rPr lang="en-GB" dirty="0"/>
              <a:t>Active listening </a:t>
            </a:r>
          </a:p>
        </p:txBody>
      </p:sp>
      <p:sp>
        <p:nvSpPr>
          <p:cNvPr id="3" name="Text Placeholder 2">
            <a:extLst>
              <a:ext uri="{FF2B5EF4-FFF2-40B4-BE49-F238E27FC236}">
                <a16:creationId xmlns="" xmlns:a16="http://schemas.microsoft.com/office/drawing/2014/main" id="{4DB5740E-6E6E-DCF9-1443-797589CF482D}"/>
              </a:ext>
            </a:extLst>
          </p:cNvPr>
          <p:cNvSpPr>
            <a:spLocks noGrp="1"/>
          </p:cNvSpPr>
          <p:nvPr>
            <p:ph type="body" idx="1"/>
          </p:nvPr>
        </p:nvSpPr>
        <p:spPr>
          <a:xfrm>
            <a:off x="819966" y="2273566"/>
            <a:ext cx="9212471" cy="4062633"/>
          </a:xfrm>
        </p:spPr>
        <p:txBody>
          <a:bodyPr/>
          <a:lstStyle/>
          <a:p>
            <a:pPr algn="l"/>
            <a:r>
              <a:rPr lang="en-GB" sz="2667" dirty="0">
                <a:cs typeface="Calibri" panose="020F0502020204030204" pitchFamily="34" charset="0"/>
              </a:rPr>
              <a:t>The keys to successful listening are being able to withhold your own assumptions (even temporarily) to prevent jumping to conclusions, demonstrating a genuine interest in the person you are listening to and trying to empathise with their position. </a:t>
            </a:r>
          </a:p>
          <a:p>
            <a:pPr algn="l"/>
            <a:r>
              <a:rPr lang="en-GB" sz="2667" dirty="0">
                <a:cs typeface="Calibri" panose="020F0502020204030204" pitchFamily="34" charset="0"/>
              </a:rPr>
              <a:t>True, active listening takes concentration, but will demonstrate your interest in others’ views, gain trust and enable you to gain a deeper understanding of issues and situations.</a:t>
            </a:r>
          </a:p>
          <a:p>
            <a:endParaRPr lang="en-GB" dirty="0"/>
          </a:p>
        </p:txBody>
      </p:sp>
      <p:sp>
        <p:nvSpPr>
          <p:cNvPr id="4" name="Slide Number Placeholder 3">
            <a:extLst>
              <a:ext uri="{FF2B5EF4-FFF2-40B4-BE49-F238E27FC236}">
                <a16:creationId xmlns="" xmlns:a16="http://schemas.microsoft.com/office/drawing/2014/main" id="{5F2CAD7E-E9EA-0AF3-90EF-1436E3B9B2B0}"/>
              </a:ext>
            </a:extLst>
          </p:cNvPr>
          <p:cNvSpPr>
            <a:spLocks noGrp="1"/>
          </p:cNvSpPr>
          <p:nvPr>
            <p:ph type="sldNum" idx="12"/>
          </p:nvPr>
        </p:nvSpPr>
        <p:spPr/>
        <p:txBody>
          <a:bodyPr/>
          <a:lstStyle/>
          <a:p>
            <a:pPr algn="ctr"/>
            <a:fld id="{00000000-1234-1234-1234-123412341234}" type="slidenum">
              <a:rPr lang="en" smtClean="0"/>
              <a:pPr algn="ctr"/>
              <a:t>21</a:t>
            </a:fld>
            <a:endParaRPr lang="en"/>
          </a:p>
        </p:txBody>
      </p:sp>
      <p:sp>
        <p:nvSpPr>
          <p:cNvPr id="7" name="TextBox 6">
            <a:extLst>
              <a:ext uri="{FF2B5EF4-FFF2-40B4-BE49-F238E27FC236}">
                <a16:creationId xmlns="" xmlns:a16="http://schemas.microsoft.com/office/drawing/2014/main" id="{B3697AFB-6F86-8FB9-FA1F-7D76A412D10B}"/>
              </a:ext>
            </a:extLst>
          </p:cNvPr>
          <p:cNvSpPr txBox="1"/>
          <p:nvPr/>
        </p:nvSpPr>
        <p:spPr>
          <a:xfrm>
            <a:off x="4463819" y="868060"/>
            <a:ext cx="6096000" cy="502766"/>
          </a:xfrm>
          <a:prstGeom prst="rect">
            <a:avLst/>
          </a:prstGeom>
          <a:noFill/>
        </p:spPr>
        <p:txBody>
          <a:bodyPr wrap="square">
            <a:spAutoFit/>
          </a:bodyPr>
          <a:lstStyle/>
          <a:p>
            <a:pPr algn="l"/>
            <a:r>
              <a:rPr lang="en-GB" sz="2667" dirty="0">
                <a:solidFill>
                  <a:schemeClr val="bg1"/>
                </a:solidFill>
                <a:latin typeface="arial" panose="020B0604020202020204" pitchFamily="34" charset="0"/>
                <a:hlinkClick r:id="rId2">
                  <a:extLst>
                    <a:ext uri="{A12FA001-AC4F-418D-AE19-62706E023703}">
                      <ahyp:hlinkClr xmlns="" xmlns:ahyp="http://schemas.microsoft.com/office/drawing/2018/hyperlinkcolor" val="tx"/>
                    </a:ext>
                  </a:extLst>
                </a:hlinkClick>
              </a:rPr>
              <a:t>(NHS England)</a:t>
            </a:r>
          </a:p>
        </p:txBody>
      </p:sp>
    </p:spTree>
    <p:extLst>
      <p:ext uri="{BB962C8B-B14F-4D97-AF65-F5344CB8AC3E}">
        <p14:creationId xmlns:p14="http://schemas.microsoft.com/office/powerpoint/2010/main" val="4122208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A672BE-9339-46DE-8777-BB75B620296C}"/>
              </a:ext>
            </a:extLst>
          </p:cNvPr>
          <p:cNvSpPr>
            <a:spLocks noGrp="1"/>
          </p:cNvSpPr>
          <p:nvPr>
            <p:ph type="title"/>
          </p:nvPr>
        </p:nvSpPr>
        <p:spPr/>
        <p:txBody>
          <a:bodyPr/>
          <a:lstStyle/>
          <a:p>
            <a:r>
              <a:rPr lang="en-GB" dirty="0"/>
              <a:t>How to use Active Listening </a:t>
            </a:r>
          </a:p>
        </p:txBody>
      </p:sp>
      <p:sp>
        <p:nvSpPr>
          <p:cNvPr id="4" name="Slide Number Placeholder 3">
            <a:extLst>
              <a:ext uri="{FF2B5EF4-FFF2-40B4-BE49-F238E27FC236}">
                <a16:creationId xmlns="" xmlns:a16="http://schemas.microsoft.com/office/drawing/2014/main" id="{BFD76030-E81C-9171-16D6-CFF830BBF5F1}"/>
              </a:ext>
            </a:extLst>
          </p:cNvPr>
          <p:cNvSpPr>
            <a:spLocks noGrp="1"/>
          </p:cNvSpPr>
          <p:nvPr>
            <p:ph type="sldNum" idx="12"/>
          </p:nvPr>
        </p:nvSpPr>
        <p:spPr/>
        <p:txBody>
          <a:bodyPr/>
          <a:lstStyle/>
          <a:p>
            <a:pPr algn="ctr"/>
            <a:fld id="{00000000-1234-1234-1234-123412341234}" type="slidenum">
              <a:rPr lang="en" smtClean="0"/>
              <a:pPr algn="ctr"/>
              <a:t>22</a:t>
            </a:fld>
            <a:endParaRPr lang="en"/>
          </a:p>
        </p:txBody>
      </p:sp>
      <p:graphicFrame>
        <p:nvGraphicFramePr>
          <p:cNvPr id="11" name="Diagram 10">
            <a:extLst>
              <a:ext uri="{FF2B5EF4-FFF2-40B4-BE49-F238E27FC236}">
                <a16:creationId xmlns="" xmlns:a16="http://schemas.microsoft.com/office/drawing/2014/main" id="{D6F0BCD3-F2C5-E8D1-CB42-738087E95437}"/>
              </a:ext>
            </a:extLst>
          </p:cNvPr>
          <p:cNvGraphicFramePr/>
          <p:nvPr/>
        </p:nvGraphicFramePr>
        <p:xfrm>
          <a:off x="1871531" y="1892829"/>
          <a:ext cx="7680853" cy="4704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34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31928-DA49-E57C-422E-5EE322B88C7B}"/>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 xmlns:a16="http://schemas.microsoft.com/office/drawing/2014/main" id="{C78B43E4-CC42-8F5B-123D-363A015CB19C}"/>
              </a:ext>
            </a:extLst>
          </p:cNvPr>
          <p:cNvSpPr>
            <a:spLocks noGrp="1"/>
          </p:cNvSpPr>
          <p:nvPr>
            <p:ph type="body" idx="1"/>
          </p:nvPr>
        </p:nvSpPr>
        <p:spPr>
          <a:xfrm>
            <a:off x="723960" y="1747800"/>
            <a:ext cx="9841093" cy="5073805"/>
          </a:xfrm>
        </p:spPr>
        <p:txBody>
          <a:bodyPr/>
          <a:lstStyle/>
          <a:p>
            <a:pPr marL="101597" indent="0">
              <a:buNone/>
            </a:pPr>
            <a:r>
              <a:rPr lang="x-none" sz="1867" u="sng" dirty="0">
                <a:solidFill>
                  <a:srgbClr val="00B050"/>
                </a:solidFill>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https://www.goodtherapy.org/learn-about-therapy/types/dance-movement-therapy</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n-US" sz="1867" dirty="0">
                <a:ea typeface="Calibri" panose="020F0502020204030204" pitchFamily="34" charset="0"/>
                <a:cs typeface="Times New Roman" panose="02020603050405020304" pitchFamily="18" charset="0"/>
              </a:rPr>
              <a:t>Werder O. Toward a humanistic model in health communication. Global Health Promotion. 2019;26(1):33-40. doi:10.1177/1757975916683385 </a:t>
            </a:r>
          </a:p>
          <a:p>
            <a:pPr marL="101597" indent="0">
              <a:buNone/>
            </a:pPr>
            <a:r>
              <a:rPr lang="en-GB" sz="1800" b="0" i="0" dirty="0" err="1">
                <a:solidFill>
                  <a:srgbClr val="212121"/>
                </a:solidFill>
                <a:effectLst/>
              </a:rPr>
              <a:t>Puhl</a:t>
            </a:r>
            <a:r>
              <a:rPr lang="en-GB" sz="1800" b="0" i="0" dirty="0">
                <a:solidFill>
                  <a:srgbClr val="212121"/>
                </a:solidFill>
                <a:effectLst/>
              </a:rPr>
              <a:t> RM, Brownell KD. Confronting and coping with weight stigma: an investigation of overweight and obese adults. Obesity (Silver Spring). 2006 Oct;14(10):1802-15. </a:t>
            </a:r>
            <a:r>
              <a:rPr lang="en-GB" sz="1800" b="0" i="0" dirty="0" err="1">
                <a:solidFill>
                  <a:srgbClr val="212121"/>
                </a:solidFill>
                <a:effectLst/>
              </a:rPr>
              <a:t>doi</a:t>
            </a:r>
            <a:r>
              <a:rPr lang="en-GB" sz="1800" b="0" i="0" dirty="0">
                <a:solidFill>
                  <a:srgbClr val="212121"/>
                </a:solidFill>
                <a:effectLst/>
              </a:rPr>
              <a:t>: 10.1038/oby.2006.208. PMID: 17062811</a:t>
            </a:r>
            <a:endParaRPr lang="x-none" sz="1800" dirty="0">
              <a:ea typeface="Calibri" panose="020F0502020204030204" pitchFamily="34" charset="0"/>
              <a:cs typeface="Times New Roman" panose="02020603050405020304" pitchFamily="18" charset="0"/>
            </a:endParaRPr>
          </a:p>
          <a:p>
            <a:pPr marL="101597" indent="0">
              <a:spcAft>
                <a:spcPts val="300"/>
              </a:spcAft>
              <a:buNone/>
            </a:pPr>
            <a:r>
              <a:rPr lang="x-none" sz="1867" dirty="0">
                <a:solidFill>
                  <a:srgbClr val="00B050"/>
                </a:solidFill>
                <a:ea typeface="Times New Roman" panose="02020603050405020304" pitchFamily="18" charset="0"/>
                <a:hlinkClick r:id="rId3">
                  <a:extLst>
                    <a:ext uri="{A12FA001-AC4F-418D-AE19-62706E023703}">
                      <ahyp:hlinkClr xmlns="" xmlns:ahyp="http://schemas.microsoft.com/office/drawing/2018/hyperlinkcolor" val="tx"/>
                    </a:ext>
                  </a:extLst>
                </a:hlinkClick>
              </a:rPr>
              <a:t>Active listening | NHS England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s-ES" sz="1867" u="sng" dirty="0">
                <a:solidFill>
                  <a:srgbClr val="00B050"/>
                </a:solidFill>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https://www.obesityaction.org/action-through-advocacy/weight-bias/people-first-language/</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s-ES" sz="1867" dirty="0" err="1">
                <a:ea typeface="Calibri" panose="020F0502020204030204" pitchFamily="34" charset="0"/>
                <a:cs typeface="Times New Roman" panose="02020603050405020304" pitchFamily="18" charset="0"/>
              </a:rPr>
              <a:t>chrome-extension</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nlaealbpbmpioeidemdfedkfmglobidl</a:t>
            </a:r>
            <a:r>
              <a:rPr lang="es-ES" sz="1867" dirty="0">
                <a:ea typeface="Calibri" panose="020F0502020204030204" pitchFamily="34" charset="0"/>
                <a:cs typeface="Times New Roman" panose="02020603050405020304" pitchFamily="18" charset="0"/>
              </a:rPr>
              <a:t>/https://</a:t>
            </a:r>
            <a:r>
              <a:rPr lang="es-ES" sz="1867" dirty="0" err="1">
                <a:ea typeface="Calibri" panose="020F0502020204030204" pitchFamily="34" charset="0"/>
                <a:cs typeface="Times New Roman" panose="02020603050405020304" pitchFamily="18" charset="0"/>
              </a:rPr>
              <a:t>www.worldobesity.org</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downloads</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healthy_voices_downloads</a:t>
            </a:r>
            <a:r>
              <a:rPr lang="es-ES" sz="1867" dirty="0">
                <a:ea typeface="Calibri" panose="020F0502020204030204" pitchFamily="34" charset="0"/>
                <a:cs typeface="Times New Roman" panose="02020603050405020304" pitchFamily="18" charset="0"/>
              </a:rPr>
              <a:t>/</a:t>
            </a:r>
            <a:r>
              <a:rPr lang="es-ES" sz="1867" dirty="0" err="1">
                <a:ea typeface="Calibri" panose="020F0502020204030204" pitchFamily="34" charset="0"/>
                <a:cs typeface="Times New Roman" panose="02020603050405020304" pitchFamily="18" charset="0"/>
              </a:rPr>
              <a:t>HV_Language_guidelines.pdf</a:t>
            </a:r>
            <a:r>
              <a:rPr lang="es-ES" sz="1867" dirty="0">
                <a:ea typeface="Calibri" panose="020F0502020204030204" pitchFamily="34" charset="0"/>
                <a:cs typeface="Times New Roman" panose="02020603050405020304" pitchFamily="18" charset="0"/>
              </a:rPr>
              <a:t> </a:t>
            </a:r>
          </a:p>
          <a:p>
            <a:pPr marL="101597" indent="0">
              <a:buNone/>
            </a:pPr>
            <a:r>
              <a:rPr lang="es-ES" sz="1867" u="sng" dirty="0">
                <a:solidFill>
                  <a:srgbClr val="00B050"/>
                </a:solidFill>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https://www.worldobesity.org/what-we-do/our-policy-priorities/weight-stigma#:~:text=Weight%20stigma%20is%20a%20result,can%20lead%20to%20stigmatising%20acts</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es-ES" sz="1867" u="sng" dirty="0">
                <a:solidFill>
                  <a:srgbClr val="00B050"/>
                </a:solidFill>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https://www.britannica.com/dictionary/stigma#:~:text=1,stigma%20attached%20to%20receiving%20welfare</a:t>
            </a:r>
            <a:r>
              <a:rPr lang="es-ES" sz="1867" u="sng" dirty="0">
                <a:solidFill>
                  <a:srgbClr val="00B050"/>
                </a:solidFill>
                <a:ea typeface="Calibri" panose="020F0502020204030204" pitchFamily="34" charset="0"/>
                <a:cs typeface="Times New Roman" panose="02020603050405020304" pitchFamily="18" charset="0"/>
              </a:rPr>
              <a:t> </a:t>
            </a:r>
            <a:r>
              <a:rPr lang="es-ES" sz="1867" dirty="0">
                <a:solidFill>
                  <a:srgbClr val="00B050"/>
                </a:solidFill>
                <a:ea typeface="Calibri" panose="020F0502020204030204" pitchFamily="34" charset="0"/>
                <a:cs typeface="Times New Roman" panose="02020603050405020304" pitchFamily="18" charset="0"/>
              </a:rPr>
              <a:t>. </a:t>
            </a:r>
          </a:p>
          <a:p>
            <a:pPr marL="101597" indent="0">
              <a:buNone/>
            </a:pPr>
            <a:endParaRPr lang="es-ES" sz="1867" dirty="0">
              <a:ea typeface="Calibri" panose="020F0502020204030204" pitchFamily="34" charset="0"/>
              <a:cs typeface="Times New Roman" panose="02020603050405020304" pitchFamily="18" charset="0"/>
            </a:endParaRPr>
          </a:p>
          <a:p>
            <a:pPr marL="101597" indent="0">
              <a:buNone/>
            </a:pPr>
            <a:endParaRPr lang="x-none" sz="1867"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A15DA93-295F-334B-3D39-28CDBEE91A9C}"/>
              </a:ext>
            </a:extLst>
          </p:cNvPr>
          <p:cNvSpPr>
            <a:spLocks noGrp="1"/>
          </p:cNvSpPr>
          <p:nvPr>
            <p:ph type="sldNum" idx="12"/>
          </p:nvPr>
        </p:nvSpPr>
        <p:spPr/>
        <p:txBody>
          <a:bodyPr/>
          <a:lstStyle/>
          <a:p>
            <a:pPr algn="ctr"/>
            <a:fld id="{00000000-1234-1234-1234-123412341234}" type="slidenum">
              <a:rPr lang="en" smtClean="0"/>
              <a:pPr algn="ctr"/>
              <a:t>23</a:t>
            </a:fld>
            <a:endParaRPr lang="en"/>
          </a:p>
        </p:txBody>
      </p:sp>
    </p:spTree>
    <p:extLst>
      <p:ext uri="{BB962C8B-B14F-4D97-AF65-F5344CB8AC3E}">
        <p14:creationId xmlns:p14="http://schemas.microsoft.com/office/powerpoint/2010/main" val="149535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960CC6-CDB6-CB33-D044-125C8201C24E}"/>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 xmlns:a16="http://schemas.microsoft.com/office/drawing/2014/main" id="{D9B05698-251A-0061-5308-BB535F55BB09}"/>
              </a:ext>
            </a:extLst>
          </p:cNvPr>
          <p:cNvSpPr>
            <a:spLocks noGrp="1"/>
          </p:cNvSpPr>
          <p:nvPr>
            <p:ph type="body" idx="1"/>
          </p:nvPr>
        </p:nvSpPr>
        <p:spPr>
          <a:xfrm>
            <a:off x="632520" y="1747800"/>
            <a:ext cx="10196512" cy="5351240"/>
          </a:xfrm>
        </p:spPr>
        <p:txBody>
          <a:bodyPr/>
          <a:lstStyle/>
          <a:p>
            <a:pPr marL="101597" indent="0">
              <a:buNone/>
            </a:pPr>
            <a:r>
              <a:rPr lang="en-GB" sz="1867" dirty="0"/>
              <a:t>‘Surgeons of the Soul’ – Kipling speaking to the Royal College of Surgeons (London), 1923</a:t>
            </a:r>
            <a:endParaRPr lang="es-ES" sz="1867" dirty="0">
              <a:solidFill>
                <a:srgbClr val="000000"/>
              </a:solidFill>
              <a:ea typeface="Calibri" panose="020F0502020204030204" pitchFamily="34" charset="0"/>
              <a:cs typeface="Times New Roman" panose="02020603050405020304" pitchFamily="18" charset="0"/>
            </a:endParaRPr>
          </a:p>
          <a:p>
            <a:pPr marL="101597" indent="0">
              <a:buNone/>
            </a:pPr>
            <a:r>
              <a:rPr lang="x-none" sz="1867">
                <a:solidFill>
                  <a:srgbClr val="000000"/>
                </a:solidFill>
                <a:ea typeface="Calibri" panose="020F0502020204030204" pitchFamily="34" charset="0"/>
                <a:cs typeface="Times New Roman" panose="02020603050405020304" pitchFamily="18" charset="0"/>
              </a:rPr>
              <a:t>Deviance </a:t>
            </a:r>
            <a:r>
              <a:rPr lang="x-none" sz="1867" dirty="0">
                <a:solidFill>
                  <a:srgbClr val="000000"/>
                </a:solidFill>
                <a:ea typeface="Calibri" panose="020F0502020204030204" pitchFamily="34" charset="0"/>
                <a:cs typeface="Times New Roman" panose="02020603050405020304" pitchFamily="18" charset="0"/>
              </a:rPr>
              <a:t>and Social Stigma. (2021, February 20). </a:t>
            </a:r>
            <a:r>
              <a:rPr lang="x-none" sz="1867" u="sng" dirty="0">
                <a:solidFill>
                  <a:srgbClr val="00B050"/>
                </a:solidFill>
                <a:ea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https://socialsci.libretexts.org/@go/page/8123</a:t>
            </a:r>
            <a:r>
              <a:rPr lang="es-ES" sz="1867" dirty="0">
                <a:solidFill>
                  <a:srgbClr val="00B050"/>
                </a:solidFill>
                <a:ea typeface="Calibri" panose="020F0502020204030204" pitchFamily="34" charset="0"/>
                <a:cs typeface="Times New Roman" panose="02020603050405020304" pitchFamily="18" charset="0"/>
              </a:rPr>
              <a:t> </a:t>
            </a:r>
            <a:endParaRPr lang="x-none" sz="1867" dirty="0">
              <a:solidFill>
                <a:srgbClr val="00B050"/>
              </a:solidFill>
              <a:ea typeface="Calibri" panose="020F0502020204030204" pitchFamily="34" charset="0"/>
              <a:cs typeface="Times New Roman" panose="02020603050405020304" pitchFamily="18" charset="0"/>
            </a:endParaRPr>
          </a:p>
          <a:p>
            <a:pPr marL="101597" indent="0">
              <a:buNone/>
            </a:pPr>
            <a:r>
              <a:rPr lang="x-none" sz="1867" dirty="0">
                <a:solidFill>
                  <a:srgbClr val="212121"/>
                </a:solidFill>
                <a:ea typeface="Calibri" panose="020F0502020204030204" pitchFamily="34" charset="0"/>
                <a:cs typeface="Times New Roman" panose="02020603050405020304" pitchFamily="18" charset="0"/>
              </a:rPr>
              <a:t>Hilpert, Martin et al. “Sociocultural Influence on Obesity and Lifestyle in Children: A Study of Daily Activities, Leisure Time Behavior, Motor Skills, and Weight Status.” </a:t>
            </a:r>
            <a:r>
              <a:rPr lang="x-none" sz="1867" i="1" dirty="0">
                <a:ea typeface="Calibri" panose="020F0502020204030204" pitchFamily="34" charset="0"/>
                <a:cs typeface="Times New Roman" panose="02020603050405020304" pitchFamily="18" charset="0"/>
              </a:rPr>
              <a:t>Obesity facts</a:t>
            </a:r>
            <a:r>
              <a:rPr lang="x-none" sz="1867" dirty="0">
                <a:ea typeface="Calibri" panose="020F0502020204030204" pitchFamily="34" charset="0"/>
                <a:cs typeface="Times New Roman" panose="02020603050405020304" pitchFamily="18" charset="0"/>
              </a:rPr>
              <a:t> vol. 10,3 (2017): 168-178. doi:10.1159/000464105</a:t>
            </a:r>
            <a:r>
              <a:rPr lang="es-ES" sz="1867" dirty="0">
                <a:solidFill>
                  <a:srgbClr val="212121"/>
                </a:solidFill>
                <a:ea typeface="Calibri" panose="020F0502020204030204" pitchFamily="34" charset="0"/>
                <a:cs typeface="Times New Roman" panose="02020603050405020304" pitchFamily="18" charset="0"/>
              </a:rPr>
              <a:t> </a:t>
            </a:r>
            <a:endParaRPr lang="x-none" sz="1867" dirty="0">
              <a:ea typeface="Calibri" panose="020F0502020204030204" pitchFamily="34" charset="0"/>
              <a:cs typeface="Times New Roman" panose="02020603050405020304" pitchFamily="18" charset="0"/>
            </a:endParaRPr>
          </a:p>
          <a:p>
            <a:pPr marL="101597" indent="0">
              <a:buNone/>
            </a:pPr>
            <a:r>
              <a:rPr lang="es-ES" sz="1867" dirty="0">
                <a:solidFill>
                  <a:srgbClr val="212121"/>
                </a:solidFill>
                <a:ea typeface="Calibri" panose="020F0502020204030204" pitchFamily="34" charset="0"/>
                <a:cs typeface="Times New Roman" panose="02020603050405020304" pitchFamily="18" charset="0"/>
              </a:rPr>
              <a:t> </a:t>
            </a:r>
            <a:r>
              <a:rPr lang="x-none" sz="1867" dirty="0">
                <a:solidFill>
                  <a:srgbClr val="212121"/>
                </a:solidFill>
                <a:ea typeface="Calibri" panose="020F0502020204030204" pitchFamily="34" charset="0"/>
                <a:cs typeface="Times New Roman" panose="02020603050405020304" pitchFamily="18" charset="0"/>
              </a:rPr>
              <a:t>Lee, G C et al. “When are anti-fat attitudes understood as prejudice versus truth? An experimental study of social influence effects.” </a:t>
            </a:r>
            <a:r>
              <a:rPr lang="x-none" sz="1867" i="1" dirty="0">
                <a:ea typeface="Calibri" panose="020F0502020204030204" pitchFamily="34" charset="0"/>
                <a:cs typeface="Times New Roman" panose="02020603050405020304" pitchFamily="18" charset="0"/>
              </a:rPr>
              <a:t>Obesity science &amp; practice</a:t>
            </a:r>
            <a:r>
              <a:rPr lang="x-none" sz="1867" dirty="0">
                <a:ea typeface="Calibri" panose="020F0502020204030204" pitchFamily="34" charset="0"/>
                <a:cs typeface="Times New Roman" panose="02020603050405020304" pitchFamily="18" charset="0"/>
              </a:rPr>
              <a:t> vol. 5,1 28-35. 13 Jan. 2019, doi:10.1002/osp4.315</a:t>
            </a:r>
            <a:r>
              <a:rPr lang="es-ES" sz="1867" dirty="0">
                <a:solidFill>
                  <a:srgbClr val="212121"/>
                </a:solidFill>
                <a:ea typeface="Calibri" panose="020F0502020204030204" pitchFamily="34" charset="0"/>
                <a:cs typeface="Times New Roman" panose="02020603050405020304" pitchFamily="18" charset="0"/>
              </a:rPr>
              <a:t> </a:t>
            </a:r>
            <a:endParaRPr lang="x-none" sz="1867" dirty="0">
              <a:ea typeface="Calibri" panose="020F0502020204030204" pitchFamily="34" charset="0"/>
              <a:cs typeface="Times New Roman" panose="02020603050405020304" pitchFamily="18" charset="0"/>
            </a:endParaRPr>
          </a:p>
          <a:p>
            <a:pPr marL="101597" indent="0">
              <a:buNone/>
            </a:pPr>
            <a:r>
              <a:rPr lang="es-ES" sz="1867" dirty="0">
                <a:solidFill>
                  <a:srgbClr val="212121"/>
                </a:solidFill>
                <a:ea typeface="Calibri" panose="020F0502020204030204" pitchFamily="34" charset="0"/>
                <a:cs typeface="Times New Roman" panose="02020603050405020304" pitchFamily="18" charset="0"/>
              </a:rPr>
              <a:t> </a:t>
            </a:r>
            <a:r>
              <a:rPr lang="x-none" sz="1867" dirty="0">
                <a:solidFill>
                  <a:srgbClr val="212121"/>
                </a:solidFill>
                <a:ea typeface="Calibri" panose="020F0502020204030204" pitchFamily="34" charset="0"/>
                <a:cs typeface="Times New Roman" panose="02020603050405020304" pitchFamily="18" charset="0"/>
              </a:rPr>
              <a:t>Daníelsdóttir, Sigrún et al. “Anti-fat prejudice reduction: a review of published studies.” </a:t>
            </a:r>
            <a:r>
              <a:rPr lang="x-none" sz="1867" i="1" dirty="0">
                <a:ea typeface="Calibri" panose="020F0502020204030204" pitchFamily="34" charset="0"/>
                <a:cs typeface="Times New Roman" panose="02020603050405020304" pitchFamily="18" charset="0"/>
              </a:rPr>
              <a:t>Obesity facts</a:t>
            </a:r>
            <a:r>
              <a:rPr lang="x-none" sz="1867" dirty="0">
                <a:ea typeface="Calibri" panose="020F0502020204030204" pitchFamily="34" charset="0"/>
                <a:cs typeface="Times New Roman" panose="02020603050405020304" pitchFamily="18" charset="0"/>
              </a:rPr>
              <a:t> vol. 3,1 (2010): 47-58. doi:10.1159/000277067</a:t>
            </a:r>
          </a:p>
          <a:p>
            <a:pPr marL="101597" indent="0">
              <a:buNone/>
            </a:pPr>
            <a:r>
              <a:rPr lang="x-none" sz="1867">
                <a:solidFill>
                  <a:srgbClr val="333333"/>
                </a:solidFill>
                <a:ea typeface="Calibri" panose="020F0502020204030204" pitchFamily="34" charset="0"/>
                <a:cs typeface="Times New Roman" panose="02020603050405020304" pitchFamily="18" charset="0"/>
              </a:rPr>
              <a:t>Frank </a:t>
            </a:r>
            <a:r>
              <a:rPr lang="x-none" sz="1867" dirty="0">
                <a:solidFill>
                  <a:srgbClr val="333333"/>
                </a:solidFill>
                <a:ea typeface="Calibri" panose="020F0502020204030204" pitchFamily="34" charset="0"/>
                <a:cs typeface="Times New Roman" panose="02020603050405020304" pitchFamily="18" charset="0"/>
              </a:rPr>
              <a:t>A. Futility and Avoidance</a:t>
            </a:r>
            <a:r>
              <a:rPr lang="x-none" sz="1867" dirty="0">
                <a:ea typeface="Calibri" panose="020F0502020204030204" pitchFamily="34" charset="0"/>
                <a:cs typeface="Times New Roman" panose="02020603050405020304" pitchFamily="18" charset="0"/>
              </a:rPr>
              <a:t>: Medical Professionals in the Treatment of Obesity. </a:t>
            </a:r>
            <a:r>
              <a:rPr lang="x-none" sz="1867" i="1" dirty="0">
                <a:ea typeface="Calibri" panose="020F0502020204030204" pitchFamily="34" charset="0"/>
                <a:cs typeface="Times New Roman" panose="02020603050405020304" pitchFamily="18" charset="0"/>
              </a:rPr>
              <a:t>JAMA.</a:t>
            </a:r>
            <a:r>
              <a:rPr lang="x-none" sz="1867" dirty="0">
                <a:ea typeface="Calibri" panose="020F0502020204030204" pitchFamily="34" charset="0"/>
                <a:cs typeface="Times New Roman" panose="02020603050405020304" pitchFamily="18" charset="0"/>
              </a:rPr>
              <a:t> 1993;269(16):2132–2133. doi:10.1001/jama.1993.03500160102</a:t>
            </a:r>
            <a:r>
              <a:rPr lang="x-none" sz="1867" dirty="0">
                <a:solidFill>
                  <a:srgbClr val="333333"/>
                </a:solidFill>
                <a:ea typeface="Calibri" panose="020F0502020204030204" pitchFamily="34" charset="0"/>
                <a:cs typeface="Times New Roman" panose="02020603050405020304" pitchFamily="18" charset="0"/>
              </a:rPr>
              <a:t> </a:t>
            </a:r>
            <a:endParaRPr lang="x-none" sz="1867" dirty="0">
              <a:ea typeface="Calibri" panose="020F0502020204030204" pitchFamily="34" charset="0"/>
              <a:cs typeface="Times New Roman" panose="02020603050405020304" pitchFamily="18" charset="0"/>
            </a:endParaRPr>
          </a:p>
          <a:p>
            <a:pPr marL="101597" indent="0">
              <a:buNone/>
            </a:pPr>
            <a:r>
              <a:rPr lang="x-none" sz="1867" u="sng" dirty="0">
                <a:solidFill>
                  <a:srgbClr val="F49100"/>
                </a:solidFill>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https://www.who.int/health-topics/obesity#tab=tab</a:t>
            </a:r>
            <a:r>
              <a:rPr lang="x-none" sz="1867" u="sng">
                <a:solidFill>
                  <a:srgbClr val="F49100"/>
                </a:solidFill>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_</a:t>
            </a:r>
            <a:r>
              <a:rPr lang="x-none" sz="1867" u="sng">
                <a:solidFill>
                  <a:srgbClr val="00B050"/>
                </a:solidFill>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2</a:t>
            </a:r>
            <a:endParaRPr lang="x-none" sz="1867" u="sng">
              <a:solidFill>
                <a:srgbClr val="0563C1"/>
              </a:solidFill>
              <a:ea typeface="Calibri" panose="020F0502020204030204" pitchFamily="34" charset="0"/>
              <a:cs typeface="Times New Roman" panose="02020603050405020304" pitchFamily="18" charset="0"/>
            </a:endParaRPr>
          </a:p>
          <a:p>
            <a:pPr marL="101597" indent="0">
              <a:spcBef>
                <a:spcPts val="0"/>
              </a:spcBef>
              <a:buNone/>
            </a:pPr>
            <a:r>
              <a:rPr lang="en-GB" sz="1867" dirty="0"/>
              <a:t>La </a:t>
            </a:r>
            <a:r>
              <a:rPr lang="en-GB" sz="1867" dirty="0" err="1"/>
              <a:t>Arteterapia</a:t>
            </a:r>
            <a:r>
              <a:rPr lang="en-GB" sz="1867" dirty="0"/>
              <a:t> </a:t>
            </a:r>
            <a:r>
              <a:rPr lang="en-GB" sz="1867" dirty="0" err="1"/>
              <a:t>como</a:t>
            </a:r>
            <a:r>
              <a:rPr lang="en-GB" sz="1867" dirty="0"/>
              <a:t> </a:t>
            </a:r>
            <a:r>
              <a:rPr lang="en-GB" sz="1867" dirty="0" err="1"/>
              <a:t>terapia</a:t>
            </a:r>
            <a:r>
              <a:rPr lang="en-GB" sz="1867" dirty="0"/>
              <a:t> para </a:t>
            </a:r>
            <a:r>
              <a:rPr lang="en-GB" sz="1867" dirty="0" err="1"/>
              <a:t>pacientes</a:t>
            </a:r>
            <a:r>
              <a:rPr lang="en-GB" sz="1867" dirty="0"/>
              <a:t> con </a:t>
            </a:r>
            <a:r>
              <a:rPr lang="en-GB" sz="1867" dirty="0" err="1"/>
              <a:t>trastornos</a:t>
            </a:r>
            <a:r>
              <a:rPr lang="en-GB" sz="1867" dirty="0"/>
              <a:t> de la </a:t>
            </a:r>
            <a:r>
              <a:rPr lang="en-GB" sz="1867" dirty="0" err="1"/>
              <a:t>conducta</a:t>
            </a:r>
            <a:r>
              <a:rPr lang="en-GB" sz="1867" dirty="0"/>
              <a:t> alimentaria</a:t>
            </a:r>
          </a:p>
          <a:p>
            <a:pPr marL="101597" indent="0">
              <a:spcBef>
                <a:spcPts val="0"/>
              </a:spcBef>
              <a:buNone/>
            </a:pPr>
            <a:r>
              <a:rPr lang="en-GB" sz="1867" dirty="0"/>
              <a:t>in Anorexia y Bulimia, </a:t>
            </a:r>
            <a:r>
              <a:rPr lang="en-GB" sz="1867" dirty="0" err="1"/>
              <a:t>Profesionales</a:t>
            </a:r>
            <a:r>
              <a:rPr lang="en-GB" sz="1867" dirty="0"/>
              <a:t> TCA, </a:t>
            </a:r>
            <a:r>
              <a:rPr lang="en-GB" sz="1867" dirty="0" err="1"/>
              <a:t>Recursos</a:t>
            </a:r>
            <a:r>
              <a:rPr lang="en-GB" sz="1867" dirty="0"/>
              <a:t> TCA, Testimonios</a:t>
            </a:r>
          </a:p>
          <a:p>
            <a:pPr marL="101597" indent="0">
              <a:spcBef>
                <a:spcPts val="0"/>
              </a:spcBef>
              <a:buNone/>
            </a:pPr>
            <a:r>
              <a:rPr lang="en-GB" sz="1867" dirty="0"/>
              <a:t>6, </a:t>
            </a:r>
            <a:r>
              <a:rPr lang="en-GB" sz="1867" dirty="0" err="1"/>
              <a:t>octubre</a:t>
            </a:r>
            <a:r>
              <a:rPr lang="en-GB" sz="1867" dirty="0"/>
              <a:t>, 2016</a:t>
            </a:r>
          </a:p>
          <a:p>
            <a:pPr marL="101597" indent="0">
              <a:buNone/>
            </a:pPr>
            <a:endParaRPr lang="x-none" sz="1867"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6AD69FA5-EB30-A07F-7847-18A054D1BC4D}"/>
              </a:ext>
            </a:extLst>
          </p:cNvPr>
          <p:cNvSpPr>
            <a:spLocks noGrp="1"/>
          </p:cNvSpPr>
          <p:nvPr>
            <p:ph type="sldNum" idx="12"/>
          </p:nvPr>
        </p:nvSpPr>
        <p:spPr/>
        <p:txBody>
          <a:bodyPr/>
          <a:lstStyle/>
          <a:p>
            <a:pPr algn="ctr"/>
            <a:fld id="{00000000-1234-1234-1234-123412341234}" type="slidenum">
              <a:rPr lang="en" smtClean="0"/>
              <a:pPr algn="ctr"/>
              <a:t>24</a:t>
            </a:fld>
            <a:endParaRPr lang="en"/>
          </a:p>
        </p:txBody>
      </p:sp>
    </p:spTree>
    <p:extLst>
      <p:ext uri="{BB962C8B-B14F-4D97-AF65-F5344CB8AC3E}">
        <p14:creationId xmlns:p14="http://schemas.microsoft.com/office/powerpoint/2010/main" val="203369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239350" y="1892829"/>
            <a:ext cx="5856649" cy="1231200"/>
          </a:xfrm>
          <a:prstGeom prst="rect">
            <a:avLst/>
          </a:prstGeom>
        </p:spPr>
        <p:txBody>
          <a:bodyPr spcFirstLastPara="1" vert="horz" wrap="square" lIns="0" tIns="0" rIns="0" bIns="0" rtlCol="0" anchor="t" anchorCtr="0">
            <a:noAutofit/>
          </a:bodyPr>
          <a:lstStyle/>
          <a:p>
            <a:endParaRPr sz="3733" dirty="0"/>
          </a:p>
        </p:txBody>
      </p:sp>
      <p:sp>
        <p:nvSpPr>
          <p:cNvPr id="502" name="Google Shape;502;p35"/>
          <p:cNvSpPr txBox="1">
            <a:spLocks noGrp="1"/>
          </p:cNvSpPr>
          <p:nvPr>
            <p:ph type="body" idx="1"/>
          </p:nvPr>
        </p:nvSpPr>
        <p:spPr>
          <a:xfrm>
            <a:off x="815413" y="3332989"/>
            <a:ext cx="4817600" cy="2483600"/>
          </a:xfrm>
          <a:prstGeom prst="rect">
            <a:avLst/>
          </a:prstGeom>
        </p:spPr>
        <p:txBody>
          <a:bodyPr spcFirstLastPara="1" vert="horz" wrap="square" lIns="0" tIns="0" rIns="0" bIns="0" rtlCol="0" anchor="t" anchorCtr="0">
            <a:noAutofit/>
          </a:bodyPr>
          <a:lstStyle/>
          <a:p>
            <a:pPr marL="0" indent="0" algn="ctr">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25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32" y="2180861"/>
            <a:ext cx="4736525" cy="26642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2D59FE-CAB6-2A57-45C5-4DD256F11866}"/>
              </a:ext>
            </a:extLst>
          </p:cNvPr>
          <p:cNvSpPr>
            <a:spLocks noGrp="1"/>
          </p:cNvSpPr>
          <p:nvPr>
            <p:ph type="title"/>
          </p:nvPr>
        </p:nvSpPr>
        <p:spPr/>
        <p:txBody>
          <a:bodyPr/>
          <a:lstStyle/>
          <a:p>
            <a:r>
              <a:rPr lang="en-GB" dirty="0"/>
              <a:t>Obesity</a:t>
            </a:r>
          </a:p>
        </p:txBody>
      </p:sp>
      <p:sp>
        <p:nvSpPr>
          <p:cNvPr id="4" name="Slide Number Placeholder 3">
            <a:extLst>
              <a:ext uri="{FF2B5EF4-FFF2-40B4-BE49-F238E27FC236}">
                <a16:creationId xmlns="" xmlns:a16="http://schemas.microsoft.com/office/drawing/2014/main" id="{1FEC200B-38B1-2649-BF5C-027CFC8E4115}"/>
              </a:ext>
            </a:extLst>
          </p:cNvPr>
          <p:cNvSpPr>
            <a:spLocks noGrp="1"/>
          </p:cNvSpPr>
          <p:nvPr>
            <p:ph type="sldNum" idx="12"/>
          </p:nvPr>
        </p:nvSpPr>
        <p:spPr/>
        <p:txBody>
          <a:bodyPr/>
          <a:lstStyle/>
          <a:p>
            <a:pPr algn="ctr"/>
            <a:fld id="{00000000-1234-1234-1234-123412341234}" type="slidenum">
              <a:rPr lang="en" smtClean="0"/>
              <a:pPr algn="ctr"/>
              <a:t>3</a:t>
            </a:fld>
            <a:endParaRPr lang="en"/>
          </a:p>
        </p:txBody>
      </p:sp>
      <p:pic>
        <p:nvPicPr>
          <p:cNvPr id="6" name="Picture 5" descr="A picture containing text, person, people, old&#10;&#10;Description automatically generated">
            <a:extLst>
              <a:ext uri="{FF2B5EF4-FFF2-40B4-BE49-F238E27FC236}">
                <a16:creationId xmlns="" xmlns:a16="http://schemas.microsoft.com/office/drawing/2014/main" id="{F1C490D6-90D2-26FA-D26B-5A26B7167913}"/>
              </a:ext>
            </a:extLst>
          </p:cNvPr>
          <p:cNvPicPr>
            <a:picLocks noChangeAspect="1"/>
          </p:cNvPicPr>
          <p:nvPr/>
        </p:nvPicPr>
        <p:blipFill>
          <a:blip r:embed="rId2"/>
          <a:stretch>
            <a:fillRect/>
          </a:stretch>
        </p:blipFill>
        <p:spPr>
          <a:xfrm>
            <a:off x="1871532" y="1832074"/>
            <a:ext cx="7553251" cy="4573257"/>
          </a:xfrm>
          <a:prstGeom prst="rect">
            <a:avLst/>
          </a:prstGeom>
        </p:spPr>
      </p:pic>
      <p:sp>
        <p:nvSpPr>
          <p:cNvPr id="7" name="TextBox 6">
            <a:extLst>
              <a:ext uri="{FF2B5EF4-FFF2-40B4-BE49-F238E27FC236}">
                <a16:creationId xmlns="" xmlns:a16="http://schemas.microsoft.com/office/drawing/2014/main" id="{1F9370B2-E68F-1CD0-256C-7AD9A55F44FB}"/>
              </a:ext>
            </a:extLst>
          </p:cNvPr>
          <p:cNvSpPr txBox="1"/>
          <p:nvPr/>
        </p:nvSpPr>
        <p:spPr>
          <a:xfrm>
            <a:off x="2831638" y="6369677"/>
            <a:ext cx="5633039" cy="502573"/>
          </a:xfrm>
          <a:prstGeom prst="rect">
            <a:avLst/>
          </a:prstGeom>
          <a:noFill/>
        </p:spPr>
        <p:txBody>
          <a:bodyPr wrap="square" rtlCol="0">
            <a:spAutoFit/>
          </a:bodyPr>
          <a:lstStyle/>
          <a:p>
            <a:r>
              <a:rPr lang="en-GB" sz="1333" dirty="0">
                <a:solidFill>
                  <a:srgbClr val="202122"/>
                </a:solidFill>
                <a:latin typeface="Arial" panose="020B0604020202020204" pitchFamily="34" charset="0"/>
              </a:rPr>
              <a:t>Copyrighted work available under Creative Commons Attribution only licence CC BY 4.0 </a:t>
            </a:r>
            <a:r>
              <a:rPr lang="en-GB" sz="1333" dirty="0">
                <a:solidFill>
                  <a:srgbClr val="0645AD"/>
                </a:solidFill>
                <a:latin typeface="Arial" panose="020B0604020202020204" pitchFamily="34" charset="0"/>
                <a:hlinkClick r:id="rId3"/>
              </a:rPr>
              <a:t>http://creativecommons.org/licenses/by/4.0/</a:t>
            </a:r>
            <a:endParaRPr lang="en-GB" sz="1333" dirty="0"/>
          </a:p>
        </p:txBody>
      </p:sp>
      <p:sp>
        <p:nvSpPr>
          <p:cNvPr id="9" name="TextBox 8">
            <a:extLst>
              <a:ext uri="{FF2B5EF4-FFF2-40B4-BE49-F238E27FC236}">
                <a16:creationId xmlns="" xmlns:a16="http://schemas.microsoft.com/office/drawing/2014/main" id="{C54398AB-563C-211D-9615-695526F43E18}"/>
              </a:ext>
            </a:extLst>
          </p:cNvPr>
          <p:cNvSpPr txBox="1"/>
          <p:nvPr/>
        </p:nvSpPr>
        <p:spPr>
          <a:xfrm>
            <a:off x="3048000" y="5536071"/>
            <a:ext cx="4872203" cy="830997"/>
          </a:xfrm>
          <a:prstGeom prst="rect">
            <a:avLst/>
          </a:prstGeom>
          <a:noFill/>
        </p:spPr>
        <p:txBody>
          <a:bodyPr wrap="square">
            <a:spAutoFit/>
          </a:bodyPr>
          <a:lstStyle/>
          <a:p>
            <a:r>
              <a:rPr lang="en-GB" sz="2400" dirty="0">
                <a:solidFill>
                  <a:schemeClr val="bg1"/>
                </a:solidFill>
                <a:latin typeface="Arial" panose="020B0604020202020204" pitchFamily="34" charset="0"/>
              </a:rPr>
              <a:t>An obese gouty man with his feet in buckets</a:t>
            </a:r>
            <a:endParaRPr lang="en-GB" sz="2400" dirty="0">
              <a:solidFill>
                <a:schemeClr val="bg1"/>
              </a:solidFill>
            </a:endParaRPr>
          </a:p>
        </p:txBody>
      </p:sp>
    </p:spTree>
    <p:extLst>
      <p:ext uri="{BB962C8B-B14F-4D97-AF65-F5344CB8AC3E}">
        <p14:creationId xmlns:p14="http://schemas.microsoft.com/office/powerpoint/2010/main" val="221168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527382" y="2273567"/>
            <a:ext cx="11425269" cy="3768800"/>
          </a:xfrm>
          <a:prstGeom prst="rect">
            <a:avLst/>
          </a:prstGeom>
        </p:spPr>
        <p:txBody>
          <a:bodyPr spcFirstLastPara="1" vert="horz" wrap="square" lIns="0" tIns="0" rIns="0" bIns="0" rtlCol="0" anchor="t" anchorCtr="0">
            <a:noAutofit/>
          </a:bodyPr>
          <a:lstStyle/>
          <a:p>
            <a:pPr>
              <a:spcBef>
                <a:spcPts val="1333"/>
              </a:spcBef>
            </a:pPr>
            <a:r>
              <a:rPr lang="en-GB" sz="2133" dirty="0">
                <a:solidFill>
                  <a:srgbClr val="3C4245"/>
                </a:solidFill>
                <a:latin typeface="Arial" panose="020B0604020202020204" pitchFamily="34" charset="0"/>
              </a:rPr>
              <a:t>Overweight and obesity are defined as abnormal or excessive fat accumulation that presents a risk to health. A body mass index (BMI) </a:t>
            </a:r>
            <a:r>
              <a:rPr lang="en-GB" sz="2133" b="1" dirty="0">
                <a:solidFill>
                  <a:srgbClr val="3C4245"/>
                </a:solidFill>
                <a:latin typeface="Arial" panose="020B0604020202020204" pitchFamily="34" charset="0"/>
              </a:rPr>
              <a:t>over 25 is considered overweight</a:t>
            </a:r>
            <a:r>
              <a:rPr lang="en-GB" sz="2133" dirty="0">
                <a:solidFill>
                  <a:srgbClr val="3C4245"/>
                </a:solidFill>
                <a:latin typeface="Arial" panose="020B0604020202020204" pitchFamily="34" charset="0"/>
              </a:rPr>
              <a:t>, and </a:t>
            </a:r>
            <a:r>
              <a:rPr lang="en-GB" sz="2133" b="1" dirty="0">
                <a:solidFill>
                  <a:srgbClr val="3C4245"/>
                </a:solidFill>
                <a:latin typeface="Arial" panose="020B0604020202020204" pitchFamily="34" charset="0"/>
              </a:rPr>
              <a:t>over 30 is obese</a:t>
            </a:r>
            <a:r>
              <a:rPr lang="en-GB" sz="2133" dirty="0">
                <a:solidFill>
                  <a:srgbClr val="3C4245"/>
                </a:solidFill>
                <a:latin typeface="Arial" panose="020B0604020202020204" pitchFamily="34" charset="0"/>
              </a:rPr>
              <a:t>. The issue has grown to epidemic proportions, with </a:t>
            </a:r>
            <a:r>
              <a:rPr lang="en-GB" sz="2133" b="1" dirty="0">
                <a:solidFill>
                  <a:srgbClr val="3C4245"/>
                </a:solidFill>
                <a:latin typeface="Arial" panose="020B0604020202020204" pitchFamily="34" charset="0"/>
              </a:rPr>
              <a:t>over 4 million people dying each year as a result of being overweight or obese in 2017 </a:t>
            </a:r>
            <a:r>
              <a:rPr lang="en-GB" sz="2133" dirty="0">
                <a:solidFill>
                  <a:srgbClr val="3C4245"/>
                </a:solidFill>
                <a:latin typeface="Arial" panose="020B0604020202020204" pitchFamily="34" charset="0"/>
              </a:rPr>
              <a:t>according to the global burden of disease. </a:t>
            </a:r>
          </a:p>
          <a:p>
            <a:pPr>
              <a:spcBef>
                <a:spcPts val="1333"/>
              </a:spcBef>
            </a:pPr>
            <a:r>
              <a:rPr lang="en-GB" sz="2133" dirty="0">
                <a:solidFill>
                  <a:srgbClr val="3C4245"/>
                </a:solidFill>
                <a:latin typeface="Arial" panose="020B0604020202020204" pitchFamily="34" charset="0"/>
              </a:rPr>
              <a:t>Rates of overweight and obesity continue to grow in adults and children. From 1975 to 2016, the prevalence of overweight or obese children and adolescents aged 5–19 years increased more than four-fold from 4% to 18% globally.</a:t>
            </a:r>
            <a:endParaRPr sz="2667" dirty="0"/>
          </a:p>
        </p:txBody>
      </p:sp>
      <p:sp>
        <p:nvSpPr>
          <p:cNvPr id="203" name="Google Shape;203;p18"/>
          <p:cNvSpPr txBox="1">
            <a:spLocks noGrp="1"/>
          </p:cNvSpPr>
          <p:nvPr>
            <p:ph type="sldNum" idx="12"/>
          </p:nvPr>
        </p:nvSpPr>
        <p:spPr>
          <a:xfrm>
            <a:off x="0" y="6349867"/>
            <a:ext cx="508000" cy="515200"/>
          </a:xfrm>
          <a:prstGeom prst="rect">
            <a:avLst/>
          </a:prstGeom>
        </p:spPr>
        <p:txBody>
          <a:bodyPr spcFirstLastPara="1" vert="horz" wrap="square" lIns="0" tIns="0" rIns="0" bIns="0" rtlCol="0" anchor="ctr" anchorCtr="0">
            <a:noAutofit/>
          </a:bodyPr>
          <a:lstStyle/>
          <a:p>
            <a:pPr algn="ctr"/>
            <a:fld id="{00000000-1234-1234-1234-123412341234}" type="slidenum">
              <a:rPr lang="en"/>
              <a:pPr algn="ctr"/>
              <a:t>4</a:t>
            </a:fld>
            <a:endParaRPr/>
          </a:p>
        </p:txBody>
      </p:sp>
      <p:grpSp>
        <p:nvGrpSpPr>
          <p:cNvPr id="204" name="Google Shape;204;p18"/>
          <p:cNvGrpSpPr/>
          <p:nvPr/>
        </p:nvGrpSpPr>
        <p:grpSpPr>
          <a:xfrm>
            <a:off x="11248432" y="384504"/>
            <a:ext cx="481965" cy="636193"/>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121900" tIns="60933" rIns="121900" bIns="60933" anchor="ctr" anchorCtr="0">
              <a:noAutofit/>
            </a:bodyPr>
            <a:lstStyle/>
            <a:p>
              <a:endParaRPr sz="24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err="1"/>
              <a:t>Obesity</a:t>
            </a:r>
            <a:r>
              <a:rPr lang="it-IT" dirty="0"/>
              <a:t>: Definition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46A9DD-77E4-BBE1-962D-40425A4415D7}"/>
              </a:ext>
            </a:extLst>
          </p:cNvPr>
          <p:cNvSpPr>
            <a:spLocks noGrp="1"/>
          </p:cNvSpPr>
          <p:nvPr>
            <p:ph type="title"/>
          </p:nvPr>
        </p:nvSpPr>
        <p:spPr/>
        <p:txBody>
          <a:bodyPr/>
          <a:lstStyle/>
          <a:p>
            <a:r>
              <a:rPr lang="en-GB" dirty="0"/>
              <a:t>Obesity: Complications </a:t>
            </a:r>
          </a:p>
        </p:txBody>
      </p:sp>
      <p:sp>
        <p:nvSpPr>
          <p:cNvPr id="3" name="Text Placeholder 2">
            <a:extLst>
              <a:ext uri="{FF2B5EF4-FFF2-40B4-BE49-F238E27FC236}">
                <a16:creationId xmlns="" xmlns:a16="http://schemas.microsoft.com/office/drawing/2014/main" id="{B6EA3C67-CBB3-2892-ABBA-9291BCAEE2B8}"/>
              </a:ext>
            </a:extLst>
          </p:cNvPr>
          <p:cNvSpPr>
            <a:spLocks noGrp="1"/>
          </p:cNvSpPr>
          <p:nvPr>
            <p:ph type="body" idx="1"/>
          </p:nvPr>
        </p:nvSpPr>
        <p:spPr>
          <a:xfrm>
            <a:off x="623393" y="1747801"/>
            <a:ext cx="9206975" cy="4294567"/>
          </a:xfrm>
        </p:spPr>
        <p:txBody>
          <a:bodyPr/>
          <a:lstStyle/>
          <a:p>
            <a:r>
              <a:rPr lang="en-GB" sz="2400" dirty="0">
                <a:solidFill>
                  <a:srgbClr val="3C4245"/>
                </a:solidFill>
                <a:latin typeface="Arial" panose="020B0604020202020204" pitchFamily="34" charset="0"/>
              </a:rPr>
              <a:t>Overweight and obesity are major risk factors for a number of chronic diseases, including cardiovascular diseases such as heart disease and stroke, which are the leading causes of death worldwide. </a:t>
            </a:r>
          </a:p>
          <a:p>
            <a:r>
              <a:rPr lang="en-GB" sz="2400" dirty="0">
                <a:solidFill>
                  <a:srgbClr val="3C4245"/>
                </a:solidFill>
                <a:latin typeface="Arial" panose="020B0604020202020204" pitchFamily="34" charset="0"/>
              </a:rPr>
              <a:t>Obesity is also associated with some cancers, including endometrial, breast, ovarian, prostate, liver, gallbladder, kidney and colon. The risk of these noncommunicable diseases increases even when a person is only slightly overweight and grows more serious as the body mass index (BMI) climbs.</a:t>
            </a:r>
            <a:endParaRPr lang="en-GB" sz="2400" dirty="0"/>
          </a:p>
        </p:txBody>
      </p:sp>
      <p:sp>
        <p:nvSpPr>
          <p:cNvPr id="4" name="Slide Number Placeholder 3">
            <a:extLst>
              <a:ext uri="{FF2B5EF4-FFF2-40B4-BE49-F238E27FC236}">
                <a16:creationId xmlns="" xmlns:a16="http://schemas.microsoft.com/office/drawing/2014/main" id="{AEC87A7E-BCE1-585E-5FE4-558F326AF517}"/>
              </a:ext>
            </a:extLst>
          </p:cNvPr>
          <p:cNvSpPr>
            <a:spLocks noGrp="1"/>
          </p:cNvSpPr>
          <p:nvPr>
            <p:ph type="sldNum" idx="12"/>
          </p:nvPr>
        </p:nvSpPr>
        <p:spPr/>
        <p:txBody>
          <a:bodyPr/>
          <a:lstStyle/>
          <a:p>
            <a:pPr algn="ctr"/>
            <a:fld id="{00000000-1234-1234-1234-123412341234}" type="slidenum">
              <a:rPr lang="en" smtClean="0"/>
              <a:pPr algn="ctr"/>
              <a:t>5</a:t>
            </a:fld>
            <a:endParaRPr lang="en"/>
          </a:p>
        </p:txBody>
      </p:sp>
    </p:spTree>
    <p:extLst>
      <p:ext uri="{BB962C8B-B14F-4D97-AF65-F5344CB8AC3E}">
        <p14:creationId xmlns:p14="http://schemas.microsoft.com/office/powerpoint/2010/main" val="113157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E58116-BDFE-A802-4ED5-3782B4A575BC}"/>
              </a:ext>
            </a:extLst>
          </p:cNvPr>
          <p:cNvSpPr>
            <a:spLocks noGrp="1"/>
          </p:cNvSpPr>
          <p:nvPr>
            <p:ph type="title"/>
          </p:nvPr>
        </p:nvSpPr>
        <p:spPr/>
        <p:txBody>
          <a:bodyPr/>
          <a:lstStyle/>
          <a:p>
            <a:r>
              <a:rPr lang="en-GB" dirty="0"/>
              <a:t>Anti-fat attitudes </a:t>
            </a:r>
          </a:p>
        </p:txBody>
      </p:sp>
      <p:sp>
        <p:nvSpPr>
          <p:cNvPr id="4" name="Slide Number Placeholder 3">
            <a:extLst>
              <a:ext uri="{FF2B5EF4-FFF2-40B4-BE49-F238E27FC236}">
                <a16:creationId xmlns="" xmlns:a16="http://schemas.microsoft.com/office/drawing/2014/main" id="{8E416E47-70F2-71DA-2801-CF0C6C8EFC0E}"/>
              </a:ext>
            </a:extLst>
          </p:cNvPr>
          <p:cNvSpPr>
            <a:spLocks noGrp="1"/>
          </p:cNvSpPr>
          <p:nvPr>
            <p:ph type="sldNum" idx="12"/>
          </p:nvPr>
        </p:nvSpPr>
        <p:spPr/>
        <p:txBody>
          <a:bodyPr/>
          <a:lstStyle/>
          <a:p>
            <a:pPr algn="ctr"/>
            <a:fld id="{00000000-1234-1234-1234-123412341234}" type="slidenum">
              <a:rPr lang="en" smtClean="0"/>
              <a:pPr algn="ctr"/>
              <a:t>6</a:t>
            </a:fld>
            <a:endParaRPr lang="en"/>
          </a:p>
        </p:txBody>
      </p:sp>
      <p:pic>
        <p:nvPicPr>
          <p:cNvPr id="6" name="Picture 5" descr="A picture containing person, indoor, baby&#10;&#10;Description automatically generated">
            <a:extLst>
              <a:ext uri="{FF2B5EF4-FFF2-40B4-BE49-F238E27FC236}">
                <a16:creationId xmlns="" xmlns:a16="http://schemas.microsoft.com/office/drawing/2014/main" id="{26071CFD-2CAA-1811-90E5-D776D397B756}"/>
              </a:ext>
            </a:extLst>
          </p:cNvPr>
          <p:cNvPicPr>
            <a:picLocks noChangeAspect="1"/>
          </p:cNvPicPr>
          <p:nvPr/>
        </p:nvPicPr>
        <p:blipFill>
          <a:blip r:embed="rId2"/>
          <a:stretch>
            <a:fillRect/>
          </a:stretch>
        </p:blipFill>
        <p:spPr>
          <a:xfrm>
            <a:off x="2078744" y="1844566"/>
            <a:ext cx="6492843" cy="4324912"/>
          </a:xfrm>
          <a:prstGeom prst="rect">
            <a:avLst/>
          </a:prstGeom>
        </p:spPr>
      </p:pic>
      <p:sp>
        <p:nvSpPr>
          <p:cNvPr id="7" name="TextBox 6">
            <a:extLst>
              <a:ext uri="{FF2B5EF4-FFF2-40B4-BE49-F238E27FC236}">
                <a16:creationId xmlns="" xmlns:a16="http://schemas.microsoft.com/office/drawing/2014/main" id="{8EADAF31-C246-A7E6-87CC-9FD59F43C4C7}"/>
              </a:ext>
            </a:extLst>
          </p:cNvPr>
          <p:cNvSpPr txBox="1"/>
          <p:nvPr/>
        </p:nvSpPr>
        <p:spPr>
          <a:xfrm>
            <a:off x="2447595" y="6266244"/>
            <a:ext cx="5280587" cy="502573"/>
          </a:xfrm>
          <a:prstGeom prst="rect">
            <a:avLst/>
          </a:prstGeom>
          <a:noFill/>
        </p:spPr>
        <p:txBody>
          <a:bodyPr wrap="square" rtlCol="0">
            <a:spAutoFit/>
          </a:bodyPr>
          <a:lstStyle/>
          <a:p>
            <a:r>
              <a:rPr lang="en-GB" sz="1333" dirty="0">
                <a:solidFill>
                  <a:srgbClr val="202122"/>
                </a:solidFill>
                <a:latin typeface="Arial" panose="020B0604020202020204" pitchFamily="34" charset="0"/>
              </a:rPr>
              <a:t>This file is licensed under the </a:t>
            </a:r>
            <a:r>
              <a:rPr lang="en-GB" sz="1333" dirty="0">
                <a:solidFill>
                  <a:srgbClr val="3366BB"/>
                </a:solidFill>
                <a:latin typeface="Arial" panose="020B0604020202020204" pitchFamily="34" charset="0"/>
                <a:hlinkClick r:id="rId3" tooltip="w:en:Creative Commons"/>
              </a:rPr>
              <a:t>Creative Commons</a:t>
            </a:r>
            <a:r>
              <a:rPr lang="en-GB" sz="1333" dirty="0">
                <a:solidFill>
                  <a:srgbClr val="202122"/>
                </a:solidFill>
                <a:latin typeface="Arial" panose="020B0604020202020204" pitchFamily="34" charset="0"/>
              </a:rPr>
              <a:t> </a:t>
            </a:r>
            <a:r>
              <a:rPr lang="en-GB" sz="1333" dirty="0">
                <a:solidFill>
                  <a:srgbClr val="3366BB"/>
                </a:solidFill>
                <a:latin typeface="Arial" panose="020B0604020202020204" pitchFamily="34" charset="0"/>
                <a:hlinkClick r:id="rId4"/>
              </a:rPr>
              <a:t>Attribution-Share Alike 4.0 International</a:t>
            </a:r>
            <a:r>
              <a:rPr lang="en-GB" sz="1333" dirty="0">
                <a:solidFill>
                  <a:srgbClr val="202122"/>
                </a:solidFill>
                <a:latin typeface="Arial" panose="020B0604020202020204" pitchFamily="34" charset="0"/>
              </a:rPr>
              <a:t> license.</a:t>
            </a:r>
            <a:endParaRPr lang="en-GB" sz="1333" dirty="0"/>
          </a:p>
        </p:txBody>
      </p:sp>
      <p:sp>
        <p:nvSpPr>
          <p:cNvPr id="9" name="TextBox 8">
            <a:extLst>
              <a:ext uri="{FF2B5EF4-FFF2-40B4-BE49-F238E27FC236}">
                <a16:creationId xmlns="" xmlns:a16="http://schemas.microsoft.com/office/drawing/2014/main" id="{915EDC5C-5BEE-44DC-9E07-8E6194FCCCDF}"/>
              </a:ext>
            </a:extLst>
          </p:cNvPr>
          <p:cNvSpPr txBox="1"/>
          <p:nvPr/>
        </p:nvSpPr>
        <p:spPr>
          <a:xfrm>
            <a:off x="3465127" y="5338481"/>
            <a:ext cx="3720075" cy="830997"/>
          </a:xfrm>
          <a:prstGeom prst="rect">
            <a:avLst/>
          </a:prstGeom>
          <a:solidFill>
            <a:schemeClr val="bg1">
              <a:lumMod val="85000"/>
            </a:schemeClr>
          </a:solidFill>
        </p:spPr>
        <p:txBody>
          <a:bodyPr wrap="square">
            <a:spAutoFit/>
          </a:bodyPr>
          <a:lstStyle/>
          <a:p>
            <a:pPr algn="l"/>
            <a:r>
              <a:rPr lang="en-GB" sz="2400" dirty="0">
                <a:solidFill>
                  <a:srgbClr val="000000"/>
                </a:solidFill>
                <a:latin typeface="Linux Libertine"/>
              </a:rPr>
              <a:t>Obese teenage boy, 136 kg 300 lbs</a:t>
            </a:r>
          </a:p>
        </p:txBody>
      </p:sp>
    </p:spTree>
    <p:extLst>
      <p:ext uri="{BB962C8B-B14F-4D97-AF65-F5344CB8AC3E}">
        <p14:creationId xmlns:p14="http://schemas.microsoft.com/office/powerpoint/2010/main" val="264502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1C988-D217-D5A6-9A6D-E33B3D552C6C}"/>
              </a:ext>
            </a:extLst>
          </p:cNvPr>
          <p:cNvSpPr>
            <a:spLocks noGrp="1"/>
          </p:cNvSpPr>
          <p:nvPr>
            <p:ph type="title"/>
          </p:nvPr>
        </p:nvSpPr>
        <p:spPr/>
        <p:txBody>
          <a:bodyPr/>
          <a:lstStyle/>
          <a:p>
            <a:r>
              <a:rPr lang="en-GB" dirty="0"/>
              <a:t>Anti-fat </a:t>
            </a:r>
            <a:r>
              <a:rPr lang="en-GB" dirty="0" err="1"/>
              <a:t>defintion</a:t>
            </a:r>
            <a:r>
              <a:rPr lang="en-GB" dirty="0"/>
              <a:t> </a:t>
            </a:r>
          </a:p>
        </p:txBody>
      </p:sp>
      <p:sp>
        <p:nvSpPr>
          <p:cNvPr id="3" name="Text Placeholder 2">
            <a:extLst>
              <a:ext uri="{FF2B5EF4-FFF2-40B4-BE49-F238E27FC236}">
                <a16:creationId xmlns="" xmlns:a16="http://schemas.microsoft.com/office/drawing/2014/main" id="{29AAC08D-0AD2-356B-2114-5A9F4C739522}"/>
              </a:ext>
            </a:extLst>
          </p:cNvPr>
          <p:cNvSpPr>
            <a:spLocks noGrp="1"/>
          </p:cNvSpPr>
          <p:nvPr>
            <p:ph type="body" idx="1"/>
          </p:nvPr>
        </p:nvSpPr>
        <p:spPr/>
        <p:txBody>
          <a:bodyPr/>
          <a:lstStyle/>
          <a:p>
            <a:r>
              <a:rPr lang="en-GB" b="0" i="0" dirty="0">
                <a:solidFill>
                  <a:srgbClr val="212121"/>
                </a:solidFill>
                <a:effectLst/>
                <a:latin typeface="+mn-lt"/>
              </a:rPr>
              <a:t>Anti-fat prejudice, also referred to in the literature as </a:t>
            </a:r>
            <a:r>
              <a:rPr lang="en-GB" b="1" i="0" dirty="0">
                <a:solidFill>
                  <a:srgbClr val="212121"/>
                </a:solidFill>
                <a:effectLst/>
                <a:latin typeface="+mn-lt"/>
              </a:rPr>
              <a:t>weight stigma</a:t>
            </a:r>
            <a:r>
              <a:rPr lang="en-GB" b="0" i="0" dirty="0">
                <a:solidFill>
                  <a:srgbClr val="212121"/>
                </a:solidFill>
                <a:effectLst/>
                <a:latin typeface="+mn-lt"/>
              </a:rPr>
              <a:t>, </a:t>
            </a:r>
            <a:r>
              <a:rPr lang="en-GB" b="1" i="0" dirty="0">
                <a:solidFill>
                  <a:srgbClr val="212121"/>
                </a:solidFill>
                <a:effectLst/>
                <a:latin typeface="+mn-lt"/>
              </a:rPr>
              <a:t>weight bias </a:t>
            </a:r>
            <a:r>
              <a:rPr lang="en-GB" b="0" i="0" dirty="0">
                <a:solidFill>
                  <a:srgbClr val="212121"/>
                </a:solidFill>
                <a:effectLst/>
                <a:latin typeface="+mn-lt"/>
              </a:rPr>
              <a:t>and </a:t>
            </a:r>
            <a:r>
              <a:rPr lang="en-GB" b="1" i="0" dirty="0">
                <a:solidFill>
                  <a:srgbClr val="212121"/>
                </a:solidFill>
                <a:effectLst/>
                <a:latin typeface="+mn-lt"/>
              </a:rPr>
              <a:t>anti-fat attitudes</a:t>
            </a:r>
            <a:r>
              <a:rPr lang="en-GB" b="0" i="0" dirty="0">
                <a:solidFill>
                  <a:srgbClr val="212121"/>
                </a:solidFill>
                <a:effectLst/>
                <a:latin typeface="+mn-lt"/>
              </a:rPr>
              <a:t>, is a negative attitude toward (dislike of), belief about (stereotype), or </a:t>
            </a:r>
            <a:r>
              <a:rPr lang="en-GB" b="0" i="0" dirty="0" err="1">
                <a:solidFill>
                  <a:srgbClr val="212121"/>
                </a:solidFill>
                <a:effectLst/>
                <a:latin typeface="+mn-lt"/>
              </a:rPr>
              <a:t>behavior</a:t>
            </a:r>
            <a:r>
              <a:rPr lang="en-GB" b="0" i="0" dirty="0">
                <a:solidFill>
                  <a:srgbClr val="212121"/>
                </a:solidFill>
                <a:effectLst/>
                <a:latin typeface="+mn-lt"/>
              </a:rPr>
              <a:t> against (discrimination) people perceived as being ‘fat’.</a:t>
            </a:r>
            <a:endParaRPr lang="en-GB" dirty="0">
              <a:latin typeface="+mn-lt"/>
            </a:endParaRPr>
          </a:p>
        </p:txBody>
      </p:sp>
      <p:sp>
        <p:nvSpPr>
          <p:cNvPr id="4" name="Slide Number Placeholder 3">
            <a:extLst>
              <a:ext uri="{FF2B5EF4-FFF2-40B4-BE49-F238E27FC236}">
                <a16:creationId xmlns="" xmlns:a16="http://schemas.microsoft.com/office/drawing/2014/main" id="{CF52888C-2EBD-3F6C-E90A-CFBBE0324794}"/>
              </a:ext>
            </a:extLst>
          </p:cNvPr>
          <p:cNvSpPr>
            <a:spLocks noGrp="1"/>
          </p:cNvSpPr>
          <p:nvPr>
            <p:ph type="sldNum" idx="12"/>
          </p:nvPr>
        </p:nvSpPr>
        <p:spPr/>
        <p:txBody>
          <a:bodyPr/>
          <a:lstStyle/>
          <a:p>
            <a:pPr algn="ctr"/>
            <a:fld id="{00000000-1234-1234-1234-123412341234}" type="slidenum">
              <a:rPr lang="en" smtClean="0"/>
              <a:pPr algn="ctr"/>
              <a:t>7</a:t>
            </a:fld>
            <a:endParaRPr lang="en"/>
          </a:p>
        </p:txBody>
      </p:sp>
    </p:spTree>
    <p:extLst>
      <p:ext uri="{BB962C8B-B14F-4D97-AF65-F5344CB8AC3E}">
        <p14:creationId xmlns:p14="http://schemas.microsoft.com/office/powerpoint/2010/main" val="44612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0FFA9F-E884-4FC0-7EE8-25B928329C9C}"/>
              </a:ext>
            </a:extLst>
          </p:cNvPr>
          <p:cNvSpPr>
            <a:spLocks noGrp="1"/>
          </p:cNvSpPr>
          <p:nvPr>
            <p:ph type="title"/>
          </p:nvPr>
        </p:nvSpPr>
        <p:spPr/>
        <p:txBody>
          <a:bodyPr/>
          <a:lstStyle/>
          <a:p>
            <a:r>
              <a:rPr lang="en-GB" dirty="0"/>
              <a:t>What is stigma ?</a:t>
            </a:r>
          </a:p>
        </p:txBody>
      </p:sp>
      <p:sp>
        <p:nvSpPr>
          <p:cNvPr id="3" name="Text Placeholder 2">
            <a:extLst>
              <a:ext uri="{FF2B5EF4-FFF2-40B4-BE49-F238E27FC236}">
                <a16:creationId xmlns="" xmlns:a16="http://schemas.microsoft.com/office/drawing/2014/main" id="{217FCF8E-A6BF-C3A8-C52F-2F432BF53A7C}"/>
              </a:ext>
            </a:extLst>
          </p:cNvPr>
          <p:cNvSpPr>
            <a:spLocks noGrp="1"/>
          </p:cNvSpPr>
          <p:nvPr>
            <p:ph type="body" idx="1"/>
          </p:nvPr>
        </p:nvSpPr>
        <p:spPr>
          <a:xfrm>
            <a:off x="508001" y="1747801"/>
            <a:ext cx="9322367" cy="4294567"/>
          </a:xfrm>
        </p:spPr>
        <p:txBody>
          <a:bodyPr/>
          <a:lstStyle/>
          <a:p>
            <a:pPr algn="l">
              <a:buFont typeface="Arial" panose="020B0604020202020204" pitchFamily="34" charset="0"/>
              <a:buChar char="•"/>
            </a:pPr>
            <a:endParaRPr lang="en-GB" sz="2667" dirty="0">
              <a:solidFill>
                <a:srgbClr val="000000"/>
              </a:solidFill>
              <a:cs typeface="Calibri" panose="020F0502020204030204" pitchFamily="34" charset="0"/>
            </a:endParaRPr>
          </a:p>
          <a:p>
            <a:pPr algn="l">
              <a:buFont typeface="Arial" panose="020B0604020202020204" pitchFamily="34" charset="0"/>
              <a:buChar char="•"/>
            </a:pPr>
            <a:r>
              <a:rPr lang="en-GB" sz="2667" dirty="0">
                <a:solidFill>
                  <a:srgbClr val="000000"/>
                </a:solidFill>
                <a:cs typeface="Calibri" panose="020F0502020204030204" pitchFamily="34" charset="0"/>
              </a:rPr>
              <a:t>A set of negative and often unfair beliefs that a society or group of people have about something. </a:t>
            </a:r>
          </a:p>
          <a:p>
            <a:pPr algn="l">
              <a:buFont typeface="Arial" panose="020B0604020202020204" pitchFamily="34" charset="0"/>
              <a:buChar char="•"/>
            </a:pPr>
            <a:r>
              <a:rPr lang="en-GB" sz="2667" dirty="0">
                <a:solidFill>
                  <a:srgbClr val="000000"/>
                </a:solidFill>
                <a:cs typeface="Calibri" panose="020F0502020204030204" pitchFamily="34" charset="0"/>
              </a:rPr>
              <a:t>The </a:t>
            </a:r>
            <a:r>
              <a:rPr lang="en-GB" sz="2667" i="1" dirty="0">
                <a:solidFill>
                  <a:srgbClr val="000000"/>
                </a:solidFill>
                <a:cs typeface="Calibri" panose="020F0502020204030204" pitchFamily="34" charset="0"/>
              </a:rPr>
              <a:t>stigma</a:t>
            </a:r>
            <a:r>
              <a:rPr lang="en-GB" sz="2667" dirty="0">
                <a:solidFill>
                  <a:srgbClr val="000000"/>
                </a:solidFill>
                <a:cs typeface="Calibri" panose="020F0502020204030204" pitchFamily="34" charset="0"/>
              </a:rPr>
              <a:t> associated with mental illness = the </a:t>
            </a:r>
            <a:r>
              <a:rPr lang="en-GB" sz="2667" i="1" dirty="0">
                <a:solidFill>
                  <a:srgbClr val="000000"/>
                </a:solidFill>
                <a:cs typeface="Calibri" panose="020F0502020204030204" pitchFamily="34" charset="0"/>
              </a:rPr>
              <a:t>stigma</a:t>
            </a:r>
            <a:r>
              <a:rPr lang="en-GB" sz="2667" dirty="0">
                <a:solidFill>
                  <a:srgbClr val="000000"/>
                </a:solidFill>
                <a:cs typeface="Calibri" panose="020F0502020204030204" pitchFamily="34" charset="0"/>
              </a:rPr>
              <a:t> of mental illness</a:t>
            </a:r>
          </a:p>
          <a:p>
            <a:pPr algn="l">
              <a:buFont typeface="Arial" panose="020B0604020202020204" pitchFamily="34" charset="0"/>
              <a:buChar char="•"/>
            </a:pPr>
            <a:r>
              <a:rPr lang="en-GB" sz="2667" dirty="0">
                <a:solidFill>
                  <a:srgbClr val="000000"/>
                </a:solidFill>
                <a:cs typeface="Calibri" panose="020F0502020204030204" pitchFamily="34" charset="0"/>
              </a:rPr>
              <a:t>The </a:t>
            </a:r>
            <a:r>
              <a:rPr lang="en-GB" sz="2667" i="1" dirty="0">
                <a:solidFill>
                  <a:srgbClr val="000000"/>
                </a:solidFill>
                <a:cs typeface="Calibri" panose="020F0502020204030204" pitchFamily="34" charset="0"/>
              </a:rPr>
              <a:t>stigma</a:t>
            </a:r>
            <a:r>
              <a:rPr lang="en-GB" sz="2667" dirty="0">
                <a:solidFill>
                  <a:srgbClr val="000000"/>
                </a:solidFill>
                <a:cs typeface="Calibri" panose="020F0502020204030204" pitchFamily="34" charset="0"/>
              </a:rPr>
              <a:t> of being poor = the </a:t>
            </a:r>
            <a:r>
              <a:rPr lang="en-GB" sz="2667" i="1" dirty="0">
                <a:solidFill>
                  <a:srgbClr val="000000"/>
                </a:solidFill>
                <a:cs typeface="Calibri" panose="020F0502020204030204" pitchFamily="34" charset="0"/>
              </a:rPr>
              <a:t>stigma</a:t>
            </a:r>
            <a:r>
              <a:rPr lang="en-GB" sz="2667" dirty="0">
                <a:solidFill>
                  <a:srgbClr val="000000"/>
                </a:solidFill>
                <a:cs typeface="Calibri" panose="020F0502020204030204" pitchFamily="34" charset="0"/>
              </a:rPr>
              <a:t> of poverty</a:t>
            </a:r>
          </a:p>
          <a:p>
            <a:pPr algn="l">
              <a:buFont typeface="Arial" panose="020B0604020202020204" pitchFamily="34" charset="0"/>
              <a:buChar char="•"/>
            </a:pPr>
            <a:r>
              <a:rPr lang="en-GB" sz="2667" dirty="0">
                <a:solidFill>
                  <a:srgbClr val="000000"/>
                </a:solidFill>
                <a:cs typeface="Calibri" panose="020F0502020204030204" pitchFamily="34" charset="0"/>
              </a:rPr>
              <a:t>There's a </a:t>
            </a:r>
            <a:r>
              <a:rPr lang="en-GB" sz="2667" b="1" dirty="0">
                <a:solidFill>
                  <a:srgbClr val="000000"/>
                </a:solidFill>
                <a:cs typeface="Calibri" panose="020F0502020204030204" pitchFamily="34" charset="0"/>
              </a:rPr>
              <a:t>social stigma</a:t>
            </a:r>
            <a:r>
              <a:rPr lang="en-GB" sz="2667" dirty="0">
                <a:solidFill>
                  <a:srgbClr val="000000"/>
                </a:solidFill>
                <a:cs typeface="Calibri" panose="020F0502020204030204" pitchFamily="34" charset="0"/>
              </a:rPr>
              <a:t> attached to receiving welfare.</a:t>
            </a:r>
          </a:p>
          <a:p>
            <a:endParaRPr lang="en-GB" dirty="0"/>
          </a:p>
        </p:txBody>
      </p:sp>
      <p:sp>
        <p:nvSpPr>
          <p:cNvPr id="4" name="Slide Number Placeholder 3">
            <a:extLst>
              <a:ext uri="{FF2B5EF4-FFF2-40B4-BE49-F238E27FC236}">
                <a16:creationId xmlns="" xmlns:a16="http://schemas.microsoft.com/office/drawing/2014/main" id="{AF42546D-0528-BE52-40B7-6F7781345197}"/>
              </a:ext>
            </a:extLst>
          </p:cNvPr>
          <p:cNvSpPr>
            <a:spLocks noGrp="1"/>
          </p:cNvSpPr>
          <p:nvPr>
            <p:ph type="sldNum" idx="12"/>
          </p:nvPr>
        </p:nvSpPr>
        <p:spPr/>
        <p:txBody>
          <a:bodyPr/>
          <a:lstStyle/>
          <a:p>
            <a:pPr algn="ctr"/>
            <a:fld id="{00000000-1234-1234-1234-123412341234}" type="slidenum">
              <a:rPr lang="en" smtClean="0"/>
              <a:pPr algn="ctr"/>
              <a:t>8</a:t>
            </a:fld>
            <a:endParaRPr lang="en"/>
          </a:p>
        </p:txBody>
      </p:sp>
    </p:spTree>
    <p:extLst>
      <p:ext uri="{BB962C8B-B14F-4D97-AF65-F5344CB8AC3E}">
        <p14:creationId xmlns:p14="http://schemas.microsoft.com/office/powerpoint/2010/main" val="427698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7C488-0DA6-E05A-1CAB-0F254085E92F}"/>
              </a:ext>
            </a:extLst>
          </p:cNvPr>
          <p:cNvSpPr>
            <a:spLocks noGrp="1"/>
          </p:cNvSpPr>
          <p:nvPr>
            <p:ph type="title"/>
          </p:nvPr>
        </p:nvSpPr>
        <p:spPr/>
        <p:txBody>
          <a:bodyPr/>
          <a:lstStyle/>
          <a:p>
            <a:r>
              <a:rPr lang="en-GB" b="0" i="0" dirty="0">
                <a:solidFill>
                  <a:schemeClr val="bg1"/>
                </a:solidFill>
                <a:effectLst/>
                <a:latin typeface="Tahoma" panose="020B0604030504040204" pitchFamily="34" charset="0"/>
              </a:rPr>
              <a:t>Erving Goffman, an American sociologist</a:t>
            </a:r>
            <a:endParaRPr lang="en-GB" dirty="0">
              <a:solidFill>
                <a:schemeClr val="bg1"/>
              </a:solidFill>
            </a:endParaRPr>
          </a:p>
        </p:txBody>
      </p:sp>
      <p:sp>
        <p:nvSpPr>
          <p:cNvPr id="3" name="Text Placeholder 2">
            <a:extLst>
              <a:ext uri="{FF2B5EF4-FFF2-40B4-BE49-F238E27FC236}">
                <a16:creationId xmlns="" xmlns:a16="http://schemas.microsoft.com/office/drawing/2014/main" id="{A4AAEBFD-9D1A-3167-1ED2-47E4937A27E6}"/>
              </a:ext>
            </a:extLst>
          </p:cNvPr>
          <p:cNvSpPr>
            <a:spLocks noGrp="1"/>
          </p:cNvSpPr>
          <p:nvPr>
            <p:ph type="body" idx="1"/>
          </p:nvPr>
        </p:nvSpPr>
        <p:spPr>
          <a:xfrm>
            <a:off x="508000" y="1747800"/>
            <a:ext cx="9908480" cy="4602067"/>
          </a:xfrm>
        </p:spPr>
        <p:txBody>
          <a:bodyPr/>
          <a:lstStyle/>
          <a:p>
            <a:pPr algn="l"/>
            <a:r>
              <a:rPr lang="en-GB" sz="2667" dirty="0">
                <a:solidFill>
                  <a:srgbClr val="000000"/>
                </a:solidFill>
                <a:cs typeface="Calibri" panose="020F0502020204030204" pitchFamily="34" charset="0"/>
              </a:rPr>
              <a:t>Presented the </a:t>
            </a:r>
            <a:r>
              <a:rPr lang="en-GB" sz="2667" b="1" dirty="0">
                <a:solidFill>
                  <a:srgbClr val="000000"/>
                </a:solidFill>
                <a:cs typeface="Calibri" panose="020F0502020204030204" pitchFamily="34" charset="0"/>
              </a:rPr>
              <a:t>fundamentals of stigma as a social theory</a:t>
            </a:r>
            <a:r>
              <a:rPr lang="en-GB" sz="2667" dirty="0">
                <a:solidFill>
                  <a:srgbClr val="000000"/>
                </a:solidFill>
                <a:cs typeface="Calibri" panose="020F0502020204030204" pitchFamily="34" charset="0"/>
              </a:rPr>
              <a:t>, including his interpretation of “stigma” as a means of spoiling identity. By this, he referred to the stigmatized trait’s ability to “spoil” recognition of the individual’s adherence to social norms in other facets of self</a:t>
            </a:r>
          </a:p>
          <a:p>
            <a:pPr marL="101598" indent="0" algn="l">
              <a:buNone/>
            </a:pPr>
            <a:endParaRPr lang="en-GB" sz="2667" dirty="0">
              <a:solidFill>
                <a:srgbClr val="000000"/>
              </a:solidFill>
              <a:cs typeface="Calibri" panose="020F0502020204030204" pitchFamily="34" charset="0"/>
            </a:endParaRPr>
          </a:p>
          <a:p>
            <a:pPr algn="l"/>
            <a:r>
              <a:rPr lang="en-GB" sz="2667" dirty="0">
                <a:solidFill>
                  <a:srgbClr val="000000"/>
                </a:solidFill>
                <a:cs typeface="Calibri" panose="020F0502020204030204" pitchFamily="34" charset="0"/>
              </a:rPr>
              <a:t>Goffman identified </a:t>
            </a:r>
            <a:r>
              <a:rPr lang="en-GB" sz="2667" b="1" dirty="0">
                <a:solidFill>
                  <a:srgbClr val="000000"/>
                </a:solidFill>
                <a:cs typeface="Calibri" panose="020F0502020204030204" pitchFamily="34" charset="0"/>
              </a:rPr>
              <a:t>three main types of stigma</a:t>
            </a:r>
            <a:r>
              <a:rPr lang="en-GB" sz="2667" dirty="0">
                <a:solidFill>
                  <a:srgbClr val="000000"/>
                </a:solidFill>
                <a:cs typeface="Calibri" panose="020F0502020204030204" pitchFamily="34" charset="0"/>
              </a:rPr>
              <a:t>: (1) </a:t>
            </a:r>
            <a:r>
              <a:rPr lang="en-GB" sz="2667" b="1" dirty="0">
                <a:solidFill>
                  <a:srgbClr val="000000"/>
                </a:solidFill>
                <a:cs typeface="Calibri" panose="020F0502020204030204" pitchFamily="34" charset="0"/>
              </a:rPr>
              <a:t>stigma associated with mental illness</a:t>
            </a:r>
            <a:r>
              <a:rPr lang="en-GB" sz="2667" dirty="0">
                <a:solidFill>
                  <a:srgbClr val="000000"/>
                </a:solidFill>
                <a:cs typeface="Calibri" panose="020F0502020204030204" pitchFamily="34" charset="0"/>
              </a:rPr>
              <a:t>; (2) </a:t>
            </a:r>
            <a:r>
              <a:rPr lang="en-GB" sz="2667" b="1" dirty="0">
                <a:solidFill>
                  <a:srgbClr val="000000"/>
                </a:solidFill>
                <a:cs typeface="Calibri" panose="020F0502020204030204" pitchFamily="34" charset="0"/>
              </a:rPr>
              <a:t>stigma associated with physical deformation</a:t>
            </a:r>
            <a:r>
              <a:rPr lang="en-GB" sz="2667" dirty="0">
                <a:solidFill>
                  <a:srgbClr val="000000"/>
                </a:solidFill>
                <a:cs typeface="Calibri" panose="020F0502020204030204" pitchFamily="34" charset="0"/>
              </a:rPr>
              <a:t>; and (3) </a:t>
            </a:r>
            <a:r>
              <a:rPr lang="en-GB" sz="2667" b="1" dirty="0">
                <a:solidFill>
                  <a:srgbClr val="000000"/>
                </a:solidFill>
                <a:cs typeface="Calibri" panose="020F0502020204030204" pitchFamily="34" charset="0"/>
              </a:rPr>
              <a:t>stigma attached to identification with a particular race, ethnicity, religion, ideology</a:t>
            </a:r>
            <a:r>
              <a:rPr lang="en-GB" sz="2667" dirty="0">
                <a:solidFill>
                  <a:srgbClr val="000000"/>
                </a:solidFill>
                <a:cs typeface="Calibri" panose="020F0502020204030204" pitchFamily="34" charset="0"/>
              </a:rPr>
              <a:t>, etc</a:t>
            </a:r>
            <a:r>
              <a:rPr lang="en-GB" sz="2667" dirty="0">
                <a:solidFill>
                  <a:srgbClr val="000000"/>
                </a:solidFill>
                <a:latin typeface="Calibri" panose="020F0502020204030204" pitchFamily="34" charset="0"/>
                <a:cs typeface="Calibri" panose="020F0502020204030204" pitchFamily="34" charset="0"/>
              </a:rPr>
              <a:t>.</a:t>
            </a:r>
            <a:endParaRPr lang="en-GB" sz="2667"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A3810B6F-C37A-3396-3215-F3C180948C0F}"/>
              </a:ext>
            </a:extLst>
          </p:cNvPr>
          <p:cNvSpPr>
            <a:spLocks noGrp="1"/>
          </p:cNvSpPr>
          <p:nvPr>
            <p:ph type="sldNum" idx="12"/>
          </p:nvPr>
        </p:nvSpPr>
        <p:spPr/>
        <p:txBody>
          <a:bodyPr/>
          <a:lstStyle/>
          <a:p>
            <a:pPr algn="ctr"/>
            <a:fld id="{00000000-1234-1234-1234-123412341234}" type="slidenum">
              <a:rPr lang="en" smtClean="0"/>
              <a:pPr algn="ctr"/>
              <a:t>9</a:t>
            </a:fld>
            <a:endParaRPr lang="en"/>
          </a:p>
        </p:txBody>
      </p:sp>
    </p:spTree>
    <p:extLst>
      <p:ext uri="{BB962C8B-B14F-4D97-AF65-F5344CB8AC3E}">
        <p14:creationId xmlns:p14="http://schemas.microsoft.com/office/powerpoint/2010/main" val="385302371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952</Words>
  <Application>Microsoft Office PowerPoint</Application>
  <PresentationFormat>Custom</PresentationFormat>
  <Paragraphs>108</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Communicating with Patients with Obesity – The Humanistic Approach   Jonathan McFarland, Cristina Gonzalez, Mª Luisa Cuesta Santamaria, Isabel Maria Martin Ruiz, Eugenia Nadolu Velez, Eva Garcia Perea </vt:lpstr>
      <vt:lpstr>Project Number: 2021-1-RO01- KA220-HED-38B739A3</vt:lpstr>
      <vt:lpstr>Obesity</vt:lpstr>
      <vt:lpstr>Obesity: Definition </vt:lpstr>
      <vt:lpstr>Obesity: Complications </vt:lpstr>
      <vt:lpstr>Anti-fat attitudes </vt:lpstr>
      <vt:lpstr>Anti-fat defintion </vt:lpstr>
      <vt:lpstr>What is stigma ?</vt:lpstr>
      <vt:lpstr>Erving Goffman, an American sociologist</vt:lpstr>
      <vt:lpstr>2. ‘Stigma associated with physical deformation’ (Goffman)</vt:lpstr>
      <vt:lpstr>PowerPoint Presentation</vt:lpstr>
      <vt:lpstr>Weight bias ( stigmatization in Heathcare)</vt:lpstr>
      <vt:lpstr>Ways to combat weight stigma </vt:lpstr>
      <vt:lpstr>People-first language </vt:lpstr>
      <vt:lpstr>PowerPoint Presentation</vt:lpstr>
      <vt:lpstr>PowerPoint Presentation</vt:lpstr>
      <vt:lpstr>The Importance of words </vt:lpstr>
      <vt:lpstr>PowerPoint Presentation</vt:lpstr>
      <vt:lpstr>PowerPoint Presentation</vt:lpstr>
      <vt:lpstr>Avoid judgemental language </vt:lpstr>
      <vt:lpstr>Active listening </vt:lpstr>
      <vt:lpstr>How to use Active Listening </vt:lpstr>
      <vt:lpstr>References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with obesity – The Humanistic Approach   Jonathan McFarland, Cristina Gonzalez, Mª Luisa Cuesta Santamaria, Isabel Maria Martin Ruiz, Eugenia Nadolu Velez, Eva Garcia Perea</dc:title>
  <dc:creator>Jonathan McFarland</dc:creator>
  <cp:lastModifiedBy>Lorenzo Martellini</cp:lastModifiedBy>
  <cp:revision>8</cp:revision>
  <dcterms:created xsi:type="dcterms:W3CDTF">2023-03-21T11:29:45Z</dcterms:created>
  <dcterms:modified xsi:type="dcterms:W3CDTF">2023-05-16T08:21:29Z</dcterms:modified>
</cp:coreProperties>
</file>