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80" r:id="rId4"/>
    <p:sldId id="261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5" r:id="rId17"/>
    <p:sldId id="291" r:id="rId18"/>
    <p:sldId id="292" r:id="rId19"/>
    <p:sldId id="293" r:id="rId20"/>
    <p:sldId id="294" r:id="rId21"/>
    <p:sldId id="297" r:id="rId22"/>
    <p:sldId id="298" r:id="rId23"/>
    <p:sldId id="305" r:id="rId24"/>
    <p:sldId id="306" r:id="rId25"/>
    <p:sldId id="278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286418-1904-6885-7FB1-39D13D1B04D5}" name="Stevan Mijomanovic" initials="SM" userId="S::STEVAN.MIJOMANOVIC@nobelalgarve.com::e4e658d0-cd72-4a98-8000-9f7b50c84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890B0-4DDB-CD46-A684-5E466B650FF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D40844-9B5A-A241-B9EB-9367999E0B3F}">
      <dgm:prSet phldrT="[Text]"/>
      <dgm:spPr/>
      <dgm:t>
        <a:bodyPr/>
        <a:lstStyle/>
        <a:p>
          <a:pPr>
            <a:buNone/>
          </a:pPr>
          <a:r>
            <a:rPr lang="en-GB" dirty="0"/>
            <a:t>1. Definujte pojmy, abyste </a:t>
          </a:r>
          <a:r>
            <a:rPr lang="en-GB" dirty="0" err="1"/>
            <a:t>podpořili</a:t>
          </a:r>
          <a:r>
            <a:rPr lang="en-GB" dirty="0"/>
            <a:t> </a:t>
          </a:r>
          <a:r>
            <a:rPr lang="en-GB" dirty="0" err="1"/>
            <a:t>srozumitelnost</a:t>
          </a:r>
          <a:r>
            <a:rPr lang="en-GB" dirty="0"/>
            <a:t> </a:t>
          </a:r>
        </a:p>
      </dgm:t>
    </dgm:pt>
    <dgm:pt modelId="{DD0F1BCB-925A-F34C-91AB-FAF30513A388}" type="parTrans" cxnId="{1A3CFC71-3B52-9948-B162-E0604989E9B7}">
      <dgm:prSet/>
      <dgm:spPr/>
      <dgm:t>
        <a:bodyPr/>
        <a:lstStyle/>
        <a:p>
          <a:endParaRPr lang="en-GB"/>
        </a:p>
      </dgm:t>
    </dgm:pt>
    <dgm:pt modelId="{7BE7A761-7638-DD42-B136-8E7E95A1F2D3}" type="sibTrans" cxnId="{1A3CFC71-3B52-9948-B162-E0604989E9B7}">
      <dgm:prSet/>
      <dgm:spPr/>
      <dgm:t>
        <a:bodyPr/>
        <a:lstStyle/>
        <a:p>
          <a:endParaRPr lang="en-GB"/>
        </a:p>
      </dgm:t>
    </dgm:pt>
    <dgm:pt modelId="{1CCD7EF0-B4E3-8045-A908-82320BB65786}">
      <dgm:prSet phldrT="[Text]"/>
      <dgm:spPr/>
      <dgm:t>
        <a:bodyPr/>
        <a:lstStyle/>
        <a:p>
          <a:pPr>
            <a:buNone/>
          </a:pPr>
          <a:r>
            <a:rPr lang="en-GB" dirty="0"/>
            <a:t>2. Opakování/parafráze </a:t>
          </a:r>
        </a:p>
      </dgm:t>
    </dgm:pt>
    <dgm:pt modelId="{C3A352C6-21C3-234B-B869-C051D5D3AF75}" type="parTrans" cxnId="{E57AB46D-4074-6640-9291-BA9491EF87C0}">
      <dgm:prSet/>
      <dgm:spPr/>
      <dgm:t>
        <a:bodyPr/>
        <a:lstStyle/>
        <a:p>
          <a:endParaRPr lang="en-GB"/>
        </a:p>
      </dgm:t>
    </dgm:pt>
    <dgm:pt modelId="{82360F68-4286-8F44-A639-4AEF9CDC2D78}" type="sibTrans" cxnId="{E57AB46D-4074-6640-9291-BA9491EF87C0}">
      <dgm:prSet/>
      <dgm:spPr/>
      <dgm:t>
        <a:bodyPr/>
        <a:lstStyle/>
        <a:p>
          <a:endParaRPr lang="en-GB"/>
        </a:p>
      </dgm:t>
    </dgm:pt>
    <dgm:pt modelId="{67604E3E-B765-3240-8D17-3259E5F3CEB5}">
      <dgm:prSet phldrT="[Text]"/>
      <dgm:spPr/>
      <dgm:t>
        <a:bodyPr/>
        <a:lstStyle/>
        <a:p>
          <a:pPr>
            <a:buNone/>
          </a:pPr>
          <a:r>
            <a:rPr lang="en-GB" dirty="0"/>
            <a:t>3. NEPŘERUŠUJTE</a:t>
          </a:r>
        </a:p>
      </dgm:t>
    </dgm:pt>
    <dgm:pt modelId="{94C43F4E-74B5-7743-9FAE-43FD8A61C0F5}" type="parTrans" cxnId="{ACBDD200-2F93-284B-871D-4F98C1E08357}">
      <dgm:prSet/>
      <dgm:spPr/>
      <dgm:t>
        <a:bodyPr/>
        <a:lstStyle/>
        <a:p>
          <a:endParaRPr lang="en-GB"/>
        </a:p>
      </dgm:t>
    </dgm:pt>
    <dgm:pt modelId="{08086A55-8E7D-6941-A3BB-1F69F20AAD72}" type="sibTrans" cxnId="{ACBDD200-2F93-284B-871D-4F98C1E08357}">
      <dgm:prSet/>
      <dgm:spPr/>
      <dgm:t>
        <a:bodyPr/>
        <a:lstStyle/>
        <a:p>
          <a:endParaRPr lang="en-GB"/>
        </a:p>
      </dgm:t>
    </dgm:pt>
    <dgm:pt modelId="{B89F65F2-B4B4-0141-8C41-BCD6021868A9}">
      <dgm:prSet/>
      <dgm:spPr/>
      <dgm:t>
        <a:bodyPr/>
        <a:lstStyle/>
        <a:p>
          <a:pPr>
            <a:buNone/>
          </a:pPr>
          <a:r>
            <a:rPr lang="en-GB" dirty="0"/>
            <a:t>4. </a:t>
          </a:r>
          <a:r>
            <a:rPr lang="en-GB" dirty="0" err="1"/>
            <a:t>Poslouchejte</a:t>
          </a:r>
          <a:r>
            <a:rPr lang="en-GB" dirty="0"/>
            <a:t> </a:t>
          </a:r>
          <a:r>
            <a:rPr lang="cs-CZ" dirty="0"/>
            <a:t>„</a:t>
          </a:r>
          <a:r>
            <a:rPr lang="en-GB" dirty="0" err="1"/>
            <a:t>mezi</a:t>
          </a:r>
          <a:r>
            <a:rPr lang="en-GB" dirty="0"/>
            <a:t> </a:t>
          </a:r>
          <a:r>
            <a:rPr lang="en-GB" dirty="0" err="1"/>
            <a:t>řádky</a:t>
          </a:r>
          <a:r>
            <a:rPr lang="cs-CZ" dirty="0"/>
            <a:t>“</a:t>
          </a:r>
          <a:endParaRPr lang="en-GB" dirty="0"/>
        </a:p>
      </dgm:t>
    </dgm:pt>
    <dgm:pt modelId="{1343F353-B49D-784A-9B56-595EDE2BE09A}" type="parTrans" cxnId="{FE56C67A-70F4-8745-A4EE-C6316101F818}">
      <dgm:prSet/>
      <dgm:spPr/>
      <dgm:t>
        <a:bodyPr/>
        <a:lstStyle/>
        <a:p>
          <a:endParaRPr lang="en-GB"/>
        </a:p>
      </dgm:t>
    </dgm:pt>
    <dgm:pt modelId="{BAD66FE2-E5ED-E949-97A9-DA7797B8A3C2}" type="sibTrans" cxnId="{FE56C67A-70F4-8745-A4EE-C6316101F818}">
      <dgm:prSet/>
      <dgm:spPr/>
      <dgm:t>
        <a:bodyPr/>
        <a:lstStyle/>
        <a:p>
          <a:endParaRPr lang="en-GB"/>
        </a:p>
      </dgm:t>
    </dgm:pt>
    <dgm:pt modelId="{87FF70DF-5537-5949-81EE-D088F4649308}">
      <dgm:prSet/>
      <dgm:spPr/>
      <dgm:t>
        <a:bodyPr/>
        <a:lstStyle/>
        <a:p>
          <a:pPr>
            <a:buNone/>
          </a:pPr>
          <a:r>
            <a:rPr lang="en-GB" dirty="0"/>
            <a:t>5. NESPĚCHEJTE vyplnit ticho </a:t>
          </a:r>
        </a:p>
      </dgm:t>
    </dgm:pt>
    <dgm:pt modelId="{31C7159A-795B-3F45-BE5B-5B45E323A39C}" type="parTrans" cxnId="{BE2F8114-7613-FF48-BF6E-1E69123D09B3}">
      <dgm:prSet/>
      <dgm:spPr/>
      <dgm:t>
        <a:bodyPr/>
        <a:lstStyle/>
        <a:p>
          <a:endParaRPr lang="en-GB"/>
        </a:p>
      </dgm:t>
    </dgm:pt>
    <dgm:pt modelId="{C7D915C9-A3FD-8243-97E0-BA2897AB12F7}" type="sibTrans" cxnId="{BE2F8114-7613-FF48-BF6E-1E69123D09B3}">
      <dgm:prSet/>
      <dgm:spPr/>
      <dgm:t>
        <a:bodyPr/>
        <a:lstStyle/>
        <a:p>
          <a:endParaRPr lang="en-GB"/>
        </a:p>
      </dgm:t>
    </dgm:pt>
    <dgm:pt modelId="{00B1C1AB-B799-C543-8C29-57A18201FDED}">
      <dgm:prSet/>
      <dgm:spPr/>
      <dgm:t>
        <a:bodyPr/>
        <a:lstStyle/>
        <a:p>
          <a:pPr>
            <a:buNone/>
          </a:pPr>
          <a:r>
            <a:rPr lang="en-GB" dirty="0"/>
            <a:t>6. </a:t>
          </a:r>
          <a:r>
            <a:rPr lang="cs-CZ" dirty="0"/>
            <a:t>Sdělte </a:t>
          </a:r>
          <a:r>
            <a:rPr lang="cs-CZ" dirty="0" err="1"/>
            <a:t>dsvé</a:t>
          </a:r>
          <a:r>
            <a:rPr lang="cs-CZ" dirty="0"/>
            <a:t> </a:t>
          </a:r>
          <a:r>
            <a:rPr lang="en-GB" dirty="0" err="1"/>
            <a:t>ojmy</a:t>
          </a:r>
          <a:r>
            <a:rPr lang="en-GB" dirty="0"/>
            <a:t> </a:t>
          </a:r>
          <a:r>
            <a:rPr lang="en-GB" dirty="0" err="1"/>
            <a:t>zpětn</a:t>
          </a:r>
          <a:r>
            <a:rPr lang="cs-CZ" dirty="0"/>
            <a:t>ou</a:t>
          </a:r>
          <a:r>
            <a:rPr lang="en-GB" dirty="0"/>
            <a:t> </a:t>
          </a:r>
          <a:r>
            <a:rPr lang="en-GB" dirty="0" err="1"/>
            <a:t>vazb</a:t>
          </a:r>
          <a:r>
            <a:rPr lang="cs-CZ" dirty="0"/>
            <a:t>ou</a:t>
          </a:r>
          <a:r>
            <a:rPr lang="en-GB" dirty="0"/>
            <a:t> </a:t>
          </a:r>
        </a:p>
      </dgm:t>
    </dgm:pt>
    <dgm:pt modelId="{07E91517-547E-724E-A872-E786981DEAA4}" type="parTrans" cxnId="{3C7D7361-7B48-E242-8E4A-8D8205DC6B5E}">
      <dgm:prSet/>
      <dgm:spPr/>
      <dgm:t>
        <a:bodyPr/>
        <a:lstStyle/>
        <a:p>
          <a:endParaRPr lang="en-GB"/>
        </a:p>
      </dgm:t>
    </dgm:pt>
    <dgm:pt modelId="{8C94977D-AE3F-AE4B-A1EC-75F16872975C}" type="sibTrans" cxnId="{3C7D7361-7B48-E242-8E4A-8D8205DC6B5E}">
      <dgm:prSet/>
      <dgm:spPr/>
      <dgm:t>
        <a:bodyPr/>
        <a:lstStyle/>
        <a:p>
          <a:endParaRPr lang="en-GB"/>
        </a:p>
      </dgm:t>
    </dgm:pt>
    <dgm:pt modelId="{77BC1287-F853-8B4D-AD7C-D36D93A5B2E3}" type="pres">
      <dgm:prSet presAssocID="{1F7890B0-4DDB-CD46-A684-5E466B650FFD}" presName="linearFlow" presStyleCnt="0">
        <dgm:presLayoutVars>
          <dgm:dir/>
          <dgm:resizeHandles val="exact"/>
        </dgm:presLayoutVars>
      </dgm:prSet>
      <dgm:spPr/>
    </dgm:pt>
    <dgm:pt modelId="{8B14EAA9-9D5D-3F4B-8441-E03805813C87}" type="pres">
      <dgm:prSet presAssocID="{01D40844-9B5A-A241-B9EB-9367999E0B3F}" presName="composite" presStyleCnt="0"/>
      <dgm:spPr/>
    </dgm:pt>
    <dgm:pt modelId="{20A2A320-0240-E74F-AF89-75EDD3C3D8CA}" type="pres">
      <dgm:prSet presAssocID="{01D40844-9B5A-A241-B9EB-9367999E0B3F}" presName="imgShp" presStyleLbl="fgImgPlace1" presStyleIdx="0" presStyleCnt="6"/>
      <dgm:spPr/>
    </dgm:pt>
    <dgm:pt modelId="{36D21C34-231C-1445-9430-844A50E38C4D}" type="pres">
      <dgm:prSet presAssocID="{01D40844-9B5A-A241-B9EB-9367999E0B3F}" presName="txShp" presStyleLbl="node1" presStyleIdx="0" presStyleCnt="6">
        <dgm:presLayoutVars>
          <dgm:bulletEnabled val="1"/>
        </dgm:presLayoutVars>
      </dgm:prSet>
      <dgm:spPr/>
    </dgm:pt>
    <dgm:pt modelId="{774ABA87-6655-D148-B215-BFF4CD62D7D8}" type="pres">
      <dgm:prSet presAssocID="{7BE7A761-7638-DD42-B136-8E7E95A1F2D3}" presName="spacing" presStyleCnt="0"/>
      <dgm:spPr/>
    </dgm:pt>
    <dgm:pt modelId="{A3A5F937-3023-A548-9944-1BFE2BDF8630}" type="pres">
      <dgm:prSet presAssocID="{1CCD7EF0-B4E3-8045-A908-82320BB65786}" presName="composite" presStyleCnt="0"/>
      <dgm:spPr/>
    </dgm:pt>
    <dgm:pt modelId="{F956119E-4EE9-9C4F-82ED-9A890596290C}" type="pres">
      <dgm:prSet presAssocID="{1CCD7EF0-B4E3-8045-A908-82320BB65786}" presName="imgShp" presStyleLbl="fgImgPlace1" presStyleIdx="1" presStyleCnt="6"/>
      <dgm:spPr/>
    </dgm:pt>
    <dgm:pt modelId="{01E2B833-007E-5844-87A5-7C5F674BCE4B}" type="pres">
      <dgm:prSet presAssocID="{1CCD7EF0-B4E3-8045-A908-82320BB65786}" presName="txShp" presStyleLbl="node1" presStyleIdx="1" presStyleCnt="6">
        <dgm:presLayoutVars>
          <dgm:bulletEnabled val="1"/>
        </dgm:presLayoutVars>
      </dgm:prSet>
      <dgm:spPr/>
    </dgm:pt>
    <dgm:pt modelId="{641165C9-46E9-724C-88A0-1176C9418C3D}" type="pres">
      <dgm:prSet presAssocID="{82360F68-4286-8F44-A639-4AEF9CDC2D78}" presName="spacing" presStyleCnt="0"/>
      <dgm:spPr/>
    </dgm:pt>
    <dgm:pt modelId="{73BD64E3-A7C7-D440-AD98-75351AC6F3EB}" type="pres">
      <dgm:prSet presAssocID="{67604E3E-B765-3240-8D17-3259E5F3CEB5}" presName="composite" presStyleCnt="0"/>
      <dgm:spPr/>
    </dgm:pt>
    <dgm:pt modelId="{878802BF-28FD-1943-83AA-56A19FD5F9BD}" type="pres">
      <dgm:prSet presAssocID="{67604E3E-B765-3240-8D17-3259E5F3CEB5}" presName="imgShp" presStyleLbl="fgImgPlace1" presStyleIdx="2" presStyleCnt="6"/>
      <dgm:spPr/>
    </dgm:pt>
    <dgm:pt modelId="{C4841CA9-1C21-8F4F-860C-DC6FDDA5AA12}" type="pres">
      <dgm:prSet presAssocID="{67604E3E-B765-3240-8D17-3259E5F3CEB5}" presName="txShp" presStyleLbl="node1" presStyleIdx="2" presStyleCnt="6">
        <dgm:presLayoutVars>
          <dgm:bulletEnabled val="1"/>
        </dgm:presLayoutVars>
      </dgm:prSet>
      <dgm:spPr/>
    </dgm:pt>
    <dgm:pt modelId="{7C48C1B1-15D9-7A46-8044-E19A6A776DC2}" type="pres">
      <dgm:prSet presAssocID="{08086A55-8E7D-6941-A3BB-1F69F20AAD72}" presName="spacing" presStyleCnt="0"/>
      <dgm:spPr/>
    </dgm:pt>
    <dgm:pt modelId="{7E2C55D9-53B9-BB4E-888A-2D6895F9D22E}" type="pres">
      <dgm:prSet presAssocID="{B89F65F2-B4B4-0141-8C41-BCD6021868A9}" presName="composite" presStyleCnt="0"/>
      <dgm:spPr/>
    </dgm:pt>
    <dgm:pt modelId="{9EAC5413-2357-E347-BB42-3B069E58104D}" type="pres">
      <dgm:prSet presAssocID="{B89F65F2-B4B4-0141-8C41-BCD6021868A9}" presName="imgShp" presStyleLbl="fgImgPlace1" presStyleIdx="3" presStyleCnt="6"/>
      <dgm:spPr/>
    </dgm:pt>
    <dgm:pt modelId="{13BD2B43-5EFA-7347-8E0F-83CEEB81AA7D}" type="pres">
      <dgm:prSet presAssocID="{B89F65F2-B4B4-0141-8C41-BCD6021868A9}" presName="txShp" presStyleLbl="node1" presStyleIdx="3" presStyleCnt="6">
        <dgm:presLayoutVars>
          <dgm:bulletEnabled val="1"/>
        </dgm:presLayoutVars>
      </dgm:prSet>
      <dgm:spPr/>
    </dgm:pt>
    <dgm:pt modelId="{E203A81D-537D-2B41-86C7-5A474EA167AE}" type="pres">
      <dgm:prSet presAssocID="{BAD66FE2-E5ED-E949-97A9-DA7797B8A3C2}" presName="spacing" presStyleCnt="0"/>
      <dgm:spPr/>
    </dgm:pt>
    <dgm:pt modelId="{6CA6D88B-60CA-BF4B-87D9-6FBE9C9BBC50}" type="pres">
      <dgm:prSet presAssocID="{87FF70DF-5537-5949-81EE-D088F4649308}" presName="composite" presStyleCnt="0"/>
      <dgm:spPr/>
    </dgm:pt>
    <dgm:pt modelId="{1E1A5654-09D6-A94F-B32D-B39A8CF3BB7B}" type="pres">
      <dgm:prSet presAssocID="{87FF70DF-5537-5949-81EE-D088F4649308}" presName="imgShp" presStyleLbl="fgImgPlace1" presStyleIdx="4" presStyleCnt="6"/>
      <dgm:spPr/>
    </dgm:pt>
    <dgm:pt modelId="{1FBF60A2-55C7-AC41-BEB4-519BE1F04A5D}" type="pres">
      <dgm:prSet presAssocID="{87FF70DF-5537-5949-81EE-D088F4649308}" presName="txShp" presStyleLbl="node1" presStyleIdx="4" presStyleCnt="6">
        <dgm:presLayoutVars>
          <dgm:bulletEnabled val="1"/>
        </dgm:presLayoutVars>
      </dgm:prSet>
      <dgm:spPr/>
    </dgm:pt>
    <dgm:pt modelId="{2F46C784-FDB2-7D4C-A0BD-B5CA078C2F64}" type="pres">
      <dgm:prSet presAssocID="{C7D915C9-A3FD-8243-97E0-BA2897AB12F7}" presName="spacing" presStyleCnt="0"/>
      <dgm:spPr/>
    </dgm:pt>
    <dgm:pt modelId="{B44AA862-D17E-3D40-BFB3-005450701A24}" type="pres">
      <dgm:prSet presAssocID="{00B1C1AB-B799-C543-8C29-57A18201FDED}" presName="composite" presStyleCnt="0"/>
      <dgm:spPr/>
    </dgm:pt>
    <dgm:pt modelId="{22442772-0645-124B-893C-5CAB9C015A4D}" type="pres">
      <dgm:prSet presAssocID="{00B1C1AB-B799-C543-8C29-57A18201FDED}" presName="imgShp" presStyleLbl="fgImgPlace1" presStyleIdx="5" presStyleCnt="6"/>
      <dgm:spPr/>
    </dgm:pt>
    <dgm:pt modelId="{791E616B-F5E2-C54D-86AF-1B994837EB40}" type="pres">
      <dgm:prSet presAssocID="{00B1C1AB-B799-C543-8C29-57A18201FDED}" presName="txShp" presStyleLbl="node1" presStyleIdx="5" presStyleCnt="6">
        <dgm:presLayoutVars>
          <dgm:bulletEnabled val="1"/>
        </dgm:presLayoutVars>
      </dgm:prSet>
      <dgm:spPr/>
    </dgm:pt>
  </dgm:ptLst>
  <dgm:cxnLst>
    <dgm:cxn modelId="{ACBDD200-2F93-284B-871D-4F98C1E08357}" srcId="{1F7890B0-4DDB-CD46-A684-5E466B650FFD}" destId="{67604E3E-B765-3240-8D17-3259E5F3CEB5}" srcOrd="2" destOrd="0" parTransId="{94C43F4E-74B5-7743-9FAE-43FD8A61C0F5}" sibTransId="{08086A55-8E7D-6941-A3BB-1F69F20AAD72}"/>
    <dgm:cxn modelId="{AC5CAF01-CBDD-304A-8F77-629F42380490}" type="presOf" srcId="{87FF70DF-5537-5949-81EE-D088F4649308}" destId="{1FBF60A2-55C7-AC41-BEB4-519BE1F04A5D}" srcOrd="0" destOrd="0" presId="urn:microsoft.com/office/officeart/2005/8/layout/vList3"/>
    <dgm:cxn modelId="{BE2F8114-7613-FF48-BF6E-1E69123D09B3}" srcId="{1F7890B0-4DDB-CD46-A684-5E466B650FFD}" destId="{87FF70DF-5537-5949-81EE-D088F4649308}" srcOrd="4" destOrd="0" parTransId="{31C7159A-795B-3F45-BE5B-5B45E323A39C}" sibTransId="{C7D915C9-A3FD-8243-97E0-BA2897AB12F7}"/>
    <dgm:cxn modelId="{B435F120-E7B6-6045-9050-C14F37C0971E}" type="presOf" srcId="{1CCD7EF0-B4E3-8045-A908-82320BB65786}" destId="{01E2B833-007E-5844-87A5-7C5F674BCE4B}" srcOrd="0" destOrd="0" presId="urn:microsoft.com/office/officeart/2005/8/layout/vList3"/>
    <dgm:cxn modelId="{3C7D7361-7B48-E242-8E4A-8D8205DC6B5E}" srcId="{1F7890B0-4DDB-CD46-A684-5E466B650FFD}" destId="{00B1C1AB-B799-C543-8C29-57A18201FDED}" srcOrd="5" destOrd="0" parTransId="{07E91517-547E-724E-A872-E786981DEAA4}" sibTransId="{8C94977D-AE3F-AE4B-A1EC-75F16872975C}"/>
    <dgm:cxn modelId="{EFC0F94C-B972-8B4F-9C38-CBC7F24C6961}" type="presOf" srcId="{00B1C1AB-B799-C543-8C29-57A18201FDED}" destId="{791E616B-F5E2-C54D-86AF-1B994837EB40}" srcOrd="0" destOrd="0" presId="urn:microsoft.com/office/officeart/2005/8/layout/vList3"/>
    <dgm:cxn modelId="{E57AB46D-4074-6640-9291-BA9491EF87C0}" srcId="{1F7890B0-4DDB-CD46-A684-5E466B650FFD}" destId="{1CCD7EF0-B4E3-8045-A908-82320BB65786}" srcOrd="1" destOrd="0" parTransId="{C3A352C6-21C3-234B-B869-C051D5D3AF75}" sibTransId="{82360F68-4286-8F44-A639-4AEF9CDC2D78}"/>
    <dgm:cxn modelId="{1A3CFC71-3B52-9948-B162-E0604989E9B7}" srcId="{1F7890B0-4DDB-CD46-A684-5E466B650FFD}" destId="{01D40844-9B5A-A241-B9EB-9367999E0B3F}" srcOrd="0" destOrd="0" parTransId="{DD0F1BCB-925A-F34C-91AB-FAF30513A388}" sibTransId="{7BE7A761-7638-DD42-B136-8E7E95A1F2D3}"/>
    <dgm:cxn modelId="{FE56C67A-70F4-8745-A4EE-C6316101F818}" srcId="{1F7890B0-4DDB-CD46-A684-5E466B650FFD}" destId="{B89F65F2-B4B4-0141-8C41-BCD6021868A9}" srcOrd="3" destOrd="0" parTransId="{1343F353-B49D-784A-9B56-595EDE2BE09A}" sibTransId="{BAD66FE2-E5ED-E949-97A9-DA7797B8A3C2}"/>
    <dgm:cxn modelId="{0A2AE684-E2E4-D441-A731-62583D5746D8}" type="presOf" srcId="{1F7890B0-4DDB-CD46-A684-5E466B650FFD}" destId="{77BC1287-F853-8B4D-AD7C-D36D93A5B2E3}" srcOrd="0" destOrd="0" presId="urn:microsoft.com/office/officeart/2005/8/layout/vList3"/>
    <dgm:cxn modelId="{F865AE89-31CA-E04D-A426-FF4026B45BBC}" type="presOf" srcId="{01D40844-9B5A-A241-B9EB-9367999E0B3F}" destId="{36D21C34-231C-1445-9430-844A50E38C4D}" srcOrd="0" destOrd="0" presId="urn:microsoft.com/office/officeart/2005/8/layout/vList3"/>
    <dgm:cxn modelId="{3CD8D78F-7A15-7546-B763-CA1154126549}" type="presOf" srcId="{B89F65F2-B4B4-0141-8C41-BCD6021868A9}" destId="{13BD2B43-5EFA-7347-8E0F-83CEEB81AA7D}" srcOrd="0" destOrd="0" presId="urn:microsoft.com/office/officeart/2005/8/layout/vList3"/>
    <dgm:cxn modelId="{52F163E2-F06F-874E-9ADC-C8433461795F}" type="presOf" srcId="{67604E3E-B765-3240-8D17-3259E5F3CEB5}" destId="{C4841CA9-1C21-8F4F-860C-DC6FDDA5AA12}" srcOrd="0" destOrd="0" presId="urn:microsoft.com/office/officeart/2005/8/layout/vList3"/>
    <dgm:cxn modelId="{BCC8CD71-8AB2-3A4D-B0E6-D222FA6F835B}" type="presParOf" srcId="{77BC1287-F853-8B4D-AD7C-D36D93A5B2E3}" destId="{8B14EAA9-9D5D-3F4B-8441-E03805813C87}" srcOrd="0" destOrd="0" presId="urn:microsoft.com/office/officeart/2005/8/layout/vList3"/>
    <dgm:cxn modelId="{01F1EF19-1EC9-DA47-AB42-6DA5D9A22337}" type="presParOf" srcId="{8B14EAA9-9D5D-3F4B-8441-E03805813C87}" destId="{20A2A320-0240-E74F-AF89-75EDD3C3D8CA}" srcOrd="0" destOrd="0" presId="urn:microsoft.com/office/officeart/2005/8/layout/vList3"/>
    <dgm:cxn modelId="{83223B56-D719-5249-A6B9-833AE0070343}" type="presParOf" srcId="{8B14EAA9-9D5D-3F4B-8441-E03805813C87}" destId="{36D21C34-231C-1445-9430-844A50E38C4D}" srcOrd="1" destOrd="0" presId="urn:microsoft.com/office/officeart/2005/8/layout/vList3"/>
    <dgm:cxn modelId="{900FBFF2-CF1A-434C-98BD-7A57D35BE878}" type="presParOf" srcId="{77BC1287-F853-8B4D-AD7C-D36D93A5B2E3}" destId="{774ABA87-6655-D148-B215-BFF4CD62D7D8}" srcOrd="1" destOrd="0" presId="urn:microsoft.com/office/officeart/2005/8/layout/vList3"/>
    <dgm:cxn modelId="{84769B27-1D34-E64E-B703-79902E114287}" type="presParOf" srcId="{77BC1287-F853-8B4D-AD7C-D36D93A5B2E3}" destId="{A3A5F937-3023-A548-9944-1BFE2BDF8630}" srcOrd="2" destOrd="0" presId="urn:microsoft.com/office/officeart/2005/8/layout/vList3"/>
    <dgm:cxn modelId="{6CD35E8B-6ECE-BB47-AAFF-50CF47646A5C}" type="presParOf" srcId="{A3A5F937-3023-A548-9944-1BFE2BDF8630}" destId="{F956119E-4EE9-9C4F-82ED-9A890596290C}" srcOrd="0" destOrd="0" presId="urn:microsoft.com/office/officeart/2005/8/layout/vList3"/>
    <dgm:cxn modelId="{D2E076C4-DCC7-2C47-B27F-B811AAD91551}" type="presParOf" srcId="{A3A5F937-3023-A548-9944-1BFE2BDF8630}" destId="{01E2B833-007E-5844-87A5-7C5F674BCE4B}" srcOrd="1" destOrd="0" presId="urn:microsoft.com/office/officeart/2005/8/layout/vList3"/>
    <dgm:cxn modelId="{3DC5CD8D-792D-3C48-9453-122852B3D0CA}" type="presParOf" srcId="{77BC1287-F853-8B4D-AD7C-D36D93A5B2E3}" destId="{641165C9-46E9-724C-88A0-1176C9418C3D}" srcOrd="3" destOrd="0" presId="urn:microsoft.com/office/officeart/2005/8/layout/vList3"/>
    <dgm:cxn modelId="{1C2A678D-B21E-614E-AEB7-DC9DA03A8FF4}" type="presParOf" srcId="{77BC1287-F853-8B4D-AD7C-D36D93A5B2E3}" destId="{73BD64E3-A7C7-D440-AD98-75351AC6F3EB}" srcOrd="4" destOrd="0" presId="urn:microsoft.com/office/officeart/2005/8/layout/vList3"/>
    <dgm:cxn modelId="{EAF6F3F5-3893-9E40-96BE-D84373300435}" type="presParOf" srcId="{73BD64E3-A7C7-D440-AD98-75351AC6F3EB}" destId="{878802BF-28FD-1943-83AA-56A19FD5F9BD}" srcOrd="0" destOrd="0" presId="urn:microsoft.com/office/officeart/2005/8/layout/vList3"/>
    <dgm:cxn modelId="{9B3AE4AF-79EE-F849-B960-990942C9BF43}" type="presParOf" srcId="{73BD64E3-A7C7-D440-AD98-75351AC6F3EB}" destId="{C4841CA9-1C21-8F4F-860C-DC6FDDA5AA12}" srcOrd="1" destOrd="0" presId="urn:microsoft.com/office/officeart/2005/8/layout/vList3"/>
    <dgm:cxn modelId="{7E768464-3F4B-CE46-BFD0-60A3A69611F4}" type="presParOf" srcId="{77BC1287-F853-8B4D-AD7C-D36D93A5B2E3}" destId="{7C48C1B1-15D9-7A46-8044-E19A6A776DC2}" srcOrd="5" destOrd="0" presId="urn:microsoft.com/office/officeart/2005/8/layout/vList3"/>
    <dgm:cxn modelId="{080B573D-47EC-134C-A27C-8CE0D4D5139B}" type="presParOf" srcId="{77BC1287-F853-8B4D-AD7C-D36D93A5B2E3}" destId="{7E2C55D9-53B9-BB4E-888A-2D6895F9D22E}" srcOrd="6" destOrd="0" presId="urn:microsoft.com/office/officeart/2005/8/layout/vList3"/>
    <dgm:cxn modelId="{AB93881A-FB6B-0B41-8D42-0CAF319F3AD7}" type="presParOf" srcId="{7E2C55D9-53B9-BB4E-888A-2D6895F9D22E}" destId="{9EAC5413-2357-E347-BB42-3B069E58104D}" srcOrd="0" destOrd="0" presId="urn:microsoft.com/office/officeart/2005/8/layout/vList3"/>
    <dgm:cxn modelId="{00E2D6DD-EBC4-894F-AB5A-D6B231A5D344}" type="presParOf" srcId="{7E2C55D9-53B9-BB4E-888A-2D6895F9D22E}" destId="{13BD2B43-5EFA-7347-8E0F-83CEEB81AA7D}" srcOrd="1" destOrd="0" presId="urn:microsoft.com/office/officeart/2005/8/layout/vList3"/>
    <dgm:cxn modelId="{4461CA29-27D8-624A-ABF3-D3A6F088F9FA}" type="presParOf" srcId="{77BC1287-F853-8B4D-AD7C-D36D93A5B2E3}" destId="{E203A81D-537D-2B41-86C7-5A474EA167AE}" srcOrd="7" destOrd="0" presId="urn:microsoft.com/office/officeart/2005/8/layout/vList3"/>
    <dgm:cxn modelId="{C9CB3E49-8AC0-7145-A448-89C34E9C8CEE}" type="presParOf" srcId="{77BC1287-F853-8B4D-AD7C-D36D93A5B2E3}" destId="{6CA6D88B-60CA-BF4B-87D9-6FBE9C9BBC50}" srcOrd="8" destOrd="0" presId="urn:microsoft.com/office/officeart/2005/8/layout/vList3"/>
    <dgm:cxn modelId="{67E3E392-112C-1A4B-8348-2E2137354A69}" type="presParOf" srcId="{6CA6D88B-60CA-BF4B-87D9-6FBE9C9BBC50}" destId="{1E1A5654-09D6-A94F-B32D-B39A8CF3BB7B}" srcOrd="0" destOrd="0" presId="urn:microsoft.com/office/officeart/2005/8/layout/vList3"/>
    <dgm:cxn modelId="{07095A3A-A7A5-6349-818C-6C65BAC2B94E}" type="presParOf" srcId="{6CA6D88B-60CA-BF4B-87D9-6FBE9C9BBC50}" destId="{1FBF60A2-55C7-AC41-BEB4-519BE1F04A5D}" srcOrd="1" destOrd="0" presId="urn:microsoft.com/office/officeart/2005/8/layout/vList3"/>
    <dgm:cxn modelId="{C0D4BF3D-AF66-474E-8C61-25539E3C2EB6}" type="presParOf" srcId="{77BC1287-F853-8B4D-AD7C-D36D93A5B2E3}" destId="{2F46C784-FDB2-7D4C-A0BD-B5CA078C2F64}" srcOrd="9" destOrd="0" presId="urn:microsoft.com/office/officeart/2005/8/layout/vList3"/>
    <dgm:cxn modelId="{A7490315-FE3D-604C-B1E0-6E83F9C5B274}" type="presParOf" srcId="{77BC1287-F853-8B4D-AD7C-D36D93A5B2E3}" destId="{B44AA862-D17E-3D40-BFB3-005450701A24}" srcOrd="10" destOrd="0" presId="urn:microsoft.com/office/officeart/2005/8/layout/vList3"/>
    <dgm:cxn modelId="{DDDB385D-2021-5340-8CE5-E5D174E40AAD}" type="presParOf" srcId="{B44AA862-D17E-3D40-BFB3-005450701A24}" destId="{22442772-0645-124B-893C-5CAB9C015A4D}" srcOrd="0" destOrd="0" presId="urn:microsoft.com/office/officeart/2005/8/layout/vList3"/>
    <dgm:cxn modelId="{8A2EF3B3-4368-944F-A542-D90366A6959D}" type="presParOf" srcId="{B44AA862-D17E-3D40-BFB3-005450701A24}" destId="{791E616B-F5E2-C54D-86AF-1B994837EB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21C34-231C-1445-9430-844A50E38C4D}">
      <dsp:nvSpPr>
        <dsp:cNvPr id="0" name=""/>
        <dsp:cNvSpPr/>
      </dsp:nvSpPr>
      <dsp:spPr>
        <a:xfrm rot="10800000">
          <a:off x="1443434" y="12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1. Definujte pojmy, abyste </a:t>
          </a:r>
          <a:r>
            <a:rPr lang="en-GB" sz="1700" kern="1200" dirty="0" err="1"/>
            <a:t>podpořili</a:t>
          </a:r>
          <a:r>
            <a:rPr lang="en-GB" sz="1700" kern="1200" dirty="0"/>
            <a:t> </a:t>
          </a:r>
          <a:r>
            <a:rPr lang="en-GB" sz="1700" kern="1200" dirty="0" err="1"/>
            <a:t>srozumitelnost</a:t>
          </a:r>
          <a:r>
            <a:rPr lang="en-GB" sz="1700" kern="1200" dirty="0"/>
            <a:t> </a:t>
          </a:r>
        </a:p>
      </dsp:txBody>
      <dsp:txXfrm rot="10800000">
        <a:off x="1600325" y="1228"/>
        <a:ext cx="4950876" cy="627566"/>
      </dsp:txXfrm>
    </dsp:sp>
    <dsp:sp modelId="{20A2A320-0240-E74F-AF89-75EDD3C3D8CA}">
      <dsp:nvSpPr>
        <dsp:cNvPr id="0" name=""/>
        <dsp:cNvSpPr/>
      </dsp:nvSpPr>
      <dsp:spPr>
        <a:xfrm>
          <a:off x="1129651" y="12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2B833-007E-5844-87A5-7C5F674BCE4B}">
      <dsp:nvSpPr>
        <dsp:cNvPr id="0" name=""/>
        <dsp:cNvSpPr/>
      </dsp:nvSpPr>
      <dsp:spPr>
        <a:xfrm rot="10800000">
          <a:off x="1443434" y="8161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2. Opakování/parafráze </a:t>
          </a:r>
        </a:p>
      </dsp:txBody>
      <dsp:txXfrm rot="10800000">
        <a:off x="1600325" y="816128"/>
        <a:ext cx="4950876" cy="627566"/>
      </dsp:txXfrm>
    </dsp:sp>
    <dsp:sp modelId="{F956119E-4EE9-9C4F-82ED-9A890596290C}">
      <dsp:nvSpPr>
        <dsp:cNvPr id="0" name=""/>
        <dsp:cNvSpPr/>
      </dsp:nvSpPr>
      <dsp:spPr>
        <a:xfrm>
          <a:off x="1129651" y="8161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41CA9-1C21-8F4F-860C-DC6FDDA5AA12}">
      <dsp:nvSpPr>
        <dsp:cNvPr id="0" name=""/>
        <dsp:cNvSpPr/>
      </dsp:nvSpPr>
      <dsp:spPr>
        <a:xfrm rot="10800000">
          <a:off x="1443434" y="16310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3. NEPŘERUŠUJTE</a:t>
          </a:r>
        </a:p>
      </dsp:txBody>
      <dsp:txXfrm rot="10800000">
        <a:off x="1600325" y="1631028"/>
        <a:ext cx="4950876" cy="627566"/>
      </dsp:txXfrm>
    </dsp:sp>
    <dsp:sp modelId="{878802BF-28FD-1943-83AA-56A19FD5F9BD}">
      <dsp:nvSpPr>
        <dsp:cNvPr id="0" name=""/>
        <dsp:cNvSpPr/>
      </dsp:nvSpPr>
      <dsp:spPr>
        <a:xfrm>
          <a:off x="1129651" y="16310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D2B43-5EFA-7347-8E0F-83CEEB81AA7D}">
      <dsp:nvSpPr>
        <dsp:cNvPr id="0" name=""/>
        <dsp:cNvSpPr/>
      </dsp:nvSpPr>
      <dsp:spPr>
        <a:xfrm rot="10800000">
          <a:off x="1443434" y="24459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4. </a:t>
          </a:r>
          <a:r>
            <a:rPr lang="en-GB" sz="1700" kern="1200" dirty="0" err="1"/>
            <a:t>Poslouchejte</a:t>
          </a:r>
          <a:r>
            <a:rPr lang="en-GB" sz="1700" kern="1200" dirty="0"/>
            <a:t> </a:t>
          </a:r>
          <a:r>
            <a:rPr lang="cs-CZ" sz="1700" kern="1200" dirty="0"/>
            <a:t>„</a:t>
          </a:r>
          <a:r>
            <a:rPr lang="en-GB" sz="1700" kern="1200" dirty="0" err="1"/>
            <a:t>mezi</a:t>
          </a:r>
          <a:r>
            <a:rPr lang="en-GB" sz="1700" kern="1200" dirty="0"/>
            <a:t> </a:t>
          </a:r>
          <a:r>
            <a:rPr lang="en-GB" sz="1700" kern="1200" dirty="0" err="1"/>
            <a:t>řádky</a:t>
          </a:r>
          <a:r>
            <a:rPr lang="cs-CZ" sz="1700" kern="1200" dirty="0"/>
            <a:t>“</a:t>
          </a:r>
          <a:endParaRPr lang="en-GB" sz="1700" kern="1200" dirty="0"/>
        </a:p>
      </dsp:txBody>
      <dsp:txXfrm rot="10800000">
        <a:off x="1600325" y="2445928"/>
        <a:ext cx="4950876" cy="627566"/>
      </dsp:txXfrm>
    </dsp:sp>
    <dsp:sp modelId="{9EAC5413-2357-E347-BB42-3B069E58104D}">
      <dsp:nvSpPr>
        <dsp:cNvPr id="0" name=""/>
        <dsp:cNvSpPr/>
      </dsp:nvSpPr>
      <dsp:spPr>
        <a:xfrm>
          <a:off x="1129651" y="24459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F60A2-55C7-AC41-BEB4-519BE1F04A5D}">
      <dsp:nvSpPr>
        <dsp:cNvPr id="0" name=""/>
        <dsp:cNvSpPr/>
      </dsp:nvSpPr>
      <dsp:spPr>
        <a:xfrm rot="10800000">
          <a:off x="1443434" y="32608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5. NESPĚCHEJTE vyplnit ticho </a:t>
          </a:r>
        </a:p>
      </dsp:txBody>
      <dsp:txXfrm rot="10800000">
        <a:off x="1600325" y="3260828"/>
        <a:ext cx="4950876" cy="627566"/>
      </dsp:txXfrm>
    </dsp:sp>
    <dsp:sp modelId="{1E1A5654-09D6-A94F-B32D-B39A8CF3BB7B}">
      <dsp:nvSpPr>
        <dsp:cNvPr id="0" name=""/>
        <dsp:cNvSpPr/>
      </dsp:nvSpPr>
      <dsp:spPr>
        <a:xfrm>
          <a:off x="1129651" y="32608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E616B-F5E2-C54D-86AF-1B994837EB40}">
      <dsp:nvSpPr>
        <dsp:cNvPr id="0" name=""/>
        <dsp:cNvSpPr/>
      </dsp:nvSpPr>
      <dsp:spPr>
        <a:xfrm rot="10800000">
          <a:off x="1443434" y="4075727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6. </a:t>
          </a:r>
          <a:r>
            <a:rPr lang="cs-CZ" sz="1700" kern="1200" dirty="0"/>
            <a:t>Sdělte </a:t>
          </a:r>
          <a:r>
            <a:rPr lang="cs-CZ" sz="1700" kern="1200" dirty="0" err="1"/>
            <a:t>dsvé</a:t>
          </a:r>
          <a:r>
            <a:rPr lang="cs-CZ" sz="1700" kern="1200" dirty="0"/>
            <a:t> </a:t>
          </a:r>
          <a:r>
            <a:rPr lang="en-GB" sz="1700" kern="1200" dirty="0" err="1"/>
            <a:t>ojmy</a:t>
          </a:r>
          <a:r>
            <a:rPr lang="en-GB" sz="1700" kern="1200" dirty="0"/>
            <a:t> </a:t>
          </a:r>
          <a:r>
            <a:rPr lang="en-GB" sz="1700" kern="1200" dirty="0" err="1"/>
            <a:t>zpětn</a:t>
          </a:r>
          <a:r>
            <a:rPr lang="cs-CZ" sz="1700" kern="1200" dirty="0"/>
            <a:t>ou</a:t>
          </a:r>
          <a:r>
            <a:rPr lang="en-GB" sz="1700" kern="1200" dirty="0"/>
            <a:t> </a:t>
          </a:r>
          <a:r>
            <a:rPr lang="en-GB" sz="1700" kern="1200" dirty="0" err="1"/>
            <a:t>vazb</a:t>
          </a:r>
          <a:r>
            <a:rPr lang="cs-CZ" sz="1700" kern="1200" dirty="0"/>
            <a:t>ou</a:t>
          </a:r>
          <a:r>
            <a:rPr lang="en-GB" sz="1700" kern="1200" dirty="0"/>
            <a:t> </a:t>
          </a:r>
        </a:p>
      </dsp:txBody>
      <dsp:txXfrm rot="10800000">
        <a:off x="1600325" y="4075727"/>
        <a:ext cx="4950876" cy="627566"/>
      </dsp:txXfrm>
    </dsp:sp>
    <dsp:sp modelId="{22442772-0645-124B-893C-5CAB9C015A4D}">
      <dsp:nvSpPr>
        <dsp:cNvPr id="0" name=""/>
        <dsp:cNvSpPr/>
      </dsp:nvSpPr>
      <dsp:spPr>
        <a:xfrm>
          <a:off x="1129651" y="4075727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018E4-12F5-074A-AB8C-59249DEB29E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Kliknutím upravíte styly hlavního textu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1BA5-B70F-5446-B484-BBC71331A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0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77C5-F6EA-FE12-BDA9-26DA1E3CA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D5B23-0FE1-5E91-ED28-93B3CECAD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DC08E-AD55-17C3-A9E4-685A1F33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B45C-A689-59D7-1348-DA205667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C60FE-8394-52D9-F38D-16D9C686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5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D53E-9151-642B-982A-50B50C4E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F25CC-B39C-9B1F-7992-635A3F75F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5E73-36BC-DD20-580F-297160C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82E64-622A-0D65-4F21-480B9EEB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9D732-CDF8-32EA-32FA-CED8E313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0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E6AA89-582D-3417-D155-237B522F0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D85D9-E77B-337C-F44C-857655A35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8ADFE-87A1-76BF-A561-3093B0CD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86F60-2562-7281-9A23-74F97BB0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BBC0-EDA1-B3A5-2E2E-AD5F6A89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455205" y="4166472"/>
            <a:ext cx="11735668" cy="2691633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19967" y="4166467"/>
            <a:ext cx="8078400" cy="204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70" y="5243822"/>
            <a:ext cx="1552849" cy="8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2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62DD-FD43-5F1F-05AF-858FC325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1C15-A6D1-9BA2-A01D-F54E4B1AA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A935-D46B-B151-07F9-6A097D43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AE5E6-D90C-4339-6377-2A66E923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5047-DA68-D77A-F4EB-FA0E3EFE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1401-E0BB-9758-1AB5-142E2C24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5E88E-F978-A6FE-C9CF-F898AAA2B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6C21-ED2C-F253-EF6F-9986C72E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5AC61-B13F-9C06-B87C-9A01E3E0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A9C3E-8832-A990-909F-27B6608A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2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8CD2-6EB0-F2E5-E93B-32CAD66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44BE-0DCC-3D45-71E1-FB4B863DC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C630B-1AB8-D81C-D957-698F52D0F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A5DC3-C980-D95B-6C77-88F9E394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13EB5-3156-1600-74F4-72C3660C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E4D07-DF9A-4641-2CFC-9D7B4158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5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43D9-38D4-AEF2-941A-BD7D1F88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4EEBB-B543-2A1A-7E24-F8CCE3DCE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F302D-09DD-DD16-EA08-D01563170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744D2-16C6-34CF-AD35-1305CF489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089AC-B671-7259-5BF1-0859CE3D8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45CB9-2001-D389-662E-11521F26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BC403-5884-01DA-620B-329CB67A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E5EDD-1164-12B7-FF45-EE644B1A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3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A744-5694-F2D8-4072-97B50308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3E232-F024-C61B-5E0D-189FAA53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2D392-F7C5-070C-1C87-476E9A06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2EB3C-211A-2CD0-494E-DF89E3D3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1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8AB9B-0390-0389-5164-20AD2C4A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60082-6FA9-3B84-7183-D43DE926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61C63-157E-7392-D00B-44110473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6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E87C-7DC8-0A8C-9DD6-33906D1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EB2A-BB2E-E7ED-B201-9ED04F94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47B67-BEF3-66EB-10E5-B6758CC98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DB893-FC48-77F6-31F5-CAFCCE31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E3BD6-8EE8-BB50-E987-5B4F0589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7B065-B247-C28E-E023-3F5396BB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3F00-3EFB-40AF-5034-D75A5321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705AA-8CDC-47D0-2064-303DB7230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16266-2E63-DF8A-68AF-956512481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AA7AD-0B04-7CF4-8F73-56D68D2F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6CCBC-CF55-3305-F283-B862F9C4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FCC9-17C2-95C6-345F-3BF1C06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4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5FFC9-78EE-4AD3-3188-D3167A4C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Kliknutím upravíte styl hlavního názvu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5A61E-3B0F-03BC-C9C3-CC01710A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Kliknutím upravíte styly hlavního textu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2C1BB-ACDA-CE57-B602-8DF774A43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D0EB-05E7-634E-8369-D3FAA9FE967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05FD1-8C3B-D9C1-69AC-37039F6F6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8490-D212-440F-3BAC-493AD8660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12/qsir-active-listening.pdf" TargetMode="External"/><Relationship Id="rId2" Type="http://schemas.openxmlformats.org/officeDocument/2006/relationships/hyperlink" Target="https://www.goodtherapy.org/learn-about-therapy/types/dance-movement-therapy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ritannica.com/dictionary/stigma#:~:text=1,stigma%20attached%20to%20receiving%20welfare" TargetMode="External"/><Relationship Id="rId5" Type="http://schemas.openxmlformats.org/officeDocument/2006/relationships/hyperlink" Target="https://www.worldobesity.org/what-we-do/our-policy-priorities/weight-stigma#:~:text=Weight%20stigma%20is%20a%20result,can%20lead%20to%20stigmatising%20acts" TargetMode="External"/><Relationship Id="rId4" Type="http://schemas.openxmlformats.org/officeDocument/2006/relationships/hyperlink" Target="https://www.obesityaction.org/action-through-advocacy/weight-bias/people-first-languag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-topics/obesity#tab=tab_2" TargetMode="External"/><Relationship Id="rId2" Type="http://schemas.openxmlformats.org/officeDocument/2006/relationships/hyperlink" Target="https://socialsci.libretexts.org/@go/page/8123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-sa/4.0/deed.e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431371" y="4101075"/>
            <a:ext cx="8928992" cy="220824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Komunikace s pacienty s obezitou - humanistický přístup </a:t>
            </a:r>
            <a:br>
              <a:rPr lang="e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133" dirty="0">
                <a:latin typeface="Arial" panose="020B0604020202020204" pitchFamily="34" charset="0"/>
                <a:cs typeface="Arial" panose="020B0604020202020204" pitchFamily="34" charset="0"/>
              </a:rPr>
              <a:t>Jonathan </a:t>
            </a:r>
            <a:r>
              <a:rPr lang="it-IT" sz="2133" dirty="0" err="1">
                <a:latin typeface="Arial" panose="020B0604020202020204" pitchFamily="34" charset="0"/>
                <a:cs typeface="Arial" panose="020B0604020202020204" pitchFamily="34" charset="0"/>
              </a:rPr>
              <a:t>McFarland</a:t>
            </a:r>
            <a:r>
              <a:rPr lang="it-IT" sz="2133" dirty="0">
                <a:latin typeface="Arial" panose="020B0604020202020204" pitchFamily="34" charset="0"/>
                <a:cs typeface="Arial" panose="020B0604020202020204" pitchFamily="34" charset="0"/>
              </a:rPr>
              <a:t>, Cristina Gonzalez, Mª Luisa Cuesta Santamaria, Isabel Maria Martin Ruiz, Eugenia </a:t>
            </a:r>
            <a:r>
              <a:rPr lang="it-IT" sz="2133" dirty="0" err="1">
                <a:latin typeface="Arial" panose="020B0604020202020204" pitchFamily="34" charset="0"/>
                <a:cs typeface="Arial" panose="020B0604020202020204" pitchFamily="34" charset="0"/>
              </a:rPr>
              <a:t>Nadolu </a:t>
            </a:r>
            <a:r>
              <a:rPr lang="it-IT" sz="2133" dirty="0">
                <a:latin typeface="Arial" panose="020B0604020202020204" pitchFamily="34" charset="0"/>
                <a:cs typeface="Arial" panose="020B0604020202020204" pitchFamily="34" charset="0"/>
              </a:rPr>
              <a:t>Velez, Eva Garcia Perea </a:t>
            </a:r>
            <a:endParaRPr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1426" y="1210687"/>
            <a:ext cx="10192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8000" b="1" dirty="0">
                <a:solidFill>
                  <a:schemeClr val="accent2"/>
                </a:solidFill>
              </a:rPr>
              <a:t>Connected 4 Health</a:t>
            </a:r>
            <a:endParaRPr lang="it-IT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E242-D487-9314-20ED-03BBDAFD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2. "Stigma spojené s fyzickou deformací" (Goffman)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0C18-0684-1A57-60A4-D917E9A13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Stigmatizace</a:t>
            </a:r>
            <a:r>
              <a:rPr lang="en-GB" sz="24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týká diskriminačních činů a ideologií zaměřených proti jednotlivcům kvůli jejich váze a velikosti. </a:t>
            </a:r>
          </a:p>
          <a:p>
            <a:r>
              <a:rPr lang="en-GB" sz="24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Stigma váhy je důsledkem předpojatosti vůči váze. </a:t>
            </a:r>
          </a:p>
          <a:p>
            <a:r>
              <a:rPr lang="en-GB" sz="24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Předpojatost vůči hmotnosti se týká negativních ideologií spojených s obezitou.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0BA1B-A41D-F096-37A8-79DBC5F2A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508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E997-EEED-C623-CE2A-28D5DC42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Stigma kvůli hmotnosti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61BE7-4485-20B6-461B-E63361348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7" y="1853926"/>
            <a:ext cx="9212471" cy="4753541"/>
          </a:xfrm>
        </p:spPr>
        <p:txBody>
          <a:bodyPr/>
          <a:lstStyle/>
          <a:p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se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jednat</a:t>
            </a:r>
            <a:r>
              <a:rPr lang="cs-CZ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představu, že jedinec je líný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nedostatek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vůle, nedostatek morálních vlastností, špatnou hygienu, nízkou úroveň inteligence a neatraktivitu. Stigmatizující přesvědčení a ideologie mohou vést ke stigmatizujícím činům. Tyto činy se mohou projevovat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různými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</a:t>
            </a:r>
            <a:r>
              <a:rPr lang="cs-CZ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Lidé s obezitou mohou zažívat negativní slovní komentáře, </a:t>
            </a:r>
            <a:r>
              <a:rPr lang="cs-CZ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posměch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fyzické napadání.</a:t>
            </a:r>
          </a:p>
          <a:p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Svou roli hraje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  <a:r>
              <a:rPr lang="cs-CZ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běžně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vyskytuje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zejména ve zdravotnických zařízeních, kde se sedadla,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pláště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vyšetřovací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stoly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</a:t>
            </a:r>
            <a:r>
              <a:rPr lang="cs-CZ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přizpůsob</a:t>
            </a:r>
            <a:r>
              <a:rPr lang="cs-CZ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osobám s obezitou.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8D4EF-BB15-7F65-EC6E-CE39576C67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936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35C-BBC2-F0F5-5604-0D39D81DB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Před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sudky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vůči hmotnosti (stigmatizace v oblasti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zdravotní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péče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1CFD8-47ED-1EA2-96DC-9FCDDBE69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088481"/>
            <a:ext cx="9010400" cy="4602067"/>
          </a:xfrm>
        </p:spPr>
        <p:txBody>
          <a:bodyPr/>
          <a:lstStyle/>
          <a:p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Předsudky o hmotnosti přetrvávají i ve zdravotnických zařízeních. </a:t>
            </a:r>
          </a:p>
          <a:p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Hojně se používají stereotypní charakteristiky, jako je lenost, slabá vůle a neschopnost. </a:t>
            </a:r>
          </a:p>
          <a:p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Lékaři obecně méně respektují pacienty s vyšším BMI a obecně věnují méně času konzultacím pacientů s obezitou ve srovnání s jejich protějšky se zdravou hmotností. </a:t>
            </a:r>
            <a:r>
              <a:rPr lang="cs-CZ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</a:t>
            </a:r>
            <a:r>
              <a:rPr lang="cs-CZ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Puhla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Brownella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dochází ke zjištění, že 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53 % lidí s nadváhou a obezitou uvedlo, že se jim od lékaře dostalo nevhodných poznámek o jejich hmotnosti.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A1D99-0687-EE51-6682-6EB68E7B25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38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9057-B938-155B-1C14-FF3B362E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Způsoby boje proti stigmatizaci váhou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B33F-7D81-B4F3-79E4-C8A6E228D0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 descr="A picture containing text, outdoor, vector graphics, sign&#10;&#10;Description automatically generated">
            <a:extLst>
              <a:ext uri="{FF2B5EF4-FFF2-40B4-BE49-F238E27FC236}">
                <a16:creationId xmlns:a16="http://schemas.microsoft.com/office/drawing/2014/main" id="{00022917-47ED-533C-A73F-3A4411B5AF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837" y="1898073"/>
            <a:ext cx="5422660" cy="46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65CA-CBB5-4823-3BC0-BD2296C6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Jazyk zaměřený na lidi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E1C8F-273A-BD47-9754-713B504BE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718" y="2033650"/>
            <a:ext cx="9409045" cy="4515677"/>
          </a:xfrm>
        </p:spPr>
        <p:txBody>
          <a:bodyPr/>
          <a:lstStyle/>
          <a:p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Obezita je jednou z posledních nemocí, u nichž společnost selhala při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zavádění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jazyka</a:t>
            </a:r>
            <a:r>
              <a:rPr lang="cs-CZ" sz="2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staví „</a:t>
            </a:r>
            <a:r>
              <a:rPr lang="en-GB" sz="2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</a:t>
            </a:r>
            <a:r>
              <a:rPr lang="cs-CZ" sz="2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prvním</a:t>
            </a:r>
            <a:r>
              <a:rPr lang="en-GB" sz="2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místě</a:t>
            </a:r>
            <a:r>
              <a:rPr lang="cs-CZ" sz="2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Jazyk</a:t>
            </a:r>
            <a:r>
              <a:rPr lang="cs-CZ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je zaměřen na člověka, staví člověka nad jeho nemoc a zdůrazňuje, že jedinec není definován svým stavem. </a:t>
            </a:r>
          </a:p>
          <a:p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současné době se například velmi zřídka setkáte s tím, že je někdo označován </a:t>
            </a:r>
            <a:r>
              <a:rPr lang="en-GB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postižen</a:t>
            </a:r>
            <a:r>
              <a:rPr lang="cs-CZ" sz="2400" i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osoba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spíše se setkáte s odkazem na </a:t>
            </a:r>
            <a:r>
              <a:rPr lang="en-GB" sz="2400" b="1" i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osobu se zdravotním postižením</a:t>
            </a:r>
            <a:r>
              <a:rPr lang="en-GB" sz="2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Osoba je na prvním místě </a:t>
            </a:r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její postižení je spíše charakteristikou než definujícím znakem. </a:t>
            </a:r>
          </a:p>
          <a:p>
            <a:r>
              <a:rPr lang="en-GB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Bohužel </a:t>
            </a:r>
            <a:r>
              <a:rPr lang="en-GB" sz="2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zatím není u obezity pravidlem.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61F52-29D7-BA47-5CF4-BDA8C3FAFF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052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D823-0B24-D447-1A7A-597AFF4A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24EF2-DC29-7CCB-0B30-13AECE4FB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Jazyk zaměřený na člověka zahrnuje upřednostnění 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před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jeho stavem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 Koalice proti obezitě uvádí několik příkladů:</a:t>
            </a:r>
          </a:p>
          <a:p>
            <a:pPr algn="l"/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Žena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postižen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obezitou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místo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„obézní ž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ena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Muž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v autobuse byl velmi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obézní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místo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autobuse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byl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obézní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muž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3BC3C-664E-CD39-9E3E-A7B2EDE0C2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598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F6A7F-8436-71D6-57BB-B2D8D97398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E0CB1FB-414E-AAE8-B274-1FED203766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309" y="1801574"/>
            <a:ext cx="6477811" cy="49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C9E8-8626-0150-F87A-8640D0B7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Význam slov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0CF3B-1204-074B-72DE-7758130FE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568705"/>
            <a:ext cx="5972041" cy="4032448"/>
          </a:xfrm>
        </p:spPr>
        <p:txBody>
          <a:bodyPr/>
          <a:lstStyle/>
          <a:p>
            <a:r>
              <a:rPr lang="cs-CZ" sz="2400" dirty="0">
                <a:solidFill>
                  <a:srgbClr val="000000"/>
                </a:solidFill>
              </a:rPr>
              <a:t>„</a:t>
            </a:r>
            <a:r>
              <a:rPr lang="en-GB" sz="2400" dirty="0" err="1">
                <a:solidFill>
                  <a:srgbClr val="000000"/>
                </a:solidFill>
              </a:rPr>
              <a:t>Podle</a:t>
            </a:r>
            <a:r>
              <a:rPr lang="en-GB" sz="2400" dirty="0">
                <a:solidFill>
                  <a:srgbClr val="000000"/>
                </a:solidFill>
              </a:rPr>
              <a:t> svého povolání jsem obchodník se slovy </a:t>
            </a:r>
            <a:r>
              <a:rPr lang="en-GB" sz="2400" b="1" dirty="0">
                <a:solidFill>
                  <a:srgbClr val="000000"/>
                </a:solidFill>
              </a:rPr>
              <a:t>a slova jsou samozřejmě nejsilnější drogou, kterou lidstvo používá.</a:t>
            </a:r>
            <a:r>
              <a:rPr lang="en-GB" sz="2400" dirty="0">
                <a:solidFill>
                  <a:srgbClr val="000000"/>
                </a:solidFill>
              </a:rPr>
              <a:t> Nejenže slova infikují, egotizují, narkotizují a paralyzují, ale pronikají do nejmenších buněk mozku a zabarvují je .....</a:t>
            </a:r>
            <a:r>
              <a:rPr lang="cs-CZ" sz="2400" dirty="0">
                <a:solidFill>
                  <a:srgbClr val="000000"/>
                </a:solidFill>
              </a:rPr>
              <a:t>“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7CB0B-B007-B480-1E46-501279FBBA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Picture 5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id="{290F868C-C15F-66A8-1CB7-FF4D36E6AA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1899667"/>
            <a:ext cx="3826933" cy="4436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DA1C40-0245-0B17-6395-5BD6D76FEED8}"/>
              </a:ext>
            </a:extLst>
          </p:cNvPr>
          <p:cNvSpPr txBox="1"/>
          <p:nvPr/>
        </p:nvSpPr>
        <p:spPr>
          <a:xfrm>
            <a:off x="7152118" y="6349867"/>
            <a:ext cx="497320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>
                <a:solidFill>
                  <a:srgbClr val="0E101A"/>
                </a:solidFill>
                <a:latin typeface="grInter"/>
              </a:rPr>
              <a:t>Rudyard Kipling. (2023, 29. ledna). In </a:t>
            </a:r>
            <a:r>
              <a:rPr lang="en-GB" sz="1333" i="1" dirty="0">
                <a:solidFill>
                  <a:srgbClr val="0E101A"/>
                </a:solidFill>
                <a:latin typeface="grInter"/>
              </a:rPr>
              <a:t>Wikipedia. 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https://en.</a:t>
            </a:r>
            <a:r>
              <a:rPr lang="en-GB" sz="1333" dirty="0" err="1">
                <a:solidFill>
                  <a:srgbClr val="0E101A"/>
                </a:solidFill>
                <a:latin typeface="grInter"/>
              </a:rPr>
              <a:t>wikipedia.org/wiki/Rudyard_Kipling</a:t>
            </a:r>
            <a:endParaRPr lang="en-GB" sz="1333" dirty="0"/>
          </a:p>
        </p:txBody>
      </p:sp>
    </p:spTree>
    <p:extLst>
      <p:ext uri="{BB962C8B-B14F-4D97-AF65-F5344CB8AC3E}">
        <p14:creationId xmlns:p14="http://schemas.microsoft.com/office/powerpoint/2010/main" val="288501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C5003-919C-7AE0-C5BC-8A817C53E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F98F60D-DBF0-0857-7AF4-DB0976E12F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97" y="1773959"/>
            <a:ext cx="9214539" cy="1751600"/>
          </a:xfrm>
          <a:prstGeom prst="rect">
            <a:avLst/>
          </a:prstGeom>
        </p:spPr>
      </p:pic>
      <p:pic>
        <p:nvPicPr>
          <p:cNvPr id="8" name="Picture 7" descr="A picture containing venn diagram&#10;&#10;Description automatically generated">
            <a:extLst>
              <a:ext uri="{FF2B5EF4-FFF2-40B4-BE49-F238E27FC236}">
                <a16:creationId xmlns:a16="http://schemas.microsoft.com/office/drawing/2014/main" id="{A5942E2A-BD44-0DE8-63AF-678A49C405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97" y="3429000"/>
            <a:ext cx="9226773" cy="339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84D9-84B4-FAD4-0149-4807B737D4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7660493-9889-BB6E-26B4-8B7762B3E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7" y="1812815"/>
            <a:ext cx="5727655" cy="50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6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186262"/>
            <a:r>
              <a:rPr lang="en-US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Číslo projektu: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527382" y="4773149"/>
            <a:ext cx="10661527" cy="768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86262" indent="0" algn="ctr">
              <a:buNone/>
            </a:pP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Podpora Evropské komise při přípravě této prezentace nepředstavuje schválení jejího obsahu, který odráží pouze názory autorů, a Komise nenese odpovědnost za jakékoli použití informací v ní obsažených.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867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sz="1867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1188909" y="402124"/>
            <a:ext cx="601004" cy="600944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3" y="2276872"/>
            <a:ext cx="10058500" cy="21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1166-28B1-26CB-B84E-C55FC87A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Vyhněte se odsuzujícímu jazyku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E9FC7-A8CF-1F6A-29EC-EC965280E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6" y="1747800"/>
            <a:ext cx="10552068" cy="4588400"/>
          </a:xfrm>
        </p:spPr>
        <p:txBody>
          <a:bodyPr/>
          <a:lstStyle/>
          <a:p>
            <a:pPr algn="l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Když se mluví o obezitě, nezřídka se používají určitá slova pro dramatický efekt. </a:t>
            </a:r>
          </a:p>
          <a:p>
            <a:pPr marL="101597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FB9FA-2D92-372D-001D-F47F085370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8E4E3B1-DEC4-4FAF-D244-1C174E2663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65" y="2756925"/>
            <a:ext cx="10363200" cy="31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5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4A59-190A-54F4-F410-118D73B3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Aktivní naslouchání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5740E-6E6E-DCF9-1443-797589CF4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6" y="2273566"/>
            <a:ext cx="9212471" cy="4062633"/>
          </a:xfrm>
        </p:spPr>
        <p:txBody>
          <a:bodyPr/>
          <a:lstStyle/>
          <a:p>
            <a:pPr algn="l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Klíčem k úspěšnému naslouchání je schopnost zdržet se vlastních domněnek (byť jen na chvíli), abyste nedělali ukvapené závěry,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projevi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skutečný zájem 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hovořící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osobu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snažit se vcítit do jejího postoje. </a:t>
            </a:r>
          </a:p>
          <a:p>
            <a:pPr algn="l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Aktivní naslouchání vyžaduje soustředění, ale prokáže váš zájem o názory druhých,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získá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Vám jejich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důvěru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umožní vám hlouběji porozumět problémům a situacím.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CAD7E-E9EA-0AF3-90EF-1436E3B9B2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220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72BE-9339-46DE-8777-BB75B620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Jak používat aktivní naslouchání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76030-E81C-9171-16D6-CFF830BBF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22</a:t>
            </a:fld>
            <a:endParaRPr lang="en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6F0BCD3-F2C5-E8D1-CB42-738087E95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60202"/>
              </p:ext>
            </p:extLst>
          </p:nvPr>
        </p:nvGraphicFramePr>
        <p:xfrm>
          <a:off x="1871531" y="1892829"/>
          <a:ext cx="7680853" cy="470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345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31928-DA49-E57C-422E-5EE322B8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Odkazy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43E4-CC42-8F5B-123D-363A015CB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60" y="1747800"/>
            <a:ext cx="9841093" cy="5073805"/>
          </a:xfrm>
        </p:spPr>
        <p:txBody>
          <a:bodyPr/>
          <a:lstStyle/>
          <a:p>
            <a:pPr marL="101597" indent="0">
              <a:buNone/>
            </a:pPr>
            <a:r>
              <a:rPr lang="x-none" sz="1800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https://www.goodtherapy.org/learn-about-therapy/types/dance-movement-therapy </a:t>
            </a:r>
            <a:endParaRPr lang="x-none" sz="18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597" indent="0"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Werder O. K humanistickému modelu komunikace ve zdravotnictví. Global Health Promotion. 2019;26(1):33-40. doi:10.1177/1757975916683385 </a:t>
            </a:r>
          </a:p>
          <a:p>
            <a:pPr marL="101597" indent="0">
              <a:buNone/>
            </a:pPr>
            <a:r>
              <a:rPr lang="en-GB" sz="1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Puhl </a:t>
            </a:r>
            <a:r>
              <a:rPr lang="en-GB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RM, Brownell KD. Confronting and coping with weight stigma: an investigation of overweight and obese adults (Konfrontace se stigmatem nadváhy a jeho zvládání: výzkum dospělých s nadváhou a obezitou). Obesity (Silver Spring). 2006 Oct;14(10):1802-15. </a:t>
            </a:r>
            <a:r>
              <a:rPr lang="en-GB" sz="1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10.1038/oby.2006.208. PMID: 17062811</a:t>
            </a:r>
            <a:endParaRPr lang="x-non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597" indent="0">
              <a:spcAft>
                <a:spcPts val="300"/>
              </a:spcAft>
              <a:buNone/>
            </a:pPr>
            <a:r>
              <a:rPr lang="x-none" sz="1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Aktivní naslouchání | NHS England </a:t>
            </a:r>
            <a:endParaRPr lang="x-none" sz="18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597" indent="0">
              <a:buNone/>
            </a:pPr>
            <a:r>
              <a:rPr lang="es-ES" sz="1800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https://www.obesityaction.org/action-through-advocacy/weight-bias/people-first-language/  </a:t>
            </a:r>
            <a:endParaRPr lang="x-none" sz="18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597" indent="0">
              <a:buNone/>
            </a:pPr>
            <a:r>
              <a:rPr lang="es-E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chrome-extension</a:t>
            </a:r>
            <a:r>
              <a:rPr lang="es-E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://nlaealbpbmpioeidemdfedkfmglobidl/https://www.worldobesity.org/downloads/healthy_voices_downloads/HV_Language_guidelines.pdf </a:t>
            </a:r>
          </a:p>
          <a:p>
            <a:pPr marL="101597" indent="0">
              <a:buNone/>
            </a:pPr>
            <a:r>
              <a:rPr lang="es-ES" sz="1800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https://www.worldobesity.org/what-we-do/our-policy-priorities/weight-stigma#:~:text=Váhové%20stigma%20je%20následek,může%20vést%20k%20stigmatizujícím%20činům. </a:t>
            </a:r>
            <a:endParaRPr lang="x-none" sz="18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597" indent="0">
              <a:buNone/>
            </a:pPr>
            <a:r>
              <a:rPr lang="es-ES" sz="1800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https://www.britannica.com/dictionary/stigma#:~:text=1,stigma%20attached%20to%20receiving%20welfare </a:t>
            </a:r>
            <a:r>
              <a:rPr lang="es-ES" sz="1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101597" indent="0">
              <a:buNone/>
            </a:pPr>
            <a:endParaRPr lang="es-E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597" indent="0">
              <a:buNone/>
            </a:pPr>
            <a:endParaRPr lang="x-non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DA93-295F-334B-3D39-28CDBEE91A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53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0CC6-CDB6-CB33-D044-125C820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Odkazy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05698-251A-0061-5308-BB535F55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20" y="1747800"/>
            <a:ext cx="10196512" cy="5351240"/>
          </a:xfrm>
        </p:spPr>
        <p:txBody>
          <a:bodyPr/>
          <a:lstStyle/>
          <a:p>
            <a:pPr marL="101597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Chirurgové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duše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- Kiplingův projev na Královské koleji chirurgů (Londýn), 1923</a:t>
            </a:r>
            <a:endParaRPr lang="es-E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597" indent="0">
              <a:buNone/>
            </a:pPr>
            <a:r>
              <a:rPr lang="x-none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Deviance a sociální stigma. (2021, 20. února). </a:t>
            </a:r>
            <a:r>
              <a:rPr lang="x-none" sz="1800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https://socialsci.</a:t>
            </a:r>
            <a:r>
              <a:rPr lang="es-ES" sz="1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libretexts.org/@go/page/8123 </a:t>
            </a:r>
            <a:endParaRPr lang="x-none" sz="18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597" indent="0">
              <a:buNone/>
            </a:pPr>
            <a:r>
              <a:rPr lang="x-none" sz="18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Hilpert, Martin et al. "Sociokulturní vliv na obezitu a životní styl u dětí: A Study of Daily Activities, Leisure Time Behavior, Motor Skills, and Weight Status." (Studie denních aktivit, volnočasového chování, motorických dovedností a stavu hmotnosti). </a:t>
            </a:r>
            <a:r>
              <a:rPr lang="x-none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Obesity facts </a:t>
            </a:r>
            <a:r>
              <a:rPr lang="x-none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vol. 10,3 (2017): 168-178. doi:10.</a:t>
            </a:r>
            <a:r>
              <a:rPr lang="es-ES" sz="18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1159/000464105 </a:t>
            </a:r>
            <a:endParaRPr lang="x-non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597" indent="0">
              <a:buNone/>
            </a:pPr>
            <a:r>
              <a:rPr lang="x-none" sz="18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Lee, G C et al. "Kdy jsou postoje proti tuku chápány jako předsudek versus pravda? Experimentální studie účinků sociálního vlivu." </a:t>
            </a:r>
            <a:r>
              <a:rPr lang="x-none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Obesity science &amp; practice </a:t>
            </a:r>
            <a:r>
              <a:rPr lang="x-none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vol. 5,1 28-35. 13. 1. 2019, doi:10.1002/osp4.</a:t>
            </a:r>
            <a:r>
              <a:rPr lang="es-ES" sz="18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315 </a:t>
            </a:r>
            <a:endParaRPr lang="x-non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597" indent="0">
              <a:buNone/>
            </a:pPr>
            <a:r>
              <a:rPr lang="x-none" sz="18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Daníelsdóttir, Sigrún et al. "Anti-fat prejudice reduction: a review of published studies" (Snížení předsudků proti tuku: přehled publikovaných studií). </a:t>
            </a:r>
            <a:r>
              <a:rPr lang="x-none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Obesity facts </a:t>
            </a:r>
            <a:r>
              <a:rPr lang="x-none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vol. 3,1 (2010): 47-58. doi:10.1159/000277067.</a:t>
            </a:r>
          </a:p>
          <a:p>
            <a:pPr marL="101597" indent="0">
              <a:buNone/>
            </a:pP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Frank A. Futility and Avoidance: Medical Professionals in the Treatment of Obesity. JAMA. 1993;269(16):2132–2133. doi:10.1001/jama.1993.03500160102 </a:t>
            </a:r>
          </a:p>
          <a:p>
            <a:pPr marL="101597" indent="0">
              <a:buNone/>
            </a:pPr>
            <a:r>
              <a:rPr lang="x-none" sz="1800" u="sng" dirty="0">
                <a:solidFill>
                  <a:srgbClr val="F491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https://www.who.int/health-topics/obesity#tab=tab_2</a:t>
            </a:r>
            <a:endParaRPr lang="x-none" sz="18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597" indent="0">
              <a:spcBef>
                <a:spcPts val="0"/>
              </a:spcBef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Arteterapia como terapia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pacientes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trastornos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conducta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alimentaria</a:t>
            </a:r>
          </a:p>
          <a:p>
            <a:pPr marL="101597" indent="0">
              <a:spcBef>
                <a:spcPts val="0"/>
              </a:spcBef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 Anorexie a bulimie,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Profesionales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TCA,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TCA, Testimonios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října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marL="101597" indent="0">
              <a:buNone/>
            </a:pPr>
            <a:endParaRPr lang="x-non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9FA5-EB30-A07F-7847-18A054D1B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699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2180861"/>
            <a:ext cx="4736525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59FE-CAB6-2A57-45C5-4DD256F1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Obezita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C200B-38B1-2649-BF5C-027CFC8E4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 descr="A picture containing text, person, people, old&#10;&#10;Description automatically generated">
            <a:extLst>
              <a:ext uri="{FF2B5EF4-FFF2-40B4-BE49-F238E27FC236}">
                <a16:creationId xmlns:a16="http://schemas.microsoft.com/office/drawing/2014/main" id="{F1C490D6-90D2-26FA-D26B-5A26B716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32" y="1832074"/>
            <a:ext cx="7553251" cy="4573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9370B2-E68F-1CD0-256C-7AD9A55F44FB}"/>
              </a:ext>
            </a:extLst>
          </p:cNvPr>
          <p:cNvSpPr txBox="1"/>
          <p:nvPr/>
        </p:nvSpPr>
        <p:spPr>
          <a:xfrm>
            <a:off x="2831638" y="6369677"/>
            <a:ext cx="563303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Autorské dílo je k dispozici pouze pod licencí Creative Commons</a:t>
            </a:r>
            <a:r>
              <a:rPr lang="cs-CZ" sz="1333" dirty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 CC BY 4.0 http://creativecommons.org/licenses/by/4.</a:t>
            </a:r>
            <a:r>
              <a:rPr lang="en-GB" sz="1333" dirty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0/</a:t>
            </a:r>
            <a:endParaRPr lang="en-GB" sz="13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398AB-563C-211D-9615-695526F43E18}"/>
              </a:ext>
            </a:extLst>
          </p:cNvPr>
          <p:cNvSpPr txBox="1"/>
          <p:nvPr/>
        </p:nvSpPr>
        <p:spPr>
          <a:xfrm>
            <a:off x="2924231" y="5943666"/>
            <a:ext cx="6020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Obézní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muž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</a:rPr>
              <a:t>s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dnou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s nohama v kbelících.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8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527382" y="2273567"/>
            <a:ext cx="11425269" cy="3768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1333"/>
              </a:spcBef>
            </a:pP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Nadváha a obezita jsou definovány jako abnormální nebo nadměrné hromadění tuku, které představuje zdravotní riziko. Index tělesné hmotnosti (BMI) 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nad 25 se považuje za nadváhu 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a 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nad 30 za obezitu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. Tento problém se rozrostl do epidemických rozměrů, přičemž podle celosvětové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studie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zemřou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v roce 2017 každoročně více než 4 miliony lidí v důsledku nadváhy nebo obezity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. </a:t>
            </a:r>
          </a:p>
          <a:p>
            <a:pPr>
              <a:spcBef>
                <a:spcPts val="1333"/>
              </a:spcBef>
            </a:pP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Míra nadváhy a obezity u dospělých i dětí stále roste. Od roku 1975 do roku 2016 se celosvětově zvýšil výskyt dětí a dospívajících ve věku 5-19 let s nadváhou nebo obezitou více než čtyřnásobně, a to ze 4 % na 18 %.</a:t>
            </a:r>
            <a:endParaRPr sz="2667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11248432" y="384504"/>
            <a:ext cx="481965" cy="636193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Obezita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: Definice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A9DD-77E4-BBE1-962D-40425A44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Obezita: Komplikace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A3C67-CBB3-2892-ABBA-9291BCAE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3" y="1747801"/>
            <a:ext cx="9206975" cy="4294567"/>
          </a:xfrm>
        </p:spPr>
        <p:txBody>
          <a:bodyPr/>
          <a:lstStyle/>
          <a:p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Nadváha a obezita jsou hlavními rizikovými faktory řady chronických onemocnění, včetně kardiovaskulárních chorob, jako jsou srdeční choroby a mrtvice, které jsou celosvětově nejčastějšími příčinami úmrtí. </a:t>
            </a:r>
          </a:p>
          <a:p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Obezita je také spojena s některými druhy rakoviny, včetně rakoviny děložní sliznice, prsu, vaječníků, prostaty, jater, žlučníku, ledvin a tlustého střeva. Riziko těchto nepřenosných onemocnění se zvyšuje, i když má člověk jen mírnou nadváhu, a stoupá s rostoucím indexem tělesné hmotnosti (BMI).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87A7E-BCE1-585E-5FE4-558F326AF5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157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8116-BDFE-A802-4ED5-3782B4A5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Anti-fat postoje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6E47-70F2-71DA-2801-CF0C6C8EFC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Picture 5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id="{26071CFD-2CAA-1811-90E5-D776D397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44" y="1844566"/>
            <a:ext cx="6492843" cy="4324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ADAF31-C246-A7E6-87CC-9FD59F43C4C7}"/>
              </a:ext>
            </a:extLst>
          </p:cNvPr>
          <p:cNvSpPr txBox="1"/>
          <p:nvPr/>
        </p:nvSpPr>
        <p:spPr>
          <a:xfrm>
            <a:off x="2447595" y="6266244"/>
            <a:ext cx="528058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Tento soubor je licencován pod licencí </a:t>
            </a:r>
            <a:r>
              <a:rPr lang="en-GB" sz="1333" dirty="0">
                <a:solidFill>
                  <a:srgbClr val="3366BB"/>
                </a:solidFill>
                <a:latin typeface="Arial" panose="020B0604020202020204" pitchFamily="34" charset="0"/>
                <a:hlinkClick r:id="rId3" tooltip="w:en:Creative Commons"/>
              </a:rPr>
              <a:t>Creative Commons </a:t>
            </a:r>
            <a:r>
              <a:rPr lang="en-GB" sz="1333" dirty="0">
                <a:solidFill>
                  <a:srgbClr val="3366BB"/>
                </a:solidFill>
                <a:latin typeface="Arial" panose="020B0604020202020204" pitchFamily="34" charset="0"/>
                <a:hlinkClick r:id="rId4"/>
              </a:rPr>
              <a:t>Uveďte autora-Sdílejte s ostatními 4.0 International.</a:t>
            </a:r>
            <a:endParaRPr lang="en-GB" sz="13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EDC5C-5BEE-44DC-9E07-8E6194FCCCDF}"/>
              </a:ext>
            </a:extLst>
          </p:cNvPr>
          <p:cNvSpPr txBox="1"/>
          <p:nvPr/>
        </p:nvSpPr>
        <p:spPr>
          <a:xfrm>
            <a:off x="3039210" y="5525364"/>
            <a:ext cx="468897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rgbClr val="000000"/>
                </a:solidFill>
                <a:latin typeface="Linux Libertine"/>
              </a:rPr>
              <a:t>Obézní dospívající chlapec, 136 kg</a:t>
            </a:r>
          </a:p>
        </p:txBody>
      </p:sp>
    </p:spTree>
    <p:extLst>
      <p:ext uri="{BB962C8B-B14F-4D97-AF65-F5344CB8AC3E}">
        <p14:creationId xmlns:p14="http://schemas.microsoft.com/office/powerpoint/2010/main" val="264502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C988-D217-D5A6-9A6D-E33B3D55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Anti-fat postoje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AC08D-0AD2-356B-2114-5A9F4C739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Předsudky proti tloušťce, v literatuře označované také jako </a:t>
            </a:r>
            <a:r>
              <a:rPr lang="en-GB" b="1" i="0" dirty="0">
                <a:solidFill>
                  <a:srgbClr val="212121"/>
                </a:solidFill>
                <a:effectLst/>
                <a:latin typeface="+mn-lt"/>
              </a:rPr>
              <a:t>váhové stigma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, </a:t>
            </a:r>
            <a:r>
              <a:rPr lang="en-GB" b="1" i="0" dirty="0">
                <a:solidFill>
                  <a:srgbClr val="212121"/>
                </a:solidFill>
                <a:effectLst/>
                <a:latin typeface="+mn-lt"/>
              </a:rPr>
              <a:t>váhové předsudky 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a </a:t>
            </a:r>
            <a:r>
              <a:rPr lang="en-GB" b="1" i="0" dirty="0">
                <a:solidFill>
                  <a:srgbClr val="212121"/>
                </a:solidFill>
                <a:effectLst/>
                <a:latin typeface="+mn-lt"/>
              </a:rPr>
              <a:t>postoje proti tloušťce, 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jsou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negativní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postoje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, přesvědčení (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stereotyp</a:t>
            </a:r>
            <a:r>
              <a:rPr lang="cs-CZ" b="0" i="0" dirty="0">
                <a:solidFill>
                  <a:srgbClr val="212121"/>
                </a:solidFill>
                <a:effectLst/>
                <a:latin typeface="+mn-lt"/>
              </a:rPr>
              <a:t>y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) nebo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chování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vůči lidem, kteří jsou vnímáni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jako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cs-CZ" b="0" i="0" dirty="0">
                <a:solidFill>
                  <a:srgbClr val="212121"/>
                </a:solidFill>
                <a:effectLst/>
                <a:latin typeface="+mn-lt"/>
              </a:rPr>
              <a:t>„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tlustí</a:t>
            </a:r>
            <a:r>
              <a:rPr lang="cs-CZ" b="0" i="0" dirty="0">
                <a:solidFill>
                  <a:srgbClr val="212121"/>
                </a:solidFill>
                <a:effectLst/>
                <a:latin typeface="+mn-lt"/>
              </a:rPr>
              <a:t>“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2888C-2EBD-3F6C-E90A-CFBBE03247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612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FA9F-E884-4FC0-7EE8-25B9283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 je stigma?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FCF8E-A6BF-C3A8-C52F-2F432BF5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1747801"/>
            <a:ext cx="9322367" cy="429456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Soubor negativních a často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nespravedlivých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cs-CZ" sz="2667" dirty="0">
                <a:solidFill>
                  <a:srgbClr val="000000"/>
                </a:solidFill>
                <a:cs typeface="Calibri" panose="020F0502020204030204" pitchFamily="34" charset="0"/>
              </a:rPr>
              <a:t>a mylných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názorů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, které má společnost nebo skupina lidí o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něčem</a:t>
            </a:r>
            <a:r>
              <a:rPr lang="cs-CZ" sz="2667" dirty="0">
                <a:solidFill>
                  <a:srgbClr val="000000"/>
                </a:solidFill>
                <a:cs typeface="Calibri" panose="020F0502020204030204" pitchFamily="34" charset="0"/>
              </a:rPr>
              <a:t>, co vnímá jako nežádoucí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67" i="1" dirty="0">
                <a:solidFill>
                  <a:srgbClr val="000000"/>
                </a:solidFill>
                <a:cs typeface="Calibri" panose="020F0502020204030204" pitchFamily="34" charset="0"/>
              </a:rPr>
              <a:t>Stigma 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spojené s duševní nemocí = </a:t>
            </a:r>
            <a:r>
              <a:rPr lang="en-GB" sz="2667" i="1" dirty="0">
                <a:solidFill>
                  <a:srgbClr val="000000"/>
                </a:solidFill>
                <a:cs typeface="Calibri" panose="020F0502020204030204" pitchFamily="34" charset="0"/>
              </a:rPr>
              <a:t>stigma 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duševní nemoci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67" i="1" dirty="0">
                <a:solidFill>
                  <a:srgbClr val="000000"/>
                </a:solidFill>
                <a:cs typeface="Calibri" panose="020F0502020204030204" pitchFamily="34" charset="0"/>
              </a:rPr>
              <a:t>Stigma 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chudoby = </a:t>
            </a:r>
            <a:r>
              <a:rPr lang="en-GB" sz="2667" i="1" dirty="0">
                <a:solidFill>
                  <a:srgbClr val="000000"/>
                </a:solidFill>
                <a:cs typeface="Calibri" panose="020F0502020204030204" pitchFamily="34" charset="0"/>
              </a:rPr>
              <a:t>stigma 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chudoby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667" dirty="0">
                <a:solidFill>
                  <a:srgbClr val="000000"/>
                </a:solidFill>
                <a:cs typeface="Calibri" panose="020F0502020204030204" pitchFamily="34" charset="0"/>
              </a:rPr>
              <a:t>Např. p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obírání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sociálních dávek je 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společensky stigmatizováno.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2546D-0528-BE52-40B7-6F7781345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698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C488-0DA6-E05A-1CAB-0F254085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Erving Goffman, americký sociolog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AEBFD-9D1A-3167-1ED2-47E4937A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747800"/>
            <a:ext cx="9908480" cy="4602067"/>
          </a:xfrm>
        </p:spPr>
        <p:txBody>
          <a:bodyPr/>
          <a:lstStyle/>
          <a:p>
            <a:pPr algn="l"/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Představil 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základy stigmatizace jako sociální teorie,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včetně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výkladu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cs-CZ" sz="2667" dirty="0">
                <a:solidFill>
                  <a:srgbClr val="000000"/>
                </a:solidFill>
                <a:cs typeface="Calibri" panose="020F0502020204030204" pitchFamily="34" charset="0"/>
              </a:rPr>
              <a:t>„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stigmatu</a:t>
            </a:r>
            <a:r>
              <a:rPr lang="cs-CZ" sz="2667" dirty="0">
                <a:solidFill>
                  <a:srgbClr val="000000"/>
                </a:solidFill>
                <a:cs typeface="Calibri" panose="020F0502020204030204" pitchFamily="34" charset="0"/>
              </a:rPr>
              <a:t>“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jako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prostředku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cs-CZ" sz="2667" dirty="0">
                <a:solidFill>
                  <a:srgbClr val="000000"/>
                </a:solidFill>
                <a:cs typeface="Calibri" panose="020F0502020204030204" pitchFamily="34" charset="0"/>
              </a:rPr>
              <a:t>narušujícího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identitu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. Tím měl na mysli schopnost stigmatizovaného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rysu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cs-CZ" sz="2667" dirty="0">
                <a:solidFill>
                  <a:srgbClr val="000000"/>
                </a:solidFill>
                <a:cs typeface="Calibri" panose="020F0502020204030204" pitchFamily="34" charset="0"/>
              </a:rPr>
              <a:t>„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kazit</a:t>
            </a:r>
            <a:r>
              <a:rPr lang="cs-CZ" sz="2667" dirty="0">
                <a:solidFill>
                  <a:srgbClr val="000000"/>
                </a:solidFill>
                <a:cs typeface="Calibri" panose="020F0502020204030204" pitchFamily="34" charset="0"/>
              </a:rPr>
              <a:t>“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uznání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jedinc</a:t>
            </a:r>
            <a:r>
              <a:rPr lang="cs-CZ" sz="2667" dirty="0">
                <a:solidFill>
                  <a:srgbClr val="000000"/>
                </a:solidFill>
                <a:cs typeface="Calibri" panose="020F0502020204030204" pitchFamily="34" charset="0"/>
              </a:rPr>
              <a:t>e jako člena společenství, které určitou vlastnost odsuzuje.</a:t>
            </a: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01598" indent="0" algn="l">
              <a:buNone/>
            </a:pP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l"/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Goffman identifikoval 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tři hlavní typy stigmat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: (1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stigma spojené s duševní nemocí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; (2) 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stigma spojené s fyzickou deformací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; a (3) 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stigma spojené s identifikací s určitou rasou, etnikem, náboženstvím, ideologií 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atd.</a:t>
            </a:r>
            <a:endParaRPr lang="en-GB" sz="26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10B6F-C37A-3396-3215-F3C180948C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02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1581</Words>
  <Application>Microsoft Office PowerPoint</Application>
  <PresentationFormat>Širokoúhlá obrazovka</PresentationFormat>
  <Paragraphs>106</Paragraphs>
  <Slides>25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Barlow SemiBold</vt:lpstr>
      <vt:lpstr>Calibri</vt:lpstr>
      <vt:lpstr>Calibri Light</vt:lpstr>
      <vt:lpstr>grInter</vt:lpstr>
      <vt:lpstr>Linux Libertine</vt:lpstr>
      <vt:lpstr>Times New Roman</vt:lpstr>
      <vt:lpstr>Office Theme</vt:lpstr>
      <vt:lpstr>Komunikace s pacienty s obezitou - humanistický přístup   Jonathan McFarland, Cristina Gonzalez, Mª Luisa Cuesta Santamaria, Isabel Maria Martin Ruiz, Eugenia Nadolu Velez, Eva Garcia Perea </vt:lpstr>
      <vt:lpstr>Číslo projektu: 2021-1-RO01- KA220-HED-38B739A3</vt:lpstr>
      <vt:lpstr>Obezita</vt:lpstr>
      <vt:lpstr>Obezita: Definice </vt:lpstr>
      <vt:lpstr>Obezita: Komplikace </vt:lpstr>
      <vt:lpstr>Anti-fat postoje</vt:lpstr>
      <vt:lpstr>Anti-fat postoje</vt:lpstr>
      <vt:lpstr>Co je stigma?</vt:lpstr>
      <vt:lpstr>Erving Goffman, americký sociolog</vt:lpstr>
      <vt:lpstr>2. "Stigma spojené s fyzickou deformací" (Goffman)</vt:lpstr>
      <vt:lpstr>Stigma kvůli hmotnosti</vt:lpstr>
      <vt:lpstr>Předsudky vůči hmotnosti (stigmatizace v oblasti zdravotní péče)</vt:lpstr>
      <vt:lpstr>Způsoby boje proti stigmatizaci váhou </vt:lpstr>
      <vt:lpstr>Jazyk zaměřený na lidi </vt:lpstr>
      <vt:lpstr>Prezentace aplikace PowerPoint</vt:lpstr>
      <vt:lpstr>Prezentace aplikace PowerPoint</vt:lpstr>
      <vt:lpstr>Význam slov </vt:lpstr>
      <vt:lpstr>Prezentace aplikace PowerPoint</vt:lpstr>
      <vt:lpstr>Prezentace aplikace PowerPoint</vt:lpstr>
      <vt:lpstr>Vyhněte se odsuzujícímu jazyku </vt:lpstr>
      <vt:lpstr>Aktivní naslouchání </vt:lpstr>
      <vt:lpstr>Jak používat aktivní naslouchání </vt:lpstr>
      <vt:lpstr>Odkazy </vt:lpstr>
      <vt:lpstr>Odkazy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with patients with obesity – The Humanistic Approach   Jonathan McFarland, Cristina Gonzalez, Mª Luisa Cuesta Santamaria, Isabel Maria Martin Ruiz, Eugenia Nadolu Velez, Eva Garcia Perea</dc:title>
  <dc:creator>Jonathan McFarland</dc:creator>
  <cp:keywords>, docId:D7B61C0088939BDB0D0E882AE774852C</cp:keywords>
  <cp:lastModifiedBy>Lukáš MERZ</cp:lastModifiedBy>
  <cp:revision>14</cp:revision>
  <dcterms:created xsi:type="dcterms:W3CDTF">2023-03-21T11:29:45Z</dcterms:created>
  <dcterms:modified xsi:type="dcterms:W3CDTF">2023-07-13T18:44:10Z</dcterms:modified>
</cp:coreProperties>
</file>