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75" r:id="rId3"/>
    <p:sldId id="279" r:id="rId4"/>
    <p:sldId id="276" r:id="rId5"/>
    <p:sldId id="280" r:id="rId6"/>
    <p:sldId id="283" r:id="rId7"/>
    <p:sldId id="282" r:id="rId8"/>
    <p:sldId id="281" r:id="rId9"/>
    <p:sldId id="285" r:id="rId10"/>
    <p:sldId id="284" r:id="rId11"/>
    <p:sldId id="286" r:id="rId12"/>
    <p:sldId id="287" r:id="rId13"/>
    <p:sldId id="288" r:id="rId14"/>
    <p:sldId id="289" r:id="rId15"/>
    <p:sldId id="290" r:id="rId16"/>
    <p:sldId id="297" r:id="rId17"/>
    <p:sldId id="291" r:id="rId18"/>
    <p:sldId id="292" r:id="rId19"/>
    <p:sldId id="293" r:id="rId20"/>
    <p:sldId id="294" r:id="rId21"/>
    <p:sldId id="295" r:id="rId22"/>
    <p:sldId id="278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0A1FA-19EA-4566-A85B-CD25BBE119C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4B31-FA22-414A-9297-189F9BC6D6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5644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98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57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113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579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74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2040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015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7245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490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67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828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288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509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605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614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87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620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636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71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04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7349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896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46370"/>
                </a:srgbClr>
              </a:gs>
              <a:gs pos="50000">
                <a:srgbClr val="FFFFFF">
                  <a:alpha val="0"/>
                  <a:alpha val="46370"/>
                </a:srgbClr>
              </a:gs>
              <a:gs pos="100000">
                <a:schemeClr val="lt1">
                  <a:alpha val="4637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41404" y="4166472"/>
            <a:ext cx="8801751" cy="2691633"/>
            <a:chOff x="-4395163" y="751996"/>
            <a:chExt cx="13539073" cy="3105254"/>
          </a:xfrm>
        </p:grpSpPr>
        <p:sp>
          <p:nvSpPr>
            <p:cNvPr id="12" name="Google Shape;12;p2"/>
            <p:cNvSpPr/>
            <p:nvPr/>
          </p:nvSpPr>
          <p:spPr>
            <a:xfrm>
              <a:off x="5833150" y="752100"/>
              <a:ext cx="743025" cy="3102950"/>
            </a:xfrm>
            <a:custGeom>
              <a:avLst/>
              <a:gdLst/>
              <a:ahLst/>
              <a:cxnLst/>
              <a:rect l="l" t="t" r="r" b="b"/>
              <a:pathLst>
                <a:path w="29721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>
              <a:off x="6572309" y="752088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395163" y="1285649"/>
              <a:ext cx="10228800" cy="25716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833500" y="751996"/>
              <a:ext cx="738775" cy="745525"/>
            </a:xfrm>
            <a:custGeom>
              <a:avLst/>
              <a:gdLst/>
              <a:ahLst/>
              <a:cxnLst/>
              <a:rect l="l" t="t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6572284" y="752119"/>
              <a:ext cx="2571600" cy="2115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4395163" y="1285742"/>
              <a:ext cx="10228800" cy="2118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14975" y="4166467"/>
            <a:ext cx="6058800" cy="204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3" y="5243822"/>
            <a:ext cx="1164637" cy="8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72" name="Google Shape;72;p7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75" name="Google Shape;75;p7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76" name="Google Shape;76;p7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77" name="Google Shape;77;p7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7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" name="Google Shape;79;p7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80" name="Google Shape;80;p7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81" name="Google Shape;81;p7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7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604000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187378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6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45" name="Google Shape;45;p5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5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48" name="Google Shape;48;p5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49" name="Google Shape;49;p5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0" name="Google Shape;50;p5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" name="Google Shape;52;p5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53" name="Google Shape;53;p5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54" name="Google Shape;54;p5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5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6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61" name="Google Shape;61;p6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3613200" cy="122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14975" y="1968767"/>
            <a:ext cx="36132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66" name="Google Shape;66;p6"/>
          <p:cNvGrpSpPr/>
          <p:nvPr/>
        </p:nvGrpSpPr>
        <p:grpSpPr>
          <a:xfrm rot="10800000">
            <a:off x="4572000" y="-63"/>
            <a:ext cx="4572000" cy="6876696"/>
            <a:chOff x="8" y="-13862"/>
            <a:chExt cx="4572000" cy="5157522"/>
          </a:xfrm>
        </p:grpSpPr>
        <p:sp>
          <p:nvSpPr>
            <p:cNvPr id="67" name="Google Shape;67;p6"/>
            <p:cNvSpPr/>
            <p:nvPr/>
          </p:nvSpPr>
          <p:spPr>
            <a:xfrm rot="10800000">
              <a:off x="8" y="160"/>
              <a:ext cx="377100" cy="51435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66508" y="-13862"/>
              <a:ext cx="267425" cy="5157350"/>
            </a:xfrm>
            <a:custGeom>
              <a:avLst/>
              <a:gdLst/>
              <a:ahLst/>
              <a:cxnLst/>
              <a:rect l="l" t="t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9" name="Google Shape;69;p6"/>
            <p:cNvSpPr/>
            <p:nvPr/>
          </p:nvSpPr>
          <p:spPr>
            <a:xfrm rot="10800000">
              <a:off x="633908" y="382913"/>
              <a:ext cx="3938100" cy="4376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7799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s://www.acsm.org/" TargetMode="External"/><Relationship Id="rId7" Type="http://schemas.openxmlformats.org/officeDocument/2006/relationships/hyperlink" Target="https://www.nhs.uk/mental-health/feelings-symptoms-behaviours/behaviours/eating-disorders/overview/?fbclid=IwAR3cZEsZoVZmOSmXspI2OFJC5XADheSK2n81dqskzMBZPGC2BRxlKekcM8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healthline.com/nutrition/common-eating-disorders?fbclid=IwAR3nu2RVjMwC02h8gOXVcjmaUyWYZT6BIZSGeIEp6lFGOFS_MLb5jd6KHeE#causes" TargetMode="External"/><Relationship Id="rId5" Type="http://schemas.openxmlformats.org/officeDocument/2006/relationships/hyperlink" Target="https://www.mayoclinic.org/diseases-conditions/eating-disorders/symptoms-causes/syc-20353603" TargetMode="External"/><Relationship Id="rId4" Type="http://schemas.openxmlformats.org/officeDocument/2006/relationships/hyperlink" Target="https://www.deanfreedlandermd.com/eating-disorders?fbclid=IwAR0wkSAJMVHkMeWfRmhM7i5M1L9qljKxnU4Myf9779nDdsuXP2Oui05Ntk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ctrTitle"/>
          </p:nvPr>
        </p:nvSpPr>
        <p:spPr>
          <a:xfrm>
            <a:off x="467544" y="4267200"/>
            <a:ext cx="6552728" cy="12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br>
              <a:rPr lang="en" sz="2400" dirty="0">
                <a:solidFill>
                  <a:schemeClr val="accent1"/>
                </a:solidFill>
              </a:rPr>
            </a:br>
            <a:r>
              <a:rPr lang="en-GB" sz="2800" dirty="0" err="1"/>
              <a:t>Terapia</a:t>
            </a:r>
            <a:r>
              <a:rPr lang="en-GB" sz="2800" dirty="0"/>
              <a:t> </a:t>
            </a:r>
            <a:r>
              <a:rPr lang="ro-RO" sz="2800" dirty="0"/>
              <a:t>cu</a:t>
            </a:r>
            <a:r>
              <a:rPr lang="en-GB" sz="2800" dirty="0"/>
              <a:t> </a:t>
            </a:r>
            <a:r>
              <a:rPr lang="en-GB" sz="2800" dirty="0" err="1"/>
              <a:t>exerciții</a:t>
            </a:r>
            <a:r>
              <a:rPr lang="en-GB" sz="2800" dirty="0"/>
              <a:t> </a:t>
            </a:r>
            <a:r>
              <a:rPr lang="en-GB" sz="2800" dirty="0" err="1"/>
              <a:t>fizice</a:t>
            </a:r>
            <a:r>
              <a:rPr lang="en-GB" sz="2800" dirty="0"/>
              <a:t> </a:t>
            </a:r>
            <a:r>
              <a:rPr lang="en-GB" sz="2800" dirty="0" err="1"/>
              <a:t>în</a:t>
            </a:r>
            <a:r>
              <a:rPr lang="en-GB" sz="2800" dirty="0"/>
              <a:t> </a:t>
            </a:r>
            <a:r>
              <a:rPr lang="en-GB" sz="2800" dirty="0" err="1"/>
              <a:t>tratarea</a:t>
            </a:r>
            <a:r>
              <a:rPr lang="en-GB" sz="2800" dirty="0"/>
              <a:t> </a:t>
            </a:r>
            <a:r>
              <a:rPr lang="ro-RO" sz="2800" dirty="0"/>
              <a:t>TA</a:t>
            </a:r>
            <a:r>
              <a:rPr lang="en-GB" sz="2800" dirty="0"/>
              <a:t> – </a:t>
            </a:r>
            <a:r>
              <a:rPr lang="en-GB" sz="2800" dirty="0" err="1"/>
              <a:t>principiul</a:t>
            </a:r>
            <a:r>
              <a:rPr lang="en-GB" sz="2800" dirty="0"/>
              <a:t> FITT</a:t>
            </a:r>
            <a:br>
              <a:rPr lang="sr-Latn-RS" sz="2800" dirty="0"/>
            </a:br>
            <a:br>
              <a:rPr lang="it-IT" sz="1800" dirty="0"/>
            </a:br>
            <a:r>
              <a:rPr lang="it-IT" sz="1800" dirty="0"/>
              <a:t>Sanja Mazi</a:t>
            </a:r>
            <a:r>
              <a:rPr lang="sr-Latn-RS" sz="1800" dirty="0"/>
              <a:t>ć, Danka Sinadinović, Stevan Mijomanović, </a:t>
            </a:r>
            <a:br>
              <a:rPr lang="sr-Latn-RS" sz="1800" dirty="0"/>
            </a:br>
            <a:r>
              <a:rPr lang="sr-Latn-RS" sz="1800" dirty="0"/>
              <a:t>Irena Aleksić-Hajduković</a:t>
            </a:r>
            <a:endParaRPr sz="1800" dirty="0"/>
          </a:p>
        </p:txBody>
      </p:sp>
      <p:sp>
        <p:nvSpPr>
          <p:cNvPr id="3" name="Rectangle 2"/>
          <p:cNvSpPr/>
          <p:nvPr/>
        </p:nvSpPr>
        <p:spPr>
          <a:xfrm>
            <a:off x="683569" y="1765266"/>
            <a:ext cx="76443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en" sz="6000" b="1" kern="0" dirty="0">
                <a:solidFill>
                  <a:srgbClr val="2170CC"/>
                </a:solidFill>
                <a:latin typeface="Arial"/>
                <a:cs typeface="Arial"/>
                <a:sym typeface="Arial"/>
              </a:rPr>
              <a:t>Connected 4 Health</a:t>
            </a:r>
            <a:endParaRPr lang="it-IT" sz="6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43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1431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 err="1"/>
              <a:t>Tulburarea</a:t>
            </a:r>
            <a:r>
              <a:rPr lang="en-US" sz="2000" dirty="0"/>
              <a:t> de </a:t>
            </a:r>
            <a:r>
              <a:rPr lang="en-US" sz="2000" dirty="0" err="1"/>
              <a:t>ruminare</a:t>
            </a:r>
            <a:r>
              <a:rPr lang="en-US" sz="2000" dirty="0"/>
              <a:t> </a:t>
            </a:r>
            <a:r>
              <a:rPr lang="ro-RO" sz="2000" dirty="0"/>
              <a:t>presupune că se </a:t>
            </a:r>
            <a:r>
              <a:rPr lang="en-US" sz="2000" dirty="0" err="1"/>
              <a:t>regurgitează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</a:t>
            </a:r>
            <a:r>
              <a:rPr lang="en-US" sz="2000" dirty="0" err="1"/>
              <a:t>repetat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persistent </a:t>
            </a:r>
            <a:r>
              <a:rPr lang="en-US" sz="2000" dirty="0" err="1"/>
              <a:t>alimente</a:t>
            </a:r>
            <a:r>
              <a:rPr lang="en-US" sz="2000" dirty="0"/>
              <a:t> </a:t>
            </a:r>
            <a:r>
              <a:rPr lang="en-US" sz="2000" dirty="0" err="1"/>
              <a:t>după</a:t>
            </a:r>
            <a:r>
              <a:rPr lang="en-US" sz="2000" dirty="0"/>
              <a:t> </a:t>
            </a:r>
            <a:r>
              <a:rPr lang="en-US" sz="2000" dirty="0" err="1"/>
              <a:t>masă</a:t>
            </a:r>
            <a:r>
              <a:rPr lang="en-US" sz="2000" dirty="0"/>
              <a:t>, </a:t>
            </a:r>
            <a:r>
              <a:rPr lang="en-US" sz="2000" dirty="0" err="1"/>
              <a:t>dar</a:t>
            </a:r>
            <a:r>
              <a:rPr lang="en-US" sz="2000" dirty="0"/>
              <a:t> </a:t>
            </a:r>
            <a:r>
              <a:rPr lang="ro-RO" sz="2000" dirty="0"/>
              <a:t>dacest lucru </a:t>
            </a:r>
            <a:r>
              <a:rPr lang="en-US" sz="2000" dirty="0"/>
              <a:t>nu se </a:t>
            </a:r>
            <a:r>
              <a:rPr lang="en-US" sz="2000" dirty="0" err="1"/>
              <a:t>datorează</a:t>
            </a:r>
            <a:r>
              <a:rPr lang="en-US" sz="2000" dirty="0"/>
              <a:t> </a:t>
            </a:r>
            <a:r>
              <a:rPr lang="ro-RO" sz="2000" dirty="0"/>
              <a:t>vre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afecțiuni</a:t>
            </a:r>
            <a:r>
              <a:rPr lang="en-US" sz="2000" dirty="0"/>
              <a:t> </a:t>
            </a:r>
            <a:r>
              <a:rPr lang="en-US" sz="2000" dirty="0" err="1"/>
              <a:t>medicale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tulburări</a:t>
            </a:r>
            <a:r>
              <a:rPr lang="en-US" sz="2000" dirty="0"/>
              <a:t> de </a:t>
            </a:r>
            <a:r>
              <a:rPr lang="en-US" sz="2000" dirty="0" err="1"/>
              <a:t>alimentație</a:t>
            </a:r>
            <a:r>
              <a:rPr lang="en-US" sz="2000" dirty="0"/>
              <a:t>, cum </a:t>
            </a:r>
            <a:r>
              <a:rPr lang="en-US" sz="2000" dirty="0" err="1"/>
              <a:t>ar</a:t>
            </a:r>
            <a:r>
              <a:rPr lang="en-US" sz="2000" dirty="0"/>
              <a:t> fi anorexia, bulimia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tulburarea</a:t>
            </a:r>
            <a:r>
              <a:rPr lang="en-US" sz="2000" dirty="0"/>
              <a:t> de </a:t>
            </a:r>
            <a:r>
              <a:rPr lang="en-US" sz="2000" dirty="0" err="1"/>
              <a:t>alimentație</a:t>
            </a:r>
            <a:r>
              <a:rPr lang="en-US" sz="2000" dirty="0"/>
              <a:t> </a:t>
            </a:r>
            <a:r>
              <a:rPr lang="en-US" sz="2000" dirty="0" err="1"/>
              <a:t>excesivă</a:t>
            </a:r>
            <a:r>
              <a:rPr lang="en-US" sz="2000" dirty="0"/>
              <a:t>. </a:t>
            </a:r>
            <a:r>
              <a:rPr lang="en-US" sz="2000" dirty="0" err="1"/>
              <a:t>Mâncarea</a:t>
            </a:r>
            <a:r>
              <a:rPr lang="en-US" sz="2000" dirty="0"/>
              <a:t> </a:t>
            </a:r>
            <a:r>
              <a:rPr lang="ro-RO" sz="2000" dirty="0"/>
              <a:t>revine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gură</a:t>
            </a:r>
            <a:r>
              <a:rPr lang="en-US" sz="2000" dirty="0"/>
              <a:t> </a:t>
            </a:r>
            <a:r>
              <a:rPr lang="en-US" sz="2000" dirty="0" err="1"/>
              <a:t>fără</a:t>
            </a:r>
            <a:r>
              <a:rPr lang="en-US" sz="2000" dirty="0"/>
              <a:t> </a:t>
            </a:r>
            <a:r>
              <a:rPr lang="en-US" sz="2000" dirty="0" err="1"/>
              <a:t>greață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senzație</a:t>
            </a:r>
            <a:r>
              <a:rPr lang="en-US" sz="2000" dirty="0"/>
              <a:t> de </a:t>
            </a:r>
            <a:r>
              <a:rPr lang="ro-RO" sz="2000" dirty="0"/>
              <a:t>sufocare</a:t>
            </a:r>
            <a:r>
              <a:rPr lang="en-US" sz="2000" dirty="0"/>
              <a:t>, </a:t>
            </a:r>
            <a:r>
              <a:rPr lang="en-US" sz="2000" dirty="0" err="1"/>
              <a:t>iar</a:t>
            </a:r>
            <a:r>
              <a:rPr lang="en-US" sz="2000" dirty="0"/>
              <a:t> </a:t>
            </a:r>
            <a:r>
              <a:rPr lang="en-US" sz="2000" dirty="0" err="1"/>
              <a:t>regurgitarea</a:t>
            </a:r>
            <a:r>
              <a:rPr lang="en-US" sz="2000" dirty="0"/>
              <a:t> </a:t>
            </a:r>
            <a:r>
              <a:rPr lang="ro-RO" sz="2000" dirty="0"/>
              <a:t>ar putea fi neintenționată</a:t>
            </a:r>
            <a:r>
              <a:rPr lang="en-US" sz="2000" dirty="0"/>
              <a:t>. </a:t>
            </a:r>
            <a:r>
              <a:rPr lang="en-US" sz="2000" dirty="0" err="1"/>
              <a:t>Uneori</a:t>
            </a:r>
            <a:r>
              <a:rPr lang="en-US" sz="2000" dirty="0"/>
              <a:t>, </a:t>
            </a:r>
            <a:r>
              <a:rPr lang="en-US" sz="2000" dirty="0" err="1"/>
              <a:t>alimentele</a:t>
            </a:r>
            <a:r>
              <a:rPr lang="en-US" sz="2000" dirty="0"/>
              <a:t> regurgitate sunt </a:t>
            </a:r>
            <a:r>
              <a:rPr lang="en-US" sz="2000" dirty="0" err="1"/>
              <a:t>remestecate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reînghițite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scuipate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Tulburarea</a:t>
            </a:r>
            <a:r>
              <a:rPr lang="en-US" sz="2000" dirty="0"/>
              <a:t> </a:t>
            </a:r>
            <a:r>
              <a:rPr lang="en-US" sz="2000" dirty="0" err="1"/>
              <a:t>poate</a:t>
            </a:r>
            <a:r>
              <a:rPr lang="en-US" sz="2000" dirty="0"/>
              <a:t> duce la </a:t>
            </a:r>
            <a:r>
              <a:rPr lang="ro-RO" sz="2000" dirty="0"/>
              <a:t>sub</a:t>
            </a:r>
            <a:r>
              <a:rPr lang="en-US" sz="2000" dirty="0" err="1"/>
              <a:t>nutriție</a:t>
            </a:r>
            <a:r>
              <a:rPr lang="en-US" sz="2000" dirty="0"/>
              <a:t> </a:t>
            </a:r>
            <a:r>
              <a:rPr lang="en-US" sz="2000" dirty="0" err="1"/>
              <a:t>dacă</a:t>
            </a:r>
            <a:r>
              <a:rPr lang="en-US" sz="2000" dirty="0"/>
              <a:t> </a:t>
            </a:r>
            <a:r>
              <a:rPr lang="en-US" sz="2000" dirty="0" err="1"/>
              <a:t>mâncarea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scuipată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dacă</a:t>
            </a:r>
            <a:r>
              <a:rPr lang="en-US" sz="2000" dirty="0"/>
              <a:t> </a:t>
            </a:r>
            <a:r>
              <a:rPr lang="en-US" sz="2000" dirty="0" err="1"/>
              <a:t>persoana</a:t>
            </a:r>
            <a:r>
              <a:rPr lang="en-US" sz="2000" dirty="0"/>
              <a:t> </a:t>
            </a:r>
            <a:r>
              <a:rPr lang="en-US" sz="2000" dirty="0" err="1"/>
              <a:t>mănâncă</a:t>
            </a:r>
            <a:r>
              <a:rPr lang="en-US" sz="2000" dirty="0"/>
              <a:t> </a:t>
            </a:r>
            <a:r>
              <a:rPr lang="en-US" sz="2000" dirty="0" err="1"/>
              <a:t>semnificativ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puțin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preveni</a:t>
            </a:r>
            <a:r>
              <a:rPr lang="ro-RO" sz="2000" dirty="0"/>
              <a:t> astfel de</a:t>
            </a:r>
            <a:r>
              <a:rPr lang="en-US" sz="2000" dirty="0"/>
              <a:t> </a:t>
            </a:r>
            <a:r>
              <a:rPr lang="en-US" sz="2000" dirty="0" err="1"/>
              <a:t>comportament</a:t>
            </a:r>
            <a:r>
              <a:rPr lang="en-US" sz="2000" dirty="0"/>
              <a:t>. </a:t>
            </a:r>
            <a:r>
              <a:rPr lang="en-US" sz="2000" dirty="0" err="1"/>
              <a:t>Apariția</a:t>
            </a:r>
            <a:r>
              <a:rPr lang="en-US" sz="2000" dirty="0"/>
              <a:t> </a:t>
            </a:r>
            <a:r>
              <a:rPr lang="en-US" sz="2000" dirty="0" err="1"/>
              <a:t>tulburării</a:t>
            </a:r>
            <a:r>
              <a:rPr lang="en-US" sz="2000" dirty="0"/>
              <a:t> de </a:t>
            </a:r>
            <a:r>
              <a:rPr lang="en-US" sz="2000" dirty="0" err="1"/>
              <a:t>ruminare</a:t>
            </a:r>
            <a:r>
              <a:rPr lang="en-US" sz="2000" dirty="0"/>
              <a:t> </a:t>
            </a:r>
            <a:r>
              <a:rPr lang="en-US" sz="2000" dirty="0" err="1"/>
              <a:t>poate</a:t>
            </a:r>
            <a:r>
              <a:rPr lang="en-US" sz="2000" dirty="0"/>
              <a:t> fi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frecventă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copilărie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la </a:t>
            </a:r>
            <a:r>
              <a:rPr lang="en-US" sz="2000" dirty="0" err="1"/>
              <a:t>persoanele</a:t>
            </a:r>
            <a:r>
              <a:rPr lang="en-US" sz="2000" dirty="0"/>
              <a:t> cu </a:t>
            </a:r>
            <a:r>
              <a:rPr lang="en-US" sz="2000" dirty="0" err="1"/>
              <a:t>dizabilități</a:t>
            </a:r>
            <a:r>
              <a:rPr lang="en-US" sz="2000" dirty="0"/>
              <a:t> </a:t>
            </a:r>
            <a:r>
              <a:rPr lang="en-US" sz="2000" dirty="0" err="1"/>
              <a:t>intelectuale</a:t>
            </a:r>
            <a:r>
              <a:rPr lang="en-US" sz="2000" dirty="0"/>
              <a:t>.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10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Tulburarea</a:t>
            </a:r>
            <a:r>
              <a:rPr lang="en-US" b="1" dirty="0"/>
              <a:t> de </a:t>
            </a:r>
            <a:r>
              <a:rPr lang="en-US" b="1" dirty="0" err="1"/>
              <a:t>ruminare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633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 err="1"/>
              <a:t>Această</a:t>
            </a:r>
            <a:r>
              <a:rPr lang="en-US" sz="2000" dirty="0"/>
              <a:t> </a:t>
            </a:r>
            <a:r>
              <a:rPr lang="en-US" sz="2000" dirty="0" err="1"/>
              <a:t>tulburare</a:t>
            </a:r>
            <a:r>
              <a:rPr lang="en-US" sz="2000" dirty="0"/>
              <a:t> se </a:t>
            </a:r>
            <a:r>
              <a:rPr lang="en-US" sz="2000" dirty="0" err="1"/>
              <a:t>caracterizează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nerespectarea</a:t>
            </a:r>
            <a:r>
              <a:rPr lang="en-US" sz="2000" dirty="0"/>
              <a:t> </a:t>
            </a:r>
            <a:r>
              <a:rPr lang="en-US" sz="2000" dirty="0" err="1"/>
              <a:t>cerințelor</a:t>
            </a:r>
            <a:r>
              <a:rPr lang="en-US" sz="2000" dirty="0"/>
              <a:t> </a:t>
            </a:r>
            <a:r>
              <a:rPr lang="en-US" sz="2000" dirty="0" err="1"/>
              <a:t>minime</a:t>
            </a:r>
            <a:r>
              <a:rPr lang="en-US" sz="2000" dirty="0"/>
              <a:t> </a:t>
            </a:r>
            <a:r>
              <a:rPr lang="en-US" sz="2000" dirty="0" err="1"/>
              <a:t>zilnice</a:t>
            </a:r>
            <a:r>
              <a:rPr lang="en-US" sz="2000" dirty="0"/>
              <a:t> de </a:t>
            </a:r>
            <a:r>
              <a:rPr lang="en-US" sz="2000" dirty="0" err="1"/>
              <a:t>nutriție</a:t>
            </a:r>
            <a:r>
              <a:rPr lang="en-US" sz="2000" dirty="0"/>
              <a:t> </a:t>
            </a:r>
            <a:r>
              <a:rPr lang="ro-RO" sz="2000" dirty="0"/>
              <a:t>din cauza lipsei interesului sau dorinței de a mînca</a:t>
            </a:r>
            <a:r>
              <a:rPr lang="en-US" sz="2000" dirty="0"/>
              <a:t>; </a:t>
            </a:r>
            <a:r>
              <a:rPr lang="ro-RO" sz="2000" dirty="0"/>
              <a:t>se evită</a:t>
            </a:r>
            <a:r>
              <a:rPr lang="en-US" sz="2000" dirty="0"/>
              <a:t> </a:t>
            </a:r>
            <a:r>
              <a:rPr lang="en-US" sz="2000" dirty="0" err="1"/>
              <a:t>alimentele</a:t>
            </a:r>
            <a:r>
              <a:rPr lang="en-US" sz="2000" dirty="0"/>
              <a:t> cu </a:t>
            </a:r>
            <a:r>
              <a:rPr lang="en-US" sz="2000" dirty="0" err="1"/>
              <a:t>anumite</a:t>
            </a:r>
            <a:r>
              <a:rPr lang="en-US" sz="2000" dirty="0"/>
              <a:t> </a:t>
            </a:r>
            <a:r>
              <a:rPr lang="en-US" sz="2000" dirty="0" err="1"/>
              <a:t>caracteristici</a:t>
            </a:r>
            <a:r>
              <a:rPr lang="en-US" sz="2000" dirty="0"/>
              <a:t>, precum </a:t>
            </a:r>
            <a:r>
              <a:rPr lang="en-US" sz="2000" dirty="0" err="1"/>
              <a:t>culoarea</a:t>
            </a:r>
            <a:r>
              <a:rPr lang="en-US" sz="2000" dirty="0"/>
              <a:t>, </a:t>
            </a:r>
            <a:r>
              <a:rPr lang="en-US" sz="2000" dirty="0" err="1"/>
              <a:t>textura</a:t>
            </a:r>
            <a:r>
              <a:rPr lang="en-US" sz="2000" dirty="0"/>
              <a:t>, </a:t>
            </a:r>
            <a:r>
              <a:rPr lang="en-US" sz="2000" dirty="0" err="1"/>
              <a:t>mirosul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gustul</a:t>
            </a:r>
            <a:r>
              <a:rPr lang="en-US" sz="2000" dirty="0"/>
              <a:t>;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ro-RO" sz="2000" dirty="0"/>
              <a:t>apare grija pentru</a:t>
            </a:r>
            <a:r>
              <a:rPr lang="en-US" sz="2000" dirty="0"/>
              <a:t> </a:t>
            </a:r>
            <a:r>
              <a:rPr lang="en-US" sz="2000" dirty="0" err="1"/>
              <a:t>consecințele</a:t>
            </a:r>
            <a:r>
              <a:rPr lang="en-US" sz="2000" dirty="0"/>
              <a:t> </a:t>
            </a:r>
            <a:r>
              <a:rPr lang="en-US" sz="2000" dirty="0" err="1"/>
              <a:t>mâncatului</a:t>
            </a:r>
            <a:r>
              <a:rPr lang="en-US" sz="2000" dirty="0"/>
              <a:t>, cum </a:t>
            </a:r>
            <a:r>
              <a:rPr lang="en-US" sz="2000" dirty="0" err="1"/>
              <a:t>ar</a:t>
            </a:r>
            <a:r>
              <a:rPr lang="en-US" sz="2000" dirty="0"/>
              <a:t> fi </a:t>
            </a:r>
            <a:r>
              <a:rPr lang="en-US" sz="2000" dirty="0" err="1"/>
              <a:t>frica</a:t>
            </a:r>
            <a:r>
              <a:rPr lang="en-US" sz="2000" dirty="0"/>
              <a:t> de </a:t>
            </a:r>
            <a:r>
              <a:rPr lang="ro-RO" sz="2000" dirty="0"/>
              <a:t>a se îneca cu mâncare</a:t>
            </a:r>
            <a:r>
              <a:rPr lang="en-US" sz="2000" dirty="0"/>
              <a:t>. </a:t>
            </a:r>
            <a:r>
              <a:rPr lang="en-US" sz="2000" dirty="0" err="1"/>
              <a:t>Mâncarea</a:t>
            </a:r>
            <a:r>
              <a:rPr lang="en-US" sz="2000" dirty="0"/>
              <a:t> nu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evitată</a:t>
            </a:r>
            <a:r>
              <a:rPr lang="en-US" sz="2000" dirty="0"/>
              <a:t> din </a:t>
            </a:r>
            <a:r>
              <a:rPr lang="en-US" sz="2000" dirty="0" err="1"/>
              <a:t>cauza</a:t>
            </a:r>
            <a:r>
              <a:rPr lang="en-US" sz="2000" dirty="0"/>
              <a:t> </a:t>
            </a:r>
            <a:r>
              <a:rPr lang="en-US" sz="2000" dirty="0" err="1"/>
              <a:t>fricii</a:t>
            </a:r>
            <a:r>
              <a:rPr lang="en-US" sz="2000" dirty="0"/>
              <a:t> de a </a:t>
            </a:r>
            <a:r>
              <a:rPr lang="en-US" sz="2000" dirty="0" err="1"/>
              <a:t>crește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greutat</a:t>
            </a:r>
            <a:r>
              <a:rPr lang="ro-RO" sz="2000" dirty="0"/>
              <a:t>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Tulburarea</a:t>
            </a:r>
            <a:r>
              <a:rPr lang="en-US" sz="2000" dirty="0"/>
              <a:t> </a:t>
            </a:r>
            <a:r>
              <a:rPr lang="en-US" sz="2000" dirty="0" err="1"/>
              <a:t>poate</a:t>
            </a:r>
            <a:r>
              <a:rPr lang="en-US" sz="2000" dirty="0"/>
              <a:t> duce la </a:t>
            </a:r>
            <a:r>
              <a:rPr lang="en-US" sz="2000" dirty="0" err="1"/>
              <a:t>pierderea</a:t>
            </a:r>
            <a:r>
              <a:rPr lang="en-US" sz="2000" dirty="0"/>
              <a:t> </a:t>
            </a:r>
            <a:r>
              <a:rPr lang="en-US" sz="2000" dirty="0" err="1"/>
              <a:t>semnificativă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greutate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ro-RO" sz="2000" dirty="0"/>
              <a:t>dificultăți de</a:t>
            </a:r>
            <a:r>
              <a:rPr lang="en-US" sz="2000" dirty="0"/>
              <a:t> </a:t>
            </a:r>
            <a:r>
              <a:rPr lang="en-US" sz="2000" dirty="0" err="1"/>
              <a:t>creștere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greutate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copilărie</a:t>
            </a:r>
            <a:r>
              <a:rPr lang="en-US" sz="2000" dirty="0"/>
              <a:t>, precum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ro-RO" sz="2000" dirty="0"/>
              <a:t>carențe</a:t>
            </a:r>
            <a:r>
              <a:rPr lang="en-US" sz="2000" dirty="0"/>
              <a:t> </a:t>
            </a:r>
            <a:r>
              <a:rPr lang="en-US" sz="2000" dirty="0" err="1"/>
              <a:t>nutriționale</a:t>
            </a:r>
            <a:r>
              <a:rPr lang="en-US" sz="2000" dirty="0"/>
              <a:t> care pot </a:t>
            </a:r>
            <a:r>
              <a:rPr lang="en-US" sz="2000" dirty="0" err="1"/>
              <a:t>cauza</a:t>
            </a:r>
            <a:r>
              <a:rPr lang="en-US" sz="2000" dirty="0"/>
              <a:t> </a:t>
            </a:r>
            <a:r>
              <a:rPr lang="en-US" sz="2000" dirty="0" err="1"/>
              <a:t>probleme</a:t>
            </a:r>
            <a:r>
              <a:rPr lang="en-US" sz="2000" dirty="0"/>
              <a:t> de </a:t>
            </a:r>
            <a:r>
              <a:rPr lang="en-US" sz="2000" dirty="0" err="1"/>
              <a:t>sănătate</a:t>
            </a:r>
            <a:r>
              <a:rPr lang="en-US" sz="2000" dirty="0"/>
              <a:t>.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11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Tulburare</a:t>
            </a:r>
            <a:r>
              <a:rPr lang="en-US" b="1" dirty="0"/>
              <a:t> de </a:t>
            </a:r>
            <a:r>
              <a:rPr lang="en-US" b="1" dirty="0" err="1"/>
              <a:t>alimentație</a:t>
            </a:r>
            <a:r>
              <a:rPr lang="en-US" b="1" dirty="0"/>
              <a:t> </a:t>
            </a:r>
            <a:r>
              <a:rPr lang="en-US" b="1" dirty="0" err="1"/>
              <a:t>prin</a:t>
            </a:r>
            <a:r>
              <a:rPr lang="en-US" b="1" dirty="0"/>
              <a:t> </a:t>
            </a:r>
            <a:r>
              <a:rPr lang="en-US" b="1" dirty="0" err="1"/>
              <a:t>evitare</a:t>
            </a:r>
            <a:r>
              <a:rPr lang="en-US" b="1" dirty="0"/>
              <a:t>/</a:t>
            </a:r>
            <a:r>
              <a:rPr lang="en-US" b="1" dirty="0" err="1"/>
              <a:t>restricție</a:t>
            </a:r>
            <a:r>
              <a:rPr lang="en-US" b="1" dirty="0"/>
              <a:t> a </a:t>
            </a:r>
            <a:r>
              <a:rPr lang="en-US" b="1" dirty="0" err="1"/>
              <a:t>consumului</a:t>
            </a:r>
            <a:r>
              <a:rPr lang="en-US" b="1" dirty="0"/>
              <a:t> de </a:t>
            </a:r>
            <a:r>
              <a:rPr lang="en-US" b="1" dirty="0" err="1"/>
              <a:t>alimente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 err="1"/>
              <a:t>Tulburările</a:t>
            </a:r>
            <a:r>
              <a:rPr lang="en-US" dirty="0"/>
              <a:t> de </a:t>
            </a:r>
            <a:r>
              <a:rPr lang="en-US" dirty="0" err="1"/>
              <a:t>alimentație</a:t>
            </a:r>
            <a:r>
              <a:rPr lang="en-US" dirty="0"/>
              <a:t> pot </a:t>
            </a:r>
            <a:r>
              <a:rPr lang="ro-RO" dirty="0"/>
              <a:t>afecta</a:t>
            </a:r>
            <a:r>
              <a:rPr lang="en-US" dirty="0"/>
              <a:t> </a:t>
            </a:r>
            <a:r>
              <a:rPr lang="en-US" dirty="0" err="1"/>
              <a:t>inim</a:t>
            </a:r>
            <a:r>
              <a:rPr lang="ro-RO" dirty="0"/>
              <a:t>a</a:t>
            </a:r>
            <a:r>
              <a:rPr lang="en-US" dirty="0"/>
              <a:t>, </a:t>
            </a:r>
            <a:r>
              <a:rPr lang="en-US" dirty="0" err="1"/>
              <a:t>sistemu</a:t>
            </a:r>
            <a:r>
              <a:rPr lang="ro-RO" dirty="0"/>
              <a:t>l</a:t>
            </a:r>
            <a:r>
              <a:rPr lang="en-US" dirty="0"/>
              <a:t> </a:t>
            </a:r>
            <a:r>
              <a:rPr lang="en-US" dirty="0" err="1"/>
              <a:t>digestiv</a:t>
            </a:r>
            <a:r>
              <a:rPr lang="en-US" dirty="0"/>
              <a:t>, </a:t>
            </a:r>
            <a:r>
              <a:rPr lang="en-US" dirty="0" err="1"/>
              <a:t>oasel</a:t>
            </a:r>
            <a:r>
              <a:rPr lang="ro-RO" dirty="0"/>
              <a:t>e</a:t>
            </a:r>
            <a:r>
              <a:rPr lang="en-US" dirty="0"/>
              <a:t>, </a:t>
            </a:r>
            <a:r>
              <a:rPr lang="en-US" dirty="0" err="1"/>
              <a:t>dinți</a:t>
            </a:r>
            <a:r>
              <a:rPr lang="ro-RO" dirty="0"/>
              <a:t>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gur</a:t>
            </a:r>
            <a:r>
              <a:rPr lang="ro-RO" dirty="0"/>
              <a:t>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pot </a:t>
            </a:r>
            <a:r>
              <a:rPr lang="ro-RO" dirty="0"/>
              <a:t>cauza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.</a:t>
            </a:r>
          </a:p>
          <a:p>
            <a:pPr marL="76200" indent="0">
              <a:buNone/>
            </a:pPr>
            <a:endParaRPr lang="en-US" dirty="0"/>
          </a:p>
          <a:p>
            <a:r>
              <a:rPr lang="en-US" b="1" dirty="0" err="1"/>
              <a:t>Complica</a:t>
            </a:r>
            <a:r>
              <a:rPr lang="ro-RO" b="1" dirty="0"/>
              <a:t>ții</a:t>
            </a:r>
            <a:r>
              <a:rPr lang="en-US" b="1" dirty="0"/>
              <a:t>: </a:t>
            </a:r>
            <a:r>
              <a:rPr lang="en-US" dirty="0" err="1"/>
              <a:t>Depresie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anxietate</a:t>
            </a:r>
            <a:r>
              <a:rPr lang="en-US" dirty="0"/>
              <a:t>, </a:t>
            </a:r>
            <a:r>
              <a:rPr lang="ro-RO" dirty="0"/>
              <a:t>g</a:t>
            </a:r>
            <a:r>
              <a:rPr lang="en-US" dirty="0" err="1"/>
              <a:t>ânduri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comportament</a:t>
            </a:r>
            <a:r>
              <a:rPr lang="en-US" dirty="0"/>
              <a:t> </a:t>
            </a:r>
            <a:r>
              <a:rPr lang="ro-RO" dirty="0"/>
              <a:t>suicidar</a:t>
            </a:r>
            <a:r>
              <a:rPr lang="en-US" dirty="0"/>
              <a:t>, </a:t>
            </a:r>
            <a:r>
              <a:rPr lang="ro-RO" dirty="0"/>
              <a:t>p</a:t>
            </a:r>
            <a:r>
              <a:rPr lang="en-US" dirty="0" err="1"/>
              <a:t>robleme</a:t>
            </a:r>
            <a:r>
              <a:rPr lang="en-US" dirty="0"/>
              <a:t> de </a:t>
            </a:r>
            <a:r>
              <a:rPr lang="en-US" dirty="0" err="1"/>
              <a:t>creștere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dezvoltare</a:t>
            </a:r>
            <a:r>
              <a:rPr lang="en-US" dirty="0"/>
              <a:t>, </a:t>
            </a:r>
            <a:r>
              <a:rPr lang="ro-RO" dirty="0"/>
              <a:t>p</a:t>
            </a:r>
            <a:r>
              <a:rPr lang="en-US" dirty="0" err="1"/>
              <a:t>robleme</a:t>
            </a:r>
            <a:r>
              <a:rPr lang="en-US" dirty="0"/>
              <a:t> </a:t>
            </a:r>
            <a:r>
              <a:rPr lang="ro-RO" dirty="0"/>
              <a:t>de socializare și relaționare</a:t>
            </a:r>
            <a:r>
              <a:rPr lang="en-US" dirty="0"/>
              <a:t>, </a:t>
            </a:r>
            <a:r>
              <a:rPr lang="ro-RO" dirty="0"/>
              <a:t>t</a:t>
            </a:r>
            <a:r>
              <a:rPr lang="en-US" dirty="0" err="1"/>
              <a:t>ulburări</a:t>
            </a:r>
            <a:r>
              <a:rPr lang="en-US" dirty="0"/>
              <a:t> legate de </a:t>
            </a:r>
            <a:r>
              <a:rPr lang="en-US" dirty="0" err="1"/>
              <a:t>consumul</a:t>
            </a:r>
            <a:r>
              <a:rPr lang="en-US" dirty="0"/>
              <a:t> de </a:t>
            </a:r>
            <a:r>
              <a:rPr lang="en-US" dirty="0" err="1"/>
              <a:t>substanțe</a:t>
            </a:r>
            <a:r>
              <a:rPr lang="en-US" dirty="0"/>
              <a:t>, </a:t>
            </a:r>
            <a:r>
              <a:rPr lang="ro-RO" dirty="0"/>
              <a:t>p</a:t>
            </a:r>
            <a:r>
              <a:rPr lang="en-US" dirty="0" err="1"/>
              <a:t>robleme</a:t>
            </a:r>
            <a:r>
              <a:rPr lang="en-US" dirty="0"/>
              <a:t> </a:t>
            </a:r>
            <a:r>
              <a:rPr lang="ro-RO" dirty="0"/>
              <a:t>la</a:t>
            </a:r>
            <a:r>
              <a:rPr lang="en-US" dirty="0"/>
              <a:t> </a:t>
            </a:r>
            <a:r>
              <a:rPr lang="en-US" dirty="0" err="1"/>
              <a:t>muncă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școală</a:t>
            </a:r>
            <a:r>
              <a:rPr lang="en-US" dirty="0"/>
              <a:t>, </a:t>
            </a:r>
            <a:r>
              <a:rPr lang="ro-RO" dirty="0"/>
              <a:t>m</a:t>
            </a:r>
            <a:r>
              <a:rPr lang="en-US" dirty="0" err="1"/>
              <a:t>oarte</a:t>
            </a:r>
            <a:endParaRPr lang="en-US" dirty="0"/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12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Risc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sănătate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36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 err="1"/>
              <a:t>Oricine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ro-RO" dirty="0"/>
              <a:t>dezvolta</a:t>
            </a:r>
            <a:r>
              <a:rPr lang="en-US" dirty="0"/>
              <a:t> o </a:t>
            </a:r>
            <a:r>
              <a:rPr lang="en-US" dirty="0" err="1"/>
              <a:t>tulburare</a:t>
            </a:r>
            <a:r>
              <a:rPr lang="en-US" dirty="0"/>
              <a:t> de </a:t>
            </a:r>
            <a:r>
              <a:rPr lang="en-US" dirty="0" err="1"/>
              <a:t>alimentație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ro-RO" dirty="0"/>
              <a:t>cei mai afectați sunt </a:t>
            </a:r>
            <a:r>
              <a:rPr lang="en-US" dirty="0" err="1"/>
              <a:t>adolescenții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13 </a:t>
            </a:r>
            <a:r>
              <a:rPr lang="en-US" dirty="0" err="1"/>
              <a:t>și</a:t>
            </a:r>
            <a:r>
              <a:rPr lang="en-US" dirty="0"/>
              <a:t> 17 ani</a:t>
            </a:r>
            <a:r>
              <a:rPr lang="ro-RO" dirty="0"/>
              <a:t>.</a:t>
            </a:r>
            <a:endParaRPr lang="en-US" dirty="0"/>
          </a:p>
          <a:p>
            <a:pPr marL="76200" indent="0">
              <a:buNone/>
            </a:pPr>
            <a:r>
              <a:rPr lang="en-US" sz="1600" dirty="0"/>
              <a:t>https://www.nhs.uk/mental-health/feelings-symptoms-behaviours/behaviours/eating-disorders/overview/?fbclid=IwAR3cZEsZoVZmOSmXspI2OFJC5XADheSK2n81dqskzMBZPGC2BRxlKekcM80</a:t>
            </a:r>
          </a:p>
          <a:p>
            <a:r>
              <a:rPr lang="en-US" dirty="0"/>
              <a:t>AN </a:t>
            </a:r>
            <a:r>
              <a:rPr lang="ro-RO" dirty="0"/>
              <a:t>afectează aprox</a:t>
            </a:r>
            <a:r>
              <a:rPr lang="en-US" dirty="0"/>
              <a:t> 0.5% </a:t>
            </a:r>
            <a:r>
              <a:rPr lang="ro-RO" dirty="0"/>
              <a:t>de tinere din țările occidentale</a:t>
            </a:r>
            <a:r>
              <a:rPr lang="en-US" dirty="0"/>
              <a:t> </a:t>
            </a:r>
          </a:p>
          <a:p>
            <a:r>
              <a:rPr lang="en-US" dirty="0"/>
              <a:t>BN </a:t>
            </a:r>
            <a:r>
              <a:rPr lang="ro-RO" dirty="0"/>
              <a:t>afectează aprox</a:t>
            </a:r>
            <a:r>
              <a:rPr lang="en-US" dirty="0"/>
              <a:t> 2% </a:t>
            </a:r>
            <a:r>
              <a:rPr lang="ro-RO" dirty="0"/>
              <a:t>de tinere din țările occidentale</a:t>
            </a:r>
            <a:r>
              <a:rPr lang="en-US" dirty="0"/>
              <a:t> </a:t>
            </a:r>
          </a:p>
          <a:p>
            <a:r>
              <a:rPr lang="en-US" dirty="0" err="1"/>
              <a:t>Prevalența</a:t>
            </a:r>
            <a:r>
              <a:rPr lang="en-US" dirty="0"/>
              <a:t> </a:t>
            </a:r>
            <a:r>
              <a:rPr lang="en-US" dirty="0" err="1"/>
              <a:t>tulburărilor</a:t>
            </a:r>
            <a:r>
              <a:rPr lang="en-US" dirty="0"/>
              <a:t> la </a:t>
            </a:r>
            <a:r>
              <a:rPr lang="en-US" dirty="0" err="1"/>
              <a:t>bărbați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aproximativ</a:t>
            </a:r>
            <a:r>
              <a:rPr lang="en-US" dirty="0"/>
              <a:t> o </a:t>
            </a:r>
            <a:r>
              <a:rPr lang="en-US" dirty="0" err="1"/>
              <a:t>zecime</a:t>
            </a:r>
            <a:r>
              <a:rPr lang="en-US" dirty="0"/>
              <a:t> din </a:t>
            </a:r>
            <a:r>
              <a:rPr lang="en-US" dirty="0" err="1"/>
              <a:t>cea</a:t>
            </a:r>
            <a:r>
              <a:rPr lang="en-US" dirty="0"/>
              <a:t> a </a:t>
            </a:r>
            <a:r>
              <a:rPr lang="en-US" dirty="0" err="1"/>
              <a:t>femeilor</a:t>
            </a:r>
            <a:endParaRPr lang="en-US" dirty="0"/>
          </a:p>
          <a:p>
            <a:pPr marL="76200" indent="0">
              <a:buNone/>
            </a:pPr>
            <a:r>
              <a:rPr lang="en-US" sz="1600" dirty="0"/>
              <a:t>Hsu, L.G. ,1996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13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Epidemiolog</a:t>
            </a:r>
            <a:r>
              <a:rPr lang="ro-RO" b="1" dirty="0"/>
              <a:t>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581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De </a:t>
            </a:r>
            <a:r>
              <a:rPr lang="en-US" dirty="0" err="1"/>
              <a:t>obicei</a:t>
            </a:r>
            <a:r>
              <a:rPr lang="en-US" dirty="0"/>
              <a:t>, </a:t>
            </a:r>
            <a:r>
              <a:rPr lang="en-US" dirty="0" err="1"/>
              <a:t>pacienții</a:t>
            </a:r>
            <a:r>
              <a:rPr lang="en-US" dirty="0"/>
              <a:t> sunt </a:t>
            </a:r>
            <a:r>
              <a:rPr lang="en-US" b="1" dirty="0" err="1"/>
              <a:t>subponderali</a:t>
            </a:r>
            <a:r>
              <a:rPr lang="en-US" b="1" dirty="0"/>
              <a:t>.</a:t>
            </a:r>
          </a:p>
          <a:p>
            <a:r>
              <a:rPr lang="en-US" dirty="0" err="1"/>
              <a:t>Fiți</a:t>
            </a:r>
            <a:r>
              <a:rPr lang="en-US" dirty="0"/>
              <a:t> </a:t>
            </a:r>
            <a:r>
              <a:rPr lang="en-US" dirty="0" err="1"/>
              <a:t>atenți</a:t>
            </a:r>
            <a:r>
              <a:rPr lang="en-US" dirty="0"/>
              <a:t> la </a:t>
            </a:r>
            <a:r>
              <a:rPr lang="ro-RO" dirty="0"/>
              <a:t>obiceiurile de alimentație și la</a:t>
            </a:r>
            <a:r>
              <a:rPr lang="en-US" dirty="0"/>
              <a:t> </a:t>
            </a:r>
            <a:r>
              <a:rPr lang="en-US" dirty="0" err="1"/>
              <a:t>convingerile</a:t>
            </a:r>
            <a:r>
              <a:rPr lang="en-US" dirty="0"/>
              <a:t> care pot </a:t>
            </a:r>
            <a:r>
              <a:rPr lang="en-US" dirty="0" err="1"/>
              <a:t>semnala</a:t>
            </a:r>
            <a:r>
              <a:rPr lang="en-US" dirty="0"/>
              <a:t> un </a:t>
            </a:r>
            <a:r>
              <a:rPr lang="en-US" dirty="0" err="1"/>
              <a:t>comportament</a:t>
            </a:r>
            <a:r>
              <a:rPr lang="en-US" dirty="0"/>
              <a:t> </a:t>
            </a:r>
            <a:r>
              <a:rPr lang="en-US" dirty="0" err="1"/>
              <a:t>nesănătos</a:t>
            </a:r>
            <a:r>
              <a:rPr lang="en-US" dirty="0"/>
              <a:t>, precum </a:t>
            </a:r>
            <a:r>
              <a:rPr lang="ro-RO" dirty="0"/>
              <a:t>ș</a:t>
            </a:r>
            <a:r>
              <a:rPr lang="en-US" dirty="0" err="1"/>
              <a:t>i</a:t>
            </a:r>
            <a:r>
              <a:rPr lang="ro-RO" dirty="0"/>
              <a:t> la</a:t>
            </a:r>
            <a:r>
              <a:rPr lang="en-US" dirty="0"/>
              <a:t>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colegilor</a:t>
            </a:r>
            <a:r>
              <a:rPr lang="ro-RO" dirty="0"/>
              <a:t>,</a:t>
            </a:r>
            <a:r>
              <a:rPr lang="en-US" dirty="0"/>
              <a:t> care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declanșa</a:t>
            </a:r>
            <a:r>
              <a:rPr lang="en-US" dirty="0"/>
              <a:t> </a:t>
            </a:r>
            <a:r>
              <a:rPr lang="en-US" dirty="0" err="1"/>
              <a:t>tulburări</a:t>
            </a:r>
            <a:r>
              <a:rPr lang="en-US" dirty="0"/>
              <a:t> de </a:t>
            </a:r>
            <a:r>
              <a:rPr lang="en-US" dirty="0" err="1"/>
              <a:t>alimentație</a:t>
            </a:r>
            <a:r>
              <a:rPr lang="en-US" dirty="0"/>
              <a:t>. </a:t>
            </a:r>
          </a:p>
          <a:p>
            <a:r>
              <a:rPr lang="en-US" dirty="0" err="1"/>
              <a:t>Semn</a:t>
            </a:r>
            <a:r>
              <a:rPr lang="ro-RO" dirty="0"/>
              <a:t>ele</a:t>
            </a:r>
            <a:r>
              <a:rPr lang="en-US" dirty="0"/>
              <a:t>care pot indica o </a:t>
            </a:r>
            <a:r>
              <a:rPr lang="en-US" dirty="0" err="1"/>
              <a:t>tulburare</a:t>
            </a:r>
            <a:r>
              <a:rPr lang="en-US" dirty="0"/>
              <a:t> de </a:t>
            </a:r>
            <a:r>
              <a:rPr lang="en-US" dirty="0" err="1"/>
              <a:t>alimentație</a:t>
            </a:r>
            <a:r>
              <a:rPr lang="en-US" dirty="0"/>
              <a:t> </a:t>
            </a:r>
            <a:r>
              <a:rPr lang="en-US" dirty="0" err="1"/>
              <a:t>includ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exerciții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excesive</a:t>
            </a:r>
            <a:r>
              <a:rPr lang="en-US" b="1" dirty="0"/>
              <a:t>.</a:t>
            </a:r>
          </a:p>
          <a:p>
            <a:pPr marL="76200" indent="0">
              <a:buNone/>
            </a:pPr>
            <a:r>
              <a:rPr lang="sr-Latn-RS" sz="1600" dirty="0"/>
              <a:t>https://www.deanfreedlandermd.com/eating-disorders?fbclid=IwAR0wkSAJMVHkMeWfRmhM7i5M1L9qljKxnU4Myf9779nDdsuXP2Oui05Ntk0</a:t>
            </a:r>
            <a:endParaRPr sz="16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14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Atenție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13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133600"/>
            <a:ext cx="8568952" cy="426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err="1"/>
              <a:t>Planurile</a:t>
            </a:r>
            <a:r>
              <a:rPr lang="en-US" sz="2000" dirty="0"/>
              <a:t> de </a:t>
            </a:r>
            <a:r>
              <a:rPr lang="en-US" sz="2000" dirty="0" err="1"/>
              <a:t>tratament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tulburările</a:t>
            </a:r>
            <a:r>
              <a:rPr lang="en-US" sz="2000" dirty="0"/>
              <a:t> de </a:t>
            </a:r>
            <a:r>
              <a:rPr lang="en-US" sz="2000" dirty="0" err="1"/>
              <a:t>alimentație</a:t>
            </a:r>
            <a:r>
              <a:rPr lang="en-US" sz="2000" dirty="0"/>
              <a:t> sunt </a:t>
            </a:r>
            <a:r>
              <a:rPr lang="en-US" sz="2000" dirty="0" err="1"/>
              <a:t>adaptate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specific </a:t>
            </a:r>
            <a:r>
              <a:rPr lang="en-US" sz="2000" dirty="0" err="1"/>
              <a:t>fiecărei</a:t>
            </a:r>
            <a:r>
              <a:rPr lang="en-US" sz="2000" dirty="0"/>
              <a:t> </a:t>
            </a:r>
            <a:r>
              <a:rPr lang="en-US" sz="2000" dirty="0" err="1"/>
              <a:t>persoane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pot include o </a:t>
            </a:r>
            <a:r>
              <a:rPr lang="en-US" sz="2000" dirty="0" err="1"/>
              <a:t>combinație</a:t>
            </a:r>
            <a:r>
              <a:rPr lang="en-US" sz="2000" dirty="0"/>
              <a:t> de</a:t>
            </a:r>
            <a:r>
              <a:rPr lang="ro-RO" sz="2000" dirty="0"/>
              <a:t> mai multe</a:t>
            </a:r>
            <a:r>
              <a:rPr lang="en-US" sz="2000" dirty="0"/>
              <a:t> </a:t>
            </a:r>
            <a:r>
              <a:rPr lang="en-US" sz="2000" dirty="0" err="1"/>
              <a:t>terapii</a:t>
            </a:r>
            <a:r>
              <a:rPr lang="en-US" sz="2000" dirty="0"/>
              <a:t>:</a:t>
            </a:r>
          </a:p>
          <a:p>
            <a:pPr lvl="1"/>
            <a:r>
              <a:rPr lang="ro-RO" sz="2000" dirty="0"/>
              <a:t>Consiliere nutrițională</a:t>
            </a:r>
            <a:endParaRPr lang="en-US" sz="2000" dirty="0"/>
          </a:p>
          <a:p>
            <a:pPr lvl="1"/>
            <a:r>
              <a:rPr lang="ro-RO" sz="2000" dirty="0"/>
              <a:t>Psihoterapie</a:t>
            </a:r>
            <a:endParaRPr lang="en-US" sz="2000" dirty="0"/>
          </a:p>
          <a:p>
            <a:pPr lvl="1"/>
            <a:r>
              <a:rPr lang="en-US" sz="2000" dirty="0"/>
              <a:t>Medica</a:t>
            </a:r>
            <a:r>
              <a:rPr lang="ro-RO" sz="2000" dirty="0"/>
              <a:t>ție</a:t>
            </a:r>
            <a:endParaRPr lang="en-US" sz="2000" dirty="0"/>
          </a:p>
          <a:p>
            <a:pPr marL="533400" lvl="1" indent="0">
              <a:buNone/>
            </a:pPr>
            <a:r>
              <a:rPr lang="en-US" sz="1600" dirty="0"/>
              <a:t>https://www.healthline.com/nutrition/common-eating-disorders?fbclid=IwAR3nu2RVjMwC02h8gOXVcjmaUyWYZT6BIZSGeIEp6lFGOFS_MLb5jd6KHeE#do-you-have-one</a:t>
            </a:r>
          </a:p>
          <a:p>
            <a:pPr marL="533400" lvl="1" indent="0"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ro-RO" sz="2000" dirty="0"/>
              <a:t>Urmând un tratament adecvat</a:t>
            </a:r>
            <a:r>
              <a:rPr lang="en-US" sz="2000" dirty="0"/>
              <a:t>, </a:t>
            </a:r>
            <a:r>
              <a:rPr lang="ro-RO" sz="2000" dirty="0"/>
              <a:t>majoritatea persoanelor se pot vindeca de o tulburare de alimentație</a:t>
            </a:r>
            <a:r>
              <a:rPr lang="en-US" sz="2000" dirty="0"/>
              <a:t>.</a:t>
            </a:r>
          </a:p>
          <a:p>
            <a:pPr marL="76200" indent="0">
              <a:spcBef>
                <a:spcPts val="0"/>
              </a:spcBef>
              <a:buNone/>
            </a:pPr>
            <a:r>
              <a:rPr lang="en-US" sz="1600" dirty="0"/>
              <a:t>https://www.nhs.uk/mental-health/feelings-symptoms-behaviours/behaviours/eating-disorders/overview/?fbclid=IwAR3cZEsZoVZmOSmXspI2OFJC5XADheSK2n81dqskzMBZPGC2BRxlKekcM80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15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Trat</a:t>
            </a:r>
            <a:r>
              <a:rPr lang="ro-RO" b="1" dirty="0"/>
              <a:t>a</a:t>
            </a:r>
            <a:r>
              <a:rPr lang="en-US" b="1" dirty="0" err="1"/>
              <a:t>ment</a:t>
            </a:r>
            <a:r>
              <a:rPr lang="en-US" b="1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45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0669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en-GB" dirty="0" err="1"/>
              <a:t>Deși</a:t>
            </a:r>
            <a:r>
              <a:rPr lang="en-GB" dirty="0"/>
              <a:t> </a:t>
            </a:r>
            <a:r>
              <a:rPr lang="en-GB" dirty="0" err="1"/>
              <a:t>exercițiile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</a:t>
            </a:r>
            <a:r>
              <a:rPr lang="ro-RO" dirty="0"/>
              <a:t>reprezintă</a:t>
            </a:r>
            <a:r>
              <a:rPr lang="en-GB" dirty="0"/>
              <a:t> o </a:t>
            </a:r>
            <a:r>
              <a:rPr lang="ro-RO" dirty="0"/>
              <a:t>metodă</a:t>
            </a:r>
            <a:r>
              <a:rPr lang="en-GB" dirty="0"/>
              <a:t> </a:t>
            </a:r>
            <a:r>
              <a:rPr lang="en-GB" dirty="0" err="1"/>
              <a:t>eficientă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ro-RO" dirty="0"/>
              <a:t>ameliorarea </a:t>
            </a:r>
            <a:r>
              <a:rPr lang="en-GB" dirty="0" err="1"/>
              <a:t>mult</a:t>
            </a:r>
            <a:r>
              <a:rPr lang="ro-RO" dirty="0"/>
              <a:t>or</a:t>
            </a:r>
            <a:r>
              <a:rPr lang="en-GB" dirty="0"/>
              <a:t> </a:t>
            </a:r>
            <a:r>
              <a:rPr lang="en-GB" dirty="0" err="1"/>
              <a:t>probleme</a:t>
            </a:r>
            <a:r>
              <a:rPr lang="en-GB" dirty="0"/>
              <a:t> de </a:t>
            </a:r>
            <a:r>
              <a:rPr lang="en-GB" dirty="0" err="1"/>
              <a:t>sănătate</a:t>
            </a:r>
            <a:r>
              <a:rPr lang="en-GB" dirty="0"/>
              <a:t> </a:t>
            </a:r>
            <a:r>
              <a:rPr lang="ro-RO" dirty="0"/>
              <a:t>emoțională</a:t>
            </a:r>
            <a:r>
              <a:rPr lang="en-GB" dirty="0"/>
              <a:t>, a</a:t>
            </a:r>
            <a:r>
              <a:rPr lang="ro-RO" dirty="0"/>
              <a:t>u</a:t>
            </a:r>
            <a:r>
              <a:rPr lang="en-GB" dirty="0"/>
              <a:t>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adesea</a:t>
            </a:r>
            <a:r>
              <a:rPr lang="en-GB" dirty="0"/>
              <a:t> </a:t>
            </a:r>
            <a:r>
              <a:rPr lang="en-GB" dirty="0" err="1"/>
              <a:t>trecut</a:t>
            </a:r>
            <a:r>
              <a:rPr lang="ro-RO" dirty="0"/>
              <a:t>e</a:t>
            </a:r>
            <a:r>
              <a:rPr lang="en-GB" dirty="0"/>
              <a:t> cu </a:t>
            </a:r>
            <a:r>
              <a:rPr lang="en-GB" dirty="0" err="1"/>
              <a:t>vederea</a:t>
            </a:r>
            <a:r>
              <a:rPr lang="en-GB" dirty="0"/>
              <a:t> ca </a:t>
            </a:r>
            <a:r>
              <a:rPr lang="en-GB" dirty="0" err="1"/>
              <a:t>potențial</a:t>
            </a:r>
            <a:r>
              <a:rPr lang="en-GB" dirty="0"/>
              <a:t> adjuvant </a:t>
            </a:r>
            <a:r>
              <a:rPr lang="ro-RO" dirty="0"/>
              <a:t>în</a:t>
            </a:r>
            <a:r>
              <a:rPr lang="en-GB" dirty="0"/>
              <a:t> </a:t>
            </a:r>
            <a:r>
              <a:rPr lang="en-GB" dirty="0" err="1"/>
              <a:t>tratamentu</a:t>
            </a:r>
            <a:r>
              <a:rPr lang="ro-RO" dirty="0"/>
              <a:t>l</a:t>
            </a:r>
            <a:r>
              <a:rPr lang="en-GB" dirty="0"/>
              <a:t> </a:t>
            </a:r>
            <a:r>
              <a:rPr lang="ro-RO" dirty="0"/>
              <a:t>TA</a:t>
            </a:r>
            <a:r>
              <a:rPr lang="en-GB" dirty="0"/>
              <a:t>. </a:t>
            </a:r>
            <a:r>
              <a:rPr lang="en-GB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		       </a:t>
            </a:r>
            <a:r>
              <a:rPr lang="en-GB" sz="1800" dirty="0"/>
              <a:t>(Cook et al., 2016)</a:t>
            </a:r>
            <a:endParaRPr lang="en-GB" dirty="0"/>
          </a:p>
          <a:p>
            <a:r>
              <a:rPr lang="en-GB" dirty="0" err="1"/>
              <a:t>Intervențiile</a:t>
            </a:r>
            <a:r>
              <a:rPr lang="en-GB" dirty="0"/>
              <a:t> care </a:t>
            </a:r>
            <a:r>
              <a:rPr lang="en-GB" dirty="0" err="1"/>
              <a:t>încorporează</a:t>
            </a:r>
            <a:r>
              <a:rPr lang="en-GB" dirty="0"/>
              <a:t> </a:t>
            </a:r>
            <a:r>
              <a:rPr lang="en-GB" dirty="0" err="1"/>
              <a:t>exerciții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</a:t>
            </a:r>
            <a:r>
              <a:rPr lang="en-GB" dirty="0" err="1"/>
              <a:t>monitorizate</a:t>
            </a:r>
            <a:r>
              <a:rPr lang="en-GB" dirty="0"/>
              <a:t> </a:t>
            </a:r>
            <a:r>
              <a:rPr lang="en-GB" dirty="0" err="1"/>
              <a:t>îndeaproape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ro-RO" dirty="0"/>
              <a:t>însoțite de regim </a:t>
            </a:r>
            <a:r>
              <a:rPr lang="en-GB" dirty="0" err="1"/>
              <a:t>nutrițional</a:t>
            </a:r>
            <a:r>
              <a:rPr lang="en-GB" dirty="0"/>
              <a:t> pot fi </a:t>
            </a:r>
            <a:r>
              <a:rPr lang="en-GB" dirty="0" err="1"/>
              <a:t>sănătoase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persoanele</a:t>
            </a:r>
            <a:r>
              <a:rPr lang="en-GB" dirty="0"/>
              <a:t> cu </a:t>
            </a:r>
            <a:r>
              <a:rPr lang="ro-RO" dirty="0"/>
              <a:t>TA</a:t>
            </a:r>
            <a:r>
              <a:rPr lang="en-GB" dirty="0"/>
              <a:t>. </a:t>
            </a:r>
          </a:p>
          <a:p>
            <a:pPr marL="76200" indent="0" algn="r">
              <a:buNone/>
            </a:pPr>
            <a:r>
              <a:rPr lang="en-US" sz="1800" dirty="0"/>
              <a:t>(Quesnel et al., 2020)</a:t>
            </a:r>
          </a:p>
          <a:p>
            <a:r>
              <a:rPr lang="en-US" sz="1800" dirty="0"/>
              <a:t>Pe </a:t>
            </a:r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unui</a:t>
            </a:r>
            <a:r>
              <a:rPr lang="en-US" sz="1800" dirty="0"/>
              <a:t> </a:t>
            </a:r>
            <a:r>
              <a:rPr lang="en-US" sz="1800" dirty="0" err="1"/>
              <a:t>studiu</a:t>
            </a:r>
            <a:r>
              <a:rPr lang="en-US" sz="1800" dirty="0"/>
              <a:t> </a:t>
            </a:r>
            <a:r>
              <a:rPr lang="en-US" sz="1800" dirty="0" err="1"/>
              <a:t>calitativ</a:t>
            </a:r>
            <a:r>
              <a:rPr lang="en-US" sz="1800" dirty="0"/>
              <a:t> al </a:t>
            </a:r>
            <a:r>
              <a:rPr lang="en-US" sz="1800" dirty="0" err="1"/>
              <a:t>opiniilor</a:t>
            </a:r>
            <a:r>
              <a:rPr lang="en-US" sz="1800" dirty="0"/>
              <a:t> </a:t>
            </a:r>
            <a:r>
              <a:rPr lang="en-US" sz="1800" dirty="0" err="1"/>
              <a:t>experților</a:t>
            </a:r>
            <a:r>
              <a:rPr lang="en-US" sz="1800" dirty="0"/>
              <a:t>, Quesnel </a:t>
            </a:r>
            <a:r>
              <a:rPr lang="en-US" sz="1800" dirty="0" err="1"/>
              <a:t>și</a:t>
            </a:r>
            <a:r>
              <a:rPr lang="en-US" sz="1800" dirty="0"/>
              <a:t> </a:t>
            </a:r>
            <a:r>
              <a:rPr lang="en-US" sz="1800" dirty="0" err="1"/>
              <a:t>colab</a:t>
            </a:r>
            <a:r>
              <a:rPr lang="en-US" sz="1800" dirty="0"/>
              <a:t>. 2020 </a:t>
            </a:r>
            <a:r>
              <a:rPr lang="en-US" sz="1800" dirty="0" err="1"/>
              <a:t>oferă</a:t>
            </a:r>
            <a:r>
              <a:rPr lang="en-US" sz="1800" dirty="0"/>
              <a:t> </a:t>
            </a:r>
            <a:r>
              <a:rPr lang="en-US" sz="1800" dirty="0" err="1"/>
              <a:t>recomandări</a:t>
            </a:r>
            <a:r>
              <a:rPr lang="en-US" sz="1800" dirty="0"/>
              <a:t> </a:t>
            </a:r>
            <a:r>
              <a:rPr lang="en-US" sz="1800" dirty="0" err="1"/>
              <a:t>specifice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terapia</a:t>
            </a:r>
            <a:r>
              <a:rPr lang="en-US" sz="1800" dirty="0"/>
              <a:t> cu </a:t>
            </a:r>
            <a:r>
              <a:rPr lang="en-US" sz="1800" dirty="0" err="1"/>
              <a:t>exerciții</a:t>
            </a:r>
            <a:r>
              <a:rPr lang="en-US" sz="1800" dirty="0"/>
              <a:t> </a:t>
            </a:r>
            <a:r>
              <a:rPr lang="en-US" sz="1800" dirty="0" err="1"/>
              <a:t>fizice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tratarea</a:t>
            </a:r>
            <a:r>
              <a:rPr lang="en-US" sz="1800" dirty="0"/>
              <a:t> </a:t>
            </a:r>
            <a:r>
              <a:rPr lang="ro-RO" sz="1800" dirty="0"/>
              <a:t>TA</a:t>
            </a:r>
            <a:r>
              <a:rPr lang="en-US" sz="1800" dirty="0"/>
              <a:t>, </a:t>
            </a:r>
            <a:r>
              <a:rPr lang="en-US" sz="1800" dirty="0" err="1"/>
              <a:t>urmând</a:t>
            </a:r>
            <a:r>
              <a:rPr lang="en-US" sz="1800" dirty="0"/>
              <a:t> </a:t>
            </a:r>
            <a:r>
              <a:rPr lang="en-US" sz="1800" dirty="0" err="1"/>
              <a:t>principiul</a:t>
            </a:r>
            <a:r>
              <a:rPr lang="en-US" sz="1800" dirty="0"/>
              <a:t> FITT.</a:t>
            </a:r>
          </a:p>
          <a:p>
            <a:pPr marL="76200" indent="0">
              <a:buNone/>
            </a:pPr>
            <a:endParaRPr lang="en-US" sz="1800" dirty="0"/>
          </a:p>
          <a:p>
            <a:pPr marL="76200" indent="0" algn="r">
              <a:buNone/>
            </a:pPr>
            <a:endParaRPr lang="en-US" sz="1800" dirty="0"/>
          </a:p>
          <a:p>
            <a:pPr marL="76200" indent="0" algn="r">
              <a:buNone/>
            </a:pPr>
            <a:endParaRPr lang="en-US" sz="18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16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Terapia </a:t>
            </a:r>
            <a:r>
              <a:rPr lang="ro-RO" b="1" dirty="0"/>
              <a:t>cu</a:t>
            </a:r>
            <a:r>
              <a:rPr lang="pt-BR" b="1" dirty="0"/>
              <a:t> exerciții în tratarea </a:t>
            </a:r>
            <a:r>
              <a:rPr lang="ro-RO" b="1" dirty="0"/>
              <a:t>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6383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17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Trat</a:t>
            </a:r>
            <a:r>
              <a:rPr lang="ro-RO" b="1" dirty="0"/>
              <a:t>a</a:t>
            </a:r>
            <a:r>
              <a:rPr lang="en-US" b="1" dirty="0" err="1"/>
              <a:t>ment</a:t>
            </a:r>
            <a:r>
              <a:rPr lang="en-US" b="1" dirty="0"/>
              <a:t> </a:t>
            </a:r>
            <a:endParaRPr lang="it-IT"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C7616037-4811-978C-11E4-F51925918F9E}"/>
              </a:ext>
            </a:extLst>
          </p:cNvPr>
          <p:cNvSpPr txBox="1">
            <a:spLocks/>
          </p:cNvSpPr>
          <p:nvPr/>
        </p:nvSpPr>
        <p:spPr>
          <a:xfrm>
            <a:off x="767375" y="24259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F</a:t>
            </a:r>
            <a:r>
              <a:rPr lang="en-US" altLang="en-US" sz="3200" b="1" kern="0" dirty="0"/>
              <a:t> </a:t>
            </a:r>
            <a:r>
              <a:rPr lang="en-US" altLang="en-US" sz="3200" b="1" kern="0" dirty="0" err="1"/>
              <a:t>Fre</a:t>
            </a:r>
            <a:r>
              <a:rPr lang="ro-RO" altLang="en-US" sz="3200" b="1" kern="0" dirty="0"/>
              <a:t>cvență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I</a:t>
            </a:r>
            <a:r>
              <a:rPr lang="en-US" altLang="en-US" sz="3200" b="1" kern="0" dirty="0">
                <a:solidFill>
                  <a:srgbClr val="C00000"/>
                </a:solidFill>
              </a:rPr>
              <a:t> </a:t>
            </a:r>
            <a:r>
              <a:rPr lang="en-US" altLang="en-US" sz="3200" b="1" kern="0" dirty="0" err="1"/>
              <a:t>Intens</a:t>
            </a:r>
            <a:r>
              <a:rPr lang="ro-RO" altLang="en-US" sz="3200" b="1" kern="0" dirty="0"/>
              <a:t>itate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T</a:t>
            </a:r>
            <a:r>
              <a:rPr lang="en-US" altLang="en-US" sz="3200" b="1" kern="0" dirty="0">
                <a:solidFill>
                  <a:srgbClr val="C00000"/>
                </a:solidFill>
              </a:rPr>
              <a:t> </a:t>
            </a:r>
            <a:r>
              <a:rPr lang="en-US" altLang="en-US" sz="3200" b="1" kern="0" dirty="0"/>
              <a:t>Tim</a:t>
            </a:r>
            <a:r>
              <a:rPr lang="ro-RO" altLang="en-US" sz="3200" b="1" kern="0" dirty="0"/>
              <a:t>p</a:t>
            </a:r>
            <a:r>
              <a:rPr lang="en-US" altLang="en-US" sz="3200" kern="0" dirty="0"/>
              <a:t> </a:t>
            </a:r>
            <a:r>
              <a:rPr lang="en-US" altLang="en-US" i="1" kern="0" dirty="0"/>
              <a:t>	</a:t>
            </a:r>
            <a:endParaRPr lang="en-US" altLang="en-US" sz="3200" i="1" kern="0" dirty="0"/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altLang="en-US" sz="4000" b="1" kern="0" dirty="0">
                <a:solidFill>
                  <a:srgbClr val="C00000"/>
                </a:solidFill>
              </a:rPr>
              <a:t>T </a:t>
            </a:r>
            <a:r>
              <a:rPr lang="en-US" altLang="en-US" sz="3200" b="1" kern="0" dirty="0" err="1"/>
              <a:t>T</a:t>
            </a:r>
            <a:r>
              <a:rPr lang="ro-RO" altLang="en-US" sz="3200" b="1" kern="0" dirty="0"/>
              <a:t>ip</a:t>
            </a:r>
            <a:endParaRPr lang="en-US" altLang="en-US" sz="3200" b="1" kern="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95EF11E-8E1A-1F1B-B7ED-93DC074D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7200"/>
            <a:ext cx="3671888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acsmlogo3">
            <a:extLst>
              <a:ext uri="{FF2B5EF4-FFF2-40B4-BE49-F238E27FC236}">
                <a16:creationId xmlns:a16="http://schemas.microsoft.com/office/drawing/2014/main" id="{F0D25E33-04CF-270A-88EB-6D0AAEB0F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81200"/>
            <a:ext cx="1598612" cy="147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30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 err="1"/>
              <a:t>Terapia</a:t>
            </a:r>
            <a:r>
              <a:rPr lang="en-US" dirty="0"/>
              <a:t> cu </a:t>
            </a:r>
            <a:r>
              <a:rPr lang="en-US" dirty="0" err="1"/>
              <a:t>exerciții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începe</a:t>
            </a:r>
            <a:r>
              <a:rPr lang="en-US" dirty="0"/>
              <a:t> cu o </a:t>
            </a:r>
            <a:r>
              <a:rPr lang="en-US" dirty="0" err="1"/>
              <a:t>singură</a:t>
            </a:r>
            <a:r>
              <a:rPr lang="en-US" dirty="0"/>
              <a:t> </a:t>
            </a:r>
            <a:r>
              <a:rPr lang="en-US" dirty="0" err="1"/>
              <a:t>ședință</a:t>
            </a:r>
            <a:r>
              <a:rPr lang="en-US" dirty="0"/>
              <a:t> pe </a:t>
            </a:r>
            <a:r>
              <a:rPr lang="en-US" dirty="0" err="1"/>
              <a:t>săptămână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progresa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la 5-6 </a:t>
            </a:r>
            <a:r>
              <a:rPr lang="en-US" dirty="0" err="1"/>
              <a:t>zile</a:t>
            </a:r>
            <a:r>
              <a:rPr lang="en-US" dirty="0"/>
              <a:t> (</a:t>
            </a:r>
            <a:r>
              <a:rPr lang="en-US" dirty="0" err="1"/>
              <a:t>ședințe</a:t>
            </a:r>
            <a:r>
              <a:rPr lang="en-US" dirty="0"/>
              <a:t>) pe </a:t>
            </a:r>
            <a:r>
              <a:rPr lang="en-US" dirty="0" err="1"/>
              <a:t>săptămână</a:t>
            </a:r>
            <a:endParaRPr lang="en-US" dirty="0"/>
          </a:p>
          <a:p>
            <a:r>
              <a:rPr lang="ro-RO" dirty="0"/>
              <a:t>Monitorizare medicală </a:t>
            </a:r>
            <a:r>
              <a:rPr lang="en-US" dirty="0"/>
              <a:t>(</a:t>
            </a:r>
            <a:r>
              <a:rPr lang="ro-RO" dirty="0"/>
              <a:t>de exemplu, electroliți</a:t>
            </a:r>
            <a:r>
              <a:rPr lang="en-US" dirty="0"/>
              <a:t>)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18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Fre</a:t>
            </a:r>
            <a:r>
              <a:rPr lang="ro-RO" b="1" dirty="0"/>
              <a:t>cvența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091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o-RO" dirty="0"/>
              <a:t>Se stabilește i</a:t>
            </a:r>
            <a:r>
              <a:rPr lang="en-US" dirty="0" err="1"/>
              <a:t>ndividual</a:t>
            </a:r>
            <a:r>
              <a:rPr lang="en-US" dirty="0"/>
              <a:t>, </a:t>
            </a:r>
            <a:r>
              <a:rPr lang="ro-RO" dirty="0"/>
              <a:t>după cum se simte fiecare</a:t>
            </a:r>
            <a:endParaRPr lang="en-US" dirty="0"/>
          </a:p>
          <a:p>
            <a:r>
              <a:rPr lang="ro-RO" dirty="0"/>
              <a:t>Treptat, de la scăzută </a:t>
            </a:r>
            <a:r>
              <a:rPr lang="en-US" dirty="0"/>
              <a:t>(</a:t>
            </a:r>
            <a:r>
              <a:rPr lang="ro-RO" dirty="0"/>
              <a:t>adică să poată continua o conversație</a:t>
            </a:r>
            <a:r>
              <a:rPr lang="en-US" dirty="0"/>
              <a:t>) </a:t>
            </a:r>
            <a:r>
              <a:rPr lang="ro-RO" dirty="0"/>
              <a:t>la medie </a:t>
            </a:r>
            <a:r>
              <a:rPr lang="en-US" dirty="0"/>
              <a:t>(</a:t>
            </a:r>
            <a:r>
              <a:rPr lang="ro-RO" dirty="0"/>
              <a:t>adică atunci când respiră mai greu</a:t>
            </a:r>
            <a:r>
              <a:rPr lang="en-US" dirty="0"/>
              <a:t>)</a:t>
            </a:r>
          </a:p>
          <a:p>
            <a:r>
              <a:rPr lang="ro-RO" dirty="0"/>
              <a:t>Exerciții de rezistență </a:t>
            </a:r>
            <a:r>
              <a:rPr lang="en-US" dirty="0"/>
              <a:t>– </a:t>
            </a:r>
            <a:r>
              <a:rPr lang="en-US" dirty="0" err="1"/>
              <a:t>intensit</a:t>
            </a:r>
            <a:r>
              <a:rPr lang="ro-RO" dirty="0"/>
              <a:t>atea trebuie să fie îndeajuns de ridicată pentru a-i ajuta să-și refacă masa musculară</a:t>
            </a:r>
            <a:endParaRPr lang="en-US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19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Intensit</a:t>
            </a:r>
            <a:r>
              <a:rPr lang="ro-RO" b="1" dirty="0"/>
              <a:t>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966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614975" y="1066800"/>
            <a:ext cx="6757800" cy="91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39700"/>
            <a:r>
              <a:rPr lang="en-US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Pro</a:t>
            </a:r>
            <a:r>
              <a:rPr lang="ro-RO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i</a:t>
            </a:r>
            <a:r>
              <a:rPr lang="en-US" sz="2000" dirty="0" err="1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ect</a:t>
            </a:r>
            <a:r>
              <a:rPr lang="ro-RO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ul</a:t>
            </a:r>
            <a:r>
              <a:rPr lang="en-US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ro-RO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n</a:t>
            </a:r>
            <a:r>
              <a:rPr lang="en-US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um</a:t>
            </a:r>
            <a:r>
              <a:rPr lang="ro-RO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ărul</a:t>
            </a:r>
            <a:r>
              <a:rPr lang="en-US" sz="2000" dirty="0">
                <a:solidFill>
                  <a:schemeClr val="bg1"/>
                </a:solidFill>
                <a:latin typeface="Barlow SemiBold" panose="020B0604020202020204" charset="0"/>
                <a:cs typeface="Calibri" panose="020F0502020204030204" pitchFamily="34" charset="0"/>
              </a:rPr>
              <a:t>: 2021-1-RO01- KA220-HED-38B739A3</a:t>
            </a:r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2"/>
          </p:nvPr>
        </p:nvSpPr>
        <p:spPr>
          <a:xfrm>
            <a:off x="395537" y="4437112"/>
            <a:ext cx="7996145" cy="97308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39700" indent="0" algn="ctr">
              <a:buNone/>
            </a:pP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Sprijinul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Comisiei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Europene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realizarea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acestei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prezentări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nu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constituie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aprobarea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conținutului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, care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reflectă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exclusiv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punctul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vedere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al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autorilor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iar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Comisia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nu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poate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fi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considerată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responsabilă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modul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în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care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ar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putea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fi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folosite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informațiile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incluse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mai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cs typeface="Calibri" panose="020F0502020204030204" pitchFamily="34" charset="0"/>
              </a:rPr>
              <a:t>jos.</a:t>
            </a:r>
            <a:endParaRPr lang="en-US" sz="1400" dirty="0">
              <a:solidFill>
                <a:schemeClr val="tx1"/>
              </a:solidFill>
              <a:latin typeface="Barlow SemiBold" panose="020B060402020202020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1400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sz="1400" dirty="0">
              <a:solidFill>
                <a:schemeClr val="accent2"/>
              </a:solidFill>
            </a:endParaRPr>
          </a:p>
        </p:txBody>
      </p:sp>
      <p:sp>
        <p:nvSpPr>
          <p:cNvPr id="167" name="Google Shape;167;p14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168" name="Google Shape;168;p14"/>
          <p:cNvGrpSpPr/>
          <p:nvPr/>
        </p:nvGrpSpPr>
        <p:grpSpPr>
          <a:xfrm>
            <a:off x="8391682" y="609600"/>
            <a:ext cx="450753" cy="450708"/>
            <a:chOff x="3277794" y="2969995"/>
            <a:chExt cx="457200" cy="457200"/>
          </a:xfrm>
        </p:grpSpPr>
        <p:sp>
          <p:nvSpPr>
            <p:cNvPr id="169" name="Google Shape;169;p14"/>
            <p:cNvSpPr/>
            <p:nvPr/>
          </p:nvSpPr>
          <p:spPr>
            <a:xfrm>
              <a:off x="3277794" y="2969995"/>
              <a:ext cx="457200" cy="171450"/>
            </a:xfrm>
            <a:custGeom>
              <a:avLst/>
              <a:gdLst/>
              <a:ahLst/>
              <a:cxnLst/>
              <a:rect l="l" t="t" r="r" b="b"/>
              <a:pathLst>
                <a:path w="457200" h="171450" extrusionOk="0">
                  <a:moveTo>
                    <a:pt x="19050" y="104775"/>
                  </a:moveTo>
                  <a:lnTo>
                    <a:pt x="40005" y="104775"/>
                  </a:lnTo>
                  <a:cubicBezTo>
                    <a:pt x="48578" y="142875"/>
                    <a:pt x="82868" y="171450"/>
                    <a:pt x="123825" y="171450"/>
                  </a:cubicBezTo>
                  <a:cubicBezTo>
                    <a:pt x="164783" y="171450"/>
                    <a:pt x="199073" y="142875"/>
                    <a:pt x="207645" y="104775"/>
                  </a:cubicBezTo>
                  <a:lnTo>
                    <a:pt x="250508" y="104775"/>
                  </a:lnTo>
                  <a:cubicBezTo>
                    <a:pt x="259080" y="142875"/>
                    <a:pt x="293370" y="171450"/>
                    <a:pt x="334328" y="171450"/>
                  </a:cubicBezTo>
                  <a:cubicBezTo>
                    <a:pt x="375285" y="171450"/>
                    <a:pt x="409575" y="142875"/>
                    <a:pt x="418148" y="104775"/>
                  </a:cubicBezTo>
                  <a:lnTo>
                    <a:pt x="438150" y="104775"/>
                  </a:lnTo>
                  <a:cubicBezTo>
                    <a:pt x="448628" y="104775"/>
                    <a:pt x="457200" y="96203"/>
                    <a:pt x="457200" y="85725"/>
                  </a:cubicBezTo>
                  <a:cubicBezTo>
                    <a:pt x="457200" y="75248"/>
                    <a:pt x="448628" y="66675"/>
                    <a:pt x="438150" y="66675"/>
                  </a:cubicBezTo>
                  <a:lnTo>
                    <a:pt x="417195" y="66675"/>
                  </a:lnTo>
                  <a:cubicBezTo>
                    <a:pt x="408623" y="28575"/>
                    <a:pt x="374333" y="0"/>
                    <a:pt x="333375" y="0"/>
                  </a:cubicBezTo>
                  <a:cubicBezTo>
                    <a:pt x="292418" y="0"/>
                    <a:pt x="258128" y="28575"/>
                    <a:pt x="249555" y="66675"/>
                  </a:cubicBezTo>
                  <a:lnTo>
                    <a:pt x="206693" y="66675"/>
                  </a:lnTo>
                  <a:cubicBezTo>
                    <a:pt x="198120" y="28575"/>
                    <a:pt x="163830" y="0"/>
                    <a:pt x="122873" y="0"/>
                  </a:cubicBezTo>
                  <a:cubicBezTo>
                    <a:pt x="81915" y="0"/>
                    <a:pt x="48578" y="28575"/>
                    <a:pt x="40005" y="66675"/>
                  </a:cubicBezTo>
                  <a:lnTo>
                    <a:pt x="19050" y="66675"/>
                  </a:lnTo>
                  <a:cubicBezTo>
                    <a:pt x="8573" y="66675"/>
                    <a:pt x="0" y="75248"/>
                    <a:pt x="0" y="85725"/>
                  </a:cubicBezTo>
                  <a:cubicBezTo>
                    <a:pt x="0" y="96203"/>
                    <a:pt x="8573" y="104775"/>
                    <a:pt x="19050" y="104775"/>
                  </a:cubicBezTo>
                  <a:close/>
                  <a:moveTo>
                    <a:pt x="289560" y="66675"/>
                  </a:moveTo>
                  <a:cubicBezTo>
                    <a:pt x="297180" y="49530"/>
                    <a:pt x="314325" y="38100"/>
                    <a:pt x="333375" y="38100"/>
                  </a:cubicBezTo>
                  <a:cubicBezTo>
                    <a:pt x="352425" y="38100"/>
                    <a:pt x="369570" y="49530"/>
                    <a:pt x="377190" y="66675"/>
                  </a:cubicBezTo>
                  <a:cubicBezTo>
                    <a:pt x="379095" y="72390"/>
                    <a:pt x="381000" y="79058"/>
                    <a:pt x="381000" y="85725"/>
                  </a:cubicBezTo>
                  <a:cubicBezTo>
                    <a:pt x="381000" y="92393"/>
                    <a:pt x="379095" y="99060"/>
                    <a:pt x="377190" y="104775"/>
                  </a:cubicBezTo>
                  <a:cubicBezTo>
                    <a:pt x="369570" y="121920"/>
                    <a:pt x="353378" y="133350"/>
                    <a:pt x="333375" y="133350"/>
                  </a:cubicBezTo>
                  <a:cubicBezTo>
                    <a:pt x="313373" y="133350"/>
                    <a:pt x="297180" y="121920"/>
                    <a:pt x="289560" y="104775"/>
                  </a:cubicBezTo>
                  <a:cubicBezTo>
                    <a:pt x="287655" y="99060"/>
                    <a:pt x="285750" y="92393"/>
                    <a:pt x="285750" y="85725"/>
                  </a:cubicBezTo>
                  <a:cubicBezTo>
                    <a:pt x="285750" y="79058"/>
                    <a:pt x="287655" y="72390"/>
                    <a:pt x="289560" y="66675"/>
                  </a:cubicBezTo>
                  <a:close/>
                  <a:moveTo>
                    <a:pt x="80010" y="66675"/>
                  </a:moveTo>
                  <a:cubicBezTo>
                    <a:pt x="87630" y="49530"/>
                    <a:pt x="104775" y="38100"/>
                    <a:pt x="123825" y="38100"/>
                  </a:cubicBezTo>
                  <a:cubicBezTo>
                    <a:pt x="142875" y="38100"/>
                    <a:pt x="160020" y="49530"/>
                    <a:pt x="167640" y="66675"/>
                  </a:cubicBezTo>
                  <a:cubicBezTo>
                    <a:pt x="169545" y="72390"/>
                    <a:pt x="171450" y="79058"/>
                    <a:pt x="171450" y="85725"/>
                  </a:cubicBezTo>
                  <a:cubicBezTo>
                    <a:pt x="171450" y="92393"/>
                    <a:pt x="169545" y="99060"/>
                    <a:pt x="167640" y="104775"/>
                  </a:cubicBezTo>
                  <a:cubicBezTo>
                    <a:pt x="160020" y="121920"/>
                    <a:pt x="143828" y="133350"/>
                    <a:pt x="123825" y="133350"/>
                  </a:cubicBezTo>
                  <a:cubicBezTo>
                    <a:pt x="103823" y="133350"/>
                    <a:pt x="87630" y="121920"/>
                    <a:pt x="80010" y="104775"/>
                  </a:cubicBezTo>
                  <a:cubicBezTo>
                    <a:pt x="78105" y="99060"/>
                    <a:pt x="76200" y="92393"/>
                    <a:pt x="76200" y="85725"/>
                  </a:cubicBezTo>
                  <a:cubicBezTo>
                    <a:pt x="76200" y="79058"/>
                    <a:pt x="78105" y="72390"/>
                    <a:pt x="80010" y="66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430194" y="3189070"/>
              <a:ext cx="304800" cy="238125"/>
            </a:xfrm>
            <a:custGeom>
              <a:avLst/>
              <a:gdLst/>
              <a:ahLst/>
              <a:cxnLst/>
              <a:rect l="l" t="t" r="r" b="b"/>
              <a:pathLst>
                <a:path w="304800" h="238125" extrusionOk="0">
                  <a:moveTo>
                    <a:pt x="295275" y="0"/>
                  </a:moveTo>
                  <a:lnTo>
                    <a:pt x="9525" y="0"/>
                  </a:lnTo>
                  <a:cubicBezTo>
                    <a:pt x="4763" y="0"/>
                    <a:pt x="0" y="4763"/>
                    <a:pt x="0" y="9525"/>
                  </a:cubicBezTo>
                  <a:lnTo>
                    <a:pt x="0" y="47625"/>
                  </a:lnTo>
                  <a:lnTo>
                    <a:pt x="142875" y="47625"/>
                  </a:lnTo>
                  <a:cubicBezTo>
                    <a:pt x="159068" y="47625"/>
                    <a:pt x="171450" y="60007"/>
                    <a:pt x="171450" y="76200"/>
                  </a:cubicBezTo>
                  <a:lnTo>
                    <a:pt x="171450" y="238125"/>
                  </a:lnTo>
                  <a:lnTo>
                    <a:pt x="304800" y="238125"/>
                  </a:lnTo>
                  <a:lnTo>
                    <a:pt x="304800" y="9525"/>
                  </a:lnTo>
                  <a:cubicBezTo>
                    <a:pt x="304800" y="4763"/>
                    <a:pt x="300038" y="0"/>
                    <a:pt x="295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3277794" y="3255745"/>
              <a:ext cx="304800" cy="171450"/>
            </a:xfrm>
            <a:custGeom>
              <a:avLst/>
              <a:gdLst/>
              <a:ahLst/>
              <a:cxnLst/>
              <a:rect l="l" t="t" r="r" b="b"/>
              <a:pathLst>
                <a:path w="304800" h="171450" extrusionOk="0">
                  <a:moveTo>
                    <a:pt x="285750" y="0"/>
                  </a:moveTo>
                  <a:lnTo>
                    <a:pt x="19050" y="0"/>
                  </a:lnTo>
                  <a:cubicBezTo>
                    <a:pt x="8573" y="0"/>
                    <a:pt x="0" y="8572"/>
                    <a:pt x="0" y="19050"/>
                  </a:cubicBezTo>
                  <a:lnTo>
                    <a:pt x="0" y="170498"/>
                  </a:lnTo>
                  <a:cubicBezTo>
                    <a:pt x="0" y="170498"/>
                    <a:pt x="0" y="170498"/>
                    <a:pt x="953" y="171450"/>
                  </a:cubicBezTo>
                  <a:lnTo>
                    <a:pt x="304800" y="171450"/>
                  </a:lnTo>
                  <a:lnTo>
                    <a:pt x="304800" y="171450"/>
                  </a:lnTo>
                  <a:lnTo>
                    <a:pt x="304800" y="19050"/>
                  </a:lnTo>
                  <a:cubicBezTo>
                    <a:pt x="304800" y="8572"/>
                    <a:pt x="296228" y="0"/>
                    <a:pt x="285750" y="0"/>
                  </a:cubicBezTo>
                  <a:close/>
                  <a:moveTo>
                    <a:pt x="242888" y="142875"/>
                  </a:moveTo>
                  <a:lnTo>
                    <a:pt x="61913" y="142875"/>
                  </a:lnTo>
                  <a:cubicBezTo>
                    <a:pt x="54293" y="142875"/>
                    <a:pt x="47625" y="136208"/>
                    <a:pt x="47625" y="128588"/>
                  </a:cubicBezTo>
                  <a:cubicBezTo>
                    <a:pt x="47625" y="120968"/>
                    <a:pt x="54293" y="114300"/>
                    <a:pt x="61913" y="114300"/>
                  </a:cubicBezTo>
                  <a:lnTo>
                    <a:pt x="242888" y="114300"/>
                  </a:lnTo>
                  <a:cubicBezTo>
                    <a:pt x="250508" y="114300"/>
                    <a:pt x="257175" y="120968"/>
                    <a:pt x="257175" y="128588"/>
                  </a:cubicBezTo>
                  <a:cubicBezTo>
                    <a:pt x="257175" y="136208"/>
                    <a:pt x="250508" y="142875"/>
                    <a:pt x="242888" y="142875"/>
                  </a:cubicBezTo>
                  <a:close/>
                  <a:moveTo>
                    <a:pt x="242888" y="85725"/>
                  </a:moveTo>
                  <a:lnTo>
                    <a:pt x="61913" y="85725"/>
                  </a:lnTo>
                  <a:cubicBezTo>
                    <a:pt x="54293" y="85725"/>
                    <a:pt x="47625" y="79057"/>
                    <a:pt x="47625" y="71438"/>
                  </a:cubicBezTo>
                  <a:cubicBezTo>
                    <a:pt x="47625" y="63818"/>
                    <a:pt x="54293" y="57150"/>
                    <a:pt x="61913" y="57150"/>
                  </a:cubicBezTo>
                  <a:lnTo>
                    <a:pt x="242888" y="57150"/>
                  </a:lnTo>
                  <a:cubicBezTo>
                    <a:pt x="250508" y="57150"/>
                    <a:pt x="257175" y="63818"/>
                    <a:pt x="257175" y="71438"/>
                  </a:cubicBezTo>
                  <a:cubicBezTo>
                    <a:pt x="257175" y="79057"/>
                    <a:pt x="250508" y="85725"/>
                    <a:pt x="242888" y="857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564904"/>
            <a:ext cx="7543875" cy="158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176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o-RO" dirty="0"/>
              <a:t>Protocol gradat</a:t>
            </a:r>
            <a:endParaRPr lang="en-GB" dirty="0"/>
          </a:p>
          <a:p>
            <a:r>
              <a:rPr lang="ro-RO" dirty="0"/>
              <a:t>Începeți cu</a:t>
            </a:r>
            <a:r>
              <a:rPr lang="en-GB" dirty="0"/>
              <a:t> 10 min, </a:t>
            </a:r>
            <a:r>
              <a:rPr lang="ro-RO" dirty="0"/>
              <a:t>apoi</a:t>
            </a:r>
            <a:r>
              <a:rPr lang="en-GB" dirty="0"/>
              <a:t> 20 min, </a:t>
            </a:r>
            <a:r>
              <a:rPr lang="ro-RO" dirty="0"/>
              <a:t>și</a:t>
            </a:r>
            <a:r>
              <a:rPr lang="en-GB" dirty="0"/>
              <a:t> 30min</a:t>
            </a:r>
          </a:p>
          <a:p>
            <a:r>
              <a:rPr lang="ro-RO" dirty="0"/>
              <a:t>Creșteți treptat intensitatea activităților</a:t>
            </a:r>
            <a:endParaRPr lang="en-US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20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</a:t>
            </a:r>
            <a:r>
              <a:rPr lang="ro-RO" b="1" dirty="0"/>
              <a:t>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2546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o-RO" dirty="0"/>
              <a:t>Începeți cu exerciții de flexibilitate, de exemplu întinderi</a:t>
            </a:r>
            <a:endParaRPr lang="en-US" dirty="0"/>
          </a:p>
          <a:p>
            <a:r>
              <a:rPr lang="ro-RO" dirty="0"/>
              <a:t>Includeți antrenament de rezistență</a:t>
            </a:r>
            <a:r>
              <a:rPr lang="en-US" dirty="0"/>
              <a:t>- </a:t>
            </a:r>
            <a:r>
              <a:rPr lang="ro-RO" dirty="0"/>
              <a:t>cel mai important tip de activitate fizică este antrenamentul de </a:t>
            </a:r>
            <a:r>
              <a:rPr lang="ro-RO" b="1" dirty="0"/>
              <a:t>forță</a:t>
            </a:r>
            <a:r>
              <a:rPr lang="ro-RO" dirty="0"/>
              <a:t> sau de </a:t>
            </a:r>
            <a:r>
              <a:rPr lang="ro-RO" b="1" dirty="0"/>
              <a:t>rezistență</a:t>
            </a:r>
            <a:r>
              <a:rPr lang="en-US" dirty="0"/>
              <a:t> </a:t>
            </a:r>
            <a:endParaRPr lang="en-US" b="1" dirty="0"/>
          </a:p>
          <a:p>
            <a:r>
              <a:rPr lang="en-US" dirty="0" err="1"/>
              <a:t>Fiți</a:t>
            </a:r>
            <a:r>
              <a:rPr lang="en-US" dirty="0"/>
              <a:t> </a:t>
            </a:r>
            <a:r>
              <a:rPr lang="en-US" dirty="0" err="1"/>
              <a:t>precauți</a:t>
            </a:r>
            <a:r>
              <a:rPr lang="en-US" dirty="0"/>
              <a:t> cu </a:t>
            </a:r>
            <a:r>
              <a:rPr lang="en-US" dirty="0" err="1"/>
              <a:t>antrenamentul</a:t>
            </a:r>
            <a:r>
              <a:rPr lang="en-US" dirty="0"/>
              <a:t> cardiovascular –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ro-RO" dirty="0"/>
              <a:t>exagera</a:t>
            </a:r>
            <a:r>
              <a:rPr lang="en-US" dirty="0"/>
              <a:t>. </a:t>
            </a:r>
            <a:r>
              <a:rPr lang="en-US" dirty="0" err="1"/>
              <a:t>Alegeți</a:t>
            </a:r>
            <a:r>
              <a:rPr lang="en-US" dirty="0"/>
              <a:t> </a:t>
            </a:r>
            <a:r>
              <a:rPr lang="en-US" dirty="0" err="1"/>
              <a:t>drumeții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jocuri</a:t>
            </a:r>
            <a:r>
              <a:rPr lang="en-US" dirty="0"/>
              <a:t> care au loc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cadru</a:t>
            </a:r>
            <a:r>
              <a:rPr lang="en-US" dirty="0"/>
              <a:t> de </a:t>
            </a:r>
            <a:r>
              <a:rPr lang="en-US" dirty="0" err="1"/>
              <a:t>grup</a:t>
            </a:r>
            <a:r>
              <a:rPr lang="en-US" dirty="0"/>
              <a:t>.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21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ro-RO" b="1" dirty="0"/>
              <a:t>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08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2276872"/>
            <a:ext cx="4392487" cy="92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4000" b="1" dirty="0"/>
              <a:t>Monitor</a:t>
            </a:r>
            <a:r>
              <a:rPr lang="ro-RO" sz="4000" b="1" dirty="0"/>
              <a:t>izare</a:t>
            </a:r>
            <a:r>
              <a:rPr lang="en-US" sz="4000" b="1" dirty="0"/>
              <a:t> </a:t>
            </a:r>
            <a:endParaRPr sz="2800" dirty="0"/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611560" y="3356992"/>
            <a:ext cx="3613200" cy="18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buNone/>
            </a:pPr>
            <a:r>
              <a:rPr lang="en-US" dirty="0"/>
              <a:t>Monitor</a:t>
            </a:r>
            <a:r>
              <a:rPr lang="ro-RO" dirty="0"/>
              <a:t>izați-vă</a:t>
            </a:r>
            <a:r>
              <a:rPr lang="en-US" dirty="0"/>
              <a:t> </a:t>
            </a:r>
            <a:r>
              <a:rPr lang="ro-RO" dirty="0"/>
              <a:t>tot timpul pacienții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b="1" dirty="0">
              <a:solidFill>
                <a:schemeClr val="accent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22</a:t>
            </a:fld>
            <a:endParaRPr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31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304800"/>
            <a:ext cx="4392487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o-RO" sz="2800" dirty="0"/>
              <a:t>Bibliografie</a:t>
            </a:r>
            <a:endParaRPr sz="2800" dirty="0"/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179513" y="851950"/>
            <a:ext cx="4392487" cy="55488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Cook BJ,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Wonderlich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 SA, Mitchell JE, Thompson R, Sherman R, McCallum K. Exercise in Eating Disorders Treatment: Systematic Review and Proposal of Guidelines. Med Sci Sports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Exerc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. 2016 Jul;48(7):1408-14.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doi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: 10.1249/MSS.0000000000000912.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Hsu, L. G. (1996). Epidemiology of the eating disorders. </a:t>
            </a:r>
            <a:r>
              <a:rPr lang="en-US" sz="105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Psychiatric Clinics of North America</a:t>
            </a:r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5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19</a:t>
            </a:r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(4), 681-700.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Quesnel, D. A., Cook, B., &amp; </a:t>
            </a:r>
            <a:r>
              <a:rPr lang="en-GB" sz="105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Caperchione</a:t>
            </a:r>
            <a:r>
              <a:rPr lang="en-GB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C. (2020). Guiding principles to inform future exercise protocols for eating disorder treatment. </a:t>
            </a:r>
            <a:r>
              <a:rPr lang="en-GB" sz="105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Health &amp; Fitness Journal of Canada</a:t>
            </a:r>
            <a:r>
              <a:rPr lang="en-GB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05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13</a:t>
            </a:r>
            <a:r>
              <a:rPr lang="en-GB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3-15.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American College of Sports Medicine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3"/>
              </a:rPr>
              <a:t>https://www.acsm.org/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Dean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Freedlander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 MD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4"/>
              </a:rPr>
              <a:t>https://www.deanfreedlandermd.com/eating-disorders?fbclid=IwAR0wkSAJMVHkMeWfRmhM7i5M1L9qljKxnU4Myf9779nDdsuXP2Oui05Ntk0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Mayo Clinic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5"/>
              </a:rPr>
              <a:t>https://www.mayoclinic.org/diseases-conditions/eating-disorders/symptoms-causes/syc-20353603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Healthline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6"/>
              </a:rPr>
              <a:t>https://www.healthline.com/nutrition/common-eating-disorders?fbclid=IwAR3nu2RVjMwC02h8gOXVcjmaUyWYZT6BIZSGeIEp6lFGOFS_MLb5jd6KHeE#causes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  <a:sym typeface="Barlow"/>
              </a:rPr>
              <a:t>NHS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  <a:sym typeface="Barlow"/>
                <a:hlinkClick r:id="rId7"/>
              </a:rPr>
              <a:t>https://www.nhs.uk/mental-health/feelings-symptoms-behaviours/behaviours/eating-disorders/overview/?fbclid=IwAR3cZEsZoVZmOSmXspI2OFJC5XADheSK2n81dqskzMBZPGC2BRxlKekcM80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  <a:p>
            <a:pPr marL="0" indent="0" algn="just">
              <a:buNone/>
            </a:pPr>
            <a:endParaRPr sz="10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23</a:t>
            </a:fld>
            <a:endParaRPr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o-RO" sz="2800" b="1" dirty="0"/>
              <a:t>T</a:t>
            </a:r>
            <a:r>
              <a:rPr lang="en-US" sz="2800" b="1" dirty="0" err="1"/>
              <a:t>ulburare</a:t>
            </a:r>
            <a:r>
              <a:rPr lang="ro-RO" sz="2800" b="1" dirty="0"/>
              <a:t>a</a:t>
            </a:r>
            <a:r>
              <a:rPr lang="en-US" sz="2800" b="1" dirty="0"/>
              <a:t> de </a:t>
            </a:r>
            <a:r>
              <a:rPr lang="en-US" sz="2800" b="1" dirty="0" err="1"/>
              <a:t>alimentație</a:t>
            </a:r>
            <a:r>
              <a:rPr lang="en-US" sz="2800" b="1" dirty="0"/>
              <a:t> </a:t>
            </a:r>
            <a:r>
              <a:rPr lang="en-US" sz="2800" b="1" dirty="0" err="1"/>
              <a:t>este</a:t>
            </a:r>
            <a:r>
              <a:rPr lang="en-US" sz="2800" b="1" dirty="0"/>
              <a:t> o </a:t>
            </a:r>
            <a:r>
              <a:rPr lang="en-US" sz="2800" b="1" dirty="0" err="1"/>
              <a:t>afecțiune</a:t>
            </a:r>
            <a:r>
              <a:rPr lang="en-US" sz="2800" b="1" dirty="0"/>
              <a:t> de </a:t>
            </a:r>
            <a:r>
              <a:rPr lang="en-US" sz="2800" b="1" dirty="0" err="1"/>
              <a:t>sănătate</a:t>
            </a:r>
            <a:r>
              <a:rPr lang="en-US" sz="2800" b="1" dirty="0"/>
              <a:t> </a:t>
            </a:r>
            <a:r>
              <a:rPr lang="en-US" sz="2800" b="1" dirty="0" err="1"/>
              <a:t>mintală</a:t>
            </a:r>
            <a:r>
              <a:rPr lang="en-US" sz="2800" b="1" dirty="0"/>
              <a:t> </a:t>
            </a:r>
            <a:r>
              <a:rPr lang="en-US" sz="2800" b="1" dirty="0" err="1"/>
              <a:t>în</a:t>
            </a:r>
            <a:r>
              <a:rPr lang="en-US" sz="2800" b="1" dirty="0"/>
              <a:t> care </a:t>
            </a:r>
            <a:r>
              <a:rPr lang="ro-RO" sz="2800" b="1" dirty="0"/>
              <a:t>se folosește controlul asupra consumului </a:t>
            </a:r>
            <a:r>
              <a:rPr lang="en-US" sz="2800" b="1" dirty="0" err="1"/>
              <a:t>alimentelor</a:t>
            </a:r>
            <a:r>
              <a:rPr lang="en-US" sz="2800" b="1" dirty="0"/>
              <a:t> </a:t>
            </a:r>
            <a:r>
              <a:rPr lang="en-US" sz="2800" b="1" dirty="0" err="1"/>
              <a:t>pentru</a:t>
            </a:r>
            <a:r>
              <a:rPr lang="en-US" sz="2800" b="1" dirty="0"/>
              <a:t> a face </a:t>
            </a:r>
            <a:r>
              <a:rPr lang="en-US" sz="2800" b="1" dirty="0" err="1"/>
              <a:t>față</a:t>
            </a:r>
            <a:r>
              <a:rPr lang="en-US" sz="2800" b="1" dirty="0"/>
              <a:t> </a:t>
            </a:r>
            <a:r>
              <a:rPr lang="en-US" sz="2800" b="1" dirty="0" err="1"/>
              <a:t>sentimentelor</a:t>
            </a:r>
            <a:r>
              <a:rPr lang="en-US" sz="2800" b="1" dirty="0"/>
              <a:t> </a:t>
            </a:r>
            <a:r>
              <a:rPr lang="en-US" sz="2800" b="1" dirty="0" err="1"/>
              <a:t>și</a:t>
            </a:r>
            <a:r>
              <a:rPr lang="en-US" sz="2800" b="1" dirty="0"/>
              <a:t> </a:t>
            </a:r>
            <a:r>
              <a:rPr lang="en-US" sz="2800" b="1" dirty="0" err="1"/>
              <a:t>altor</a:t>
            </a:r>
            <a:r>
              <a:rPr lang="en-US" sz="2800" b="1" dirty="0"/>
              <a:t> </a:t>
            </a:r>
            <a:r>
              <a:rPr lang="en-US" sz="2800" b="1" dirty="0" err="1"/>
              <a:t>situații</a:t>
            </a:r>
            <a:r>
              <a:rPr lang="en-US" sz="2800" b="1" dirty="0"/>
              <a:t>.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r>
              <a:rPr lang="en-US" sz="2800" dirty="0" err="1"/>
              <a:t>Comportamentele</a:t>
            </a:r>
            <a:r>
              <a:rPr lang="en-US" sz="2800" dirty="0"/>
              <a:t> </a:t>
            </a:r>
            <a:r>
              <a:rPr lang="en-US" sz="2800" dirty="0" err="1"/>
              <a:t>alimentare</a:t>
            </a:r>
            <a:r>
              <a:rPr lang="en-US" sz="2800" dirty="0"/>
              <a:t> </a:t>
            </a:r>
            <a:r>
              <a:rPr lang="en-US" sz="2800" dirty="0" err="1"/>
              <a:t>nesănătoase</a:t>
            </a:r>
            <a:r>
              <a:rPr lang="en-US" sz="2800" dirty="0"/>
              <a:t> pot include </a:t>
            </a:r>
            <a:r>
              <a:rPr lang="ro-RO" sz="2800" dirty="0"/>
              <a:t>mâncatul</a:t>
            </a:r>
            <a:r>
              <a:rPr lang="en-US" sz="2800" dirty="0"/>
              <a:t> </a:t>
            </a:r>
            <a:r>
              <a:rPr lang="en-US" sz="2800" dirty="0" err="1"/>
              <a:t>prea</a:t>
            </a:r>
            <a:r>
              <a:rPr lang="en-US" sz="2800" dirty="0"/>
              <a:t> </a:t>
            </a:r>
            <a:r>
              <a:rPr lang="en-US" sz="2800" dirty="0" err="1"/>
              <a:t>mult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prea</a:t>
            </a:r>
            <a:r>
              <a:rPr lang="en-US" sz="2800" dirty="0"/>
              <a:t> </a:t>
            </a:r>
            <a:r>
              <a:rPr lang="en-US" sz="2800" dirty="0" err="1"/>
              <a:t>puțin</a:t>
            </a:r>
            <a:r>
              <a:rPr lang="ro-RO" sz="2800" dirty="0"/>
              <a:t>, precum și griji excesive</a:t>
            </a:r>
            <a:r>
              <a:rPr lang="en-US" sz="2800" dirty="0"/>
              <a:t> cu </a:t>
            </a:r>
            <a:r>
              <a:rPr lang="en-US" sz="2800" dirty="0" err="1"/>
              <a:t>privire</a:t>
            </a:r>
            <a:r>
              <a:rPr lang="en-US" sz="2800" dirty="0"/>
              <a:t> la </a:t>
            </a:r>
            <a:r>
              <a:rPr lang="en-US" sz="2800" dirty="0" err="1"/>
              <a:t>greutatea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forma </a:t>
            </a:r>
            <a:r>
              <a:rPr lang="en-US" sz="2800" dirty="0" err="1"/>
              <a:t>corpului</a:t>
            </a:r>
            <a:r>
              <a:rPr lang="en-US" sz="2800" dirty="0"/>
              <a:t>.</a:t>
            </a:r>
          </a:p>
          <a:p>
            <a:pPr marL="76200" indent="0">
              <a:buNone/>
            </a:pPr>
            <a:r>
              <a:rPr lang="sr-Latn-RS" sz="1600" dirty="0"/>
              <a:t>https://www.nhs.uk/mental-health/feelings-symptoms-behaviours/behaviours/eating-disorders/overview/?fbclid=IwAR3cZEsZoVZmOSmXspI2OFJC5XADheSK2n81dqskzMBZPGC2BRxlKekcM80</a:t>
            </a:r>
            <a:endParaRPr sz="16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3</a:t>
            </a:fld>
            <a:endParaRPr kern="0">
              <a:solidFill>
                <a:srgbClr val="7483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Tulburare de alimentație</a:t>
            </a:r>
            <a:r>
              <a:rPr lang="sr-Latn-RS" b="1" dirty="0"/>
              <a:t>: </a:t>
            </a:r>
            <a:r>
              <a:rPr lang="en-US" b="1" dirty="0" err="1"/>
              <a:t>Defini</a:t>
            </a:r>
            <a:r>
              <a:rPr lang="ro-RO" b="1" dirty="0"/>
              <a:t>ție</a:t>
            </a:r>
            <a:endParaRPr lang="it-IT" dirty="0"/>
          </a:p>
        </p:txBody>
      </p:sp>
      <p:grpSp>
        <p:nvGrpSpPr>
          <p:cNvPr id="3" name="Google Shape;204;p18">
            <a:extLst>
              <a:ext uri="{FF2B5EF4-FFF2-40B4-BE49-F238E27FC236}">
                <a16:creationId xmlns:a16="http://schemas.microsoft.com/office/drawing/2014/main" id="{FF008CE6-B16F-9266-A61E-88BB824ED647}"/>
              </a:ext>
            </a:extLst>
          </p:cNvPr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4" name="Google Shape;205;p18">
              <a:extLst>
                <a:ext uri="{FF2B5EF4-FFF2-40B4-BE49-F238E27FC236}">
                  <a16:creationId xmlns:a16="http://schemas.microsoft.com/office/drawing/2014/main" id="{3BBB5046-D41D-4860-BA84-6B7D75E8115B}"/>
                </a:ext>
              </a:extLst>
            </p:cNvPr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206;p18">
              <a:extLst>
                <a:ext uri="{FF2B5EF4-FFF2-40B4-BE49-F238E27FC236}">
                  <a16:creationId xmlns:a16="http://schemas.microsoft.com/office/drawing/2014/main" id="{512D8273-3021-9765-6ACB-958EFB3F4229}"/>
                </a:ext>
              </a:extLst>
            </p:cNvPr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73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05722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800" dirty="0"/>
              <a:t>Anorexia nervosa [AN] </a:t>
            </a:r>
          </a:p>
          <a:p>
            <a:r>
              <a:rPr lang="en-US" sz="2800" dirty="0"/>
              <a:t>Bulimia nervosa [BN] </a:t>
            </a:r>
          </a:p>
          <a:p>
            <a:r>
              <a:rPr lang="ro-RO" sz="2800" dirty="0"/>
              <a:t>Alimentația compulsivă</a:t>
            </a:r>
            <a:endParaRPr lang="en-US" sz="2800" dirty="0"/>
          </a:p>
          <a:p>
            <a:r>
              <a:rPr lang="ro-RO" sz="2800" dirty="0"/>
              <a:t>Tulburarea de ruminare</a:t>
            </a:r>
            <a:endParaRPr lang="en-US" sz="2800" dirty="0"/>
          </a:p>
          <a:p>
            <a:r>
              <a:rPr lang="en-US" sz="2800" dirty="0" err="1"/>
              <a:t>Tulburare</a:t>
            </a:r>
            <a:r>
              <a:rPr lang="ro-RO" sz="2800" dirty="0"/>
              <a:t>a</a:t>
            </a:r>
            <a:r>
              <a:rPr lang="en-US" sz="2800" dirty="0"/>
              <a:t> de</a:t>
            </a:r>
            <a:r>
              <a:rPr lang="ro-RO" sz="2800" dirty="0"/>
              <a:t> alimentație prin</a:t>
            </a:r>
            <a:r>
              <a:rPr lang="en-US" sz="2800" dirty="0"/>
              <a:t> </a:t>
            </a:r>
            <a:r>
              <a:rPr lang="en-US" sz="2800" dirty="0" err="1"/>
              <a:t>evitare</a:t>
            </a:r>
            <a:r>
              <a:rPr lang="en-US" sz="2800" dirty="0"/>
              <a:t>/</a:t>
            </a:r>
            <a:r>
              <a:rPr lang="en-US" sz="2800" dirty="0" err="1"/>
              <a:t>restricție</a:t>
            </a:r>
            <a:r>
              <a:rPr lang="en-US" sz="2800" dirty="0"/>
              <a:t> a </a:t>
            </a:r>
            <a:r>
              <a:rPr lang="en-US" sz="2800" dirty="0" err="1"/>
              <a:t>consumului</a:t>
            </a:r>
            <a:r>
              <a:rPr lang="en-US" sz="2800" dirty="0"/>
              <a:t> de </a:t>
            </a:r>
            <a:r>
              <a:rPr lang="en-US" sz="2800" dirty="0" err="1"/>
              <a:t>alimente</a:t>
            </a: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4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Tulburări de alimentație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7CAC4-E9EB-E721-76EA-36E98AFAC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06579"/>
            <a:ext cx="2133600" cy="221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50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6"/>
            <a:ext cx="8568952" cy="459674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000" dirty="0"/>
              <a:t>Anorexia </a:t>
            </a:r>
            <a:r>
              <a:rPr lang="en-US" sz="2000" dirty="0" err="1"/>
              <a:t>nervoasă</a:t>
            </a:r>
            <a:r>
              <a:rPr lang="en-US" sz="2000" dirty="0"/>
              <a:t> - </a:t>
            </a:r>
            <a:r>
              <a:rPr lang="en-US" sz="2000" dirty="0" err="1"/>
              <a:t>adesea</a:t>
            </a:r>
            <a:r>
              <a:rPr lang="en-US" sz="2000" dirty="0"/>
              <a:t> </a:t>
            </a:r>
            <a:r>
              <a:rPr lang="en-US" sz="2000" dirty="0" err="1"/>
              <a:t>numită</a:t>
            </a:r>
            <a:r>
              <a:rPr lang="en-US" sz="2000" dirty="0"/>
              <a:t> </a:t>
            </a:r>
            <a:r>
              <a:rPr lang="en-US" sz="2000" dirty="0" err="1"/>
              <a:t>pur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simplu</a:t>
            </a:r>
            <a:r>
              <a:rPr lang="en-US" sz="2000" dirty="0"/>
              <a:t> </a:t>
            </a:r>
            <a:r>
              <a:rPr lang="en-US" sz="2000" dirty="0" err="1"/>
              <a:t>anorexie</a:t>
            </a:r>
            <a:r>
              <a:rPr lang="en-US" sz="2000" dirty="0"/>
              <a:t> - </a:t>
            </a:r>
            <a:r>
              <a:rPr lang="en-US" sz="2000" dirty="0" err="1"/>
              <a:t>este</a:t>
            </a:r>
            <a:r>
              <a:rPr lang="en-US" sz="2000" dirty="0"/>
              <a:t> o </a:t>
            </a:r>
            <a:r>
              <a:rPr lang="en-US" sz="2000" dirty="0" err="1"/>
              <a:t>tulburare</a:t>
            </a:r>
            <a:r>
              <a:rPr lang="en-US" sz="2000" dirty="0"/>
              <a:t> </a:t>
            </a:r>
            <a:r>
              <a:rPr lang="en-US" sz="2000" dirty="0" err="1"/>
              <a:t>alimentară</a:t>
            </a:r>
            <a:r>
              <a:rPr lang="en-US" sz="2000" dirty="0"/>
              <a:t> care </a:t>
            </a:r>
            <a:r>
              <a:rPr lang="en-US" sz="2000" dirty="0" err="1"/>
              <a:t>poate</a:t>
            </a:r>
            <a:r>
              <a:rPr lang="en-US" sz="2000" dirty="0"/>
              <a:t> </a:t>
            </a:r>
            <a:r>
              <a:rPr lang="en-US" sz="2000" dirty="0" err="1"/>
              <a:t>pune</a:t>
            </a:r>
            <a:r>
              <a:rPr lang="en-US" sz="2000" dirty="0"/>
              <a:t> </a:t>
            </a:r>
            <a:r>
              <a:rPr lang="en-US" sz="2000" dirty="0" err="1"/>
              <a:t>viața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pericol</a:t>
            </a:r>
            <a:r>
              <a:rPr lang="en-US" sz="2000" dirty="0"/>
              <a:t>, </a:t>
            </a:r>
            <a:r>
              <a:rPr lang="en-US" sz="2000" dirty="0" err="1"/>
              <a:t>caracterizată</a:t>
            </a:r>
            <a:r>
              <a:rPr lang="en-US" sz="2000" dirty="0"/>
              <a:t> </a:t>
            </a:r>
            <a:r>
              <a:rPr lang="en-US" sz="2000" dirty="0" err="1"/>
              <a:t>printr</a:t>
            </a:r>
            <a:r>
              <a:rPr lang="en-US" sz="2000" dirty="0"/>
              <a:t>-o </a:t>
            </a:r>
            <a:r>
              <a:rPr lang="en-US" sz="2000" dirty="0" err="1"/>
              <a:t>greutate</a:t>
            </a:r>
            <a:r>
              <a:rPr lang="en-US" sz="2000" dirty="0"/>
              <a:t> </a:t>
            </a:r>
            <a:r>
              <a:rPr lang="en-US" sz="2000" dirty="0" err="1"/>
              <a:t>corporală</a:t>
            </a:r>
            <a:r>
              <a:rPr lang="en-US" sz="2000" dirty="0"/>
              <a:t> anormal de </a:t>
            </a:r>
            <a:r>
              <a:rPr lang="en-US" sz="2000" dirty="0" err="1"/>
              <a:t>scăzută</a:t>
            </a:r>
            <a:r>
              <a:rPr lang="en-US" sz="2000" dirty="0"/>
              <a:t>, </a:t>
            </a:r>
            <a:r>
              <a:rPr lang="en-US" sz="2000" dirty="0" err="1"/>
              <a:t>frică</a:t>
            </a:r>
            <a:r>
              <a:rPr lang="en-US" sz="2000" dirty="0"/>
              <a:t> </a:t>
            </a:r>
            <a:r>
              <a:rPr lang="en-US" sz="2000" dirty="0" err="1"/>
              <a:t>intensă</a:t>
            </a:r>
            <a:r>
              <a:rPr lang="en-US" sz="2000" dirty="0"/>
              <a:t> de </a:t>
            </a:r>
            <a:r>
              <a:rPr lang="ro-RO" sz="2000" dirty="0"/>
              <a:t>creșterea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greutate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o </a:t>
            </a:r>
            <a:r>
              <a:rPr lang="en-US" sz="2000" dirty="0" err="1"/>
              <a:t>percepție</a:t>
            </a:r>
            <a:r>
              <a:rPr lang="en-US" sz="2000" dirty="0"/>
              <a:t> </a:t>
            </a:r>
            <a:r>
              <a:rPr lang="en-US" sz="2000" dirty="0" err="1"/>
              <a:t>distorsionată</a:t>
            </a:r>
            <a:r>
              <a:rPr lang="en-US" sz="2000" dirty="0"/>
              <a:t> a </a:t>
            </a:r>
            <a:r>
              <a:rPr lang="en-US" sz="2000" dirty="0" err="1"/>
              <a:t>greutății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formei</a:t>
            </a:r>
            <a:r>
              <a:rPr lang="ro-RO" sz="2000" dirty="0"/>
              <a:t> corpului</a:t>
            </a:r>
            <a:r>
              <a:rPr lang="en-US" sz="2000" dirty="0"/>
              <a:t>. </a:t>
            </a:r>
            <a:r>
              <a:rPr lang="en-US" sz="2000" dirty="0" err="1"/>
              <a:t>Persoanele</a:t>
            </a:r>
            <a:r>
              <a:rPr lang="en-US" sz="2000" dirty="0"/>
              <a:t> cu </a:t>
            </a:r>
            <a:r>
              <a:rPr lang="en-US" sz="2000" dirty="0" err="1"/>
              <a:t>anorexie</a:t>
            </a:r>
            <a:r>
              <a:rPr lang="en-US" sz="2000" dirty="0"/>
              <a:t> fac </a:t>
            </a:r>
            <a:r>
              <a:rPr lang="en-US" sz="2000" dirty="0" err="1"/>
              <a:t>eforturi</a:t>
            </a:r>
            <a:r>
              <a:rPr lang="en-US" sz="2000" dirty="0"/>
              <a:t> extreme </a:t>
            </a:r>
            <a:r>
              <a:rPr lang="en-US" sz="2000" dirty="0" err="1"/>
              <a:t>pentru</a:t>
            </a:r>
            <a:r>
              <a:rPr lang="en-US" sz="2000" dirty="0"/>
              <a:t> a-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controla</a:t>
            </a:r>
            <a:r>
              <a:rPr lang="en-US" sz="2000" dirty="0"/>
              <a:t> </a:t>
            </a:r>
            <a:r>
              <a:rPr lang="en-US" sz="2000" dirty="0" err="1"/>
              <a:t>greutatea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forma</a:t>
            </a:r>
            <a:r>
              <a:rPr lang="ro-RO" sz="2000" dirty="0"/>
              <a:t> corpului</a:t>
            </a:r>
            <a:r>
              <a:rPr lang="en-US" sz="2000" dirty="0"/>
              <a:t>, </a:t>
            </a:r>
            <a:r>
              <a:rPr lang="en-US" sz="2000" dirty="0" err="1"/>
              <a:t>ceea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adesea</a:t>
            </a:r>
            <a:r>
              <a:rPr lang="en-US" sz="2000" dirty="0"/>
              <a:t> </a:t>
            </a:r>
            <a:r>
              <a:rPr lang="en-US" sz="2000" dirty="0" err="1"/>
              <a:t>interferează</a:t>
            </a:r>
            <a:r>
              <a:rPr lang="en-US" sz="2000" dirty="0"/>
              <a:t> </a:t>
            </a:r>
            <a:r>
              <a:rPr lang="en-US" sz="2000" dirty="0" err="1"/>
              <a:t>semnificativ</a:t>
            </a:r>
            <a:r>
              <a:rPr lang="en-US" sz="2000" dirty="0"/>
              <a:t> cu </a:t>
            </a:r>
            <a:r>
              <a:rPr lang="en-US" sz="2000" dirty="0" err="1"/>
              <a:t>sănătatea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activitățile</a:t>
            </a:r>
            <a:r>
              <a:rPr lang="en-US" sz="2000" dirty="0"/>
              <a:t> lor de </a:t>
            </a:r>
            <a:r>
              <a:rPr lang="ro-RO" sz="2000" dirty="0"/>
              <a:t>zi cu zi</a:t>
            </a:r>
            <a:r>
              <a:rPr lang="en-US" sz="2000" dirty="0"/>
              <a:t>.</a:t>
            </a:r>
          </a:p>
          <a:p>
            <a:pPr>
              <a:spcBef>
                <a:spcPts val="1000"/>
              </a:spcBef>
            </a:pPr>
            <a:r>
              <a:rPr lang="ro-RO" sz="2000" dirty="0"/>
              <a:t>Persoanele care suferă de </a:t>
            </a:r>
            <a:r>
              <a:rPr lang="en-US" sz="2000" dirty="0" err="1"/>
              <a:t>anorexie</a:t>
            </a:r>
            <a:r>
              <a:rPr lang="en-US" sz="2000" dirty="0"/>
              <a:t> </a:t>
            </a:r>
            <a:r>
              <a:rPr lang="ro-RO" sz="2000" dirty="0"/>
              <a:t>își </a:t>
            </a:r>
            <a:r>
              <a:rPr lang="en-US" sz="2000" dirty="0" err="1"/>
              <a:t>limite</a:t>
            </a:r>
            <a:r>
              <a:rPr lang="ro-RO" sz="2000" dirty="0"/>
              <a:t>ază</a:t>
            </a:r>
            <a:r>
              <a:rPr lang="en-US" sz="2000" dirty="0"/>
              <a:t> </a:t>
            </a:r>
            <a:r>
              <a:rPr lang="ro-RO" sz="2000" dirty="0"/>
              <a:t>exagerat de mult</a:t>
            </a:r>
            <a:r>
              <a:rPr lang="en-US" sz="2000" dirty="0"/>
              <a:t> </a:t>
            </a:r>
            <a:r>
              <a:rPr lang="ro-RO" sz="2000" dirty="0"/>
              <a:t>numărul de </a:t>
            </a:r>
            <a:r>
              <a:rPr lang="en-US" sz="2000" dirty="0" err="1"/>
              <a:t>calorii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folose</a:t>
            </a:r>
            <a:r>
              <a:rPr lang="ro-RO" sz="2000" dirty="0"/>
              <a:t>sc</a:t>
            </a:r>
            <a:r>
              <a:rPr lang="en-US" sz="2000" dirty="0"/>
              <a:t> </a:t>
            </a:r>
            <a:r>
              <a:rPr lang="en-US" sz="2000" dirty="0" err="1"/>
              <a:t>alte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pierde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greutate</a:t>
            </a:r>
            <a:r>
              <a:rPr lang="en-US" sz="2000" dirty="0"/>
              <a:t>, cum </a:t>
            </a:r>
            <a:r>
              <a:rPr lang="en-US" sz="2000" dirty="0" err="1"/>
              <a:t>ar</a:t>
            </a:r>
            <a:r>
              <a:rPr lang="en-US" sz="2000" dirty="0"/>
              <a:t> fi </a:t>
            </a:r>
            <a:r>
              <a:rPr lang="en-US" sz="2000" dirty="0" err="1"/>
              <a:t>exercițiile</a:t>
            </a:r>
            <a:r>
              <a:rPr lang="en-US" sz="2000" dirty="0"/>
              <a:t> </a:t>
            </a:r>
            <a:r>
              <a:rPr lang="en-US" sz="2000" dirty="0" err="1"/>
              <a:t>fizice</a:t>
            </a:r>
            <a:r>
              <a:rPr lang="en-US" sz="2000" dirty="0"/>
              <a:t> </a:t>
            </a:r>
            <a:r>
              <a:rPr lang="en-US" sz="2000" dirty="0" err="1"/>
              <a:t>excesive</a:t>
            </a:r>
            <a:r>
              <a:rPr lang="en-US" sz="2000" dirty="0"/>
              <a:t>, </a:t>
            </a:r>
            <a:r>
              <a:rPr lang="en-US" sz="2000" dirty="0" err="1"/>
              <a:t>utilizarea</a:t>
            </a:r>
            <a:r>
              <a:rPr lang="en-US" sz="2000" dirty="0"/>
              <a:t> </a:t>
            </a:r>
            <a:r>
              <a:rPr lang="en-US" sz="2000" dirty="0" err="1"/>
              <a:t>laxativelor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a </a:t>
            </a:r>
            <a:r>
              <a:rPr lang="ro-RO" sz="2000" dirty="0"/>
              <a:t>altor suplimente pentru digestie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ro-RO" sz="2000" dirty="0"/>
              <a:t>inducerea vomitării</a:t>
            </a:r>
            <a:r>
              <a:rPr lang="en-US" sz="2000" dirty="0"/>
              <a:t> </a:t>
            </a:r>
            <a:r>
              <a:rPr lang="en-US" sz="2000" dirty="0" err="1"/>
              <a:t>după</a:t>
            </a:r>
            <a:r>
              <a:rPr lang="en-US" sz="2000" dirty="0"/>
              <a:t> </a:t>
            </a:r>
            <a:r>
              <a:rPr lang="ro-RO" sz="2000" dirty="0"/>
              <a:t>servirea mesei</a:t>
            </a:r>
            <a:r>
              <a:rPr lang="en-US" sz="2000" dirty="0"/>
              <a:t>. </a:t>
            </a:r>
            <a:r>
              <a:rPr lang="en-US" sz="2000" dirty="0" err="1"/>
              <a:t>Eforturile</a:t>
            </a:r>
            <a:r>
              <a:rPr lang="en-US" sz="2000" dirty="0"/>
              <a:t> de a</a:t>
            </a:r>
            <a:r>
              <a:rPr lang="ro-RO" sz="2000" dirty="0"/>
              <a:t>-și </a:t>
            </a:r>
            <a:r>
              <a:rPr lang="en-US" sz="2000" dirty="0"/>
              <a:t>reduce </a:t>
            </a:r>
            <a:r>
              <a:rPr lang="en-US" sz="2000" dirty="0" err="1"/>
              <a:t>greutatea</a:t>
            </a:r>
            <a:r>
              <a:rPr lang="en-US" sz="2000" dirty="0"/>
              <a:t>, </a:t>
            </a:r>
            <a:r>
              <a:rPr lang="en-US" sz="2000" dirty="0" err="1"/>
              <a:t>chiar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atunci</a:t>
            </a:r>
            <a:r>
              <a:rPr lang="en-US" sz="2000" dirty="0"/>
              <a:t> </a:t>
            </a:r>
            <a:r>
              <a:rPr lang="en-US" sz="2000" dirty="0" err="1"/>
              <a:t>când</a:t>
            </a:r>
            <a:r>
              <a:rPr lang="en-US" sz="2000" dirty="0"/>
              <a:t> sunt </a:t>
            </a:r>
            <a:r>
              <a:rPr lang="en-US" sz="2000" dirty="0" err="1"/>
              <a:t>subponderal</a:t>
            </a:r>
            <a:r>
              <a:rPr lang="ro-RO" sz="2000" dirty="0"/>
              <a:t>e</a:t>
            </a:r>
            <a:r>
              <a:rPr lang="en-US" sz="2000" dirty="0"/>
              <a:t>, pot </a:t>
            </a:r>
            <a:r>
              <a:rPr lang="en-US" sz="2000" dirty="0" err="1"/>
              <a:t>provoca</a:t>
            </a:r>
            <a:r>
              <a:rPr lang="en-US" sz="2000" dirty="0"/>
              <a:t> </a:t>
            </a:r>
            <a:r>
              <a:rPr lang="en-US" sz="2000" dirty="0" err="1"/>
              <a:t>probleme</a:t>
            </a:r>
            <a:r>
              <a:rPr lang="en-US" sz="2000" dirty="0"/>
              <a:t> grave de </a:t>
            </a:r>
            <a:r>
              <a:rPr lang="en-US" sz="2000" dirty="0" err="1"/>
              <a:t>sănătate</a:t>
            </a:r>
            <a:r>
              <a:rPr lang="en-US" sz="2000" dirty="0"/>
              <a:t>, </a:t>
            </a:r>
            <a:r>
              <a:rPr lang="en-US" sz="2000" dirty="0" err="1"/>
              <a:t>uneori</a:t>
            </a:r>
            <a:r>
              <a:rPr lang="en-US" sz="2000" dirty="0"/>
              <a:t> </a:t>
            </a:r>
            <a:r>
              <a:rPr lang="en-US" sz="2000" dirty="0" err="1"/>
              <a:t>până</a:t>
            </a:r>
            <a:r>
              <a:rPr lang="en-US" sz="2000" dirty="0"/>
              <a:t> la </a:t>
            </a:r>
            <a:r>
              <a:rPr lang="en-US" sz="2000" dirty="0" err="1"/>
              <a:t>înfometarea</a:t>
            </a:r>
            <a:r>
              <a:rPr lang="ro-RO" sz="2000" dirty="0"/>
              <a:t> care duce la moarte</a:t>
            </a:r>
            <a:r>
              <a:rPr lang="en-US" sz="2000" dirty="0"/>
              <a:t>.</a:t>
            </a:r>
          </a:p>
          <a:p>
            <a:pPr marL="76200" indent="0">
              <a:spcBef>
                <a:spcPts val="1000"/>
              </a:spcBef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5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Anorexia 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205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5"/>
            <a:ext cx="8568952" cy="45205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2000" dirty="0"/>
              <a:t>Bulimia </a:t>
            </a:r>
            <a:r>
              <a:rPr lang="en-US" sz="2000" dirty="0" err="1"/>
              <a:t>nervoasă</a:t>
            </a:r>
            <a:r>
              <a:rPr lang="en-US" sz="2000" dirty="0"/>
              <a:t> – </a:t>
            </a:r>
            <a:r>
              <a:rPr lang="en-US" sz="2000" dirty="0" err="1"/>
              <a:t>numită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</a:t>
            </a:r>
            <a:r>
              <a:rPr lang="en-US" sz="2000" dirty="0" err="1"/>
              <a:t>obișnuit</a:t>
            </a:r>
            <a:r>
              <a:rPr lang="en-US" sz="2000" dirty="0"/>
              <a:t> bulimia – </a:t>
            </a:r>
            <a:r>
              <a:rPr lang="en-US" sz="2000" dirty="0" err="1"/>
              <a:t>este</a:t>
            </a:r>
            <a:r>
              <a:rPr lang="en-US" sz="2000" dirty="0"/>
              <a:t> o </a:t>
            </a:r>
            <a:r>
              <a:rPr lang="en-US" sz="2000" dirty="0" err="1"/>
              <a:t>tulburare</a:t>
            </a:r>
            <a:r>
              <a:rPr lang="en-US" sz="2000" dirty="0"/>
              <a:t> de </a:t>
            </a:r>
            <a:r>
              <a:rPr lang="en-US" sz="2000" dirty="0" err="1"/>
              <a:t>alimentație</a:t>
            </a:r>
            <a:r>
              <a:rPr lang="en-US" sz="2000" dirty="0"/>
              <a:t> </a:t>
            </a:r>
            <a:r>
              <a:rPr lang="en-US" sz="2000" dirty="0" err="1"/>
              <a:t>gravă</a:t>
            </a:r>
            <a:r>
              <a:rPr lang="en-US" sz="2000" dirty="0"/>
              <a:t>, care </a:t>
            </a:r>
            <a:r>
              <a:rPr lang="en-US" sz="2000" dirty="0" err="1"/>
              <a:t>poate</a:t>
            </a:r>
            <a:r>
              <a:rPr lang="en-US" sz="2000" dirty="0"/>
              <a:t> </a:t>
            </a:r>
            <a:r>
              <a:rPr lang="en-US" sz="2000" dirty="0" err="1"/>
              <a:t>pune</a:t>
            </a:r>
            <a:r>
              <a:rPr lang="en-US" sz="2000" dirty="0"/>
              <a:t> </a:t>
            </a:r>
            <a:r>
              <a:rPr lang="en-US" sz="2000" dirty="0" err="1"/>
              <a:t>viața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pericol</a:t>
            </a:r>
            <a:r>
              <a:rPr lang="en-US" sz="2000" dirty="0"/>
              <a:t>. </a:t>
            </a:r>
            <a:r>
              <a:rPr lang="ro-RO" sz="2000" dirty="0"/>
              <a:t>Persoanele care suferă de </a:t>
            </a:r>
            <a:r>
              <a:rPr lang="en-US" sz="2000" dirty="0" err="1"/>
              <a:t>bulimie</a:t>
            </a:r>
            <a:r>
              <a:rPr lang="ro-RO" sz="2000" dirty="0"/>
              <a:t> au </a:t>
            </a:r>
            <a:r>
              <a:rPr lang="en-US" sz="2000" dirty="0" err="1"/>
              <a:t>episoade</a:t>
            </a:r>
            <a:r>
              <a:rPr lang="en-US" sz="2000" dirty="0"/>
              <a:t> de </a:t>
            </a:r>
            <a:r>
              <a:rPr lang="ro-RO" sz="2000" dirty="0"/>
              <a:t>mâncat în </a:t>
            </a:r>
            <a:r>
              <a:rPr lang="en-US" sz="2000" dirty="0" err="1"/>
              <a:t>exces</a:t>
            </a:r>
            <a:r>
              <a:rPr lang="ro-RO" sz="2000" dirty="0"/>
              <a:t>, urmate de vomitare, mecanism care determină </a:t>
            </a:r>
            <a:r>
              <a:rPr lang="en-US" sz="2000" dirty="0" err="1"/>
              <a:t>senzația</a:t>
            </a:r>
            <a:r>
              <a:rPr lang="en-US" sz="2000" dirty="0"/>
              <a:t> de </a:t>
            </a:r>
            <a:r>
              <a:rPr lang="en-US" sz="2000" dirty="0" err="1"/>
              <a:t>lipsă</a:t>
            </a:r>
            <a:r>
              <a:rPr lang="en-US" sz="2000" dirty="0"/>
              <a:t> de control </a:t>
            </a:r>
            <a:r>
              <a:rPr lang="en-US" sz="2000" dirty="0" err="1"/>
              <a:t>asupra</a:t>
            </a:r>
            <a:r>
              <a:rPr lang="en-US" sz="2000" dirty="0"/>
              <a:t> </a:t>
            </a:r>
            <a:r>
              <a:rPr lang="en-US" sz="2000" dirty="0" err="1"/>
              <a:t>alimentației</a:t>
            </a:r>
            <a:r>
              <a:rPr lang="en-US" sz="2000" dirty="0"/>
              <a:t>. </a:t>
            </a:r>
            <a:r>
              <a:rPr lang="en-US" sz="2000" dirty="0" err="1"/>
              <a:t>Mulți</a:t>
            </a:r>
            <a:r>
              <a:rPr lang="en-US" sz="2000" dirty="0"/>
              <a:t> </a:t>
            </a:r>
            <a:r>
              <a:rPr lang="en-US" sz="2000" dirty="0" err="1"/>
              <a:t>oameni</a:t>
            </a:r>
            <a:r>
              <a:rPr lang="en-US" sz="2000" dirty="0"/>
              <a:t> cu </a:t>
            </a:r>
            <a:r>
              <a:rPr lang="en-US" sz="2000" dirty="0" err="1"/>
              <a:t>bulimie</a:t>
            </a:r>
            <a:r>
              <a:rPr lang="en-US" sz="2000" dirty="0"/>
              <a:t> </a:t>
            </a:r>
            <a:r>
              <a:rPr lang="ro-RO" sz="2000" dirty="0"/>
              <a:t>evită</a:t>
            </a:r>
            <a:r>
              <a:rPr lang="en-US" sz="2000" dirty="0"/>
              <a:t>, de </a:t>
            </a:r>
            <a:r>
              <a:rPr lang="en-US" sz="2000" dirty="0" err="1"/>
              <a:t>asemenea</a:t>
            </a:r>
            <a:r>
              <a:rPr lang="en-US" sz="2000" dirty="0"/>
              <a:t>,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en-US" sz="2000" dirty="0" err="1"/>
              <a:t>mănânce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timpul</a:t>
            </a:r>
            <a:r>
              <a:rPr lang="en-US" sz="2000" dirty="0"/>
              <a:t> </a:t>
            </a:r>
            <a:r>
              <a:rPr lang="en-US" sz="2000" dirty="0" err="1"/>
              <a:t>zilei</a:t>
            </a:r>
            <a:r>
              <a:rPr lang="en-US" sz="2000" dirty="0"/>
              <a:t>, </a:t>
            </a:r>
            <a:r>
              <a:rPr lang="en-US" sz="2000" dirty="0" err="1"/>
              <a:t>ceea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duce </a:t>
            </a:r>
            <a:r>
              <a:rPr lang="en-US" sz="2000" dirty="0" err="1"/>
              <a:t>adesea</a:t>
            </a:r>
            <a:r>
              <a:rPr lang="en-US" sz="2000" dirty="0"/>
              <a:t> la </a:t>
            </a:r>
            <a:r>
              <a:rPr lang="ro-RO" sz="2000" dirty="0"/>
              <a:t>excese alimentare </a:t>
            </a:r>
            <a:r>
              <a:rPr lang="en-US" sz="2000" dirty="0" err="1"/>
              <a:t>și</a:t>
            </a:r>
            <a:r>
              <a:rPr lang="ro-RO" sz="2000" dirty="0"/>
              <a:t>, apoi, la vomitare autoindusă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timpul</a:t>
            </a:r>
            <a:r>
              <a:rPr lang="en-US" sz="2000" dirty="0"/>
              <a:t> </a:t>
            </a:r>
            <a:r>
              <a:rPr lang="en-US" sz="2000" dirty="0" err="1"/>
              <a:t>acestor</a:t>
            </a:r>
            <a:r>
              <a:rPr lang="en-US" sz="2000" dirty="0"/>
              <a:t> </a:t>
            </a:r>
            <a:r>
              <a:rPr lang="en-US" sz="2000" dirty="0" err="1"/>
              <a:t>episoade</a:t>
            </a:r>
            <a:r>
              <a:rPr lang="en-US" sz="2000" dirty="0"/>
              <a:t>, de </a:t>
            </a:r>
            <a:r>
              <a:rPr lang="en-US" sz="2000" dirty="0" err="1"/>
              <a:t>obicei</a:t>
            </a:r>
            <a:r>
              <a:rPr lang="en-US" sz="2000" dirty="0"/>
              <a:t> </a:t>
            </a:r>
            <a:r>
              <a:rPr lang="en-US" sz="2000" dirty="0" err="1"/>
              <a:t>mănânc</a:t>
            </a:r>
            <a:r>
              <a:rPr lang="ro-RO" sz="2000" dirty="0"/>
              <a:t>ă</a:t>
            </a:r>
            <a:r>
              <a:rPr lang="en-US" sz="2000" dirty="0"/>
              <a:t> o </a:t>
            </a:r>
            <a:r>
              <a:rPr lang="en-US" sz="2000" dirty="0" err="1"/>
              <a:t>cantitate</a:t>
            </a:r>
            <a:r>
              <a:rPr lang="en-US" sz="2000" dirty="0"/>
              <a:t> mare de </a:t>
            </a:r>
            <a:r>
              <a:rPr lang="en-US" sz="2000" dirty="0" err="1"/>
              <a:t>alimente</a:t>
            </a:r>
            <a:r>
              <a:rPr lang="en-US" sz="2000" dirty="0"/>
              <a:t> </a:t>
            </a:r>
            <a:r>
              <a:rPr lang="en-US" sz="2000" dirty="0" err="1"/>
              <a:t>într</a:t>
            </a:r>
            <a:r>
              <a:rPr lang="en-US" sz="2000" dirty="0"/>
              <a:t>-un </a:t>
            </a:r>
            <a:r>
              <a:rPr lang="en-US" sz="2000" dirty="0" err="1"/>
              <a:t>timp</a:t>
            </a:r>
            <a:r>
              <a:rPr lang="en-US" sz="2000" dirty="0"/>
              <a:t> </a:t>
            </a:r>
            <a:r>
              <a:rPr lang="en-US" sz="2000" dirty="0" err="1"/>
              <a:t>scurt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apoi</a:t>
            </a:r>
            <a:r>
              <a:rPr lang="en-US" sz="2000" dirty="0"/>
              <a:t> </a:t>
            </a:r>
            <a:r>
              <a:rPr lang="ro-RO" sz="2000" dirty="0"/>
              <a:t>încearcă</a:t>
            </a:r>
            <a:r>
              <a:rPr lang="en-US" sz="2000" dirty="0"/>
              <a:t>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en-US" sz="2000" dirty="0" err="1"/>
              <a:t>scap</a:t>
            </a:r>
            <a:r>
              <a:rPr lang="ro-RO" sz="2000" dirty="0"/>
              <a:t>e</a:t>
            </a:r>
            <a:r>
              <a:rPr lang="en-US" sz="2000" dirty="0"/>
              <a:t> de </a:t>
            </a:r>
            <a:r>
              <a:rPr lang="en-US" sz="2000" dirty="0" err="1"/>
              <a:t>caloriile</a:t>
            </a:r>
            <a:r>
              <a:rPr lang="en-US" sz="2000" dirty="0"/>
              <a:t> </a:t>
            </a:r>
            <a:r>
              <a:rPr lang="en-US" sz="2000" dirty="0" err="1"/>
              <a:t>suplimentare</a:t>
            </a:r>
            <a:r>
              <a:rPr lang="en-US" sz="2000" dirty="0"/>
              <a:t> </a:t>
            </a:r>
            <a:r>
              <a:rPr lang="en-US" sz="2000" dirty="0" err="1"/>
              <a:t>într</a:t>
            </a:r>
            <a:r>
              <a:rPr lang="en-US" sz="2000" dirty="0"/>
              <a:t>-un mod </a:t>
            </a:r>
            <a:r>
              <a:rPr lang="en-US" sz="2000" dirty="0" err="1"/>
              <a:t>nesănătos</a:t>
            </a:r>
            <a:r>
              <a:rPr lang="en-US" sz="2000" dirty="0"/>
              <a:t>. Din </a:t>
            </a:r>
            <a:r>
              <a:rPr lang="en-US" sz="2000" dirty="0" err="1"/>
              <a:t>cauza</a:t>
            </a:r>
            <a:r>
              <a:rPr lang="en-US" sz="2000" dirty="0"/>
              <a:t> </a:t>
            </a:r>
            <a:r>
              <a:rPr lang="en-US" sz="2000" dirty="0" err="1"/>
              <a:t>vinovăției</a:t>
            </a:r>
            <a:r>
              <a:rPr lang="en-US" sz="2000" dirty="0"/>
              <a:t>, a </a:t>
            </a:r>
            <a:r>
              <a:rPr lang="en-US" sz="2000" dirty="0" err="1"/>
              <a:t>rușinii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a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frici</a:t>
            </a:r>
            <a:r>
              <a:rPr lang="en-US" sz="2000" dirty="0"/>
              <a:t> intense de </a:t>
            </a:r>
            <a:r>
              <a:rPr lang="en-US" sz="2000" dirty="0" err="1"/>
              <a:t>creștere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greutate</a:t>
            </a:r>
            <a:r>
              <a:rPr lang="en-US" sz="2000" dirty="0"/>
              <a:t>, </a:t>
            </a:r>
            <a:r>
              <a:rPr lang="ro-RO" sz="2000" dirty="0"/>
              <a:t>aceste persoane își provoacă vomitare, </a:t>
            </a:r>
            <a:r>
              <a:rPr lang="en-US" sz="2000" dirty="0"/>
              <a:t>fac </a:t>
            </a:r>
            <a:r>
              <a:rPr lang="en-US" sz="2000" dirty="0" err="1"/>
              <a:t>prea</a:t>
            </a:r>
            <a:r>
              <a:rPr lang="en-US" sz="2000" dirty="0"/>
              <a:t> </a:t>
            </a:r>
            <a:r>
              <a:rPr lang="en-US" sz="2000" dirty="0" err="1"/>
              <a:t>mult</a:t>
            </a:r>
            <a:r>
              <a:rPr lang="ro-RO" sz="2000" dirty="0"/>
              <a:t>e</a:t>
            </a:r>
            <a:r>
              <a:rPr lang="en-US" sz="2000" dirty="0"/>
              <a:t> </a:t>
            </a:r>
            <a:r>
              <a:rPr lang="en-US" sz="2000" dirty="0" err="1"/>
              <a:t>exerciții</a:t>
            </a:r>
            <a:r>
              <a:rPr lang="en-US" sz="2000" dirty="0"/>
              <a:t> </a:t>
            </a:r>
            <a:r>
              <a:rPr lang="en-US" sz="2000" dirty="0" err="1"/>
              <a:t>fizice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ro-RO" sz="2000" dirty="0"/>
              <a:t>folosesc</a:t>
            </a:r>
            <a:r>
              <a:rPr lang="en-US" sz="2000" dirty="0"/>
              <a:t> </a:t>
            </a:r>
            <a:r>
              <a:rPr lang="en-US" sz="2000" dirty="0" err="1"/>
              <a:t>alte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, cum </a:t>
            </a:r>
            <a:r>
              <a:rPr lang="en-US" sz="2000" dirty="0" err="1"/>
              <a:t>ar</a:t>
            </a:r>
            <a:r>
              <a:rPr lang="en-US" sz="2000" dirty="0"/>
              <a:t> fi </a:t>
            </a:r>
            <a:r>
              <a:rPr lang="en-US" sz="2000" dirty="0" err="1"/>
              <a:t>laxativele</a:t>
            </a:r>
            <a:r>
              <a:rPr lang="en-US" sz="2000" dirty="0"/>
              <a:t>,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scăpa</a:t>
            </a:r>
            <a:r>
              <a:rPr lang="en-US" sz="2000" dirty="0"/>
              <a:t> de </a:t>
            </a:r>
            <a:r>
              <a:rPr lang="en-US" sz="2000" dirty="0" err="1"/>
              <a:t>calorii</a:t>
            </a:r>
            <a:r>
              <a:rPr lang="en-US" sz="2000" dirty="0"/>
              <a:t>.</a:t>
            </a:r>
          </a:p>
          <a:p>
            <a:pPr marL="76200" indent="0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6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Bulimia 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80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endParaRPr lang="en-US" sz="2000" dirty="0"/>
          </a:p>
          <a:p>
            <a:endParaRPr lang="en-US" sz="2000" dirty="0"/>
          </a:p>
          <a:p>
            <a:pPr algn="just"/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aveți</a:t>
            </a:r>
            <a:r>
              <a:rPr lang="en-US" dirty="0"/>
              <a:t> </a:t>
            </a:r>
            <a:r>
              <a:rPr lang="en-US" dirty="0" err="1"/>
              <a:t>bulimie</a:t>
            </a:r>
            <a:r>
              <a:rPr lang="en-US" dirty="0"/>
              <a:t>, </a:t>
            </a:r>
            <a:r>
              <a:rPr lang="en-US" dirty="0" err="1"/>
              <a:t>probabil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sunteți</a:t>
            </a:r>
            <a:r>
              <a:rPr lang="en-US" dirty="0"/>
              <a:t> </a:t>
            </a:r>
            <a:r>
              <a:rPr lang="en-US" dirty="0" err="1"/>
              <a:t>preocupat</a:t>
            </a:r>
            <a:r>
              <a:rPr lang="en-US" dirty="0"/>
              <a:t> de </a:t>
            </a:r>
            <a:r>
              <a:rPr lang="en-US" dirty="0" err="1"/>
              <a:t>greutatea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forma </a:t>
            </a:r>
            <a:r>
              <a:rPr lang="en-US" dirty="0" err="1"/>
              <a:t>corpului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ro-RO" dirty="0"/>
              <a:t>s-ar putea să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judeca</a:t>
            </a:r>
            <a:r>
              <a:rPr lang="ro-RO" dirty="0"/>
              <a:t>ți</a:t>
            </a:r>
            <a:r>
              <a:rPr lang="en-US" dirty="0"/>
              <a:t> </a:t>
            </a:r>
            <a:r>
              <a:rPr lang="ro-RO" dirty="0"/>
              <a:t>prea </a:t>
            </a:r>
            <a:r>
              <a:rPr lang="en-US" dirty="0" err="1"/>
              <a:t>aspru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defectele</a:t>
            </a:r>
            <a:r>
              <a:rPr lang="en-US" dirty="0"/>
              <a:t> pe care le </a:t>
            </a:r>
            <a:r>
              <a:rPr lang="en-US" dirty="0" err="1"/>
              <a:t>percepeți</a:t>
            </a:r>
            <a:r>
              <a:rPr lang="en-US" dirty="0"/>
              <a:t>. Este </a:t>
            </a:r>
            <a:r>
              <a:rPr lang="en-US" dirty="0" err="1"/>
              <a:t>posibil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aveți</a:t>
            </a:r>
            <a:r>
              <a:rPr lang="en-US" dirty="0"/>
              <a:t> o </a:t>
            </a:r>
            <a:r>
              <a:rPr lang="en-US" dirty="0" err="1"/>
              <a:t>greutate</a:t>
            </a:r>
            <a:r>
              <a:rPr lang="en-US" dirty="0"/>
              <a:t> </a:t>
            </a:r>
            <a:r>
              <a:rPr lang="en-US" dirty="0" err="1"/>
              <a:t>normală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ro-RO" dirty="0"/>
              <a:t>doar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</a:t>
            </a:r>
            <a:r>
              <a:rPr lang="en-US" dirty="0" err="1"/>
              <a:t>supraponderală</a:t>
            </a:r>
            <a:r>
              <a:rPr lang="en-US" dirty="0"/>
              <a:t>.</a:t>
            </a:r>
          </a:p>
          <a:p>
            <a:pPr marL="76200" indent="0" algn="just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7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Bulimia nervosa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448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5"/>
            <a:ext cx="8568952" cy="49015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o-RO" sz="2000" dirty="0"/>
              <a:t>Dacă </a:t>
            </a:r>
            <a:r>
              <a:rPr lang="en-US" sz="2000" dirty="0" err="1"/>
              <a:t>aveți</a:t>
            </a:r>
            <a:r>
              <a:rPr lang="en-US" sz="2000" dirty="0"/>
              <a:t> </a:t>
            </a:r>
            <a:r>
              <a:rPr lang="ro-RO" sz="2000" dirty="0"/>
              <a:t>o </a:t>
            </a:r>
            <a:r>
              <a:rPr lang="en-US" sz="2000" dirty="0" err="1"/>
              <a:t>tulburare</a:t>
            </a:r>
            <a:r>
              <a:rPr lang="en-US" sz="2000" dirty="0"/>
              <a:t> de </a:t>
            </a:r>
            <a:r>
              <a:rPr lang="en-US" sz="2000" dirty="0" err="1"/>
              <a:t>alimentație</a:t>
            </a:r>
            <a:r>
              <a:rPr lang="en-US" sz="2000" dirty="0"/>
              <a:t> </a:t>
            </a:r>
            <a:r>
              <a:rPr lang="en-US" sz="2000" dirty="0" err="1"/>
              <a:t>excesivă</a:t>
            </a:r>
            <a:r>
              <a:rPr lang="en-US" sz="2000" dirty="0"/>
              <a:t>, </a:t>
            </a:r>
            <a:r>
              <a:rPr lang="en-US" sz="2000" dirty="0" err="1"/>
              <a:t>mâncați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mod </a:t>
            </a:r>
            <a:r>
              <a:rPr lang="en-US" sz="2000" dirty="0" err="1"/>
              <a:t>regulat</a:t>
            </a:r>
            <a:r>
              <a:rPr lang="en-US" sz="2000" dirty="0"/>
              <a:t> </a:t>
            </a:r>
            <a:r>
              <a:rPr lang="en-US" sz="2000" dirty="0" err="1"/>
              <a:t>prea</a:t>
            </a:r>
            <a:r>
              <a:rPr lang="en-US" sz="2000" dirty="0"/>
              <a:t> </a:t>
            </a:r>
            <a:r>
              <a:rPr lang="en-US" sz="2000" dirty="0" err="1"/>
              <a:t>multă</a:t>
            </a:r>
            <a:r>
              <a:rPr lang="en-US" sz="2000" dirty="0"/>
              <a:t> </a:t>
            </a:r>
            <a:r>
              <a:rPr lang="en-US" sz="2000" dirty="0" err="1"/>
              <a:t>mâncare</a:t>
            </a:r>
            <a:r>
              <a:rPr lang="en-US" sz="2000" dirty="0"/>
              <a:t> (binge)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simțiți</a:t>
            </a:r>
            <a:r>
              <a:rPr lang="en-US" sz="2000" dirty="0"/>
              <a:t> o </a:t>
            </a:r>
            <a:r>
              <a:rPr lang="en-US" sz="2000" dirty="0" err="1"/>
              <a:t>lipsă</a:t>
            </a:r>
            <a:r>
              <a:rPr lang="en-US" sz="2000" dirty="0"/>
              <a:t> de control </a:t>
            </a:r>
            <a:r>
              <a:rPr lang="en-US" sz="2000" dirty="0" err="1"/>
              <a:t>asupra</a:t>
            </a:r>
            <a:r>
              <a:rPr lang="en-US" sz="2000" dirty="0"/>
              <a:t> </a:t>
            </a:r>
            <a:r>
              <a:rPr lang="en-US" sz="2000" dirty="0" err="1"/>
              <a:t>alimentației</a:t>
            </a:r>
            <a:r>
              <a:rPr lang="en-US" sz="2000" dirty="0"/>
              <a:t> </a:t>
            </a:r>
            <a:r>
              <a:rPr lang="en-US" sz="2000" dirty="0" err="1"/>
              <a:t>dvs</a:t>
            </a:r>
            <a:r>
              <a:rPr lang="en-US" sz="2000" dirty="0"/>
              <a:t>. Este </a:t>
            </a:r>
            <a:r>
              <a:rPr lang="en-US" sz="2000" dirty="0" err="1"/>
              <a:t>posibil</a:t>
            </a:r>
            <a:r>
              <a:rPr lang="en-US" sz="2000" dirty="0"/>
              <a:t> </a:t>
            </a:r>
            <a:r>
              <a:rPr lang="en-US" sz="2000" dirty="0" err="1"/>
              <a:t>să</a:t>
            </a:r>
            <a:r>
              <a:rPr lang="en-US" sz="2000" dirty="0"/>
              <a:t> m</a:t>
            </a:r>
            <a:r>
              <a:rPr lang="ro-RO" sz="2000" dirty="0"/>
              <a:t>âncați</a:t>
            </a:r>
            <a:r>
              <a:rPr lang="en-US" sz="2000" dirty="0"/>
              <a:t> </a:t>
            </a:r>
            <a:r>
              <a:rPr lang="ro-RO" sz="2000" dirty="0"/>
              <a:t>repede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multe</a:t>
            </a:r>
            <a:r>
              <a:rPr lang="en-US" sz="2000" dirty="0"/>
              <a:t> </a:t>
            </a:r>
            <a:r>
              <a:rPr lang="en-US" sz="2000" dirty="0" err="1"/>
              <a:t>alimente</a:t>
            </a:r>
            <a:r>
              <a:rPr lang="en-US" sz="2000" dirty="0"/>
              <a:t> </a:t>
            </a:r>
            <a:r>
              <a:rPr lang="en-US" sz="2000" dirty="0" err="1"/>
              <a:t>decât</a:t>
            </a:r>
            <a:r>
              <a:rPr lang="en-US" sz="2000" dirty="0"/>
              <a:t> </a:t>
            </a:r>
            <a:r>
              <a:rPr lang="ro-RO" sz="2000" dirty="0"/>
              <a:t>ați dori</a:t>
            </a:r>
            <a:r>
              <a:rPr lang="en-US" sz="2000" dirty="0"/>
              <a:t>, </a:t>
            </a:r>
            <a:r>
              <a:rPr lang="en-US" sz="2000" dirty="0" err="1"/>
              <a:t>chiar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atunci</a:t>
            </a:r>
            <a:r>
              <a:rPr lang="en-US" sz="2000" dirty="0"/>
              <a:t> </a:t>
            </a:r>
            <a:r>
              <a:rPr lang="en-US" sz="2000" dirty="0" err="1"/>
              <a:t>când</a:t>
            </a:r>
            <a:r>
              <a:rPr lang="en-US" sz="2000" dirty="0"/>
              <a:t> nu </a:t>
            </a:r>
            <a:r>
              <a:rPr lang="ro-RO" sz="2000" dirty="0"/>
              <a:t>vă e</a:t>
            </a:r>
            <a:r>
              <a:rPr lang="en-US" sz="2000" dirty="0"/>
              <a:t> </a:t>
            </a:r>
            <a:r>
              <a:rPr lang="en-US" sz="2000" dirty="0" err="1"/>
              <a:t>foame</a:t>
            </a:r>
            <a:r>
              <a:rPr lang="ro-RO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ro-RO" sz="2000" dirty="0"/>
              <a:t>puteți</a:t>
            </a:r>
            <a:r>
              <a:rPr lang="en-US" sz="2000" dirty="0"/>
              <a:t> continua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ro-RO" sz="2000" dirty="0"/>
              <a:t>mâncați</a:t>
            </a:r>
            <a:r>
              <a:rPr lang="en-US" sz="2000" dirty="0"/>
              <a:t> </a:t>
            </a:r>
            <a:r>
              <a:rPr lang="en-US" sz="2000" dirty="0" err="1"/>
              <a:t>chiar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mult</a:t>
            </a:r>
            <a:r>
              <a:rPr lang="en-US" sz="2000" dirty="0"/>
              <a:t> </a:t>
            </a:r>
            <a:r>
              <a:rPr lang="en-US" sz="2000" dirty="0" err="1"/>
              <a:t>timp</a:t>
            </a:r>
            <a:r>
              <a:rPr lang="en-US" sz="2000" dirty="0"/>
              <a:t> </a:t>
            </a:r>
            <a:r>
              <a:rPr lang="en-US" sz="2000" dirty="0" err="1"/>
              <a:t>după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ro-RO" sz="2000" dirty="0"/>
              <a:t>aveți o senzație incomodă de sațietate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După</a:t>
            </a:r>
            <a:r>
              <a:rPr lang="en-US" sz="2000" dirty="0"/>
              <a:t> </a:t>
            </a:r>
            <a:r>
              <a:rPr lang="ro-RO" sz="2000" dirty="0"/>
              <a:t>un astfel de exces</a:t>
            </a:r>
            <a:r>
              <a:rPr lang="en-US" sz="2000" dirty="0"/>
              <a:t>, </a:t>
            </a:r>
            <a:r>
              <a:rPr lang="ro-RO" sz="2000" dirty="0"/>
              <a:t>s-ar putea să vă simțiți </a:t>
            </a:r>
            <a:r>
              <a:rPr lang="en-US" sz="2000" dirty="0" err="1"/>
              <a:t>vinovat</a:t>
            </a:r>
            <a:r>
              <a:rPr lang="en-US" sz="2000" dirty="0"/>
              <a:t>, </a:t>
            </a:r>
            <a:r>
              <a:rPr lang="en-US" sz="2000" dirty="0" err="1"/>
              <a:t>dezgustat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rușinat</a:t>
            </a:r>
            <a:r>
              <a:rPr lang="en-US" sz="2000" dirty="0"/>
              <a:t> de </a:t>
            </a:r>
            <a:r>
              <a:rPr lang="en-US" sz="2000" dirty="0" err="1"/>
              <a:t>comportamentul</a:t>
            </a:r>
            <a:r>
              <a:rPr lang="en-US" sz="2000" dirty="0"/>
              <a:t> </a:t>
            </a:r>
            <a:r>
              <a:rPr lang="ro-RO" sz="2000" dirty="0"/>
              <a:t>dvs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de </a:t>
            </a:r>
            <a:r>
              <a:rPr lang="en-US" sz="2000" dirty="0" err="1"/>
              <a:t>cantitatea</a:t>
            </a:r>
            <a:r>
              <a:rPr lang="en-US" sz="2000" dirty="0"/>
              <a:t> de </a:t>
            </a:r>
            <a:r>
              <a:rPr lang="en-US" sz="2000" dirty="0" err="1"/>
              <a:t>mâncare</a:t>
            </a:r>
            <a:r>
              <a:rPr lang="en-US" sz="2000" dirty="0"/>
              <a:t> </a:t>
            </a:r>
            <a:r>
              <a:rPr lang="en-US" sz="2000" dirty="0" err="1"/>
              <a:t>consumată</a:t>
            </a:r>
            <a:r>
              <a:rPr lang="en-US" sz="2000" dirty="0"/>
              <a:t>. Dar nu </a:t>
            </a:r>
            <a:r>
              <a:rPr lang="en-US" sz="2000" dirty="0" err="1"/>
              <a:t>încercați</a:t>
            </a:r>
            <a:r>
              <a:rPr lang="en-US" sz="2000" dirty="0"/>
              <a:t>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en-US" sz="2000" dirty="0" err="1"/>
              <a:t>compensați</a:t>
            </a:r>
            <a:r>
              <a:rPr lang="en-US" sz="2000" dirty="0"/>
              <a:t> </a:t>
            </a:r>
            <a:r>
              <a:rPr lang="en-US" sz="2000" dirty="0" err="1"/>
              <a:t>acest</a:t>
            </a:r>
            <a:r>
              <a:rPr lang="en-US" sz="2000" dirty="0"/>
              <a:t> </a:t>
            </a:r>
            <a:r>
              <a:rPr lang="en-US" sz="2000" dirty="0" err="1"/>
              <a:t>comportament</a:t>
            </a:r>
            <a:r>
              <a:rPr lang="en-US" sz="2000" dirty="0"/>
              <a:t> </a:t>
            </a:r>
            <a:r>
              <a:rPr lang="ro-RO" sz="2000" dirty="0"/>
              <a:t>prin</a:t>
            </a:r>
            <a:r>
              <a:rPr lang="en-US" sz="2000" dirty="0"/>
              <a:t> </a:t>
            </a:r>
            <a:r>
              <a:rPr lang="en-US" sz="2000" dirty="0" err="1"/>
              <a:t>exerciții</a:t>
            </a:r>
            <a:r>
              <a:rPr lang="en-US" sz="2000" dirty="0"/>
              <a:t> </a:t>
            </a:r>
            <a:r>
              <a:rPr lang="en-US" sz="2000" dirty="0" err="1"/>
              <a:t>excesive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ro-RO" sz="2000" dirty="0"/>
              <a:t>vomă autoindusă</a:t>
            </a:r>
            <a:r>
              <a:rPr lang="en-US" sz="2000" dirty="0"/>
              <a:t>, </a:t>
            </a:r>
            <a:r>
              <a:rPr lang="en-US" sz="2000" dirty="0" err="1"/>
              <a:t>așa</a:t>
            </a:r>
            <a:r>
              <a:rPr lang="en-US" sz="2000" dirty="0"/>
              <a:t> cum </a:t>
            </a:r>
            <a:r>
              <a:rPr lang="en-US" sz="2000" dirty="0" err="1"/>
              <a:t>ar</a:t>
            </a:r>
            <a:r>
              <a:rPr lang="en-US" sz="2000" dirty="0"/>
              <a:t> </a:t>
            </a:r>
            <a:r>
              <a:rPr lang="en-US" sz="2000" dirty="0" err="1"/>
              <a:t>putea</a:t>
            </a:r>
            <a:r>
              <a:rPr lang="en-US" sz="2000" dirty="0"/>
              <a:t> </a:t>
            </a:r>
            <a:r>
              <a:rPr lang="ro-RO" sz="2000" dirty="0"/>
              <a:t>face </a:t>
            </a:r>
            <a:r>
              <a:rPr lang="en-US" sz="2000" dirty="0" err="1"/>
              <a:t>cineva</a:t>
            </a:r>
            <a:r>
              <a:rPr lang="en-US" sz="2000" dirty="0"/>
              <a:t> cu </a:t>
            </a:r>
            <a:r>
              <a:rPr lang="en-US" sz="2000" dirty="0" err="1"/>
              <a:t>bulimie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anorexie</a:t>
            </a:r>
            <a:r>
              <a:rPr lang="en-US" sz="2000" dirty="0"/>
              <a:t>. </a:t>
            </a:r>
            <a:r>
              <a:rPr lang="ro-RO" sz="2000" dirty="0"/>
              <a:t>S-ar putea ca, din cauza rușinii, să mâncați pe ascuns</a:t>
            </a:r>
            <a:r>
              <a:rPr lang="en-US" sz="2000" dirty="0"/>
              <a:t>.</a:t>
            </a:r>
          </a:p>
          <a:p>
            <a:r>
              <a:rPr lang="ro-RO" sz="2000" dirty="0"/>
              <a:t>Un astfel de episod de mâncat excesiv are </a:t>
            </a:r>
            <a:r>
              <a:rPr lang="en-US" sz="2000" dirty="0"/>
              <a:t>loc</a:t>
            </a:r>
            <a:r>
              <a:rPr lang="ro-RO" sz="2000" dirty="0"/>
              <a:t>,</a:t>
            </a:r>
            <a:r>
              <a:rPr lang="en-US" sz="2000" dirty="0"/>
              <a:t> de </a:t>
            </a:r>
            <a:r>
              <a:rPr lang="en-US" sz="2000" dirty="0" err="1"/>
              <a:t>obicei</a:t>
            </a:r>
            <a:r>
              <a:rPr lang="ro-RO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cel</a:t>
            </a:r>
            <a:r>
              <a:rPr lang="en-US" sz="2000" dirty="0"/>
              <a:t> </a:t>
            </a:r>
            <a:r>
              <a:rPr lang="en-US" sz="2000" dirty="0" err="1"/>
              <a:t>puțin</a:t>
            </a:r>
            <a:r>
              <a:rPr lang="en-US" sz="2000" dirty="0"/>
              <a:t> o </a:t>
            </a:r>
            <a:r>
              <a:rPr lang="en-US" sz="2000" dirty="0" err="1"/>
              <a:t>dată</a:t>
            </a:r>
            <a:r>
              <a:rPr lang="en-US" sz="2000" dirty="0"/>
              <a:t> pe </a:t>
            </a:r>
            <a:r>
              <a:rPr lang="en-US" sz="2000" dirty="0" err="1"/>
              <a:t>săptămână</a:t>
            </a:r>
            <a:r>
              <a:rPr lang="en-US" sz="2000" dirty="0"/>
              <a:t>. Este </a:t>
            </a:r>
            <a:r>
              <a:rPr lang="en-US" sz="2000" dirty="0" err="1"/>
              <a:t>posibil</a:t>
            </a:r>
            <a:r>
              <a:rPr lang="en-US" sz="2000" dirty="0"/>
              <a:t> </a:t>
            </a:r>
            <a:r>
              <a:rPr lang="en-US" sz="2000" dirty="0" err="1"/>
              <a:t>să</a:t>
            </a:r>
            <a:r>
              <a:rPr lang="en-US" sz="2000" dirty="0"/>
              <a:t> </a:t>
            </a:r>
            <a:r>
              <a:rPr lang="en-US" sz="2000" dirty="0" err="1"/>
              <a:t>aveți</a:t>
            </a:r>
            <a:r>
              <a:rPr lang="en-US" sz="2000" dirty="0"/>
              <a:t> o </a:t>
            </a:r>
            <a:r>
              <a:rPr lang="en-US" sz="2000" dirty="0" err="1"/>
              <a:t>greutate</a:t>
            </a:r>
            <a:r>
              <a:rPr lang="en-US" sz="2000" dirty="0"/>
              <a:t> </a:t>
            </a:r>
            <a:r>
              <a:rPr lang="en-US" sz="2000" dirty="0" err="1"/>
              <a:t>normală</a:t>
            </a:r>
            <a:r>
              <a:rPr lang="en-US" sz="2000" dirty="0"/>
              <a:t>, </a:t>
            </a:r>
            <a:r>
              <a:rPr lang="en-US" sz="2000" dirty="0" err="1"/>
              <a:t>supraponderală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obeză</a:t>
            </a:r>
            <a:r>
              <a:rPr lang="en-US" sz="2000" dirty="0"/>
              <a:t>.</a:t>
            </a:r>
          </a:p>
          <a:p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8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Alimentația excesivă, compulsivă</a:t>
            </a: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DBBD2A-0D9D-B696-97C4-446BB887B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704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8383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de </a:t>
            </a:r>
            <a:r>
              <a:rPr lang="en-US" dirty="0" err="1"/>
              <a:t>pacienți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ro-RO" dirty="0"/>
              <a:t>procente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de </a:t>
            </a:r>
            <a:r>
              <a:rPr lang="en-US" dirty="0" err="1"/>
              <a:t>indivizi</a:t>
            </a:r>
            <a:r>
              <a:rPr lang="en-US" dirty="0"/>
              <a:t> </a:t>
            </a:r>
            <a:r>
              <a:rPr lang="en-US" dirty="0" err="1"/>
              <a:t>supraponderali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obezi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, de </a:t>
            </a:r>
            <a:r>
              <a:rPr lang="en-US" dirty="0" err="1"/>
              <a:t>obicei</a:t>
            </a:r>
            <a:r>
              <a:rPr lang="en-US" dirty="0"/>
              <a:t>, </a:t>
            </a:r>
            <a:r>
              <a:rPr lang="en-US" dirty="0" err="1"/>
              <a:t>acești</a:t>
            </a:r>
            <a:r>
              <a:rPr lang="en-US" dirty="0"/>
              <a:t> </a:t>
            </a:r>
            <a:r>
              <a:rPr lang="en-US" dirty="0" err="1"/>
              <a:t>indivizi</a:t>
            </a:r>
            <a:r>
              <a:rPr lang="en-US" dirty="0"/>
              <a:t> </a:t>
            </a:r>
            <a:r>
              <a:rPr lang="ro-RO" dirty="0"/>
              <a:t>au</a:t>
            </a:r>
            <a:r>
              <a:rPr lang="en-US" dirty="0"/>
              <a:t> un </a:t>
            </a:r>
            <a:r>
              <a:rPr lang="en-US" dirty="0" err="1"/>
              <a:t>stil</a:t>
            </a:r>
            <a:r>
              <a:rPr lang="en-US" dirty="0"/>
              <a:t> de </a:t>
            </a:r>
            <a:r>
              <a:rPr lang="en-US" dirty="0" err="1"/>
              <a:t>viață</a:t>
            </a:r>
            <a:r>
              <a:rPr lang="en-US" dirty="0"/>
              <a:t> </a:t>
            </a:r>
            <a:r>
              <a:rPr lang="en-US" dirty="0" err="1"/>
              <a:t>sedentar</a:t>
            </a:r>
            <a:r>
              <a:rPr lang="en-US" dirty="0"/>
              <a:t>.</a:t>
            </a:r>
          </a:p>
          <a:p>
            <a:pPr marL="76200" indent="0" algn="just">
              <a:buNone/>
            </a:pPr>
            <a:endParaRPr lang="en-US" dirty="0"/>
          </a:p>
          <a:p>
            <a:pPr marL="76200" indent="0" algn="just">
              <a:buNone/>
            </a:pPr>
            <a:r>
              <a:rPr lang="en-US" sz="1600" dirty="0"/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9</a:t>
            </a:fld>
            <a:endParaRPr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Alimentația excesivă, compulsivă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355311"/>
      </p:ext>
    </p:extLst>
  </p:cSld>
  <p:clrMapOvr>
    <a:masterClrMapping/>
  </p:clrMapOvr>
</p:sld>
</file>

<file path=ppt/theme/theme1.xml><?xml version="1.0" encoding="utf-8"?>
<a:theme xmlns:a="http://schemas.openxmlformats.org/drawingml/2006/main" name="Caius template">
  <a:themeElements>
    <a:clrScheme name="Custom 347">
      <a:dk1>
        <a:srgbClr val="001F46"/>
      </a:dk1>
      <a:lt1>
        <a:srgbClr val="FFFFFF"/>
      </a:lt1>
      <a:dk2>
        <a:srgbClr val="748394"/>
      </a:dk2>
      <a:lt2>
        <a:srgbClr val="F0F3F7"/>
      </a:lt2>
      <a:accent1>
        <a:srgbClr val="4397EE"/>
      </a:accent1>
      <a:accent2>
        <a:srgbClr val="2170CC"/>
      </a:accent2>
      <a:accent3>
        <a:srgbClr val="154C8A"/>
      </a:accent3>
      <a:accent4>
        <a:srgbClr val="A9D039"/>
      </a:accent4>
      <a:accent5>
        <a:srgbClr val="14B9CA"/>
      </a:accent5>
      <a:accent6>
        <a:srgbClr val="DDE3EB"/>
      </a:accent6>
      <a:hlink>
        <a:srgbClr val="2170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1901</Words>
  <Application>Microsoft Office PowerPoint</Application>
  <PresentationFormat>On-screen Show (4:3)</PresentationFormat>
  <Paragraphs>132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Barlow</vt:lpstr>
      <vt:lpstr>Barlow Light</vt:lpstr>
      <vt:lpstr>Barlow SemiBold</vt:lpstr>
      <vt:lpstr>Calibri</vt:lpstr>
      <vt:lpstr>Cambria</vt:lpstr>
      <vt:lpstr>Caius template</vt:lpstr>
      <vt:lpstr> Terapia cu exerciții fizice în tratarea TA – principiul FITT  Sanja Mazić, Danka Sinadinović, Stevan Mijomanović,  Irena Aleksić-Hajduković</vt:lpstr>
      <vt:lpstr>Proiectul numărul: 2021-1-RO01- KA220-HED-38B739A3</vt:lpstr>
      <vt:lpstr>Tulburare de alimentație: Definiție</vt:lpstr>
      <vt:lpstr>Tulburări de alimentație</vt:lpstr>
      <vt:lpstr>Anorexia nervosa</vt:lpstr>
      <vt:lpstr>Bulimia nervosa</vt:lpstr>
      <vt:lpstr>Bulimia nervosa</vt:lpstr>
      <vt:lpstr>Alimentația excesivă, compulsivă</vt:lpstr>
      <vt:lpstr>Alimentația excesivă, compulsivă</vt:lpstr>
      <vt:lpstr>Tulburarea de ruminare</vt:lpstr>
      <vt:lpstr>Tulburare de alimentație prin evitare/restricție a consumului de alimente</vt:lpstr>
      <vt:lpstr>Risc pentru sănătate</vt:lpstr>
      <vt:lpstr>Epidemiologie</vt:lpstr>
      <vt:lpstr>Atenție</vt:lpstr>
      <vt:lpstr>Tratament </vt:lpstr>
      <vt:lpstr>Terapia cu exerciții în tratarea TA</vt:lpstr>
      <vt:lpstr>Tratament </vt:lpstr>
      <vt:lpstr>Frecvența</vt:lpstr>
      <vt:lpstr>Intensitate</vt:lpstr>
      <vt:lpstr>Timp</vt:lpstr>
      <vt:lpstr>Tip</vt:lpstr>
      <vt:lpstr>Monitorizare 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</dc:title>
  <dc:creator>Korisnik</dc:creator>
  <cp:lastModifiedBy>Anisoara Pop</cp:lastModifiedBy>
  <cp:revision>12</cp:revision>
  <dcterms:created xsi:type="dcterms:W3CDTF">2023-01-29T22:22:43Z</dcterms:created>
  <dcterms:modified xsi:type="dcterms:W3CDTF">2023-06-07T19:24:48Z</dcterms:modified>
</cp:coreProperties>
</file>