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29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5921"/>
  </p:normalViewPr>
  <p:slideViewPr>
    <p:cSldViewPr snapToGrid="0">
      <p:cViewPr varScale="1">
        <p:scale>
          <a:sx n="63" d="100"/>
          <a:sy n="63" d="100"/>
        </p:scale>
        <p:origin x="138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0A1FA-19EA-4566-A85B-CD25BBE119C7}" type="datetimeFigureOut">
              <a:rPr lang="en-US" smtClean="0"/>
              <a:t>8/22/2023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14B31-FA22-414A-9297-189F9BC6D69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338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5935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2372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8365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5241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5040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05154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5720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0355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1017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145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3593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3989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747fdb7cbc_0_14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747fdb7cbc_0_14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7480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747fdb7cbc_0_14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747fdb7cbc_0_14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6148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090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3011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012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4070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329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9409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414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6858000"/>
          </a:xfrm>
          <a:prstGeom prst="rect">
            <a:avLst/>
          </a:prstGeom>
          <a:gradFill>
            <a:gsLst>
              <a:gs pos="0">
                <a:srgbClr val="FFFFFF">
                  <a:alpha val="0"/>
                  <a:alpha val="46370"/>
                </a:srgbClr>
              </a:gs>
              <a:gs pos="50000">
                <a:srgbClr val="FFFFFF">
                  <a:alpha val="0"/>
                  <a:alpha val="46370"/>
                </a:srgbClr>
              </a:gs>
              <a:gs pos="100000">
                <a:schemeClr val="lt1">
                  <a:alpha val="46370"/>
                </a:schemeClr>
              </a:gs>
            </a:gsLst>
            <a:lin ang="5400012"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1" name="Google Shape;11;p2"/>
          <p:cNvGrpSpPr/>
          <p:nvPr/>
        </p:nvGrpSpPr>
        <p:grpSpPr>
          <a:xfrm rot="10800000" flipH="1">
            <a:off x="341404" y="4166472"/>
            <a:ext cx="8801751" cy="2691633"/>
            <a:chOff x="-4395163" y="751996"/>
            <a:chExt cx="13539073" cy="3105254"/>
          </a:xfrm>
        </p:grpSpPr>
        <p:sp>
          <p:nvSpPr>
            <p:cNvPr id="12" name="Google Shape;12;p2"/>
            <p:cNvSpPr/>
            <p:nvPr/>
          </p:nvSpPr>
          <p:spPr>
            <a:xfrm>
              <a:off x="5833150" y="752100"/>
              <a:ext cx="743025" cy="3102950"/>
            </a:xfrm>
            <a:custGeom>
              <a:avLst/>
              <a:gdLst/>
              <a:ahLst/>
              <a:cxnLst/>
              <a:rect l="l" t="t" r="r" b="b"/>
              <a:pathLst>
                <a:path w="29721" h="124118" extrusionOk="0">
                  <a:moveTo>
                    <a:pt x="29559" y="0"/>
                  </a:moveTo>
                  <a:lnTo>
                    <a:pt x="0" y="21343"/>
                  </a:lnTo>
                  <a:lnTo>
                    <a:pt x="0" y="124118"/>
                  </a:lnTo>
                  <a:lnTo>
                    <a:pt x="29721" y="102879"/>
                  </a:lnTo>
                  <a:close/>
                </a:path>
              </a:pathLst>
            </a:custGeom>
            <a:solidFill>
              <a:schemeClr val="accent2"/>
            </a:solidFill>
            <a:ln>
              <a:noFill/>
            </a:ln>
          </p:spPr>
        </p:sp>
        <p:sp>
          <p:nvSpPr>
            <p:cNvPr id="13" name="Google Shape;13;p2"/>
            <p:cNvSpPr/>
            <p:nvPr/>
          </p:nvSpPr>
          <p:spPr>
            <a:xfrm>
              <a:off x="6572309" y="752088"/>
              <a:ext cx="2571600" cy="2571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2"/>
            <p:cNvSpPr/>
            <p:nvPr/>
          </p:nvSpPr>
          <p:spPr>
            <a:xfrm>
              <a:off x="-4395163" y="1285649"/>
              <a:ext cx="10228800" cy="25716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15;p2"/>
            <p:cNvSpPr/>
            <p:nvPr/>
          </p:nvSpPr>
          <p:spPr>
            <a:xfrm>
              <a:off x="5833500" y="751996"/>
              <a:ext cx="738775" cy="745525"/>
            </a:xfrm>
            <a:custGeom>
              <a:avLst/>
              <a:gdLst/>
              <a:ahLst/>
              <a:cxnLst/>
              <a:rect l="l" t="t" r="r" b="b"/>
              <a:pathLst>
                <a:path w="29551" h="29821" extrusionOk="0">
                  <a:moveTo>
                    <a:pt x="29397" y="0"/>
                  </a:moveTo>
                  <a:lnTo>
                    <a:pt x="64" y="21385"/>
                  </a:lnTo>
                  <a:lnTo>
                    <a:pt x="0" y="29821"/>
                  </a:lnTo>
                  <a:lnTo>
                    <a:pt x="29551" y="8625"/>
                  </a:lnTo>
                  <a:close/>
                </a:path>
              </a:pathLst>
            </a:custGeom>
            <a:solidFill>
              <a:srgbClr val="FFFFFF">
                <a:alpha val="11170"/>
              </a:srgbClr>
            </a:solidFill>
            <a:ln>
              <a:noFill/>
            </a:ln>
          </p:spPr>
        </p:sp>
        <p:sp>
          <p:nvSpPr>
            <p:cNvPr id="16" name="Google Shape;16;p2"/>
            <p:cNvSpPr/>
            <p:nvPr/>
          </p:nvSpPr>
          <p:spPr>
            <a:xfrm>
              <a:off x="6572284" y="752119"/>
              <a:ext cx="2571600" cy="211500"/>
            </a:xfrm>
            <a:prstGeom prst="rect">
              <a:avLst/>
            </a:prstGeom>
            <a:solidFill>
              <a:srgbClr val="FFFFFF">
                <a:alpha val="1117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17;p2"/>
            <p:cNvSpPr/>
            <p:nvPr/>
          </p:nvSpPr>
          <p:spPr>
            <a:xfrm>
              <a:off x="-4395163" y="1285742"/>
              <a:ext cx="10228800" cy="211800"/>
            </a:xfrm>
            <a:prstGeom prst="rect">
              <a:avLst/>
            </a:prstGeom>
            <a:solidFill>
              <a:srgbClr val="FFFFFF">
                <a:alpha val="1117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8" name="Google Shape;18;p2"/>
          <p:cNvSpPr txBox="1">
            <a:spLocks noGrp="1"/>
          </p:cNvSpPr>
          <p:nvPr>
            <p:ph type="ctrTitle"/>
          </p:nvPr>
        </p:nvSpPr>
        <p:spPr>
          <a:xfrm>
            <a:off x="614975" y="4166467"/>
            <a:ext cx="6058800" cy="2042800"/>
          </a:xfrm>
          <a:prstGeom prst="rect">
            <a:avLst/>
          </a:prstGeom>
        </p:spPr>
        <p:txBody>
          <a:bodyPr spcFirstLastPara="1" wrap="square" lIns="0" tIns="0" rIns="0" bIns="0"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353" y="5243822"/>
            <a:ext cx="1164637" cy="873477"/>
          </a:xfrm>
          <a:prstGeom prst="rect">
            <a:avLst/>
          </a:prstGeom>
        </p:spPr>
      </p:pic>
    </p:spTree>
    <p:extLst>
      <p:ext uri="{BB962C8B-B14F-4D97-AF65-F5344CB8AC3E}">
        <p14:creationId xmlns:p14="http://schemas.microsoft.com/office/powerpoint/2010/main" val="62769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3"/>
        <p:cNvGrpSpPr/>
        <p:nvPr/>
      </p:nvGrpSpPr>
      <p:grpSpPr>
        <a:xfrm>
          <a:off x="0" y="0"/>
          <a:ext cx="0" cy="0"/>
          <a:chOff x="0" y="0"/>
          <a:chExt cx="0" cy="0"/>
        </a:xfrm>
      </p:grpSpPr>
      <p:grpSp>
        <p:nvGrpSpPr>
          <p:cNvPr id="44" name="Google Shape;44;p5"/>
          <p:cNvGrpSpPr/>
          <p:nvPr/>
        </p:nvGrpSpPr>
        <p:grpSpPr>
          <a:xfrm>
            <a:off x="1" y="6349867"/>
            <a:ext cx="603997" cy="508133"/>
            <a:chOff x="0" y="4762400"/>
            <a:chExt cx="603997" cy="381100"/>
          </a:xfrm>
        </p:grpSpPr>
        <p:sp>
          <p:nvSpPr>
            <p:cNvPr id="45" name="Google Shape;45;p5"/>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46;p5"/>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7" name="Google Shape;47;p5"/>
          <p:cNvGrpSpPr/>
          <p:nvPr/>
        </p:nvGrpSpPr>
        <p:grpSpPr>
          <a:xfrm>
            <a:off x="381001" y="0"/>
            <a:ext cx="8763111" cy="1747891"/>
            <a:chOff x="381000" y="0"/>
            <a:chExt cx="8763111" cy="1310918"/>
          </a:xfrm>
        </p:grpSpPr>
        <p:grpSp>
          <p:nvGrpSpPr>
            <p:cNvPr id="48" name="Google Shape;48;p5"/>
            <p:cNvGrpSpPr/>
            <p:nvPr/>
          </p:nvGrpSpPr>
          <p:grpSpPr>
            <a:xfrm>
              <a:off x="381000" y="0"/>
              <a:ext cx="8763111" cy="1310300"/>
              <a:chOff x="381000" y="0"/>
              <a:chExt cx="8763111" cy="1310300"/>
            </a:xfrm>
          </p:grpSpPr>
          <p:sp>
            <p:nvSpPr>
              <p:cNvPr id="49" name="Google Shape;49;p5"/>
              <p:cNvSpPr/>
              <p:nvPr/>
            </p:nvSpPr>
            <p:spPr>
              <a:xfrm>
                <a:off x="7371879" y="0"/>
                <a:ext cx="721985" cy="1310275"/>
              </a:xfrm>
              <a:custGeom>
                <a:avLst/>
                <a:gdLst/>
                <a:ahLst/>
                <a:cxnLst/>
                <a:rect l="l" t="t" r="r" b="b"/>
                <a:pathLst>
                  <a:path w="23660" h="52411" extrusionOk="0">
                    <a:moveTo>
                      <a:pt x="23655" y="0"/>
                    </a:moveTo>
                    <a:lnTo>
                      <a:pt x="0" y="15445"/>
                    </a:lnTo>
                    <a:lnTo>
                      <a:pt x="14" y="52411"/>
                    </a:lnTo>
                    <a:lnTo>
                      <a:pt x="23660" y="42172"/>
                    </a:lnTo>
                    <a:close/>
                  </a:path>
                </a:pathLst>
              </a:custGeom>
              <a:solidFill>
                <a:schemeClr val="accent2"/>
              </a:solidFill>
              <a:ln>
                <a:noFill/>
              </a:ln>
            </p:spPr>
          </p:sp>
          <p:sp>
            <p:nvSpPr>
              <p:cNvPr id="50" name="Google Shape;50;p5"/>
              <p:cNvSpPr/>
              <p:nvPr/>
            </p:nvSpPr>
            <p:spPr>
              <a:xfrm>
                <a:off x="8090211" y="0"/>
                <a:ext cx="1053900" cy="1053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 name="Google Shape;51;p5"/>
              <p:cNvSpPr/>
              <p:nvPr/>
            </p:nvSpPr>
            <p:spPr>
              <a:xfrm>
                <a:off x="381000" y="384200"/>
                <a:ext cx="6990900" cy="9261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2" name="Google Shape;52;p5"/>
            <p:cNvGrpSpPr/>
            <p:nvPr/>
          </p:nvGrpSpPr>
          <p:grpSpPr>
            <a:xfrm>
              <a:off x="381000" y="967217"/>
              <a:ext cx="8763100" cy="343701"/>
              <a:chOff x="381000" y="862358"/>
              <a:chExt cx="8763100" cy="576872"/>
            </a:xfrm>
          </p:grpSpPr>
          <p:sp>
            <p:nvSpPr>
              <p:cNvPr id="53" name="Google Shape;53;p5"/>
              <p:cNvSpPr/>
              <p:nvPr/>
            </p:nvSpPr>
            <p:spPr>
              <a:xfrm>
                <a:off x="7370250" y="863755"/>
                <a:ext cx="719800" cy="575475"/>
              </a:xfrm>
              <a:custGeom>
                <a:avLst/>
                <a:gdLst/>
                <a:ahLst/>
                <a:cxnLst/>
                <a:rect l="l" t="t" r="r" b="b"/>
                <a:pathLst>
                  <a:path w="28792" h="23019" extrusionOk="0">
                    <a:moveTo>
                      <a:pt x="28792" y="0"/>
                    </a:moveTo>
                    <a:lnTo>
                      <a:pt x="53" y="17878"/>
                    </a:lnTo>
                    <a:lnTo>
                      <a:pt x="0" y="23019"/>
                    </a:lnTo>
                    <a:lnTo>
                      <a:pt x="28792" y="5853"/>
                    </a:lnTo>
                    <a:close/>
                  </a:path>
                </a:pathLst>
              </a:custGeom>
              <a:solidFill>
                <a:srgbClr val="001F46">
                  <a:alpha val="20110"/>
                </a:srgbClr>
              </a:solidFill>
              <a:ln>
                <a:noFill/>
              </a:ln>
            </p:spPr>
          </p:sp>
          <p:sp>
            <p:nvSpPr>
              <p:cNvPr id="54" name="Google Shape;54;p5"/>
              <p:cNvSpPr/>
              <p:nvPr/>
            </p:nvSpPr>
            <p:spPr>
              <a:xfrm>
                <a:off x="8090200" y="862358"/>
                <a:ext cx="1053900" cy="1455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55;p5"/>
              <p:cNvSpPr/>
              <p:nvPr/>
            </p:nvSpPr>
            <p:spPr>
              <a:xfrm>
                <a:off x="381000" y="1310303"/>
                <a:ext cx="6990900" cy="1278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56" name="Google Shape;56;p5"/>
          <p:cNvSpPr txBox="1">
            <a:spLocks noGrp="1"/>
          </p:cNvSpPr>
          <p:nvPr>
            <p:ph type="title"/>
          </p:nvPr>
        </p:nvSpPr>
        <p:spPr>
          <a:xfrm>
            <a:off x="614975" y="521800"/>
            <a:ext cx="6757800" cy="12260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5"/>
          <p:cNvSpPr txBox="1">
            <a:spLocks noGrp="1"/>
          </p:cNvSpPr>
          <p:nvPr>
            <p:ph type="body" idx="1"/>
          </p:nvPr>
        </p:nvSpPr>
        <p:spPr>
          <a:xfrm>
            <a:off x="614975" y="2273567"/>
            <a:ext cx="6757800" cy="37688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58" name="Google Shape;58;p5"/>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a:t>
            </a:fld>
            <a:endParaRPr lang="en" kern="0">
              <a:solidFill>
                <a:srgbClr val="748394"/>
              </a:solidFill>
            </a:endParaRPr>
          </a:p>
        </p:txBody>
      </p:sp>
      <p:pic>
        <p:nvPicPr>
          <p:cNvPr id="17" name="Picture 16"/>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218018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59"/>
        <p:cNvGrpSpPr/>
        <p:nvPr/>
      </p:nvGrpSpPr>
      <p:grpSpPr>
        <a:xfrm>
          <a:off x="0" y="0"/>
          <a:ext cx="0" cy="0"/>
          <a:chOff x="0" y="0"/>
          <a:chExt cx="0" cy="0"/>
        </a:xfrm>
      </p:grpSpPr>
      <p:grpSp>
        <p:nvGrpSpPr>
          <p:cNvPr id="60" name="Google Shape;60;p6"/>
          <p:cNvGrpSpPr/>
          <p:nvPr/>
        </p:nvGrpSpPr>
        <p:grpSpPr>
          <a:xfrm>
            <a:off x="1" y="6349867"/>
            <a:ext cx="603997" cy="508133"/>
            <a:chOff x="0" y="4762400"/>
            <a:chExt cx="603997" cy="381100"/>
          </a:xfrm>
        </p:grpSpPr>
        <p:sp>
          <p:nvSpPr>
            <p:cNvPr id="61" name="Google Shape;61;p6"/>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62;p6"/>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63" name="Google Shape;63;p6"/>
          <p:cNvSpPr txBox="1">
            <a:spLocks noGrp="1"/>
          </p:cNvSpPr>
          <p:nvPr>
            <p:ph type="title"/>
          </p:nvPr>
        </p:nvSpPr>
        <p:spPr>
          <a:xfrm>
            <a:off x="614975" y="521800"/>
            <a:ext cx="3613200" cy="1226000"/>
          </a:xfrm>
          <a:prstGeom prst="rect">
            <a:avLst/>
          </a:prstGeom>
        </p:spPr>
        <p:txBody>
          <a:bodyPr spcFirstLastPara="1" wrap="square" lIns="0" tIns="0" rIns="0" bIns="0" anchor="t" anchorCtr="0">
            <a:noAutofit/>
          </a:bodyPr>
          <a:lstStyle>
            <a:lvl1pPr lvl="0" rtl="0">
              <a:spcBef>
                <a:spcPts val="0"/>
              </a:spcBef>
              <a:spcAft>
                <a:spcPts val="0"/>
              </a:spcAft>
              <a:buClr>
                <a:schemeClr val="accent1"/>
              </a:buClr>
              <a:buSzPts val="3000"/>
              <a:buNone/>
              <a:defRPr>
                <a:solidFill>
                  <a:schemeClr val="accent1"/>
                </a:solidFill>
              </a:defRPr>
            </a:lvl1pPr>
            <a:lvl2pPr lvl="1" rtl="0">
              <a:spcBef>
                <a:spcPts val="0"/>
              </a:spcBef>
              <a:spcAft>
                <a:spcPts val="0"/>
              </a:spcAft>
              <a:buClr>
                <a:schemeClr val="accent1"/>
              </a:buClr>
              <a:buSzPts val="3000"/>
              <a:buNone/>
              <a:defRPr>
                <a:solidFill>
                  <a:schemeClr val="accent1"/>
                </a:solidFill>
              </a:defRPr>
            </a:lvl2pPr>
            <a:lvl3pPr lvl="2" rtl="0">
              <a:spcBef>
                <a:spcPts val="0"/>
              </a:spcBef>
              <a:spcAft>
                <a:spcPts val="0"/>
              </a:spcAft>
              <a:buClr>
                <a:schemeClr val="accent1"/>
              </a:buClr>
              <a:buSzPts val="3000"/>
              <a:buNone/>
              <a:defRPr>
                <a:solidFill>
                  <a:schemeClr val="accent1"/>
                </a:solidFill>
              </a:defRPr>
            </a:lvl3pPr>
            <a:lvl4pPr lvl="3" rtl="0">
              <a:spcBef>
                <a:spcPts val="0"/>
              </a:spcBef>
              <a:spcAft>
                <a:spcPts val="0"/>
              </a:spcAft>
              <a:buClr>
                <a:schemeClr val="accent1"/>
              </a:buClr>
              <a:buSzPts val="3000"/>
              <a:buNone/>
              <a:defRPr>
                <a:solidFill>
                  <a:schemeClr val="accent1"/>
                </a:solidFill>
              </a:defRPr>
            </a:lvl4pPr>
            <a:lvl5pPr lvl="4" rtl="0">
              <a:spcBef>
                <a:spcPts val="0"/>
              </a:spcBef>
              <a:spcAft>
                <a:spcPts val="0"/>
              </a:spcAft>
              <a:buClr>
                <a:schemeClr val="accent1"/>
              </a:buClr>
              <a:buSzPts val="3000"/>
              <a:buNone/>
              <a:defRPr>
                <a:solidFill>
                  <a:schemeClr val="accent1"/>
                </a:solidFill>
              </a:defRPr>
            </a:lvl5pPr>
            <a:lvl6pPr lvl="5" rtl="0">
              <a:spcBef>
                <a:spcPts val="0"/>
              </a:spcBef>
              <a:spcAft>
                <a:spcPts val="0"/>
              </a:spcAft>
              <a:buClr>
                <a:schemeClr val="accent1"/>
              </a:buClr>
              <a:buSzPts val="3000"/>
              <a:buNone/>
              <a:defRPr>
                <a:solidFill>
                  <a:schemeClr val="accent1"/>
                </a:solidFill>
              </a:defRPr>
            </a:lvl6pPr>
            <a:lvl7pPr lvl="6" rtl="0">
              <a:spcBef>
                <a:spcPts val="0"/>
              </a:spcBef>
              <a:spcAft>
                <a:spcPts val="0"/>
              </a:spcAft>
              <a:buClr>
                <a:schemeClr val="accent1"/>
              </a:buClr>
              <a:buSzPts val="3000"/>
              <a:buNone/>
              <a:defRPr>
                <a:solidFill>
                  <a:schemeClr val="accent1"/>
                </a:solidFill>
              </a:defRPr>
            </a:lvl7pPr>
            <a:lvl8pPr lvl="7" rtl="0">
              <a:spcBef>
                <a:spcPts val="0"/>
              </a:spcBef>
              <a:spcAft>
                <a:spcPts val="0"/>
              </a:spcAft>
              <a:buClr>
                <a:schemeClr val="accent1"/>
              </a:buClr>
              <a:buSzPts val="3000"/>
              <a:buNone/>
              <a:defRPr>
                <a:solidFill>
                  <a:schemeClr val="accent1"/>
                </a:solidFill>
              </a:defRPr>
            </a:lvl8pPr>
            <a:lvl9pPr lvl="8" rtl="0">
              <a:spcBef>
                <a:spcPts val="0"/>
              </a:spcBef>
              <a:spcAft>
                <a:spcPts val="0"/>
              </a:spcAft>
              <a:buClr>
                <a:schemeClr val="accent1"/>
              </a:buClr>
              <a:buSzPts val="3000"/>
              <a:buNone/>
              <a:defRPr>
                <a:solidFill>
                  <a:schemeClr val="accent1"/>
                </a:solidFill>
              </a:defRPr>
            </a:lvl9pPr>
          </a:lstStyle>
          <a:p>
            <a:endParaRPr/>
          </a:p>
        </p:txBody>
      </p:sp>
      <p:sp>
        <p:nvSpPr>
          <p:cNvPr id="64" name="Google Shape;64;p6"/>
          <p:cNvSpPr txBox="1">
            <a:spLocks noGrp="1"/>
          </p:cNvSpPr>
          <p:nvPr>
            <p:ph type="body" idx="1"/>
          </p:nvPr>
        </p:nvSpPr>
        <p:spPr>
          <a:xfrm>
            <a:off x="614975" y="1968767"/>
            <a:ext cx="3613200" cy="37688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65" name="Google Shape;65;p6"/>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a:t>
            </a:fld>
            <a:endParaRPr lang="en" kern="0">
              <a:solidFill>
                <a:srgbClr val="748394"/>
              </a:solidFill>
            </a:endParaRPr>
          </a:p>
        </p:txBody>
      </p:sp>
      <p:grpSp>
        <p:nvGrpSpPr>
          <p:cNvPr id="66" name="Google Shape;66;p6"/>
          <p:cNvGrpSpPr/>
          <p:nvPr/>
        </p:nvGrpSpPr>
        <p:grpSpPr>
          <a:xfrm rot="10800000">
            <a:off x="4572000" y="-63"/>
            <a:ext cx="4572000" cy="6876696"/>
            <a:chOff x="8" y="-13862"/>
            <a:chExt cx="4572000" cy="5157522"/>
          </a:xfrm>
        </p:grpSpPr>
        <p:sp>
          <p:nvSpPr>
            <p:cNvPr id="67" name="Google Shape;67;p6"/>
            <p:cNvSpPr/>
            <p:nvPr/>
          </p:nvSpPr>
          <p:spPr>
            <a:xfrm rot="10800000">
              <a:off x="8" y="160"/>
              <a:ext cx="377100" cy="51435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8" name="Google Shape;68;p6"/>
            <p:cNvSpPr/>
            <p:nvPr/>
          </p:nvSpPr>
          <p:spPr>
            <a:xfrm>
              <a:off x="366508" y="-13862"/>
              <a:ext cx="267425" cy="5157350"/>
            </a:xfrm>
            <a:custGeom>
              <a:avLst/>
              <a:gdLst/>
              <a:ahLst/>
              <a:cxnLst/>
              <a:rect l="l" t="t" r="r" b="b"/>
              <a:pathLst>
                <a:path w="10697" h="206294" extrusionOk="0">
                  <a:moveTo>
                    <a:pt x="369" y="206294"/>
                  </a:moveTo>
                  <a:lnTo>
                    <a:pt x="10697" y="190844"/>
                  </a:lnTo>
                  <a:lnTo>
                    <a:pt x="10623" y="15934"/>
                  </a:lnTo>
                  <a:lnTo>
                    <a:pt x="0" y="0"/>
                  </a:lnTo>
                  <a:close/>
                </a:path>
              </a:pathLst>
            </a:custGeom>
            <a:solidFill>
              <a:schemeClr val="accent2"/>
            </a:solidFill>
            <a:ln>
              <a:noFill/>
            </a:ln>
          </p:spPr>
        </p:sp>
        <p:sp>
          <p:nvSpPr>
            <p:cNvPr id="69" name="Google Shape;69;p6"/>
            <p:cNvSpPr/>
            <p:nvPr/>
          </p:nvSpPr>
          <p:spPr>
            <a:xfrm rot="10800000">
              <a:off x="633908" y="382913"/>
              <a:ext cx="3938100" cy="43764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pic>
        <p:nvPicPr>
          <p:cNvPr id="12" name="Picture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756763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0" y="6349867"/>
            <a:ext cx="381000" cy="515200"/>
          </a:xfrm>
          <a:prstGeom prst="rect">
            <a:avLst/>
          </a:prstGeom>
          <a:noFill/>
          <a:ln>
            <a:noFill/>
          </a:ln>
        </p:spPr>
        <p:txBody>
          <a:bodyPr spcFirstLastPara="1" wrap="square" lIns="0" tIns="0" rIns="0" bIns="0" anchor="ctr" anchorCtr="0">
            <a:noAutofit/>
          </a:bodyPr>
          <a:lstStyle>
            <a:lvl1pPr lvl="0" algn="ctr" rtl="0">
              <a:buNone/>
              <a:defRPr sz="1100">
                <a:solidFill>
                  <a:schemeClr val="dk2"/>
                </a:solidFill>
                <a:latin typeface="Barlow SemiBold"/>
                <a:ea typeface="Barlow SemiBold"/>
                <a:cs typeface="Barlow SemiBold"/>
                <a:sym typeface="Barlow SemiBold"/>
              </a:defRPr>
            </a:lvl1pPr>
            <a:lvl2pPr lvl="1" algn="ctr" rtl="0">
              <a:buNone/>
              <a:defRPr sz="1100">
                <a:solidFill>
                  <a:schemeClr val="dk2"/>
                </a:solidFill>
                <a:latin typeface="Barlow SemiBold"/>
                <a:ea typeface="Barlow SemiBold"/>
                <a:cs typeface="Barlow SemiBold"/>
                <a:sym typeface="Barlow SemiBold"/>
              </a:defRPr>
            </a:lvl2pPr>
            <a:lvl3pPr lvl="2" algn="ctr" rtl="0">
              <a:buNone/>
              <a:defRPr sz="1100">
                <a:solidFill>
                  <a:schemeClr val="dk2"/>
                </a:solidFill>
                <a:latin typeface="Barlow SemiBold"/>
                <a:ea typeface="Barlow SemiBold"/>
                <a:cs typeface="Barlow SemiBold"/>
                <a:sym typeface="Barlow SemiBold"/>
              </a:defRPr>
            </a:lvl3pPr>
            <a:lvl4pPr lvl="3" algn="ctr" rtl="0">
              <a:buNone/>
              <a:defRPr sz="1100">
                <a:solidFill>
                  <a:schemeClr val="dk2"/>
                </a:solidFill>
                <a:latin typeface="Barlow SemiBold"/>
                <a:ea typeface="Barlow SemiBold"/>
                <a:cs typeface="Barlow SemiBold"/>
                <a:sym typeface="Barlow SemiBold"/>
              </a:defRPr>
            </a:lvl4pPr>
            <a:lvl5pPr lvl="4" algn="ctr" rtl="0">
              <a:buNone/>
              <a:defRPr sz="1100">
                <a:solidFill>
                  <a:schemeClr val="dk2"/>
                </a:solidFill>
                <a:latin typeface="Barlow SemiBold"/>
                <a:ea typeface="Barlow SemiBold"/>
                <a:cs typeface="Barlow SemiBold"/>
                <a:sym typeface="Barlow SemiBold"/>
              </a:defRPr>
            </a:lvl5pPr>
            <a:lvl6pPr lvl="5" algn="ctr" rtl="0">
              <a:buNone/>
              <a:defRPr sz="1100">
                <a:solidFill>
                  <a:schemeClr val="dk2"/>
                </a:solidFill>
                <a:latin typeface="Barlow SemiBold"/>
                <a:ea typeface="Barlow SemiBold"/>
                <a:cs typeface="Barlow SemiBold"/>
                <a:sym typeface="Barlow SemiBold"/>
              </a:defRPr>
            </a:lvl6pPr>
            <a:lvl7pPr lvl="6" algn="ctr" rtl="0">
              <a:buNone/>
              <a:defRPr sz="1100">
                <a:solidFill>
                  <a:schemeClr val="dk2"/>
                </a:solidFill>
                <a:latin typeface="Barlow SemiBold"/>
                <a:ea typeface="Barlow SemiBold"/>
                <a:cs typeface="Barlow SemiBold"/>
                <a:sym typeface="Barlow SemiBold"/>
              </a:defRPr>
            </a:lvl7pPr>
            <a:lvl8pPr lvl="7" algn="ctr" rtl="0">
              <a:buNone/>
              <a:defRPr sz="1100">
                <a:solidFill>
                  <a:schemeClr val="dk2"/>
                </a:solidFill>
                <a:latin typeface="Barlow SemiBold"/>
                <a:ea typeface="Barlow SemiBold"/>
                <a:cs typeface="Barlow SemiBold"/>
                <a:sym typeface="Barlow SemiBold"/>
              </a:defRPr>
            </a:lvl8pPr>
            <a:lvl9pPr lvl="8" algn="ctr" rtl="0">
              <a:buNone/>
              <a:defRPr sz="1100">
                <a:solidFill>
                  <a:schemeClr val="dk2"/>
                </a:solidFill>
                <a:latin typeface="Barlow SemiBold"/>
                <a:ea typeface="Barlow SemiBold"/>
                <a:cs typeface="Barlow SemiBold"/>
                <a:sym typeface="Barlow SemiBold"/>
              </a:defRPr>
            </a:lvl9pPr>
          </a:lstStyle>
          <a:p>
            <a:fld id="{00000000-1234-1234-1234-123412341234}" type="slidenum">
              <a:rPr lang="en" smtClean="0"/>
              <a:pPr/>
              <a:t>‹#›</a:t>
            </a:fld>
            <a:endParaRPr lang="en"/>
          </a:p>
        </p:txBody>
      </p:sp>
      <p:sp>
        <p:nvSpPr>
          <p:cNvPr id="7" name="Google Shape;7;p1"/>
          <p:cNvSpPr txBox="1">
            <a:spLocks noGrp="1"/>
          </p:cNvSpPr>
          <p:nvPr>
            <p:ph type="title"/>
          </p:nvPr>
        </p:nvSpPr>
        <p:spPr>
          <a:xfrm>
            <a:off x="614975" y="521800"/>
            <a:ext cx="6757800" cy="12260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1pPr>
            <a:lvl2pPr lvl="1"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2pPr>
            <a:lvl3pPr lvl="2"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3pPr>
            <a:lvl4pPr lvl="3"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4pPr>
            <a:lvl5pPr lvl="4"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5pPr>
            <a:lvl6pPr lvl="5"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6pPr>
            <a:lvl7pPr lvl="6"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7pPr>
            <a:lvl8pPr lvl="7"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8pPr>
            <a:lvl9pPr lvl="8"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9pPr>
          </a:lstStyle>
          <a:p>
            <a:endParaRPr/>
          </a:p>
        </p:txBody>
      </p:sp>
      <p:sp>
        <p:nvSpPr>
          <p:cNvPr id="8" name="Google Shape;8;p1"/>
          <p:cNvSpPr txBox="1">
            <a:spLocks noGrp="1"/>
          </p:cNvSpPr>
          <p:nvPr>
            <p:ph type="body" idx="1"/>
          </p:nvPr>
        </p:nvSpPr>
        <p:spPr>
          <a:xfrm>
            <a:off x="614975" y="2273567"/>
            <a:ext cx="6757800" cy="3768800"/>
          </a:xfrm>
          <a:prstGeom prst="rect">
            <a:avLst/>
          </a:prstGeom>
          <a:noFill/>
          <a:ln>
            <a:noFill/>
          </a:ln>
        </p:spPr>
        <p:txBody>
          <a:bodyPr spcFirstLastPara="1" wrap="square" lIns="0" tIns="0" rIns="0" bIns="0" anchor="t" anchorCtr="0">
            <a:noAutofit/>
          </a:bodyPr>
          <a:lstStyle>
            <a:lvl1pPr marL="457200" lvl="0" indent="-381000" rtl="0">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marL="914400" lvl="1"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2pPr>
            <a:lvl3pPr marL="1371600" lvl="2"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3pPr>
            <a:lvl4pPr marL="1828800" lvl="3"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4pPr>
            <a:lvl5pPr marL="2286000" lvl="4"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5pPr>
            <a:lvl6pPr marL="2743200" lvl="5"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6pPr>
            <a:lvl7pPr marL="3200400" lvl="6"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7pPr>
            <a:lvl8pPr marL="3657600" lvl="7"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8pPr>
            <a:lvl9pPr marL="4114800" lvl="8"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9pPr>
          </a:lstStyle>
          <a:p>
            <a:endParaRPr/>
          </a:p>
        </p:txBody>
      </p:sp>
    </p:spTree>
    <p:extLst>
      <p:ext uri="{BB962C8B-B14F-4D97-AF65-F5344CB8AC3E}">
        <p14:creationId xmlns:p14="http://schemas.microsoft.com/office/powerpoint/2010/main" val="367779952"/>
      </p:ext>
    </p:extLst>
  </p:cSld>
  <p:clrMap bg1="lt1" tx1="dk1" bg2="dk2" tx2="lt2" accent1="accent1" accent2="accent2" accent3="accent3" accent4="accent4" accent5="accent5" accent6="accent6" hlink="hlink" folHlink="folHlink"/>
  <p:sldLayoutIdLst>
    <p:sldLayoutId id="2147483662" r:id="rId1"/>
    <p:sldLayoutId id="2147483664" r:id="rId2"/>
    <p:sldLayoutId id="2147483665"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acsm.org/" TargetMode="External"/><Relationship Id="rId7" Type="http://schemas.openxmlformats.org/officeDocument/2006/relationships/hyperlink" Target="https://www.nhs.uk/mental-health/feelings-symptoms-behaviours/behaviours/eating-disorders/overview/?fbclid=IwAR3cZEsZoVZmOSmXspI2OFJC5XADheSK2n81dqskzMBZPGC2BRxlKekcM80"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healthline.com/nutrition/common-eating-disorders?fbclid=IwAR3nu2RVjMwC02h8gOXVcjmaUyWYZT6BIZSGeIEp6lFGOFS_MLb5jd6KHeE#causes" TargetMode="External"/><Relationship Id="rId5" Type="http://schemas.openxmlformats.org/officeDocument/2006/relationships/hyperlink" Target="https://www.mayoclinic.org/diseases-conditions/eating-disorders/symptoms-causes/syc-20353603" TargetMode="External"/><Relationship Id="rId4" Type="http://schemas.openxmlformats.org/officeDocument/2006/relationships/hyperlink" Target="https://www.deanfreedlandermd.com/eating-disorders?fbclid=IwAR0wkSAJMVHkMeWfRmhM7i5M1L9qljKxnU4Myf9779nDdsuXP2Oui05Ntk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8" name="Google Shape;158;p13"/>
          <p:cNvSpPr txBox="1">
            <a:spLocks noGrp="1"/>
          </p:cNvSpPr>
          <p:nvPr>
            <p:ph type="ctrTitle"/>
          </p:nvPr>
        </p:nvSpPr>
        <p:spPr>
          <a:xfrm>
            <a:off x="467544" y="4267200"/>
            <a:ext cx="6552728" cy="1295400"/>
          </a:xfrm>
          <a:prstGeom prst="rect">
            <a:avLst/>
          </a:prstGeom>
        </p:spPr>
        <p:txBody>
          <a:bodyPr spcFirstLastPara="1" wrap="square" lIns="0" tIns="0" rIns="0" bIns="0" anchor="ctr" anchorCtr="0">
            <a:noAutofit/>
          </a:bodyPr>
          <a:lstStyle/>
          <a:p>
            <a:pPr lvl="0" algn="ctr"/>
            <a:br>
              <a:rPr lang="en" sz="2400" dirty="0">
                <a:solidFill>
                  <a:schemeClr val="accent1"/>
                </a:solidFill>
              </a:rPr>
            </a:br>
            <a:r>
              <a:rPr lang="lt-LT" sz="2800" dirty="0"/>
              <a:t>Pratimų terapija gydant valgymo sutrikimus – FITT principas</a:t>
            </a:r>
            <a:br>
              <a:rPr lang="sr-Latn-RS" sz="2800" dirty="0"/>
            </a:br>
            <a:br>
              <a:rPr lang="it-IT" sz="1800" dirty="0"/>
            </a:br>
            <a:r>
              <a:rPr lang="it-IT" sz="1800" dirty="0"/>
              <a:t>Sanja Mazi</a:t>
            </a:r>
            <a:r>
              <a:rPr lang="sr-Latn-RS" sz="1800" dirty="0"/>
              <a:t>ć, Danka Sinadinović, Stevan Mijomanović, </a:t>
            </a:r>
            <a:br>
              <a:rPr lang="sr-Latn-RS" sz="1800" dirty="0"/>
            </a:br>
            <a:r>
              <a:rPr lang="sr-Latn-RS" sz="1800" dirty="0"/>
              <a:t>Irena Aleksić-Hajduković</a:t>
            </a:r>
            <a:endParaRPr sz="1800" dirty="0"/>
          </a:p>
        </p:txBody>
      </p:sp>
      <p:sp>
        <p:nvSpPr>
          <p:cNvPr id="3" name="Rectangle 2"/>
          <p:cNvSpPr/>
          <p:nvPr/>
        </p:nvSpPr>
        <p:spPr>
          <a:xfrm>
            <a:off x="683569" y="1765266"/>
            <a:ext cx="7644340" cy="1015663"/>
          </a:xfrm>
          <a:prstGeom prst="rect">
            <a:avLst/>
          </a:prstGeom>
        </p:spPr>
        <p:txBody>
          <a:bodyPr wrap="square">
            <a:spAutoFit/>
          </a:bodyPr>
          <a:lstStyle/>
          <a:p>
            <a:pPr>
              <a:buClr>
                <a:srgbClr val="000000"/>
              </a:buClr>
            </a:pPr>
            <a:r>
              <a:rPr lang="en" sz="6000" b="1" kern="0" dirty="0">
                <a:solidFill>
                  <a:srgbClr val="2170CC"/>
                </a:solidFill>
                <a:latin typeface="Arial"/>
                <a:cs typeface="Arial"/>
                <a:sym typeface="Arial"/>
              </a:rPr>
              <a:t>Connected 4 Health</a:t>
            </a:r>
            <a:endParaRPr lang="it-IT" sz="6000" kern="0" dirty="0">
              <a:solidFill>
                <a:srgbClr val="000000"/>
              </a:solidFill>
              <a:latin typeface="Arial"/>
              <a:cs typeface="Arial"/>
              <a:sym typeface="Arial"/>
            </a:endParaRPr>
          </a:p>
        </p:txBody>
      </p:sp>
    </p:spTree>
    <p:extLst>
      <p:ext uri="{BB962C8B-B14F-4D97-AF65-F5344CB8AC3E}">
        <p14:creationId xmlns:p14="http://schemas.microsoft.com/office/powerpoint/2010/main" val="2584378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4219376"/>
          </a:xfrm>
          <a:prstGeom prst="rect">
            <a:avLst/>
          </a:prstGeom>
        </p:spPr>
        <p:txBody>
          <a:bodyPr spcFirstLastPara="1" wrap="square" lIns="0" tIns="0" rIns="0" bIns="0" anchor="t" anchorCtr="0">
            <a:noAutofit/>
          </a:bodyPr>
          <a:lstStyle/>
          <a:p>
            <a:r>
              <a:rPr lang="lt-LT" sz="2000" dirty="0"/>
              <a:t>Šiam sutrikimui būdinga tai, kad nesilaikote savo minimalių dienos mitybos poreikių, nes nesate suinteresuotas valgyti; vengiate maisto, turinčio tam tikras juslines savybes, tokias kaip spalva, tekstūra, kvapas ar skonis; arba nerimaujate dėl valgymo pasekmių, pvz., baimės užspringti. Maisto nevengiama dėl baimės priaugti svorio.</a:t>
            </a:r>
          </a:p>
          <a:p>
            <a:endParaRPr lang="lt-LT" sz="2000" dirty="0"/>
          </a:p>
          <a:p>
            <a:r>
              <a:rPr lang="lt-LT" sz="2000" dirty="0"/>
              <a:t>Sutrikimas gali sukelti didelį svorio netekimą arba nesugebėjimą priaugti svorio vaikystėje, taip pat mitybos trūkumus, kurie gali sukelti sveikatos problemų</a:t>
            </a:r>
            <a:r>
              <a:rPr lang="en-US" sz="2000" dirty="0"/>
              <a:t>.</a:t>
            </a:r>
          </a:p>
          <a:p>
            <a:pPr marL="76200" indent="0">
              <a:buNone/>
            </a:pPr>
            <a:r>
              <a:rPr lang="en-US" sz="1600" dirty="0"/>
              <a:t>https://www.deanfreedlandermd.com/eating-disorders?fbclid=IwAR0wkSAJMVHkMeWfRmhM7i5M1L9qljKxnU4Myf9779nDdsuXP2Oui05Ntk0</a:t>
            </a:r>
          </a:p>
          <a:p>
            <a:endParaRPr lang="en-US" sz="2000" dirty="0"/>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10</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Vengimo</a:t>
            </a:r>
            <a:r>
              <a:rPr lang="en-US" b="1" dirty="0"/>
              <a:t> / </a:t>
            </a:r>
            <a:r>
              <a:rPr lang="en-US" b="1" dirty="0" err="1"/>
              <a:t>ribojančio</a:t>
            </a:r>
            <a:r>
              <a:rPr lang="en-US" b="1" dirty="0"/>
              <a:t> </a:t>
            </a:r>
            <a:r>
              <a:rPr lang="en-US" b="1" dirty="0" err="1"/>
              <a:t>maisto</a:t>
            </a:r>
            <a:r>
              <a:rPr lang="en-US" b="1" dirty="0"/>
              <a:t> </a:t>
            </a:r>
            <a:r>
              <a:rPr lang="en-US" b="1" dirty="0" err="1"/>
              <a:t>vartojimo</a:t>
            </a:r>
            <a:r>
              <a:rPr lang="en-US" b="1" dirty="0"/>
              <a:t> </a:t>
            </a:r>
            <a:r>
              <a:rPr lang="en-US" b="1" dirty="0" err="1"/>
              <a:t>sutrikimas</a:t>
            </a:r>
            <a:endParaRPr lang="it-IT" dirty="0"/>
          </a:p>
        </p:txBody>
      </p:sp>
      <p:pic>
        <p:nvPicPr>
          <p:cNvPr id="3" name="Picture 2">
            <a:extLst>
              <a:ext uri="{FF2B5EF4-FFF2-40B4-BE49-F238E27FC236}">
                <a16:creationId xmlns:a16="http://schemas.microsoft.com/office/drawing/2014/main" id="{58D0DBD9-FF97-2392-A08F-531757BF32BB}"/>
              </a:ext>
            </a:extLst>
          </p:cNvPr>
          <p:cNvPicPr>
            <a:picLocks noChangeAspect="1" noChangeArrowheads="1"/>
          </p:cNvPicPr>
          <p:nvPr/>
        </p:nvPicPr>
        <p:blipFill>
          <a:blip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1155152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4219376"/>
          </a:xfrm>
          <a:prstGeom prst="rect">
            <a:avLst/>
          </a:prstGeom>
        </p:spPr>
        <p:txBody>
          <a:bodyPr spcFirstLastPara="1" wrap="square" lIns="0" tIns="0" rIns="0" bIns="0" anchor="t" anchorCtr="0">
            <a:noAutofit/>
          </a:bodyPr>
          <a:lstStyle/>
          <a:p>
            <a:r>
              <a:rPr lang="lt-LT" dirty="0"/>
              <a:t>Valgymo sutrikimai gali pakenkti širdžiai, virškinimo sistemai, kaulams, dantims ir burnai bei sukelti kitas ligas.</a:t>
            </a:r>
          </a:p>
          <a:p>
            <a:pPr marL="76200" indent="0">
              <a:buNone/>
            </a:pPr>
            <a:endParaRPr lang="lt-LT" dirty="0"/>
          </a:p>
          <a:p>
            <a:r>
              <a:rPr lang="lt-LT" b="1" dirty="0"/>
              <a:t>Komplikacijos:</a:t>
            </a:r>
            <a:r>
              <a:rPr lang="lt-LT" dirty="0"/>
              <a:t> depresija ir nerimas, mintys apie savižudybę, augimo ir vystymosi problemos, socialinės ir santykių problemos, narkotikų vartojimo sutrikimai, darbo ir mokyklos problemos, mirtis.</a:t>
            </a:r>
          </a:p>
          <a:p>
            <a:pPr marL="76200" indent="0">
              <a:buNone/>
            </a:pPr>
            <a:endParaRPr lang="lt-LT" sz="1600" dirty="0"/>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11</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Sveiktos</a:t>
            </a:r>
            <a:r>
              <a:rPr lang="en-US" b="1" dirty="0"/>
              <a:t> </a:t>
            </a:r>
            <a:r>
              <a:rPr lang="en-US" b="1" dirty="0" err="1"/>
              <a:t>rizikos</a:t>
            </a:r>
            <a:endParaRPr lang="it-IT" dirty="0"/>
          </a:p>
        </p:txBody>
      </p:sp>
    </p:spTree>
    <p:extLst>
      <p:ext uri="{BB962C8B-B14F-4D97-AF65-F5344CB8AC3E}">
        <p14:creationId xmlns:p14="http://schemas.microsoft.com/office/powerpoint/2010/main" val="171451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6"/>
          </a:xfrm>
          <a:prstGeom prst="rect">
            <a:avLst/>
          </a:prstGeom>
        </p:spPr>
        <p:txBody>
          <a:bodyPr spcFirstLastPara="1" wrap="square" lIns="0" tIns="0" rIns="0" bIns="0" anchor="t" anchorCtr="0">
            <a:noAutofit/>
          </a:bodyPr>
          <a:lstStyle/>
          <a:p>
            <a:r>
              <a:rPr lang="lt-LT" dirty="0"/>
              <a:t>Kiekvienas gali susirgti valgymo sutrikimu, tačiau dažniausiai serga 13–17 metų paaugliai</a:t>
            </a:r>
          </a:p>
          <a:p>
            <a:r>
              <a:rPr lang="lt-LT" dirty="0"/>
              <a:t>Anoreksija serga apie 0,5 % jaunų moterų vakarų kultūrose</a:t>
            </a:r>
          </a:p>
          <a:p>
            <a:r>
              <a:rPr lang="lt-LT" dirty="0"/>
              <a:t>Bulimija serga apie 2% jaunų moterų vakarų kultūrose</a:t>
            </a:r>
          </a:p>
          <a:p>
            <a:r>
              <a:rPr lang="lt-LT" dirty="0"/>
              <a:t>Sutrikimų paplitimas tarp vyrų yra maždaug dešimtadalis nei tarp moterų</a:t>
            </a:r>
          </a:p>
          <a:p>
            <a:endParaRPr lang="lt-LT" sz="1600" dirty="0"/>
          </a:p>
          <a:p>
            <a:pPr marL="76200" indent="0">
              <a:buNone/>
            </a:pPr>
            <a:r>
              <a:rPr lang="en-US" sz="1600" dirty="0"/>
              <a:t>https://</a:t>
            </a:r>
            <a:r>
              <a:rPr lang="en-US" sz="1600" dirty="0" err="1"/>
              <a:t>www.nhs.uk</a:t>
            </a:r>
            <a:r>
              <a:rPr lang="en-US" sz="1600" dirty="0"/>
              <a:t>/mental-health/feelings-symptoms-</a:t>
            </a:r>
            <a:r>
              <a:rPr lang="en-US" sz="1600" dirty="0" err="1"/>
              <a:t>behaviours</a:t>
            </a:r>
            <a:r>
              <a:rPr lang="en-US" sz="1600" dirty="0"/>
              <a:t>/</a:t>
            </a:r>
            <a:r>
              <a:rPr lang="en-US" sz="1600" dirty="0" err="1"/>
              <a:t>behaviours</a:t>
            </a:r>
            <a:r>
              <a:rPr lang="en-US" sz="1600" dirty="0"/>
              <a:t>/eating-disorders/overview/?</a:t>
            </a:r>
            <a:r>
              <a:rPr lang="en-US" sz="1600" dirty="0" err="1"/>
              <a:t>fbclid</a:t>
            </a:r>
            <a:r>
              <a:rPr lang="en-US" sz="1600" dirty="0"/>
              <a:t>=IwAR3cZEsZoVZmOSmXspI2OFJC5XADheSK2n81dqskzMBZPGC2BRxlKekcM80Hsu, L.G. ,1996</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12</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Epidemiologija</a:t>
            </a:r>
            <a:endParaRPr lang="it-IT" dirty="0"/>
          </a:p>
        </p:txBody>
      </p:sp>
    </p:spTree>
    <p:extLst>
      <p:ext uri="{BB962C8B-B14F-4D97-AF65-F5344CB8AC3E}">
        <p14:creationId xmlns:p14="http://schemas.microsoft.com/office/powerpoint/2010/main" val="270821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lt-LT" dirty="0"/>
              <a:t>Paprastai pacientai turi </a:t>
            </a:r>
            <a:r>
              <a:rPr lang="lt-LT" b="1" dirty="0"/>
              <a:t>per mažą svorį</a:t>
            </a:r>
            <a:r>
              <a:rPr lang="lt-LT" dirty="0"/>
              <a:t>.</a:t>
            </a:r>
          </a:p>
          <a:p>
            <a:r>
              <a:rPr lang="lt-LT" dirty="0"/>
              <a:t>Būkite atidūs dėl valgymo įpročių ir įsitikinimų, kurie gali reikšti nesveiką elgesį, taip pat bendraamžių spaudimą, galintį sukelti valgymo sutrikimus.</a:t>
            </a:r>
          </a:p>
          <a:p>
            <a:r>
              <a:rPr lang="lt-LT" dirty="0"/>
              <a:t>Raudonos vėliavėlės, kurios gali reikšti valgymo sutrikimą, taip pat apima </a:t>
            </a:r>
            <a:r>
              <a:rPr lang="lt-LT" b="1" dirty="0"/>
              <a:t>pernelyg dažną užsiėmimą sportu</a:t>
            </a:r>
            <a:r>
              <a:rPr lang="lt-LT" dirty="0"/>
              <a:t>.</a:t>
            </a:r>
          </a:p>
          <a:p>
            <a:endParaRPr lang="lt-LT" sz="1600" dirty="0"/>
          </a:p>
          <a:p>
            <a:pPr marL="76200" indent="0">
              <a:buNone/>
            </a:pPr>
            <a:r>
              <a:rPr lang="sr-Latn-RS" sz="1600" dirty="0" err="1"/>
              <a:t>https</a:t>
            </a:r>
            <a:r>
              <a:rPr lang="sr-Latn-RS" sz="1600" dirty="0"/>
              <a:t>://www.deanfreedlandermd.com/eating-disorders?fbclid=IwAR0wkSAJMVHkMeWfRmhM7i5M1L9qljKxnU4Myf9779nDdsuXP2Oui05Ntk0</a:t>
            </a:r>
            <a:endParaRPr sz="16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13</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Būk</a:t>
            </a:r>
            <a:r>
              <a:rPr lang="en-US" b="1" dirty="0"/>
              <a:t> </a:t>
            </a:r>
            <a:r>
              <a:rPr lang="en-US" b="1" dirty="0" err="1"/>
              <a:t>atidus</a:t>
            </a:r>
            <a:endParaRPr lang="it-IT" dirty="0"/>
          </a:p>
        </p:txBody>
      </p:sp>
    </p:spTree>
    <p:extLst>
      <p:ext uri="{BB962C8B-B14F-4D97-AF65-F5344CB8AC3E}">
        <p14:creationId xmlns:p14="http://schemas.microsoft.com/office/powerpoint/2010/main" val="244835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838376"/>
          </a:xfrm>
          <a:prstGeom prst="rect">
            <a:avLst/>
          </a:prstGeom>
        </p:spPr>
        <p:txBody>
          <a:bodyPr spcFirstLastPara="1" wrap="square" lIns="0" tIns="0" rIns="0" bIns="0" anchor="t" anchorCtr="0">
            <a:noAutofit/>
          </a:bodyPr>
          <a:lstStyle/>
          <a:p>
            <a:pPr>
              <a:spcBef>
                <a:spcPts val="0"/>
              </a:spcBef>
            </a:pPr>
            <a:r>
              <a:rPr lang="lt-LT" sz="2000" dirty="0"/>
              <a:t>Valgymo sutrikimų gydymo planai yra specialiai pritaikyti kiekvienam asmeniui ir gali apimti kelių </a:t>
            </a:r>
            <a:r>
              <a:rPr lang="lt-LT" sz="2000" dirty="0" err="1"/>
              <a:t>terapijų</a:t>
            </a:r>
            <a:r>
              <a:rPr lang="lt-LT" sz="2000" dirty="0"/>
              <a:t> derinį:</a:t>
            </a:r>
          </a:p>
          <a:p>
            <a:pPr lvl="1"/>
            <a:r>
              <a:rPr lang="lt-LT" sz="2000" dirty="0"/>
              <a:t>Mitybos panaikinimas</a:t>
            </a:r>
          </a:p>
          <a:p>
            <a:pPr lvl="1"/>
            <a:r>
              <a:rPr lang="lt-LT" sz="2000" dirty="0"/>
              <a:t>Psichoterapija</a:t>
            </a:r>
          </a:p>
          <a:p>
            <a:pPr lvl="1"/>
            <a:r>
              <a:rPr lang="lt-LT" sz="2000" dirty="0"/>
              <a:t>Vaistai</a:t>
            </a:r>
          </a:p>
          <a:p>
            <a:pPr>
              <a:spcBef>
                <a:spcPts val="0"/>
              </a:spcBef>
            </a:pPr>
            <a:endParaRPr lang="lt-LT" sz="2000" dirty="0"/>
          </a:p>
          <a:p>
            <a:pPr marL="76200" indent="0">
              <a:spcBef>
                <a:spcPts val="0"/>
              </a:spcBef>
              <a:buNone/>
            </a:pPr>
            <a:r>
              <a:rPr lang="en-US" sz="1600" dirty="0"/>
              <a:t>https://www.healthline.com/nutrition/common-eating-disorders?fbclid=IwAR3nu2RVjMwC02h8gOXVcjmaUyWYZT6BIZSGeIEp6lFGOFS_MLb5jd6KHeE#do-you-have-one</a:t>
            </a:r>
          </a:p>
          <a:p>
            <a:pPr marL="533400" lvl="1" indent="0">
              <a:buNone/>
            </a:pPr>
            <a:endParaRPr lang="en-US" dirty="0"/>
          </a:p>
          <a:p>
            <a:pPr>
              <a:spcBef>
                <a:spcPts val="0"/>
              </a:spcBef>
            </a:pPr>
            <a:r>
              <a:rPr lang="lt-LT" sz="2000" dirty="0"/>
              <a:t>Gydydami dauguma žmonių gali pasveikti nuo valgymo sutrikimo</a:t>
            </a:r>
            <a:r>
              <a:rPr lang="en-US" sz="2000" dirty="0"/>
              <a:t>.</a:t>
            </a:r>
          </a:p>
          <a:p>
            <a:pPr marL="76200" indent="0">
              <a:spcBef>
                <a:spcPts val="0"/>
              </a:spcBef>
              <a:buNone/>
            </a:pPr>
            <a:r>
              <a:rPr lang="en-US" sz="1600" dirty="0"/>
              <a:t>https://www.nhs.uk/mental-health/feelings-symptoms-behaviours/behaviours/eating-disorders/overview/?fbclid=IwAR3cZEsZoVZmOSmXspI2OFJC5XADheSK2n81dqskzMBZPGC2BRxlKekcM80</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14</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Gydymas</a:t>
            </a:r>
            <a:endParaRPr lang="it-IT" dirty="0"/>
          </a:p>
        </p:txBody>
      </p:sp>
    </p:spTree>
    <p:extLst>
      <p:ext uri="{BB962C8B-B14F-4D97-AF65-F5344CB8AC3E}">
        <p14:creationId xmlns:p14="http://schemas.microsoft.com/office/powerpoint/2010/main" val="126699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pPr algn="just"/>
            <a:r>
              <a:rPr lang="lt-LT" dirty="0"/>
              <a:t>Nors mankšta yra veiksminga intervencija daugeliui psichologinių sveikatos problemų, ji dažnai būna pamirštama kaip galima valgymo sutrikimų gydymo variantas</a:t>
            </a:r>
            <a:r>
              <a:rPr lang="en-GB" dirty="0"/>
              <a:t>. </a:t>
            </a:r>
            <a:r>
              <a:rPr lang="en-GB" b="0" i="0" dirty="0">
                <a:solidFill>
                  <a:srgbClr val="212121"/>
                </a:solidFill>
                <a:effectLst/>
                <a:latin typeface="Cambria" panose="02040503050406030204" pitchFamily="18" charset="0"/>
              </a:rPr>
              <a:t>		       </a:t>
            </a:r>
            <a:r>
              <a:rPr lang="en-GB" sz="1800" dirty="0"/>
              <a:t>(Cook et al., 2016)</a:t>
            </a:r>
            <a:endParaRPr lang="en-GB" dirty="0"/>
          </a:p>
          <a:p>
            <a:r>
              <a:rPr lang="en-GB" dirty="0" err="1"/>
              <a:t>Intervencijos</a:t>
            </a:r>
            <a:r>
              <a:rPr lang="en-GB" dirty="0"/>
              <a:t>, </a:t>
            </a:r>
            <a:r>
              <a:rPr lang="en-GB" dirty="0" err="1"/>
              <a:t>apimančios</a:t>
            </a:r>
            <a:r>
              <a:rPr lang="en-GB" dirty="0"/>
              <a:t> </a:t>
            </a:r>
            <a:r>
              <a:rPr lang="en-GB" dirty="0" err="1"/>
              <a:t>atidžiai</a:t>
            </a:r>
            <a:r>
              <a:rPr lang="en-GB" dirty="0"/>
              <a:t> </a:t>
            </a:r>
            <a:r>
              <a:rPr lang="en-GB" dirty="0" err="1"/>
              <a:t>stebimą</a:t>
            </a:r>
            <a:r>
              <a:rPr lang="en-GB" dirty="0"/>
              <a:t>, </a:t>
            </a:r>
            <a:r>
              <a:rPr lang="en-GB" dirty="0" err="1"/>
              <a:t>mityba</a:t>
            </a:r>
            <a:r>
              <a:rPr lang="en-GB" dirty="0"/>
              <a:t> </a:t>
            </a:r>
            <a:r>
              <a:rPr lang="en-GB" dirty="0" err="1"/>
              <a:t>palaikomą</a:t>
            </a:r>
            <a:r>
              <a:rPr lang="en-GB" dirty="0"/>
              <a:t> </a:t>
            </a:r>
            <a:r>
              <a:rPr lang="en-GB" dirty="0" err="1"/>
              <a:t>mankštą</a:t>
            </a:r>
            <a:r>
              <a:rPr lang="en-GB" dirty="0"/>
              <a:t>, </a:t>
            </a:r>
            <a:r>
              <a:rPr lang="en-GB" dirty="0" err="1"/>
              <a:t>gali</a:t>
            </a:r>
            <a:r>
              <a:rPr lang="en-GB" dirty="0"/>
              <a:t> </a:t>
            </a:r>
            <a:r>
              <a:rPr lang="en-GB" dirty="0" err="1"/>
              <a:t>būti</a:t>
            </a:r>
            <a:r>
              <a:rPr lang="en-GB" dirty="0"/>
              <a:t> </a:t>
            </a:r>
            <a:r>
              <a:rPr lang="en-GB" dirty="0" err="1"/>
              <a:t>naudingos</a:t>
            </a:r>
            <a:r>
              <a:rPr lang="en-GB" dirty="0"/>
              <a:t> </a:t>
            </a:r>
            <a:r>
              <a:rPr lang="en-GB" dirty="0" err="1"/>
              <a:t>asmenims</a:t>
            </a:r>
            <a:r>
              <a:rPr lang="en-GB" dirty="0"/>
              <a:t>, </a:t>
            </a:r>
            <a:r>
              <a:rPr lang="en-GB" dirty="0" err="1"/>
              <a:t>sergantiems</a:t>
            </a:r>
            <a:r>
              <a:rPr lang="en-GB" dirty="0"/>
              <a:t> </a:t>
            </a:r>
            <a:r>
              <a:rPr lang="en-GB" dirty="0" err="1"/>
              <a:t>valgymo</a:t>
            </a:r>
            <a:r>
              <a:rPr lang="en-GB" dirty="0"/>
              <a:t> </a:t>
            </a:r>
            <a:r>
              <a:rPr lang="en-GB" dirty="0" err="1"/>
              <a:t>sutrikimais</a:t>
            </a:r>
            <a:r>
              <a:rPr lang="en-GB" dirty="0"/>
              <a:t>. </a:t>
            </a:r>
          </a:p>
          <a:p>
            <a:pPr marL="76200" indent="0" algn="r">
              <a:buNone/>
            </a:pPr>
            <a:r>
              <a:rPr lang="en-US" sz="1800" dirty="0"/>
              <a:t>(Quesnel et al., 2020)</a:t>
            </a:r>
          </a:p>
          <a:p>
            <a:pPr marL="76200" indent="0" algn="r">
              <a:buNone/>
            </a:pPr>
            <a:endParaRPr lang="en-US" sz="1800" dirty="0"/>
          </a:p>
          <a:p>
            <a:r>
              <a:rPr lang="en-US" sz="1800" dirty="0"/>
              <a:t>Based on a qualitative study of expert opinions, Quesnel et al. 2020 offer specific recommendations for exercise therapy in treating EDs following the FITT principle.</a:t>
            </a:r>
          </a:p>
          <a:p>
            <a:pPr marL="76200" indent="0">
              <a:buNone/>
            </a:pPr>
            <a:endParaRPr lang="en-US" sz="1800" dirty="0"/>
          </a:p>
          <a:p>
            <a:pPr marL="76200" indent="0" algn="r">
              <a:buNone/>
            </a:pPr>
            <a:endParaRPr lang="en-US" sz="1800" dirty="0"/>
          </a:p>
          <a:p>
            <a:pPr marL="76200" indent="0" algn="r">
              <a:buNone/>
            </a:pPr>
            <a:endParaRPr lang="en-US" sz="18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15</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lt-LT" b="1" dirty="0"/>
              <a:t>Pratimų terapija gydant valgymo sutrikimus</a:t>
            </a:r>
            <a:endParaRPr lang="it-IT" dirty="0"/>
          </a:p>
        </p:txBody>
      </p:sp>
    </p:spTree>
    <p:extLst>
      <p:ext uri="{BB962C8B-B14F-4D97-AF65-F5344CB8AC3E}">
        <p14:creationId xmlns:p14="http://schemas.microsoft.com/office/powerpoint/2010/main" val="1058237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16</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Gydymas</a:t>
            </a:r>
            <a:endParaRPr lang="it-IT" dirty="0"/>
          </a:p>
        </p:txBody>
      </p:sp>
      <p:sp>
        <p:nvSpPr>
          <p:cNvPr id="5" name="Text Placeholder 8">
            <a:extLst>
              <a:ext uri="{FF2B5EF4-FFF2-40B4-BE49-F238E27FC236}">
                <a16:creationId xmlns:a16="http://schemas.microsoft.com/office/drawing/2014/main" id="{C7616037-4811-978C-11E4-F51925918F9E}"/>
              </a:ext>
            </a:extLst>
          </p:cNvPr>
          <p:cNvSpPr txBox="1">
            <a:spLocks/>
          </p:cNvSpPr>
          <p:nvPr/>
        </p:nvSpPr>
        <p:spPr>
          <a:xfrm>
            <a:off x="767375" y="2425967"/>
            <a:ext cx="6757800" cy="37688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Barlow Light"/>
              <a:buChar char="▸"/>
              <a:defRPr sz="2400" b="0" i="0" u="none" strike="noStrike" cap="none">
                <a:solidFill>
                  <a:schemeClr val="dk1"/>
                </a:solidFill>
                <a:latin typeface="Barlow Light"/>
                <a:ea typeface="Barlow Light"/>
                <a:cs typeface="Barlow Light"/>
                <a:sym typeface="Barlow Light"/>
              </a:defRPr>
            </a:lvl1pPr>
            <a:lvl2pPr marL="914400" marR="0" lvl="1"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2pPr>
            <a:lvl3pPr marL="1371600" marR="0" lvl="2"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3pPr>
            <a:lvl4pPr marL="1828800" marR="0" lvl="3"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4pPr>
            <a:lvl5pPr marL="2286000" marR="0" lvl="4"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5pPr>
            <a:lvl6pPr marL="2743200" marR="0" lvl="5"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6pPr>
            <a:lvl7pPr marL="3200400" marR="0" lvl="6"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7pPr>
            <a:lvl8pPr marL="3657600" marR="0" lvl="7"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8pPr>
            <a:lvl9pPr marL="4114800" marR="0" lvl="8"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9pPr>
          </a:lstStyle>
          <a:p>
            <a:pPr lvl="1">
              <a:lnSpc>
                <a:spcPct val="150000"/>
              </a:lnSpc>
              <a:buClr>
                <a:srgbClr val="C00000"/>
              </a:buClr>
            </a:pPr>
            <a:r>
              <a:rPr lang="en-US" altLang="en-US" sz="4000" b="1" kern="0" dirty="0">
                <a:solidFill>
                  <a:srgbClr val="C00000"/>
                </a:solidFill>
              </a:rPr>
              <a:t>F</a:t>
            </a:r>
            <a:r>
              <a:rPr lang="en-US" altLang="en-US" sz="3200" b="1" kern="0" dirty="0"/>
              <a:t> </a:t>
            </a:r>
            <a:r>
              <a:rPr lang="en-US" altLang="en-US" sz="3200" b="1" kern="0" dirty="0" err="1"/>
              <a:t>Dažnumas</a:t>
            </a:r>
            <a:endParaRPr lang="en-US" altLang="en-US" sz="3200" i="1" kern="0" dirty="0"/>
          </a:p>
          <a:p>
            <a:pPr lvl="1">
              <a:lnSpc>
                <a:spcPct val="150000"/>
              </a:lnSpc>
              <a:buClr>
                <a:srgbClr val="C00000"/>
              </a:buClr>
            </a:pPr>
            <a:r>
              <a:rPr lang="en-US" altLang="en-US" sz="4000" b="1" kern="0" dirty="0">
                <a:solidFill>
                  <a:srgbClr val="C00000"/>
                </a:solidFill>
              </a:rPr>
              <a:t>I</a:t>
            </a:r>
            <a:r>
              <a:rPr lang="en-US" altLang="en-US" sz="3200" b="1" kern="0" dirty="0">
                <a:solidFill>
                  <a:srgbClr val="C00000"/>
                </a:solidFill>
              </a:rPr>
              <a:t> </a:t>
            </a:r>
            <a:r>
              <a:rPr lang="en-US" altLang="en-US" sz="3200" b="1" kern="0" dirty="0" err="1"/>
              <a:t>Intensyvumas</a:t>
            </a:r>
            <a:endParaRPr lang="en-US" altLang="en-US" sz="3200" i="1" kern="0" dirty="0"/>
          </a:p>
          <a:p>
            <a:pPr lvl="1">
              <a:lnSpc>
                <a:spcPct val="150000"/>
              </a:lnSpc>
              <a:buClr>
                <a:srgbClr val="C00000"/>
              </a:buClr>
            </a:pPr>
            <a:r>
              <a:rPr lang="en-US" altLang="en-US" sz="4000" b="1" kern="0" dirty="0">
                <a:solidFill>
                  <a:srgbClr val="C00000"/>
                </a:solidFill>
              </a:rPr>
              <a:t>T</a:t>
            </a:r>
            <a:r>
              <a:rPr lang="en-US" altLang="en-US" sz="3200" b="1" kern="0" dirty="0">
                <a:solidFill>
                  <a:srgbClr val="C00000"/>
                </a:solidFill>
              </a:rPr>
              <a:t> </a:t>
            </a:r>
            <a:r>
              <a:rPr lang="en-US" altLang="en-US" sz="3200" b="1" kern="0" dirty="0" err="1">
                <a:solidFill>
                  <a:schemeClr val="tx1"/>
                </a:solidFill>
              </a:rPr>
              <a:t>Laikas</a:t>
            </a:r>
            <a:r>
              <a:rPr lang="en-US" altLang="en-US" sz="3200" kern="0" dirty="0"/>
              <a:t> </a:t>
            </a:r>
            <a:r>
              <a:rPr lang="en-US" altLang="en-US" i="1" kern="0" dirty="0"/>
              <a:t>	</a:t>
            </a:r>
            <a:endParaRPr lang="en-US" altLang="en-US" sz="3200" i="1" kern="0" dirty="0"/>
          </a:p>
          <a:p>
            <a:pPr lvl="1">
              <a:lnSpc>
                <a:spcPct val="150000"/>
              </a:lnSpc>
              <a:buClr>
                <a:srgbClr val="C00000"/>
              </a:buClr>
            </a:pPr>
            <a:r>
              <a:rPr lang="en-US" altLang="en-US" sz="4000" b="1" kern="0" dirty="0">
                <a:solidFill>
                  <a:srgbClr val="C00000"/>
                </a:solidFill>
              </a:rPr>
              <a:t>T </a:t>
            </a:r>
            <a:r>
              <a:rPr lang="en-US" altLang="en-US" sz="3200" b="1" kern="0" dirty="0" err="1"/>
              <a:t>Rūšis</a:t>
            </a:r>
            <a:endParaRPr lang="en-US" altLang="en-US" sz="3200" b="1" kern="0" dirty="0"/>
          </a:p>
        </p:txBody>
      </p:sp>
      <p:pic>
        <p:nvPicPr>
          <p:cNvPr id="6" name="Picture 2">
            <a:extLst>
              <a:ext uri="{FF2B5EF4-FFF2-40B4-BE49-F238E27FC236}">
                <a16:creationId xmlns:a16="http://schemas.microsoft.com/office/drawing/2014/main" id="{095EF11E-8E1A-1F1B-B7ED-93DC074D5048}"/>
              </a:ext>
            </a:extLst>
          </p:cNvPr>
          <p:cNvPicPr>
            <a:picLocks noChangeAspect="1" noChangeArrowheads="1"/>
          </p:cNvPicPr>
          <p:nvPr/>
        </p:nvPicPr>
        <p:blipFill>
          <a:blip cstate="print"/>
          <a:srcRect/>
          <a:stretch>
            <a:fillRect/>
          </a:stretch>
        </p:blipFill>
        <p:spPr bwMode="auto">
          <a:xfrm>
            <a:off x="4572000" y="2997200"/>
            <a:ext cx="3671888" cy="3132138"/>
          </a:xfrm>
          <a:prstGeom prst="rect">
            <a:avLst/>
          </a:prstGeom>
          <a:noFill/>
          <a:ln w="9525">
            <a:noFill/>
            <a:miter lim="800000"/>
            <a:headEnd/>
            <a:tailEnd/>
          </a:ln>
        </p:spPr>
      </p:pic>
      <p:pic>
        <p:nvPicPr>
          <p:cNvPr id="7" name="Picture 4" descr="acsmlogo3">
            <a:extLst>
              <a:ext uri="{FF2B5EF4-FFF2-40B4-BE49-F238E27FC236}">
                <a16:creationId xmlns:a16="http://schemas.microsoft.com/office/drawing/2014/main" id="{F0D25E33-04CF-270A-88EB-6D0AAEB0F623}"/>
              </a:ext>
            </a:extLst>
          </p:cNvPr>
          <p:cNvPicPr>
            <a:picLocks noChangeAspect="1" noChangeArrowheads="1"/>
          </p:cNvPicPr>
          <p:nvPr/>
        </p:nvPicPr>
        <p:blipFill>
          <a:blip cstate="print"/>
          <a:srcRect/>
          <a:stretch>
            <a:fillRect/>
          </a:stretch>
        </p:blipFill>
        <p:spPr bwMode="auto">
          <a:xfrm>
            <a:off x="7239000" y="1981200"/>
            <a:ext cx="1598612" cy="1471342"/>
          </a:xfrm>
          <a:prstGeom prst="rect">
            <a:avLst/>
          </a:prstGeom>
          <a:noFill/>
          <a:ln w="9525">
            <a:noFill/>
            <a:miter lim="800000"/>
            <a:headEnd/>
            <a:tailEnd/>
          </a:ln>
        </p:spPr>
      </p:pic>
    </p:spTree>
    <p:extLst>
      <p:ext uri="{BB962C8B-B14F-4D97-AF65-F5344CB8AC3E}">
        <p14:creationId xmlns:p14="http://schemas.microsoft.com/office/powerpoint/2010/main" val="318071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lt-LT" dirty="0"/>
              <a:t>Pratimų terapiją </a:t>
            </a:r>
            <a:r>
              <a:rPr lang="lt-LT" dirty="0" err="1"/>
              <a:t>gali,a</a:t>
            </a:r>
            <a:r>
              <a:rPr lang="lt-LT" dirty="0"/>
              <a:t> prasidėti nuo vieno užsiėmimo per savaitę ir tęstis iki 5-6 dienų (seansų) per savaitę</a:t>
            </a:r>
          </a:p>
          <a:p>
            <a:r>
              <a:rPr lang="lt-LT" dirty="0"/>
              <a:t>Medicininis stebėjimas (pvz., elektrolitų)</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17</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Dažnumas</a:t>
            </a:r>
            <a:endParaRPr lang="it-IT" dirty="0"/>
          </a:p>
        </p:txBody>
      </p:sp>
    </p:spTree>
    <p:extLst>
      <p:ext uri="{BB962C8B-B14F-4D97-AF65-F5344CB8AC3E}">
        <p14:creationId xmlns:p14="http://schemas.microsoft.com/office/powerpoint/2010/main" val="1703076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lt-LT" dirty="0"/>
              <a:t>Kaip jaučiasi pacientas</a:t>
            </a:r>
          </a:p>
          <a:p>
            <a:r>
              <a:rPr lang="lt-LT" dirty="0"/>
              <a:t>Perėjimas nuo lengvo (</a:t>
            </a:r>
            <a:r>
              <a:rPr lang="lt-LT" dirty="0" err="1"/>
              <a:t>t</a:t>
            </a:r>
            <a:r>
              <a:rPr lang="lt-LT" dirty="0"/>
              <a:t>. y. gali tęsti pokalbį) iki vidutinio sunkumo (</a:t>
            </a:r>
            <a:r>
              <a:rPr lang="lt-LT" dirty="0" err="1"/>
              <a:t>t</a:t>
            </a:r>
            <a:r>
              <a:rPr lang="lt-LT" dirty="0"/>
              <a:t>. y. sunkus kvėpavimas)</a:t>
            </a:r>
          </a:p>
          <a:p>
            <a:r>
              <a:rPr lang="lt-LT" dirty="0"/>
              <a:t>Pasipriešinimo pratimai – intensyvumas turi būti pakankamas, kad padėtų jiems susigrąžinti raumenų jėgą</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18</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Intensyvumas</a:t>
            </a:r>
            <a:endParaRPr lang="it-IT" dirty="0"/>
          </a:p>
        </p:txBody>
      </p:sp>
    </p:spTree>
    <p:extLst>
      <p:ext uri="{BB962C8B-B14F-4D97-AF65-F5344CB8AC3E}">
        <p14:creationId xmlns:p14="http://schemas.microsoft.com/office/powerpoint/2010/main" val="575252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lt-LT" dirty="0"/>
              <a:t>Įvertinimo protokolas</a:t>
            </a:r>
          </a:p>
          <a:p>
            <a:r>
              <a:rPr lang="lt-LT" dirty="0"/>
              <a:t>Pradėkite nuo 10 minučių, tada didinkite iki 20 minučių, toliau 30 minučių</a:t>
            </a:r>
          </a:p>
          <a:p>
            <a:r>
              <a:rPr lang="lt-LT" dirty="0"/>
              <a:t>Pažanga įvertinama atsižvelgiant į veiklos intensyvumą</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19</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Laikas</a:t>
            </a:r>
            <a:endParaRPr lang="it-IT" dirty="0"/>
          </a:p>
        </p:txBody>
      </p:sp>
    </p:spTree>
    <p:extLst>
      <p:ext uri="{BB962C8B-B14F-4D97-AF65-F5344CB8AC3E}">
        <p14:creationId xmlns:p14="http://schemas.microsoft.com/office/powerpoint/2010/main" val="178984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6"/>
          </a:xfrm>
          <a:prstGeom prst="rect">
            <a:avLst/>
          </a:prstGeom>
        </p:spPr>
        <p:txBody>
          <a:bodyPr spcFirstLastPara="1" wrap="square" lIns="0" tIns="0" rIns="0" bIns="0" anchor="t" anchorCtr="0">
            <a:noAutofit/>
          </a:bodyPr>
          <a:lstStyle/>
          <a:p>
            <a:pPr>
              <a:spcBef>
                <a:spcPts val="0"/>
              </a:spcBef>
            </a:pPr>
            <a:r>
              <a:rPr lang="lt-LT" sz="2800" b="1" dirty="0"/>
              <a:t>Valgymo sutrikimas yra psichinės sveikatos būklė, kai jūs naudojate maisto kontrolę, kad susidorotumėte su jausmais ir kitomis situacijomis</a:t>
            </a:r>
            <a:r>
              <a:rPr lang="en-US" sz="2800" b="1" dirty="0"/>
              <a:t>.</a:t>
            </a:r>
          </a:p>
          <a:p>
            <a:pPr>
              <a:spcBef>
                <a:spcPts val="0"/>
              </a:spcBef>
            </a:pPr>
            <a:endParaRPr lang="en-US" sz="2800" b="1" dirty="0"/>
          </a:p>
          <a:p>
            <a:pPr>
              <a:spcBef>
                <a:spcPts val="0"/>
              </a:spcBef>
            </a:pPr>
            <a:r>
              <a:rPr lang="lt-LT" sz="2800" dirty="0"/>
              <a:t>Nesveika mityba gali apimti per didelį ar per mažą valgymo norą arba nerimą dėl savo svorio ar kūno formos</a:t>
            </a:r>
            <a:r>
              <a:rPr lang="en-US" sz="2800" dirty="0"/>
              <a:t>.</a:t>
            </a:r>
          </a:p>
          <a:p>
            <a:pPr marL="76200" indent="0">
              <a:buNone/>
            </a:pPr>
            <a:r>
              <a:rPr lang="sr-Latn-RS" sz="1600" dirty="0"/>
              <a:t>https://www.nhs.uk/mental-health/feelings-symptoms-behaviours/behaviours/eating-disorders/overview/?fbclid=IwAR3cZEsZoVZmOSmXspI2OFJC5XADheSK2n81dqskzMBZPGC2BRxlKekcM80</a:t>
            </a:r>
            <a:endParaRPr sz="16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a:t>
            </a:fld>
            <a:endParaRPr kern="0">
              <a:solidFill>
                <a:srgbClr val="748394"/>
              </a:solidFill>
            </a:endParaRPr>
          </a:p>
        </p:txBody>
      </p:sp>
      <p:sp>
        <p:nvSpPr>
          <p:cNvPr id="2" name="Title 1"/>
          <p:cNvSpPr>
            <a:spLocks noGrp="1"/>
          </p:cNvSpPr>
          <p:nvPr>
            <p:ph type="title"/>
          </p:nvPr>
        </p:nvSpPr>
        <p:spPr/>
        <p:txBody>
          <a:bodyPr/>
          <a:lstStyle/>
          <a:p>
            <a:r>
              <a:rPr lang="lt-LT" b="1" dirty="0"/>
              <a:t>Valgymo sutrikimai: definicija</a:t>
            </a:r>
            <a:endParaRPr lang="it-IT" dirty="0"/>
          </a:p>
        </p:txBody>
      </p:sp>
      <p:grpSp>
        <p:nvGrpSpPr>
          <p:cNvPr id="3" name="Google Shape;204;p18">
            <a:extLst>
              <a:ext uri="{FF2B5EF4-FFF2-40B4-BE49-F238E27FC236}">
                <a16:creationId xmlns:a16="http://schemas.microsoft.com/office/drawing/2014/main" id="{FF008CE6-B16F-9266-A61E-88BB824ED647}"/>
              </a:ext>
            </a:extLst>
          </p:cNvPr>
          <p:cNvGrpSpPr/>
          <p:nvPr/>
        </p:nvGrpSpPr>
        <p:grpSpPr>
          <a:xfrm>
            <a:off x="8436324" y="457200"/>
            <a:ext cx="361474" cy="477145"/>
            <a:chOff x="4276825" y="487236"/>
            <a:chExt cx="317500" cy="419100"/>
          </a:xfrm>
        </p:grpSpPr>
        <p:sp>
          <p:nvSpPr>
            <p:cNvPr id="4" name="Google Shape;205;p18">
              <a:extLst>
                <a:ext uri="{FF2B5EF4-FFF2-40B4-BE49-F238E27FC236}">
                  <a16:creationId xmlns:a16="http://schemas.microsoft.com/office/drawing/2014/main" id="{3BBB5046-D41D-4860-BA84-6B7D75E8115B}"/>
                </a:ext>
              </a:extLst>
            </p:cNvPr>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5" name="Google Shape;206;p18">
              <a:extLst>
                <a:ext uri="{FF2B5EF4-FFF2-40B4-BE49-F238E27FC236}">
                  <a16:creationId xmlns:a16="http://schemas.microsoft.com/office/drawing/2014/main" id="{512D8273-3021-9765-6ACB-958EFB3F4229}"/>
                </a:ext>
              </a:extLst>
            </p:cNvPr>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Tree>
    <p:extLst>
      <p:ext uri="{BB962C8B-B14F-4D97-AF65-F5344CB8AC3E}">
        <p14:creationId xmlns:p14="http://schemas.microsoft.com/office/powerpoint/2010/main" val="2232124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lt-LT" dirty="0"/>
              <a:t>Pradėkite nuo lankstumo pratimų, pvz., tempimo</a:t>
            </a:r>
          </a:p>
          <a:p>
            <a:r>
              <a:rPr lang="lt-LT" dirty="0"/>
              <a:t>Įtraukite pasipriešinimo treniruotes – svarbiausia veiklos rūšis yra </a:t>
            </a:r>
            <a:r>
              <a:rPr lang="lt-LT" b="1" dirty="0"/>
              <a:t>jėgos </a:t>
            </a:r>
            <a:r>
              <a:rPr lang="lt-LT" dirty="0"/>
              <a:t>arba </a:t>
            </a:r>
            <a:r>
              <a:rPr lang="lt-LT" b="1" dirty="0"/>
              <a:t>pasipriešinimo treniruotės</a:t>
            </a:r>
          </a:p>
          <a:p>
            <a:r>
              <a:rPr lang="lt-LT" dirty="0"/>
              <a:t>Būkite atsargūs treniruodami širdies ir kraujagyslių sistemą – gali pasitaikyti piktnaudžiavimo, kai žmogus persistengia. Rinkitės žygius ir žaidimus, kurie vyksta grupėje.</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20</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Tipas</a:t>
            </a:r>
            <a:endParaRPr lang="it-IT" dirty="0"/>
          </a:p>
        </p:txBody>
      </p:sp>
    </p:spTree>
    <p:extLst>
      <p:ext uri="{BB962C8B-B14F-4D97-AF65-F5344CB8AC3E}">
        <p14:creationId xmlns:p14="http://schemas.microsoft.com/office/powerpoint/2010/main" val="653223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35"/>
          <p:cNvSpPr txBox="1">
            <a:spLocks noGrp="1"/>
          </p:cNvSpPr>
          <p:nvPr>
            <p:ph type="title"/>
          </p:nvPr>
        </p:nvSpPr>
        <p:spPr>
          <a:xfrm>
            <a:off x="179513" y="2276872"/>
            <a:ext cx="4392487" cy="923400"/>
          </a:xfrm>
          <a:prstGeom prst="rect">
            <a:avLst/>
          </a:prstGeom>
        </p:spPr>
        <p:txBody>
          <a:bodyPr spcFirstLastPara="1" wrap="square" lIns="0" tIns="0" rIns="0" bIns="0" anchor="t" anchorCtr="0">
            <a:noAutofit/>
          </a:bodyPr>
          <a:lstStyle/>
          <a:p>
            <a:pPr algn="ctr"/>
            <a:r>
              <a:rPr lang="en-US" sz="4000" b="1" dirty="0" err="1"/>
              <a:t>Stebėjimas</a:t>
            </a:r>
            <a:r>
              <a:rPr lang="en-US" sz="4000" b="1" dirty="0"/>
              <a:t> </a:t>
            </a:r>
            <a:endParaRPr sz="2800" dirty="0"/>
          </a:p>
        </p:txBody>
      </p:sp>
      <p:sp>
        <p:nvSpPr>
          <p:cNvPr id="502" name="Google Shape;502;p35"/>
          <p:cNvSpPr txBox="1">
            <a:spLocks noGrp="1"/>
          </p:cNvSpPr>
          <p:nvPr>
            <p:ph type="body" idx="1"/>
          </p:nvPr>
        </p:nvSpPr>
        <p:spPr>
          <a:xfrm>
            <a:off x="611560" y="3356992"/>
            <a:ext cx="3613200" cy="1862700"/>
          </a:xfrm>
          <a:prstGeom prst="rect">
            <a:avLst/>
          </a:prstGeom>
        </p:spPr>
        <p:txBody>
          <a:bodyPr spcFirstLastPara="1" wrap="square" lIns="0" tIns="0" rIns="0" bIns="0" anchor="t" anchorCtr="0">
            <a:noAutofit/>
          </a:bodyPr>
          <a:lstStyle/>
          <a:p>
            <a:pPr marL="0" indent="0" algn="ctr">
              <a:buNone/>
            </a:pPr>
            <a:r>
              <a:rPr lang="lt-LT" dirty="0"/>
              <a:t>Visą laiką stebėkite savo pacientus.</a:t>
            </a:r>
            <a:endParaRPr b="1" dirty="0">
              <a:solidFill>
                <a:schemeClr val="accent3"/>
              </a:solidFill>
              <a:latin typeface="Barlow"/>
              <a:ea typeface="Barlow"/>
              <a:cs typeface="Barlow"/>
              <a:sym typeface="Barlow"/>
            </a:endParaRPr>
          </a:p>
        </p:txBody>
      </p:sp>
      <p:sp>
        <p:nvSpPr>
          <p:cNvPr id="503" name="Google Shape;503;p35"/>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21</a:t>
            </a:fld>
            <a:endParaRPr kern="0">
              <a:solidFill>
                <a:srgbClr val="748394"/>
              </a:solidFill>
            </a:endParaRPr>
          </a:p>
        </p:txBody>
      </p:sp>
      <p:pic>
        <p:nvPicPr>
          <p:cNvPr id="6" name="Picture 5"/>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4788024" y="2492896"/>
            <a:ext cx="3552394" cy="1998222"/>
          </a:xfrm>
          <a:prstGeom prst="rect">
            <a:avLst/>
          </a:prstGeom>
        </p:spPr>
      </p:pic>
    </p:spTree>
    <p:extLst>
      <p:ext uri="{BB962C8B-B14F-4D97-AF65-F5344CB8AC3E}">
        <p14:creationId xmlns:p14="http://schemas.microsoft.com/office/powerpoint/2010/main" val="2189372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35"/>
          <p:cNvSpPr txBox="1">
            <a:spLocks noGrp="1"/>
          </p:cNvSpPr>
          <p:nvPr>
            <p:ph type="title"/>
          </p:nvPr>
        </p:nvSpPr>
        <p:spPr>
          <a:xfrm>
            <a:off x="179513" y="304800"/>
            <a:ext cx="4392487" cy="381000"/>
          </a:xfrm>
          <a:prstGeom prst="rect">
            <a:avLst/>
          </a:prstGeom>
        </p:spPr>
        <p:txBody>
          <a:bodyPr spcFirstLastPara="1" wrap="square" lIns="0" tIns="0" rIns="0" bIns="0" anchor="t" anchorCtr="0">
            <a:noAutofit/>
          </a:bodyPr>
          <a:lstStyle/>
          <a:p>
            <a:r>
              <a:rPr lang="lt-LT" sz="2800" dirty="0"/>
              <a:t>Nuorodos</a:t>
            </a:r>
            <a:endParaRPr sz="2800" dirty="0"/>
          </a:p>
        </p:txBody>
      </p:sp>
      <p:sp>
        <p:nvSpPr>
          <p:cNvPr id="502" name="Google Shape;502;p35"/>
          <p:cNvSpPr txBox="1">
            <a:spLocks noGrp="1"/>
          </p:cNvSpPr>
          <p:nvPr>
            <p:ph type="body" idx="1"/>
          </p:nvPr>
        </p:nvSpPr>
        <p:spPr>
          <a:xfrm>
            <a:off x="179513" y="851950"/>
            <a:ext cx="4392487" cy="5548850"/>
          </a:xfrm>
          <a:prstGeom prst="rect">
            <a:avLst/>
          </a:prstGeom>
        </p:spPr>
        <p:txBody>
          <a:bodyPr spcFirstLastPara="1" wrap="square" lIns="0" tIns="0" rIns="0" bIns="0" anchor="t" anchorCtr="0">
            <a:noAutofit/>
          </a:bodyPr>
          <a:lstStyle/>
          <a:p>
            <a:pPr marL="0" indent="0" algn="just">
              <a:spcBef>
                <a:spcPts val="0"/>
              </a:spcBef>
              <a:buNone/>
            </a:pPr>
            <a:r>
              <a:rPr lang="en-GB" sz="1200" dirty="0">
                <a:latin typeface="Calibri" panose="020F0502020204030204" pitchFamily="34" charset="0"/>
                <a:cs typeface="Calibri" panose="020F0502020204030204" pitchFamily="34" charset="0"/>
                <a:sym typeface="Barlow"/>
              </a:rPr>
              <a:t>Cook BJ, </a:t>
            </a:r>
            <a:r>
              <a:rPr lang="en-GB" sz="1200" dirty="0" err="1">
                <a:latin typeface="Calibri" panose="020F0502020204030204" pitchFamily="34" charset="0"/>
                <a:cs typeface="Calibri" panose="020F0502020204030204" pitchFamily="34" charset="0"/>
                <a:sym typeface="Barlow"/>
              </a:rPr>
              <a:t>Wonderlich</a:t>
            </a:r>
            <a:r>
              <a:rPr lang="en-GB" sz="1200" dirty="0">
                <a:latin typeface="Calibri" panose="020F0502020204030204" pitchFamily="34" charset="0"/>
                <a:cs typeface="Calibri" panose="020F0502020204030204" pitchFamily="34" charset="0"/>
                <a:sym typeface="Barlow"/>
              </a:rPr>
              <a:t> SA, Mitchell JE, Thompson R, Sherman R, McCallum K. Exercise in Eating Disorders Treatment: Systematic Review and Proposal of Guidelines. Med Sci Sports </a:t>
            </a:r>
            <a:r>
              <a:rPr lang="en-GB" sz="1200" dirty="0" err="1">
                <a:latin typeface="Calibri" panose="020F0502020204030204" pitchFamily="34" charset="0"/>
                <a:cs typeface="Calibri" panose="020F0502020204030204" pitchFamily="34" charset="0"/>
                <a:sym typeface="Barlow"/>
              </a:rPr>
              <a:t>Exerc</a:t>
            </a:r>
            <a:r>
              <a:rPr lang="en-GB" sz="1200" dirty="0">
                <a:latin typeface="Calibri" panose="020F0502020204030204" pitchFamily="34" charset="0"/>
                <a:cs typeface="Calibri" panose="020F0502020204030204" pitchFamily="34" charset="0"/>
                <a:sym typeface="Barlow"/>
              </a:rPr>
              <a:t>. 2016 Jul;48(7):1408-14. </a:t>
            </a:r>
            <a:r>
              <a:rPr lang="en-GB" sz="1200" dirty="0" err="1">
                <a:latin typeface="Calibri" panose="020F0502020204030204" pitchFamily="34" charset="0"/>
                <a:cs typeface="Calibri" panose="020F0502020204030204" pitchFamily="34" charset="0"/>
                <a:sym typeface="Barlow"/>
              </a:rPr>
              <a:t>doi</a:t>
            </a:r>
            <a:r>
              <a:rPr lang="en-GB" sz="1200" dirty="0">
                <a:latin typeface="Calibri" panose="020F0502020204030204" pitchFamily="34" charset="0"/>
                <a:cs typeface="Calibri" panose="020F0502020204030204" pitchFamily="34" charset="0"/>
                <a:sym typeface="Barlow"/>
              </a:rPr>
              <a:t>: 10.1249/MSS.0000000000000912.</a:t>
            </a:r>
          </a:p>
          <a:p>
            <a:pPr marL="0" indent="0" algn="just">
              <a:spcBef>
                <a:spcPts val="0"/>
              </a:spcBef>
              <a:buNone/>
            </a:pPr>
            <a:r>
              <a:rPr lang="en-US" sz="1050" b="0" i="0" dirty="0">
                <a:solidFill>
                  <a:srgbClr val="222222"/>
                </a:solidFill>
                <a:effectLst/>
                <a:latin typeface="Arial" panose="020B0604020202020204" pitchFamily="34" charset="0"/>
              </a:rPr>
              <a:t>Hsu, L. G. (1996). Epidemiology of the eating disorders. </a:t>
            </a:r>
            <a:r>
              <a:rPr lang="en-US" sz="1050" b="0" i="1" dirty="0">
                <a:solidFill>
                  <a:srgbClr val="222222"/>
                </a:solidFill>
                <a:effectLst/>
                <a:latin typeface="Arial" panose="020B0604020202020204" pitchFamily="34" charset="0"/>
              </a:rPr>
              <a:t>Psychiatric Clinics of North America</a:t>
            </a:r>
            <a:r>
              <a:rPr lang="en-US" sz="1050" b="0" i="0" dirty="0">
                <a:solidFill>
                  <a:srgbClr val="222222"/>
                </a:solidFill>
                <a:effectLst/>
                <a:latin typeface="Arial" panose="020B0604020202020204" pitchFamily="34" charset="0"/>
              </a:rPr>
              <a:t>, </a:t>
            </a:r>
            <a:r>
              <a:rPr lang="en-US" sz="1050" b="0" i="1" dirty="0">
                <a:solidFill>
                  <a:srgbClr val="222222"/>
                </a:solidFill>
                <a:effectLst/>
                <a:latin typeface="Arial" panose="020B0604020202020204" pitchFamily="34" charset="0"/>
              </a:rPr>
              <a:t>19</a:t>
            </a:r>
            <a:r>
              <a:rPr lang="en-US" sz="1050" b="0" i="0" dirty="0">
                <a:solidFill>
                  <a:srgbClr val="222222"/>
                </a:solidFill>
                <a:effectLst/>
                <a:latin typeface="Arial" panose="020B0604020202020204" pitchFamily="34" charset="0"/>
              </a:rPr>
              <a:t>(4), 681-700.</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050" b="0" i="0" dirty="0">
                <a:solidFill>
                  <a:srgbClr val="222222"/>
                </a:solidFill>
                <a:effectLst/>
                <a:latin typeface="Arial" panose="020B0604020202020204" pitchFamily="34" charset="0"/>
              </a:rPr>
              <a:t>Quesnel, D. A., Cook, B., &amp; </a:t>
            </a:r>
            <a:r>
              <a:rPr lang="en-GB" sz="1050" b="0" i="0" dirty="0" err="1">
                <a:solidFill>
                  <a:srgbClr val="222222"/>
                </a:solidFill>
                <a:effectLst/>
                <a:latin typeface="Arial" panose="020B0604020202020204" pitchFamily="34" charset="0"/>
              </a:rPr>
              <a:t>Caperchione</a:t>
            </a:r>
            <a:r>
              <a:rPr lang="en-GB" sz="1050" b="0" i="0" dirty="0">
                <a:solidFill>
                  <a:srgbClr val="222222"/>
                </a:solidFill>
                <a:effectLst/>
                <a:latin typeface="Arial" panose="020B0604020202020204" pitchFamily="34" charset="0"/>
              </a:rPr>
              <a:t>, C. (2020). Guiding principles to inform future exercise protocols for eating disorder treatment. </a:t>
            </a:r>
            <a:r>
              <a:rPr lang="en-GB" sz="1050" b="0" i="1" dirty="0">
                <a:solidFill>
                  <a:srgbClr val="222222"/>
                </a:solidFill>
                <a:effectLst/>
                <a:latin typeface="Arial" panose="020B0604020202020204" pitchFamily="34" charset="0"/>
              </a:rPr>
              <a:t>The Health &amp; Fitness Journal of Canada</a:t>
            </a:r>
            <a:r>
              <a:rPr lang="en-GB" sz="1050" b="0" i="0" dirty="0">
                <a:solidFill>
                  <a:srgbClr val="222222"/>
                </a:solidFill>
                <a:effectLst/>
                <a:latin typeface="Arial" panose="020B0604020202020204" pitchFamily="34" charset="0"/>
              </a:rPr>
              <a:t>, </a:t>
            </a:r>
            <a:r>
              <a:rPr lang="en-GB" sz="1050" b="0" i="1" dirty="0">
                <a:solidFill>
                  <a:srgbClr val="222222"/>
                </a:solidFill>
                <a:effectLst/>
                <a:latin typeface="Arial" panose="020B0604020202020204" pitchFamily="34" charset="0"/>
              </a:rPr>
              <a:t>13</a:t>
            </a:r>
            <a:r>
              <a:rPr lang="en-GB" sz="1050" b="0" i="0" dirty="0">
                <a:solidFill>
                  <a:srgbClr val="222222"/>
                </a:solidFill>
                <a:effectLst/>
                <a:latin typeface="Arial" panose="020B0604020202020204" pitchFamily="34" charset="0"/>
              </a:rPr>
              <a:t>(2), 3-15.</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American College of Sports Medicine </a:t>
            </a:r>
            <a:r>
              <a:rPr lang="en-GB" sz="1200" dirty="0">
                <a:latin typeface="Calibri" panose="020F0502020204030204" pitchFamily="34" charset="0"/>
                <a:cs typeface="Calibri" panose="020F0502020204030204" pitchFamily="34" charset="0"/>
                <a:sym typeface="Barlow"/>
                <a:hlinkClick r:id="rId3"/>
              </a:rPr>
              <a:t>https://www.acsm.org/</a:t>
            </a:r>
            <a:r>
              <a:rPr lang="en-GB" sz="1200" dirty="0">
                <a:latin typeface="Calibri" panose="020F0502020204030204" pitchFamily="34" charset="0"/>
                <a:cs typeface="Calibri" panose="020F0502020204030204" pitchFamily="34" charset="0"/>
                <a:sym typeface="Barlow"/>
              </a:rPr>
              <a:t> </a:t>
            </a:r>
          </a:p>
          <a:p>
            <a:pPr marL="0" indent="0" algn="just">
              <a:spcBef>
                <a:spcPts val="0"/>
              </a:spcBef>
              <a:buNone/>
            </a:pPr>
            <a:r>
              <a:rPr lang="en-GB" sz="1200" dirty="0">
                <a:latin typeface="Calibri" panose="020F0502020204030204" pitchFamily="34" charset="0"/>
                <a:cs typeface="Calibri" panose="020F0502020204030204" pitchFamily="34" charset="0"/>
                <a:sym typeface="Barlow"/>
              </a:rPr>
              <a:t>Dean </a:t>
            </a:r>
            <a:r>
              <a:rPr lang="en-GB" sz="1200" dirty="0" err="1">
                <a:latin typeface="Calibri" panose="020F0502020204030204" pitchFamily="34" charset="0"/>
                <a:cs typeface="Calibri" panose="020F0502020204030204" pitchFamily="34" charset="0"/>
                <a:sym typeface="Barlow"/>
              </a:rPr>
              <a:t>Freedlander</a:t>
            </a:r>
            <a:r>
              <a:rPr lang="en-GB" sz="1200" dirty="0">
                <a:latin typeface="Calibri" panose="020F0502020204030204" pitchFamily="34" charset="0"/>
                <a:cs typeface="Calibri" panose="020F0502020204030204" pitchFamily="34" charset="0"/>
                <a:sym typeface="Barlow"/>
              </a:rPr>
              <a:t> MD </a:t>
            </a:r>
            <a:r>
              <a:rPr lang="en-GB" sz="1200" dirty="0">
                <a:latin typeface="Calibri" panose="020F0502020204030204" pitchFamily="34" charset="0"/>
                <a:cs typeface="Calibri" panose="020F0502020204030204" pitchFamily="34" charset="0"/>
                <a:sym typeface="Barlow"/>
                <a:hlinkClick r:id="rId4"/>
              </a:rPr>
              <a:t>https://www.deanfreedlandermd.com/eating-disorders?fbclid=IwAR0wkSAJMVHkMeWfRmhM7i5M1L9qljKxnU4Myf9779nDdsuXP2Oui05Ntk0</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Mayo Clinic </a:t>
            </a:r>
            <a:r>
              <a:rPr lang="en-GB" sz="1200" dirty="0">
                <a:latin typeface="Calibri" panose="020F0502020204030204" pitchFamily="34" charset="0"/>
                <a:cs typeface="Calibri" panose="020F0502020204030204" pitchFamily="34" charset="0"/>
                <a:sym typeface="Barlow"/>
                <a:hlinkClick r:id="rId5"/>
              </a:rPr>
              <a:t>https://www.mayoclinic.org/diseases-conditions/eating-disorders/symptoms-causes/syc-20353603</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Healthline </a:t>
            </a:r>
            <a:r>
              <a:rPr lang="en-GB" sz="1200" dirty="0">
                <a:latin typeface="Calibri" panose="020F0502020204030204" pitchFamily="34" charset="0"/>
                <a:cs typeface="Calibri" panose="020F0502020204030204" pitchFamily="34" charset="0"/>
                <a:sym typeface="Barlow"/>
                <a:hlinkClick r:id="rId6"/>
              </a:rPr>
              <a:t>https://www.healthline.com/nutrition/common-eating-disorders?fbclid=IwAR3nu2RVjMwC02h8gOXVcjmaUyWYZT6BIZSGeIEp6lFGOFS_MLb5jd6KHeE#causes</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NHS </a:t>
            </a:r>
            <a:r>
              <a:rPr lang="en-GB" sz="1000" dirty="0">
                <a:latin typeface="Calibri" panose="020F0502020204030204" pitchFamily="34" charset="0"/>
                <a:cs typeface="Calibri" panose="020F0502020204030204" pitchFamily="34" charset="0"/>
                <a:sym typeface="Barlow"/>
                <a:hlinkClick r:id="rId7"/>
              </a:rPr>
              <a:t>https://www.nhs.uk/mental-health/feelings-symptoms-behaviours/behaviours/eating-disorders/overview/?fbclid=IwAR3cZEsZoVZmOSmXspI2OFJC5XADheSK2n81dqskzMBZPGC2BRxlKekcM80</a:t>
            </a:r>
            <a:endParaRPr lang="en-GB" sz="1000" dirty="0">
              <a:latin typeface="Calibri" panose="020F0502020204030204" pitchFamily="34" charset="0"/>
              <a:cs typeface="Calibri" panose="020F0502020204030204" pitchFamily="34" charset="0"/>
              <a:sym typeface="Barlow"/>
            </a:endParaRPr>
          </a:p>
          <a:p>
            <a:pPr marL="0" indent="0" algn="just">
              <a:buNone/>
            </a:pPr>
            <a:endParaRPr sz="1000" dirty="0">
              <a:latin typeface="Calibri" panose="020F0502020204030204" pitchFamily="34" charset="0"/>
              <a:cs typeface="Calibri" panose="020F0502020204030204" pitchFamily="34" charset="0"/>
              <a:sym typeface="Barlow"/>
            </a:endParaRPr>
          </a:p>
        </p:txBody>
      </p:sp>
      <p:sp>
        <p:nvSpPr>
          <p:cNvPr id="503" name="Google Shape;503;p35"/>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22</a:t>
            </a:fld>
            <a:endParaRPr kern="0">
              <a:solidFill>
                <a:srgbClr val="748394"/>
              </a:solidFill>
            </a:endParaRPr>
          </a:p>
        </p:txBody>
      </p:sp>
      <p:pic>
        <p:nvPicPr>
          <p:cNvPr id="6" name="Picture 5"/>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4788024" y="2492896"/>
            <a:ext cx="3552394" cy="1998222"/>
          </a:xfrm>
          <a:prstGeom prst="rect">
            <a:avLst/>
          </a:prstGeom>
        </p:spPr>
      </p:pic>
    </p:spTree>
    <p:extLst>
      <p:ext uri="{BB962C8B-B14F-4D97-AF65-F5344CB8AC3E}">
        <p14:creationId xmlns:p14="http://schemas.microsoft.com/office/powerpoint/2010/main" val="133750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5"/>
            <a:ext cx="8568952" cy="2826600"/>
          </a:xfrm>
          <a:prstGeom prst="rect">
            <a:avLst/>
          </a:prstGeom>
        </p:spPr>
        <p:txBody>
          <a:bodyPr spcFirstLastPara="1" wrap="square" lIns="0" tIns="0" rIns="0" bIns="0" anchor="t" anchorCtr="0">
            <a:noAutofit/>
          </a:bodyPr>
          <a:lstStyle/>
          <a:p>
            <a:r>
              <a:rPr lang="lt-LT" sz="2800" dirty="0"/>
              <a:t>Nervinė anoreksija [AN]</a:t>
            </a:r>
          </a:p>
          <a:p>
            <a:r>
              <a:rPr lang="lt-LT" sz="2800" dirty="0"/>
              <a:t>Nervinė bulimija [BN]</a:t>
            </a:r>
          </a:p>
          <a:p>
            <a:r>
              <a:rPr lang="lt-LT" sz="2800" dirty="0"/>
              <a:t>Persivalgymo sutrikimas</a:t>
            </a:r>
          </a:p>
          <a:p>
            <a:r>
              <a:rPr lang="lt-LT" sz="2800" dirty="0"/>
              <a:t>Atrajojimo sutrikimas</a:t>
            </a:r>
          </a:p>
          <a:p>
            <a:r>
              <a:rPr lang="lt-LT" sz="2800" dirty="0"/>
              <a:t>Vengimo / ribojančio maisto vartojimo sutrikimas</a:t>
            </a: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3</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Valgymo</a:t>
            </a:r>
            <a:r>
              <a:rPr lang="en-US" b="1" dirty="0"/>
              <a:t> </a:t>
            </a:r>
            <a:r>
              <a:rPr lang="en-US" b="1" dirty="0" err="1"/>
              <a:t>sutrikimai</a:t>
            </a:r>
            <a:endParaRPr lang="it-IT" dirty="0"/>
          </a:p>
        </p:txBody>
      </p:sp>
      <p:pic>
        <p:nvPicPr>
          <p:cNvPr id="3" name="Picture 2">
            <a:extLst>
              <a:ext uri="{FF2B5EF4-FFF2-40B4-BE49-F238E27FC236}">
                <a16:creationId xmlns:a16="http://schemas.microsoft.com/office/drawing/2014/main" id="{8187CAC4-E9EB-E721-76EA-36E98AFAC6DE}"/>
              </a:ext>
            </a:extLst>
          </p:cNvPr>
          <p:cNvPicPr>
            <a:picLocks noChangeAspect="1" noChangeArrowheads="1"/>
          </p:cNvPicPr>
          <p:nvPr/>
        </p:nvPicPr>
        <p:blipFill>
          <a:blip cstate="print"/>
          <a:srcRect/>
          <a:stretch>
            <a:fillRect/>
          </a:stretch>
        </p:blipFill>
        <p:spPr bwMode="auto">
          <a:xfrm>
            <a:off x="6019800" y="2506579"/>
            <a:ext cx="2133600" cy="2217821"/>
          </a:xfrm>
          <a:prstGeom prst="rect">
            <a:avLst/>
          </a:prstGeom>
          <a:noFill/>
          <a:ln w="9525">
            <a:noFill/>
            <a:miter lim="800000"/>
            <a:headEnd/>
            <a:tailEnd/>
          </a:ln>
        </p:spPr>
      </p:pic>
    </p:spTree>
    <p:extLst>
      <p:ext uri="{BB962C8B-B14F-4D97-AF65-F5344CB8AC3E}">
        <p14:creationId xmlns:p14="http://schemas.microsoft.com/office/powerpoint/2010/main" val="116276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261256"/>
            <a:ext cx="8568952" cy="4215744"/>
          </a:xfrm>
          <a:prstGeom prst="rect">
            <a:avLst/>
          </a:prstGeom>
        </p:spPr>
        <p:txBody>
          <a:bodyPr spcFirstLastPara="1" wrap="square" lIns="0" tIns="0" rIns="0" bIns="0" anchor="t" anchorCtr="0">
            <a:noAutofit/>
          </a:bodyPr>
          <a:lstStyle/>
          <a:p>
            <a:pPr>
              <a:spcBef>
                <a:spcPts val="1000"/>
              </a:spcBef>
            </a:pPr>
            <a:r>
              <a:rPr lang="lt-LT" sz="2000" dirty="0"/>
              <a:t>Nervinė anoreksija (</a:t>
            </a:r>
            <a:r>
              <a:rPr lang="lt-LT" sz="2000" dirty="0" err="1"/>
              <a:t>an</a:t>
            </a:r>
            <a:r>
              <a:rPr lang="lt-LT" sz="2000" dirty="0"/>
              <a:t>-o-REK-</a:t>
            </a:r>
            <a:r>
              <a:rPr lang="lt-LT" sz="2000" dirty="0" err="1"/>
              <a:t>see</a:t>
            </a:r>
            <a:r>
              <a:rPr lang="lt-LT" sz="2000" dirty="0"/>
              <a:t>-</a:t>
            </a:r>
            <a:r>
              <a:rPr lang="lt-LT" sz="2000" dirty="0" err="1"/>
              <a:t>uh</a:t>
            </a:r>
            <a:r>
              <a:rPr lang="lt-LT" sz="2000" dirty="0"/>
              <a:t>) – dažnai tiesiog vadinama anoreksija – yra potencialiai gyvybei pavojingas valgymo sutrikimas, kuriam būdingas neįprastai mažas kūno svoris, didelė baimė priaugti svorio ir iškreiptas svorio ar formos suvokimas. Anoreksija sergantys žmonės labai stengiasi kontroliuoti savo svorį ir formą, o tai dažnai labai trukdo jų sveikatai ir gyvenimo veiklai.</a:t>
            </a:r>
            <a:r>
              <a:rPr lang="en-US" sz="2000" dirty="0"/>
              <a:t>.</a:t>
            </a:r>
          </a:p>
          <a:p>
            <a:pPr>
              <a:spcBef>
                <a:spcPts val="1000"/>
              </a:spcBef>
            </a:pPr>
            <a:r>
              <a:rPr lang="lt-LT" sz="2000" dirty="0"/>
              <a:t>Sergant anoreksija, per daug ribojate kalorijų kiekį arba naudojate kitus svorio metimo būdus, pavyzdžiui, per daug mankštinatės, vartojate vidurius laisvinančius vaistus ar pagalbines dietines priemones arba vemiate po valgio. Pastangos sumažinti svorį, net ir esant per mažam svoriui, gali sukelti rimtų sveikatos problemų, kartais net iki mirtino badavimo</a:t>
            </a:r>
            <a:r>
              <a:rPr lang="en-US" sz="2000" dirty="0"/>
              <a:t>.</a:t>
            </a:r>
          </a:p>
          <a:p>
            <a:pPr marL="76200" indent="0">
              <a:spcBef>
                <a:spcPts val="1000"/>
              </a:spcBef>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4</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lt-LT" b="1" dirty="0"/>
              <a:t>Nervinė anoreksija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69199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261255"/>
            <a:ext cx="8568952" cy="4520545"/>
          </a:xfrm>
          <a:prstGeom prst="rect">
            <a:avLst/>
          </a:prstGeom>
        </p:spPr>
        <p:txBody>
          <a:bodyPr spcFirstLastPara="1" wrap="square" lIns="0" tIns="0" rIns="0" bIns="0" anchor="t" anchorCtr="0">
            <a:noAutofit/>
          </a:bodyPr>
          <a:lstStyle/>
          <a:p>
            <a:r>
              <a:rPr lang="lt-LT" sz="2000" dirty="0"/>
              <a:t>Nervinė bulimija (</a:t>
            </a:r>
            <a:r>
              <a:rPr lang="lt-LT" sz="2000" dirty="0" err="1"/>
              <a:t>boo</a:t>
            </a:r>
            <a:r>
              <a:rPr lang="lt-LT" sz="2000" dirty="0"/>
              <a:t>-LEE-me-</a:t>
            </a:r>
            <a:r>
              <a:rPr lang="lt-LT" sz="2000" dirty="0" err="1"/>
              <a:t>uh</a:t>
            </a:r>
            <a:r>
              <a:rPr lang="lt-LT" sz="2000" dirty="0"/>
              <a:t>) – paprastai vadinama bulimija – yra rimtas, potencialiai pavojingas gyvybei valgymo sutrikimas. Sergant bulimija, pasireiškia persivalgymo epizodai, kurių metu jaučiamas valgymo kontrolės trūkumas. Daugelis bulimija sergančių žmonių taip pat riboja valgymą dienos metu, o tai dažnai sukelia persivalgymą ir išsivalymą.</a:t>
            </a:r>
          </a:p>
          <a:p>
            <a:r>
              <a:rPr lang="lt-LT" sz="2000" dirty="0"/>
              <a:t>Šių epizodų metu paprastai per trumpą laiką suvalgote didelį kiekį maisto, o tada bandote atsikratyti papildomų kalorijų nesveiku būdu. Dėl kaltės jausmo, gėdos ir didelės baimės priaugti svorio, dėl persivalgymo, galite prisiversti vemti, per daug mankštintis ar naudoti kitus metodus, tokius kaip vidurius laisvinantys vaistai, norėdami atsikratyti kalorijų.</a:t>
            </a:r>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5</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lt-LT" b="1" dirty="0"/>
              <a:t>Nervinė bulimija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383085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5"/>
          </a:xfrm>
          <a:prstGeom prst="rect">
            <a:avLst/>
          </a:prstGeom>
        </p:spPr>
        <p:txBody>
          <a:bodyPr spcFirstLastPara="1" wrap="square" lIns="0" tIns="0" rIns="0" bIns="0" anchor="t" anchorCtr="0">
            <a:noAutofit/>
          </a:bodyPr>
          <a:lstStyle/>
          <a:p>
            <a:endParaRPr lang="en-US" sz="2000" dirty="0"/>
          </a:p>
          <a:p>
            <a:endParaRPr lang="en-US" sz="2000" dirty="0"/>
          </a:p>
          <a:p>
            <a:pPr algn="just"/>
            <a:r>
              <a:rPr lang="lt-LT" dirty="0"/>
              <a:t>Jei sergate bulimija, tikriausiai esate susirūpinę savo svoriu ir kūno formomis, todėl galite griežtai vertinti save dėl savo pačių suvoktų trūkumų. Jūsų svoris gali būti normalus ar šiek tiek turintis viršsvorio</a:t>
            </a:r>
            <a:r>
              <a:rPr lang="en-US" dirty="0"/>
              <a:t>.</a:t>
            </a:r>
          </a:p>
          <a:p>
            <a:pPr marL="76200" indent="0" algn="just">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6</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Nervinė</a:t>
            </a:r>
            <a:r>
              <a:rPr lang="en-US" b="1" dirty="0"/>
              <a:t> </a:t>
            </a:r>
            <a:r>
              <a:rPr lang="en-US" b="1" dirty="0" err="1"/>
              <a:t>bulimija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300800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261255"/>
            <a:ext cx="8568952" cy="4444345"/>
          </a:xfrm>
          <a:prstGeom prst="rect">
            <a:avLst/>
          </a:prstGeom>
        </p:spPr>
        <p:txBody>
          <a:bodyPr spcFirstLastPara="1" wrap="square" lIns="0" tIns="0" rIns="0" bIns="0" anchor="t" anchorCtr="0">
            <a:noAutofit/>
          </a:bodyPr>
          <a:lstStyle/>
          <a:p>
            <a:r>
              <a:rPr lang="lt-LT" sz="2000" dirty="0"/>
              <a:t>Kai sergate persivalgymo sutrikimu, reguliariai valgote per daug maisto (persivalgymas) ir jaučiate, kad nekontroliuojate savo valgymo. Galite greitai pavalgyti arba suvalgyti daugiau maisto, nei buvo numatyta, net jei nesate alkanas, ir galite valgyti dar ilgai, kai jaučiatės nepakankamai sotūs.</a:t>
            </a:r>
          </a:p>
          <a:p>
            <a:r>
              <a:rPr lang="lt-LT" sz="2000" dirty="0"/>
              <a:t>Po persivalgymo galite jaustis kalti, pasibjaurėti ar gėdytis dėl savo elgesio ir suvalgyto maisto kiekio. Bet jūs nesistengiate kompensuoti tokio elgesio pernelyg mankštindamiesi ar valydami, kaip gali žmogus, sergantis bulimija ar anoreksija. Dėl blogos savijautos galite valgyti vienas pats, kad paslėptumėte persivalgymą nuo kitų.</a:t>
            </a:r>
          </a:p>
          <a:p>
            <a:r>
              <a:rPr lang="lt-LT" sz="2000" dirty="0"/>
              <a:t>Naujas persivalgymo etapas paprastai įvyksta bent kartą per savaitę. Galite turėti normalaus svorio, antsvorio arba nutukę</a:t>
            </a:r>
            <a:r>
              <a:rPr lang="en-US" sz="2000" dirty="0"/>
              <a:t>.</a:t>
            </a:r>
          </a:p>
          <a:p>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7</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Persivalgymo</a:t>
            </a:r>
            <a:r>
              <a:rPr lang="en-US" b="1" dirty="0"/>
              <a:t> </a:t>
            </a:r>
            <a:r>
              <a:rPr lang="en-US" b="1" dirty="0" err="1"/>
              <a:t>sutrikimas</a:t>
            </a:r>
            <a:endParaRPr lang="it-IT" dirty="0"/>
          </a:p>
        </p:txBody>
      </p:sp>
      <p:pic>
        <p:nvPicPr>
          <p:cNvPr id="3" name="Picture 2">
            <a:extLst>
              <a:ext uri="{FF2B5EF4-FFF2-40B4-BE49-F238E27FC236}">
                <a16:creationId xmlns:a16="http://schemas.microsoft.com/office/drawing/2014/main" id="{7CDBBD2A-0D9D-B696-97C4-446BB887BFD0}"/>
              </a:ext>
            </a:extLst>
          </p:cNvPr>
          <p:cNvPicPr>
            <a:picLocks noChangeAspect="1" noChangeArrowheads="1"/>
          </p:cNvPicPr>
          <p:nvPr/>
        </p:nvPicPr>
        <p:blipFill>
          <a:blip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165534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838375"/>
          </a:xfrm>
          <a:prstGeom prst="rect">
            <a:avLst/>
          </a:prstGeom>
        </p:spPr>
        <p:txBody>
          <a:bodyPr spcFirstLastPara="1" wrap="square" lIns="0" tIns="0" rIns="0" bIns="0" anchor="t" anchorCtr="0">
            <a:noAutofit/>
          </a:bodyPr>
          <a:lstStyle/>
          <a:p>
            <a:pPr algn="just"/>
            <a:endParaRPr lang="en-US" dirty="0"/>
          </a:p>
          <a:p>
            <a:pPr algn="just"/>
            <a:r>
              <a:rPr lang="lt-LT" dirty="0"/>
              <a:t>Šioje pacientų grupėje yra daugiau asmenų, turinčių antsvorio arba nutukusių, ir paprastai šie asmenys gyvena sėslų gyvenimo būdą.</a:t>
            </a:r>
            <a:r>
              <a:rPr lang="en-US" dirty="0"/>
              <a:t>.</a:t>
            </a:r>
          </a:p>
          <a:p>
            <a:pPr marL="76200" indent="0" algn="just">
              <a:buNone/>
            </a:pPr>
            <a:endParaRPr lang="en-US" dirty="0"/>
          </a:p>
          <a:p>
            <a:pPr marL="76200" indent="0" algn="just">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8</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Persivalgymo</a:t>
            </a:r>
            <a:r>
              <a:rPr lang="en-US" b="1" dirty="0"/>
              <a:t> </a:t>
            </a:r>
            <a:r>
              <a:rPr lang="en-US" b="1" dirty="0" err="1"/>
              <a:t>sutrikimas</a:t>
            </a:r>
            <a:endParaRPr lang="it-IT" dirty="0"/>
          </a:p>
        </p:txBody>
      </p:sp>
    </p:spTree>
    <p:extLst>
      <p:ext uri="{BB962C8B-B14F-4D97-AF65-F5344CB8AC3E}">
        <p14:creationId xmlns:p14="http://schemas.microsoft.com/office/powerpoint/2010/main" val="31045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4143176"/>
          </a:xfrm>
          <a:prstGeom prst="rect">
            <a:avLst/>
          </a:prstGeom>
        </p:spPr>
        <p:txBody>
          <a:bodyPr spcFirstLastPara="1" wrap="square" lIns="0" tIns="0" rIns="0" bIns="0" anchor="t" anchorCtr="0">
            <a:noAutofit/>
          </a:bodyPr>
          <a:lstStyle/>
          <a:p>
            <a:r>
              <a:rPr lang="lt-LT" sz="2000" dirty="0"/>
              <a:t>Atrajojimo sutrikimas yra nuolatinis maisto atpylimas po valgio, bet tai nėra dėl sveikatos ar kito valgymo sutrikimo, pavyzdžiui, anoreksijos, bulimijos ar persivalgymo sutrikimo. Maistas vėl patenka į burną be pykinimo ar užkimimo, o </a:t>
            </a:r>
            <a:r>
              <a:rPr lang="lt-LT" sz="2000" dirty="0" err="1"/>
              <a:t>atryjimas</a:t>
            </a:r>
            <a:r>
              <a:rPr lang="lt-LT" sz="2000" dirty="0"/>
              <a:t> gali būti nevalingas. Kartais atrūgęs maistas vėl sukramtomas ir vėl nuryjamas arba išspjaunamas.</a:t>
            </a:r>
          </a:p>
          <a:p>
            <a:r>
              <a:rPr lang="lt-LT" sz="2000" dirty="0"/>
              <a:t>Sutrikimą gali sukelti netinkama mityba, jei maistas išspjaunamas arba jei asmuo valgo žymiai mažiau, kad išvengtų šios būsenos. Atrajojimo sutrikimas gali būti dažnesnis kūdikystėje arba žmonėms, turintiems proto negalią</a:t>
            </a:r>
            <a:r>
              <a:rPr lang="en-US" sz="2000" dirty="0"/>
              <a:t>.</a:t>
            </a:r>
          </a:p>
          <a:p>
            <a:pPr marL="76200" indent="0">
              <a:buNone/>
            </a:pPr>
            <a:r>
              <a:rPr lang="en-US" sz="1600" dirty="0"/>
              <a:t>https://www.deanfreedlandermd.com/eating-disorders?fbclid=IwAR0wkSAJMVHkMeWfRmhM7i5M1L9qljKxnU4Myf9779nDdsuXP2Oui05Ntk0</a:t>
            </a:r>
          </a:p>
          <a:p>
            <a:endParaRPr lang="en-US" sz="2000" dirty="0"/>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9</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err="1"/>
              <a:t>Atrajojimo</a:t>
            </a:r>
            <a:r>
              <a:rPr lang="en-US" b="1" dirty="0"/>
              <a:t> </a:t>
            </a:r>
            <a:r>
              <a:rPr lang="en-US" b="1" dirty="0" err="1"/>
              <a:t>sutrikimas</a:t>
            </a:r>
            <a:endParaRPr lang="it-IT" dirty="0"/>
          </a:p>
        </p:txBody>
      </p:sp>
      <p:pic>
        <p:nvPicPr>
          <p:cNvPr id="3" name="Picture 2">
            <a:extLst>
              <a:ext uri="{FF2B5EF4-FFF2-40B4-BE49-F238E27FC236}">
                <a16:creationId xmlns:a16="http://schemas.microsoft.com/office/drawing/2014/main" id="{58D0DBD9-FF97-2392-A08F-531757BF32BB}"/>
              </a:ext>
            </a:extLst>
          </p:cNvPr>
          <p:cNvPicPr>
            <a:picLocks noChangeAspect="1" noChangeArrowheads="1"/>
          </p:cNvPicPr>
          <p:nvPr/>
        </p:nvPicPr>
        <p:blipFill>
          <a:blip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3482424548"/>
      </p:ext>
    </p:extLst>
  </p:cSld>
  <p:clrMapOvr>
    <a:masterClrMapping/>
  </p:clrMapOvr>
</p:sld>
</file>

<file path=ppt/theme/theme1.xml><?xml version="1.0" encoding="utf-8"?>
<a:theme xmlns:a="http://schemas.openxmlformats.org/drawingml/2006/main" name="Caius template">
  <a:themeElements>
    <a:clrScheme name="Custom 347">
      <a:dk1>
        <a:srgbClr val="001F46"/>
      </a:dk1>
      <a:lt1>
        <a:srgbClr val="FFFFFF"/>
      </a:lt1>
      <a:dk2>
        <a:srgbClr val="748394"/>
      </a:dk2>
      <a:lt2>
        <a:srgbClr val="F0F3F7"/>
      </a:lt2>
      <a:accent1>
        <a:srgbClr val="4397EE"/>
      </a:accent1>
      <a:accent2>
        <a:srgbClr val="2170CC"/>
      </a:accent2>
      <a:accent3>
        <a:srgbClr val="154C8A"/>
      </a:accent3>
      <a:accent4>
        <a:srgbClr val="A9D039"/>
      </a:accent4>
      <a:accent5>
        <a:srgbClr val="14B9CA"/>
      </a:accent5>
      <a:accent6>
        <a:srgbClr val="DDE3EB"/>
      </a:accent6>
      <a:hlink>
        <a:srgbClr val="2170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1533</Words>
  <Application>Microsoft Office PowerPoint</Application>
  <PresentationFormat>On-screen Show (4:3)</PresentationFormat>
  <Paragraphs>133</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Barlow</vt:lpstr>
      <vt:lpstr>Barlow Light</vt:lpstr>
      <vt:lpstr>Barlow SemiBold</vt:lpstr>
      <vt:lpstr>Calibri</vt:lpstr>
      <vt:lpstr>Cambria</vt:lpstr>
      <vt:lpstr>Caius template</vt:lpstr>
      <vt:lpstr> Pratimų terapija gydant valgymo sutrikimus – FITT principas  Sanja Mazić, Danka Sinadinović, Stevan Mijomanović,  Irena Aleksić-Hajduković</vt:lpstr>
      <vt:lpstr>Valgymo sutrikimai: definicija</vt:lpstr>
      <vt:lpstr>Valgymo sutrikimai</vt:lpstr>
      <vt:lpstr>Nervinė anoreksija</vt:lpstr>
      <vt:lpstr>Nervinė bulimija</vt:lpstr>
      <vt:lpstr>Nervinė bulimija</vt:lpstr>
      <vt:lpstr>Persivalgymo sutrikimas</vt:lpstr>
      <vt:lpstr>Persivalgymo sutrikimas</vt:lpstr>
      <vt:lpstr>Atrajojimo sutrikimas</vt:lpstr>
      <vt:lpstr>Vengimo / ribojančio maisto vartojimo sutrikimas</vt:lpstr>
      <vt:lpstr>Sveiktos rizikos</vt:lpstr>
      <vt:lpstr>Epidemiologija</vt:lpstr>
      <vt:lpstr>Būk atidus</vt:lpstr>
      <vt:lpstr>Gydymas</vt:lpstr>
      <vt:lpstr>Pratimų terapija gydant valgymo sutrikimus</vt:lpstr>
      <vt:lpstr>Gydymas</vt:lpstr>
      <vt:lpstr>Dažnumas</vt:lpstr>
      <vt:lpstr>Intensyvumas</vt:lpstr>
      <vt:lpstr>Laikas</vt:lpstr>
      <vt:lpstr>Tipas</vt:lpstr>
      <vt:lpstr>Stebėjimas </vt:lpstr>
      <vt:lpstr>Nuorodos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Exercise therapy in treating EDs – FITT principle   Sanja Mazić, Danka Sinadinović, Stevan Mijomanović,  Irena Aleksić-Hajduković</dc:title>
  <cp:lastModifiedBy>Aelita Skarbaliene</cp:lastModifiedBy>
  <cp:revision>3</cp:revision>
  <dcterms:modified xsi:type="dcterms:W3CDTF">2023-08-22T06:14:17Z</dcterms:modified>
</cp:coreProperties>
</file>