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56" r:id="rId2"/>
    <p:sldId id="275" r:id="rId3"/>
    <p:sldId id="279" r:id="rId4"/>
    <p:sldId id="276" r:id="rId5"/>
    <p:sldId id="280" r:id="rId6"/>
    <p:sldId id="283" r:id="rId7"/>
    <p:sldId id="282" r:id="rId8"/>
    <p:sldId id="281" r:id="rId9"/>
    <p:sldId id="285" r:id="rId10"/>
    <p:sldId id="284" r:id="rId11"/>
    <p:sldId id="286" r:id="rId12"/>
    <p:sldId id="287" r:id="rId13"/>
    <p:sldId id="288" r:id="rId14"/>
    <p:sldId id="289" r:id="rId15"/>
    <p:sldId id="290" r:id="rId16"/>
    <p:sldId id="297" r:id="rId17"/>
    <p:sldId id="291" r:id="rId18"/>
    <p:sldId id="292" r:id="rId19"/>
    <p:sldId id="293" r:id="rId20"/>
    <p:sldId id="294" r:id="rId21"/>
    <p:sldId id="295" r:id="rId22"/>
    <p:sldId id="278" r:id="rId23"/>
    <p:sldId id="298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0A1FA-19EA-4566-A85B-CD25BBE119C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Fare clic per modificare gli stili di testo Master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14B31-FA22-414A-9297-189F9BC6D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49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5644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5981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6571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8113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5795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9747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20405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0155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72453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49060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5675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18284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72881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55092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747fdb7cbc_0_14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747fdb7cbc_0_14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06055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747fdb7cbc_0_14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747fdb7cbc_0_14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6148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3876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620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6367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5712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3048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7349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8966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  <a:alpha val="46370"/>
                </a:srgbClr>
              </a:gs>
              <a:gs pos="50000">
                <a:srgbClr val="FFFFFF">
                  <a:alpha val="0"/>
                  <a:alpha val="46370"/>
                </a:srgbClr>
              </a:gs>
              <a:gs pos="100000">
                <a:schemeClr val="lt1">
                  <a:alpha val="46370"/>
                </a:scheme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 rot="10800000" flipH="1">
            <a:off x="341404" y="4166472"/>
            <a:ext cx="8801751" cy="2691633"/>
            <a:chOff x="-4395163" y="751996"/>
            <a:chExt cx="13539073" cy="3105254"/>
          </a:xfrm>
        </p:grpSpPr>
        <p:sp>
          <p:nvSpPr>
            <p:cNvPr id="12" name="Google Shape;12;p2"/>
            <p:cNvSpPr/>
            <p:nvPr/>
          </p:nvSpPr>
          <p:spPr>
            <a:xfrm>
              <a:off x="5833150" y="752100"/>
              <a:ext cx="743025" cy="3102950"/>
            </a:xfrm>
            <a:custGeom>
              <a:avLst/>
              <a:gdLst/>
              <a:ahLst/>
              <a:cxnLst/>
              <a:rect l="l" t="t" r="r" b="b"/>
              <a:pathLst>
                <a:path w="29720" h="124118" extrusionOk="0">
                  <a:moveTo>
                    <a:pt x="29559" y="0"/>
                  </a:moveTo>
                  <a:lnTo>
                    <a:pt x="0" y="21343"/>
                  </a:lnTo>
                  <a:lnTo>
                    <a:pt x="0" y="124118"/>
                  </a:lnTo>
                  <a:lnTo>
                    <a:pt x="29721" y="10287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6572309" y="752088"/>
              <a:ext cx="2571600" cy="25719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4395163" y="1285649"/>
              <a:ext cx="10228800" cy="25716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73000">
                  <a:schemeClr val="accent2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833500" y="751996"/>
              <a:ext cx="738775" cy="745525"/>
            </a:xfrm>
            <a:custGeom>
              <a:avLst/>
              <a:gdLst/>
              <a:ahLst/>
              <a:cxnLst/>
              <a:rect l="l" t="t" r="r" b="b"/>
              <a:pathLst>
                <a:path w="29551" h="29821" extrusionOk="0">
                  <a:moveTo>
                    <a:pt x="29397" y="0"/>
                  </a:moveTo>
                  <a:lnTo>
                    <a:pt x="64" y="21385"/>
                  </a:lnTo>
                  <a:lnTo>
                    <a:pt x="0" y="29821"/>
                  </a:lnTo>
                  <a:lnTo>
                    <a:pt x="29551" y="8625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6572284" y="752119"/>
              <a:ext cx="2571600" cy="211500"/>
            </a:xfrm>
            <a:prstGeom prst="rect">
              <a:avLst/>
            </a:pr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-4395163" y="1285742"/>
              <a:ext cx="10228800" cy="211800"/>
            </a:xfrm>
            <a:prstGeom prst="rect">
              <a:avLst/>
            </a:pr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614975" y="4166467"/>
            <a:ext cx="6058800" cy="2042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1pPr>
            <a:lvl2pPr lvl="1" rtl="0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2pPr>
            <a:lvl3pPr lvl="2" rtl="0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3pPr>
            <a:lvl4pPr lvl="3" rtl="0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4pPr>
            <a:lvl5pPr lvl="4" rtl="0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5pPr>
            <a:lvl6pPr lvl="5" rtl="0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6pPr>
            <a:lvl7pPr lvl="6" rtl="0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7pPr>
            <a:lvl8pPr lvl="7" rtl="0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8pPr>
            <a:lvl9pPr lvl="8" rtl="0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3" y="5243822"/>
            <a:ext cx="1164637" cy="87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6993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7"/>
          <p:cNvGrpSpPr/>
          <p:nvPr/>
        </p:nvGrpSpPr>
        <p:grpSpPr>
          <a:xfrm>
            <a:off x="1" y="6349867"/>
            <a:ext cx="603997" cy="508133"/>
            <a:chOff x="0" y="4762400"/>
            <a:chExt cx="603997" cy="381100"/>
          </a:xfrm>
        </p:grpSpPr>
        <p:sp>
          <p:nvSpPr>
            <p:cNvPr id="72" name="Google Shape;72;p7"/>
            <p:cNvSpPr/>
            <p:nvPr/>
          </p:nvSpPr>
          <p:spPr>
            <a:xfrm>
              <a:off x="380497" y="4762400"/>
              <a:ext cx="223500" cy="381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73;p7"/>
            <p:cNvSpPr/>
            <p:nvPr/>
          </p:nvSpPr>
          <p:spPr>
            <a:xfrm>
              <a:off x="0" y="4762500"/>
              <a:ext cx="381000" cy="3810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74" name="Google Shape;74;p7"/>
          <p:cNvGrpSpPr/>
          <p:nvPr/>
        </p:nvGrpSpPr>
        <p:grpSpPr>
          <a:xfrm>
            <a:off x="381001" y="0"/>
            <a:ext cx="8763111" cy="1747891"/>
            <a:chOff x="381000" y="0"/>
            <a:chExt cx="8763111" cy="1310918"/>
          </a:xfrm>
        </p:grpSpPr>
        <p:grpSp>
          <p:nvGrpSpPr>
            <p:cNvPr id="75" name="Google Shape;75;p7"/>
            <p:cNvGrpSpPr/>
            <p:nvPr/>
          </p:nvGrpSpPr>
          <p:grpSpPr>
            <a:xfrm>
              <a:off x="381000" y="0"/>
              <a:ext cx="8763111" cy="1310300"/>
              <a:chOff x="381000" y="0"/>
              <a:chExt cx="8763111" cy="1310300"/>
            </a:xfrm>
          </p:grpSpPr>
          <p:sp>
            <p:nvSpPr>
              <p:cNvPr id="76" name="Google Shape;76;p7"/>
              <p:cNvSpPr/>
              <p:nvPr/>
            </p:nvSpPr>
            <p:spPr>
              <a:xfrm>
                <a:off x="7371879" y="0"/>
                <a:ext cx="721985" cy="1310275"/>
              </a:xfrm>
              <a:custGeom>
                <a:avLst/>
                <a:gdLst/>
                <a:ahLst/>
                <a:cxnLst/>
                <a:rect l="l" t="t" r="r" b="b"/>
                <a:pathLst>
                  <a:path w="23660" h="52411" extrusionOk="0">
                    <a:moveTo>
                      <a:pt x="23655" y="0"/>
                    </a:moveTo>
                    <a:lnTo>
                      <a:pt x="0" y="15445"/>
                    </a:lnTo>
                    <a:lnTo>
                      <a:pt x="14" y="52411"/>
                    </a:lnTo>
                    <a:lnTo>
                      <a:pt x="23660" y="421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77" name="Google Shape;77;p7"/>
              <p:cNvSpPr/>
              <p:nvPr/>
            </p:nvSpPr>
            <p:spPr>
              <a:xfrm>
                <a:off x="8090211" y="0"/>
                <a:ext cx="1053900" cy="1053900"/>
              </a:xfrm>
              <a:prstGeom prst="rect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8" name="Google Shape;78;p7"/>
              <p:cNvSpPr/>
              <p:nvPr/>
            </p:nvSpPr>
            <p:spPr>
              <a:xfrm>
                <a:off x="381000" y="384200"/>
                <a:ext cx="6990900" cy="926100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73000">
                    <a:schemeClr val="accent2"/>
                  </a:gs>
                  <a:gs pos="100000">
                    <a:schemeClr val="accent3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9" name="Google Shape;79;p7"/>
            <p:cNvGrpSpPr/>
            <p:nvPr/>
          </p:nvGrpSpPr>
          <p:grpSpPr>
            <a:xfrm>
              <a:off x="381000" y="967217"/>
              <a:ext cx="8763100" cy="343701"/>
              <a:chOff x="381000" y="862358"/>
              <a:chExt cx="8763100" cy="576872"/>
            </a:xfrm>
          </p:grpSpPr>
          <p:sp>
            <p:nvSpPr>
              <p:cNvPr id="80" name="Google Shape;80;p7"/>
              <p:cNvSpPr/>
              <p:nvPr/>
            </p:nvSpPr>
            <p:spPr>
              <a:xfrm>
                <a:off x="7370250" y="863755"/>
                <a:ext cx="719800" cy="575475"/>
              </a:xfrm>
              <a:custGeom>
                <a:avLst/>
                <a:gdLst/>
                <a:ahLst/>
                <a:cxnLst/>
                <a:rect l="l" t="t" r="r" b="b"/>
                <a:pathLst>
                  <a:path w="28792" h="23019" extrusionOk="0">
                    <a:moveTo>
                      <a:pt x="28792" y="0"/>
                    </a:moveTo>
                    <a:lnTo>
                      <a:pt x="53" y="17878"/>
                    </a:lnTo>
                    <a:lnTo>
                      <a:pt x="0" y="23019"/>
                    </a:lnTo>
                    <a:lnTo>
                      <a:pt x="28792" y="5853"/>
                    </a:lnTo>
                    <a:close/>
                  </a:path>
                </a:pathLst>
              </a:cu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81" name="Google Shape;81;p7"/>
              <p:cNvSpPr/>
              <p:nvPr/>
            </p:nvSpPr>
            <p:spPr>
              <a:xfrm>
                <a:off x="8090200" y="862358"/>
                <a:ext cx="1053900" cy="145500"/>
              </a:xfrm>
              <a:prstGeom prst="rect">
                <a:avLst/>
              </a:pr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82;p7"/>
              <p:cNvSpPr/>
              <p:nvPr/>
            </p:nvSpPr>
            <p:spPr>
              <a:xfrm>
                <a:off x="381000" y="1310303"/>
                <a:ext cx="6990900" cy="127800"/>
              </a:xfrm>
              <a:prstGeom prst="rect">
                <a:avLst/>
              </a:pr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83" name="Google Shape;83;p7"/>
          <p:cNvSpPr txBox="1">
            <a:spLocks noGrp="1"/>
          </p:cNvSpPr>
          <p:nvPr>
            <p:ph type="title"/>
          </p:nvPr>
        </p:nvSpPr>
        <p:spPr>
          <a:xfrm>
            <a:off x="614975" y="521800"/>
            <a:ext cx="6757800" cy="122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1pPr>
            <a:lvl2pPr lvl="1" rtl="0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7"/>
          <p:cNvSpPr txBox="1">
            <a:spLocks noGrp="1"/>
          </p:cNvSpPr>
          <p:nvPr>
            <p:ph type="body" idx="1"/>
          </p:nvPr>
        </p:nvSpPr>
        <p:spPr>
          <a:xfrm>
            <a:off x="604000" y="2273567"/>
            <a:ext cx="3185400" cy="362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spcBef>
                <a:spcPts val="600"/>
              </a:spcBef>
              <a:spcAft>
                <a:spcPct val="0"/>
              </a:spcAft>
              <a:buSzPts val="2200"/>
              <a:buChar char="▸"/>
              <a:defRPr sz="2200"/>
            </a:lvl1pPr>
            <a:lvl2pPr marL="914400" lvl="1" indent="-368300" rtl="0">
              <a:spcBef>
                <a:spcPct val="0"/>
              </a:spcBef>
              <a:spcAft>
                <a:spcPct val="0"/>
              </a:spcAft>
              <a:buSzPts val="2200"/>
              <a:buChar char="▹"/>
              <a:defRPr sz="2200"/>
            </a:lvl2pPr>
            <a:lvl3pPr marL="1371600" lvl="2" indent="-368300" rtl="0">
              <a:spcBef>
                <a:spcPct val="0"/>
              </a:spcBef>
              <a:spcAft>
                <a:spcPct val="0"/>
              </a:spcAft>
              <a:buSzPts val="2200"/>
              <a:buChar char="■"/>
              <a:defRPr sz="2200"/>
            </a:lvl3pPr>
            <a:lvl4pPr marL="1828800" lvl="3" indent="-368300" rtl="0">
              <a:spcBef>
                <a:spcPct val="0"/>
              </a:spcBef>
              <a:spcAft>
                <a:spcPct val="0"/>
              </a:spcAft>
              <a:buSzPts val="2200"/>
              <a:buChar char="●"/>
              <a:defRPr sz="2200"/>
            </a:lvl4pPr>
            <a:lvl5pPr marL="2286000" lvl="4" indent="-368300" rtl="0">
              <a:spcBef>
                <a:spcPct val="0"/>
              </a:spcBef>
              <a:spcAft>
                <a:spcPct val="0"/>
              </a:spcAft>
              <a:buSzPts val="2200"/>
              <a:buChar char="○"/>
              <a:defRPr sz="2200"/>
            </a:lvl5pPr>
            <a:lvl6pPr marL="2743200" lvl="5" indent="-368300" rtl="0">
              <a:spcBef>
                <a:spcPct val="0"/>
              </a:spcBef>
              <a:spcAft>
                <a:spcPct val="0"/>
              </a:spcAft>
              <a:buSzPts val="2200"/>
              <a:buChar char="■"/>
              <a:defRPr sz="2200"/>
            </a:lvl6pPr>
            <a:lvl7pPr marL="3200400" lvl="6" indent="-368300" rtl="0">
              <a:spcBef>
                <a:spcPct val="0"/>
              </a:spcBef>
              <a:spcAft>
                <a:spcPct val="0"/>
              </a:spcAft>
              <a:buSzPts val="2200"/>
              <a:buChar char="●"/>
              <a:defRPr sz="2200"/>
            </a:lvl7pPr>
            <a:lvl8pPr marL="3657600" lvl="7" indent="-368300" rtl="0">
              <a:spcBef>
                <a:spcPct val="0"/>
              </a:spcBef>
              <a:spcAft>
                <a:spcPct val="0"/>
              </a:spcAft>
              <a:buSzPts val="2200"/>
              <a:buChar char="○"/>
              <a:defRPr sz="2200"/>
            </a:lvl8pPr>
            <a:lvl9pPr marL="4114800" lvl="8" indent="-368300" rtl="0">
              <a:spcBef>
                <a:spcPct val="0"/>
              </a:spcBef>
              <a:spcAft>
                <a:spcPct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85" name="Google Shape;85;p7"/>
          <p:cNvSpPr txBox="1">
            <a:spLocks noGrp="1"/>
          </p:cNvSpPr>
          <p:nvPr>
            <p:ph type="body" idx="2"/>
          </p:nvPr>
        </p:nvSpPr>
        <p:spPr>
          <a:xfrm>
            <a:off x="4187378" y="2273567"/>
            <a:ext cx="3185400" cy="362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spcBef>
                <a:spcPts val="600"/>
              </a:spcBef>
              <a:spcAft>
                <a:spcPct val="0"/>
              </a:spcAft>
              <a:buSzPts val="2200"/>
              <a:buChar char="▸"/>
              <a:defRPr sz="2200"/>
            </a:lvl1pPr>
            <a:lvl2pPr marL="914400" lvl="1" indent="-368300" rtl="0">
              <a:spcBef>
                <a:spcPct val="0"/>
              </a:spcBef>
              <a:spcAft>
                <a:spcPct val="0"/>
              </a:spcAft>
              <a:buSzPts val="2200"/>
              <a:buChar char="▹"/>
              <a:defRPr sz="2200"/>
            </a:lvl2pPr>
            <a:lvl3pPr marL="1371600" lvl="2" indent="-368300" rtl="0">
              <a:spcBef>
                <a:spcPct val="0"/>
              </a:spcBef>
              <a:spcAft>
                <a:spcPct val="0"/>
              </a:spcAft>
              <a:buSzPts val="2200"/>
              <a:buChar char="■"/>
              <a:defRPr sz="2200"/>
            </a:lvl3pPr>
            <a:lvl4pPr marL="1828800" lvl="3" indent="-368300" rtl="0">
              <a:spcBef>
                <a:spcPct val="0"/>
              </a:spcBef>
              <a:spcAft>
                <a:spcPct val="0"/>
              </a:spcAft>
              <a:buSzPts val="2200"/>
              <a:buChar char="●"/>
              <a:defRPr sz="2200"/>
            </a:lvl4pPr>
            <a:lvl5pPr marL="2286000" lvl="4" indent="-368300" rtl="0">
              <a:spcBef>
                <a:spcPct val="0"/>
              </a:spcBef>
              <a:spcAft>
                <a:spcPct val="0"/>
              </a:spcAft>
              <a:buSzPts val="2200"/>
              <a:buChar char="○"/>
              <a:defRPr sz="2200"/>
            </a:lvl5pPr>
            <a:lvl6pPr marL="2743200" lvl="5" indent="-368300" rtl="0">
              <a:spcBef>
                <a:spcPct val="0"/>
              </a:spcBef>
              <a:spcAft>
                <a:spcPct val="0"/>
              </a:spcAft>
              <a:buSzPts val="2200"/>
              <a:buChar char="■"/>
              <a:defRPr sz="2200"/>
            </a:lvl6pPr>
            <a:lvl7pPr marL="3200400" lvl="6" indent="-368300" rtl="0">
              <a:spcBef>
                <a:spcPct val="0"/>
              </a:spcBef>
              <a:spcAft>
                <a:spcPct val="0"/>
              </a:spcAft>
              <a:buSzPts val="2200"/>
              <a:buChar char="●"/>
              <a:defRPr sz="2200"/>
            </a:lvl7pPr>
            <a:lvl8pPr marL="3657600" lvl="7" indent="-368300" rtl="0">
              <a:spcBef>
                <a:spcPct val="0"/>
              </a:spcBef>
              <a:spcAft>
                <a:spcPct val="0"/>
              </a:spcAft>
              <a:buSzPts val="2200"/>
              <a:buChar char="○"/>
              <a:defRPr sz="2200"/>
            </a:lvl8pPr>
            <a:lvl9pPr marL="4114800" lvl="8" indent="-368300" rtl="0">
              <a:spcBef>
                <a:spcPct val="0"/>
              </a:spcBef>
              <a:spcAft>
                <a:spcPct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86" name="Google Shape;86;p7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748394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55541"/>
            <a:ext cx="796962" cy="59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6398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oogle Shape;44;p5"/>
          <p:cNvGrpSpPr/>
          <p:nvPr/>
        </p:nvGrpSpPr>
        <p:grpSpPr>
          <a:xfrm>
            <a:off x="1" y="6349867"/>
            <a:ext cx="603997" cy="508133"/>
            <a:chOff x="0" y="4762400"/>
            <a:chExt cx="603997" cy="381100"/>
          </a:xfrm>
        </p:grpSpPr>
        <p:sp>
          <p:nvSpPr>
            <p:cNvPr id="45" name="Google Shape;45;p5"/>
            <p:cNvSpPr/>
            <p:nvPr/>
          </p:nvSpPr>
          <p:spPr>
            <a:xfrm>
              <a:off x="380497" y="4762400"/>
              <a:ext cx="223500" cy="381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46;p5"/>
            <p:cNvSpPr/>
            <p:nvPr/>
          </p:nvSpPr>
          <p:spPr>
            <a:xfrm>
              <a:off x="0" y="4762500"/>
              <a:ext cx="381000" cy="3810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7" name="Google Shape;47;p5"/>
          <p:cNvGrpSpPr/>
          <p:nvPr/>
        </p:nvGrpSpPr>
        <p:grpSpPr>
          <a:xfrm>
            <a:off x="381001" y="0"/>
            <a:ext cx="8763111" cy="1747891"/>
            <a:chOff x="381000" y="0"/>
            <a:chExt cx="8763111" cy="1310918"/>
          </a:xfrm>
        </p:grpSpPr>
        <p:grpSp>
          <p:nvGrpSpPr>
            <p:cNvPr id="48" name="Google Shape;48;p5"/>
            <p:cNvGrpSpPr/>
            <p:nvPr/>
          </p:nvGrpSpPr>
          <p:grpSpPr>
            <a:xfrm>
              <a:off x="381000" y="0"/>
              <a:ext cx="8763111" cy="1310300"/>
              <a:chOff x="381000" y="0"/>
              <a:chExt cx="8763111" cy="1310300"/>
            </a:xfrm>
          </p:grpSpPr>
          <p:sp>
            <p:nvSpPr>
              <p:cNvPr id="49" name="Google Shape;49;p5"/>
              <p:cNvSpPr/>
              <p:nvPr/>
            </p:nvSpPr>
            <p:spPr>
              <a:xfrm>
                <a:off x="7371879" y="0"/>
                <a:ext cx="721985" cy="1310275"/>
              </a:xfrm>
              <a:custGeom>
                <a:avLst/>
                <a:gdLst/>
                <a:ahLst/>
                <a:cxnLst/>
                <a:rect l="l" t="t" r="r" b="b"/>
                <a:pathLst>
                  <a:path w="23660" h="52411" extrusionOk="0">
                    <a:moveTo>
                      <a:pt x="23655" y="0"/>
                    </a:moveTo>
                    <a:lnTo>
                      <a:pt x="0" y="15445"/>
                    </a:lnTo>
                    <a:lnTo>
                      <a:pt x="14" y="52411"/>
                    </a:lnTo>
                    <a:lnTo>
                      <a:pt x="23660" y="421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50" name="Google Shape;50;p5"/>
              <p:cNvSpPr/>
              <p:nvPr/>
            </p:nvSpPr>
            <p:spPr>
              <a:xfrm>
                <a:off x="8090211" y="0"/>
                <a:ext cx="1053900" cy="1053900"/>
              </a:xfrm>
              <a:prstGeom prst="rect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"/>
              <p:cNvSpPr/>
              <p:nvPr/>
            </p:nvSpPr>
            <p:spPr>
              <a:xfrm>
                <a:off x="381000" y="384200"/>
                <a:ext cx="6990900" cy="926100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73000">
                    <a:schemeClr val="accent2"/>
                  </a:gs>
                  <a:gs pos="100000">
                    <a:schemeClr val="accent3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2" name="Google Shape;52;p5"/>
            <p:cNvGrpSpPr/>
            <p:nvPr/>
          </p:nvGrpSpPr>
          <p:grpSpPr>
            <a:xfrm>
              <a:off x="381000" y="967217"/>
              <a:ext cx="8763100" cy="343701"/>
              <a:chOff x="381000" y="862358"/>
              <a:chExt cx="8763100" cy="576872"/>
            </a:xfrm>
          </p:grpSpPr>
          <p:sp>
            <p:nvSpPr>
              <p:cNvPr id="53" name="Google Shape;53;p5"/>
              <p:cNvSpPr/>
              <p:nvPr/>
            </p:nvSpPr>
            <p:spPr>
              <a:xfrm>
                <a:off x="7370250" y="863755"/>
                <a:ext cx="719800" cy="575475"/>
              </a:xfrm>
              <a:custGeom>
                <a:avLst/>
                <a:gdLst/>
                <a:ahLst/>
                <a:cxnLst/>
                <a:rect l="l" t="t" r="r" b="b"/>
                <a:pathLst>
                  <a:path w="28792" h="23019" extrusionOk="0">
                    <a:moveTo>
                      <a:pt x="28792" y="0"/>
                    </a:moveTo>
                    <a:lnTo>
                      <a:pt x="53" y="17878"/>
                    </a:lnTo>
                    <a:lnTo>
                      <a:pt x="0" y="23019"/>
                    </a:lnTo>
                    <a:lnTo>
                      <a:pt x="28792" y="5853"/>
                    </a:lnTo>
                    <a:close/>
                  </a:path>
                </a:pathLst>
              </a:cu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54" name="Google Shape;54;p5"/>
              <p:cNvSpPr/>
              <p:nvPr/>
            </p:nvSpPr>
            <p:spPr>
              <a:xfrm>
                <a:off x="8090200" y="862358"/>
                <a:ext cx="1053900" cy="145500"/>
              </a:xfrm>
              <a:prstGeom prst="rect">
                <a:avLst/>
              </a:pr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5" name="Google Shape;55;p5"/>
              <p:cNvSpPr/>
              <p:nvPr/>
            </p:nvSpPr>
            <p:spPr>
              <a:xfrm>
                <a:off x="381000" y="1310303"/>
                <a:ext cx="6990900" cy="127800"/>
              </a:xfrm>
              <a:prstGeom prst="rect">
                <a:avLst/>
              </a:pr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56" name="Google Shape;56;p5"/>
          <p:cNvSpPr txBox="1">
            <a:spLocks noGrp="1"/>
          </p:cNvSpPr>
          <p:nvPr>
            <p:ph type="title"/>
          </p:nvPr>
        </p:nvSpPr>
        <p:spPr>
          <a:xfrm>
            <a:off x="614975" y="521800"/>
            <a:ext cx="6757800" cy="122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1pPr>
            <a:lvl2pPr lvl="1" rtl="0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body" idx="1"/>
          </p:nvPr>
        </p:nvSpPr>
        <p:spPr>
          <a:xfrm>
            <a:off x="614975" y="2273567"/>
            <a:ext cx="6757800" cy="376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ct val="0"/>
              </a:spcAft>
              <a:buSzPts val="2400"/>
              <a:buChar char="▸"/>
              <a:defRPr/>
            </a:lvl1pPr>
            <a:lvl2pPr marL="914400" lvl="1" indent="-381000" rtl="0">
              <a:spcBef>
                <a:spcPct val="0"/>
              </a:spcBef>
              <a:spcAft>
                <a:spcPct val="0"/>
              </a:spcAft>
              <a:buSzPts val="2400"/>
              <a:buChar char="▹"/>
              <a:defRPr/>
            </a:lvl2pPr>
            <a:lvl3pPr marL="1371600" lvl="2" indent="-381000" rtl="0">
              <a:spcBef>
                <a:spcPct val="0"/>
              </a:spcBef>
              <a:spcAft>
                <a:spcPct val="0"/>
              </a:spcAft>
              <a:buSzPts val="2400"/>
              <a:buChar char="■"/>
              <a:defRPr/>
            </a:lvl3pPr>
            <a:lvl4pPr marL="1828800" lvl="3" indent="-381000" rtl="0">
              <a:spcBef>
                <a:spcPct val="0"/>
              </a:spcBef>
              <a:spcAft>
                <a:spcPct val="0"/>
              </a:spcAft>
              <a:buSzPts val="2400"/>
              <a:buChar char="●"/>
              <a:defRPr/>
            </a:lvl4pPr>
            <a:lvl5pPr marL="2286000" lvl="4" indent="-381000" rtl="0">
              <a:spcBef>
                <a:spcPct val="0"/>
              </a:spcBef>
              <a:spcAft>
                <a:spcPct val="0"/>
              </a:spcAft>
              <a:buSzPts val="2400"/>
              <a:buChar char="○"/>
              <a:defRPr/>
            </a:lvl5pPr>
            <a:lvl6pPr marL="2743200" lvl="5" indent="-381000" rtl="0">
              <a:spcBef>
                <a:spcPct val="0"/>
              </a:spcBef>
              <a:spcAft>
                <a:spcPct val="0"/>
              </a:spcAft>
              <a:buSzPts val="2400"/>
              <a:buChar char="■"/>
              <a:defRPr/>
            </a:lvl6pPr>
            <a:lvl7pPr marL="3200400" lvl="6" indent="-381000" rtl="0">
              <a:spcBef>
                <a:spcPct val="0"/>
              </a:spcBef>
              <a:spcAft>
                <a:spcPct val="0"/>
              </a:spcAft>
              <a:buSzPts val="2400"/>
              <a:buChar char="●"/>
              <a:defRPr/>
            </a:lvl7pPr>
            <a:lvl8pPr marL="3657600" lvl="7" indent="-381000" rtl="0">
              <a:spcBef>
                <a:spcPct val="0"/>
              </a:spcBef>
              <a:spcAft>
                <a:spcPct val="0"/>
              </a:spcAft>
              <a:buSzPts val="2400"/>
              <a:buChar char="○"/>
              <a:defRPr/>
            </a:lvl8pPr>
            <a:lvl9pPr marL="4114800" lvl="8" indent="-381000" rtl="0">
              <a:spcBef>
                <a:spcPct val="0"/>
              </a:spcBef>
              <a:spcAft>
                <a:spcPct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748394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55541"/>
            <a:ext cx="796962" cy="59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18232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 + 1 column + Imag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6"/>
          <p:cNvGrpSpPr/>
          <p:nvPr/>
        </p:nvGrpSpPr>
        <p:grpSpPr>
          <a:xfrm>
            <a:off x="1" y="6349867"/>
            <a:ext cx="603997" cy="508133"/>
            <a:chOff x="0" y="4762400"/>
            <a:chExt cx="603997" cy="381100"/>
          </a:xfrm>
        </p:grpSpPr>
        <p:sp>
          <p:nvSpPr>
            <p:cNvPr id="61" name="Google Shape;61;p6"/>
            <p:cNvSpPr/>
            <p:nvPr/>
          </p:nvSpPr>
          <p:spPr>
            <a:xfrm>
              <a:off x="380497" y="4762400"/>
              <a:ext cx="223500" cy="381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62;p6"/>
            <p:cNvSpPr/>
            <p:nvPr/>
          </p:nvSpPr>
          <p:spPr>
            <a:xfrm>
              <a:off x="0" y="4762500"/>
              <a:ext cx="381000" cy="3810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63" name="Google Shape;63;p6"/>
          <p:cNvSpPr txBox="1">
            <a:spLocks noGrp="1"/>
          </p:cNvSpPr>
          <p:nvPr>
            <p:ph type="title"/>
          </p:nvPr>
        </p:nvSpPr>
        <p:spPr>
          <a:xfrm>
            <a:off x="614975" y="521800"/>
            <a:ext cx="3613200" cy="122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2pPr>
            <a:lvl3pPr lvl="2" rtl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3pPr>
            <a:lvl4pPr lvl="3" rtl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4pPr>
            <a:lvl5pPr lvl="4" rtl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5pPr>
            <a:lvl6pPr lvl="5" rtl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6pPr>
            <a:lvl7pPr lvl="6" rtl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7pPr>
            <a:lvl8pPr lvl="7" rtl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8pPr>
            <a:lvl9pPr lvl="8" rtl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1"/>
          </p:nvPr>
        </p:nvSpPr>
        <p:spPr>
          <a:xfrm>
            <a:off x="614975" y="1968767"/>
            <a:ext cx="3613200" cy="376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ct val="0"/>
              </a:spcAft>
              <a:buSzPts val="2400"/>
              <a:buChar char="▸"/>
              <a:defRPr/>
            </a:lvl1pPr>
            <a:lvl2pPr marL="914400" lvl="1" indent="-381000" rtl="0">
              <a:spcBef>
                <a:spcPct val="0"/>
              </a:spcBef>
              <a:spcAft>
                <a:spcPct val="0"/>
              </a:spcAft>
              <a:buSzPts val="2400"/>
              <a:buChar char="▹"/>
              <a:defRPr/>
            </a:lvl2pPr>
            <a:lvl3pPr marL="1371600" lvl="2" indent="-381000" rtl="0">
              <a:spcBef>
                <a:spcPct val="0"/>
              </a:spcBef>
              <a:spcAft>
                <a:spcPct val="0"/>
              </a:spcAft>
              <a:buSzPts val="2400"/>
              <a:buChar char="■"/>
              <a:defRPr/>
            </a:lvl3pPr>
            <a:lvl4pPr marL="1828800" lvl="3" indent="-381000" rtl="0">
              <a:spcBef>
                <a:spcPct val="0"/>
              </a:spcBef>
              <a:spcAft>
                <a:spcPct val="0"/>
              </a:spcAft>
              <a:buSzPts val="2400"/>
              <a:buChar char="●"/>
              <a:defRPr/>
            </a:lvl4pPr>
            <a:lvl5pPr marL="2286000" lvl="4" indent="-381000" rtl="0">
              <a:spcBef>
                <a:spcPct val="0"/>
              </a:spcBef>
              <a:spcAft>
                <a:spcPct val="0"/>
              </a:spcAft>
              <a:buSzPts val="2400"/>
              <a:buChar char="○"/>
              <a:defRPr/>
            </a:lvl5pPr>
            <a:lvl6pPr marL="2743200" lvl="5" indent="-381000" rtl="0">
              <a:spcBef>
                <a:spcPct val="0"/>
              </a:spcBef>
              <a:spcAft>
                <a:spcPct val="0"/>
              </a:spcAft>
              <a:buSzPts val="2400"/>
              <a:buChar char="■"/>
              <a:defRPr/>
            </a:lvl6pPr>
            <a:lvl7pPr marL="3200400" lvl="6" indent="-381000" rtl="0">
              <a:spcBef>
                <a:spcPct val="0"/>
              </a:spcBef>
              <a:spcAft>
                <a:spcPct val="0"/>
              </a:spcAft>
              <a:buSzPts val="2400"/>
              <a:buChar char="●"/>
              <a:defRPr/>
            </a:lvl7pPr>
            <a:lvl8pPr marL="3657600" lvl="7" indent="-381000" rtl="0">
              <a:spcBef>
                <a:spcPct val="0"/>
              </a:spcBef>
              <a:spcAft>
                <a:spcPct val="0"/>
              </a:spcAft>
              <a:buSzPts val="2400"/>
              <a:buChar char="○"/>
              <a:defRPr/>
            </a:lvl8pPr>
            <a:lvl9pPr marL="4114800" lvl="8" indent="-381000" rtl="0">
              <a:spcBef>
                <a:spcPct val="0"/>
              </a:spcBef>
              <a:spcAft>
                <a:spcPct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748394"/>
              </a:solidFill>
            </a:endParaRPr>
          </a:p>
        </p:txBody>
      </p:sp>
      <p:grpSp>
        <p:nvGrpSpPr>
          <p:cNvPr id="66" name="Google Shape;66;p6"/>
          <p:cNvGrpSpPr/>
          <p:nvPr/>
        </p:nvGrpSpPr>
        <p:grpSpPr>
          <a:xfrm rot="10800000">
            <a:off x="4572000" y="-63"/>
            <a:ext cx="4572000" cy="6876696"/>
            <a:chOff x="8" y="-13862"/>
            <a:chExt cx="4572000" cy="5157522"/>
          </a:xfrm>
        </p:grpSpPr>
        <p:sp>
          <p:nvSpPr>
            <p:cNvPr id="67" name="Google Shape;67;p6"/>
            <p:cNvSpPr/>
            <p:nvPr/>
          </p:nvSpPr>
          <p:spPr>
            <a:xfrm rot="10800000">
              <a:off x="8" y="160"/>
              <a:ext cx="377100" cy="51435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68;p6"/>
            <p:cNvSpPr/>
            <p:nvPr/>
          </p:nvSpPr>
          <p:spPr>
            <a:xfrm>
              <a:off x="366508" y="-13862"/>
              <a:ext cx="267425" cy="5157350"/>
            </a:xfrm>
            <a:custGeom>
              <a:avLst/>
              <a:gdLst/>
              <a:ahLst/>
              <a:cxnLst/>
              <a:rect l="l" t="t" r="r" b="b"/>
              <a:pathLst>
                <a:path w="10697" h="206294" extrusionOk="0">
                  <a:moveTo>
                    <a:pt x="369" y="206294"/>
                  </a:moveTo>
                  <a:lnTo>
                    <a:pt x="10697" y="190844"/>
                  </a:lnTo>
                  <a:lnTo>
                    <a:pt x="10623" y="159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" name="Google Shape;69;p6"/>
            <p:cNvSpPr/>
            <p:nvPr/>
          </p:nvSpPr>
          <p:spPr>
            <a:xfrm rot="10800000">
              <a:off x="633908" y="382913"/>
              <a:ext cx="3938100" cy="43764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73000">
                  <a:schemeClr val="accent2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55541"/>
            <a:ext cx="796962" cy="59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76374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2pPr>
            <a:lvl3pPr lvl="2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3pPr>
            <a:lvl4pPr lvl="3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4pPr>
            <a:lvl5pPr lvl="4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5pPr>
            <a:lvl6pPr lvl="5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6pPr>
            <a:lvl7pPr lvl="6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7pPr>
            <a:lvl8pPr lvl="7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8pPr>
            <a:lvl9pPr lvl="8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9pPr>
          </a:lstStyle>
          <a:p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614975" y="521800"/>
            <a:ext cx="6757800" cy="12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2pPr>
            <a:lvl3pPr lvl="2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3pPr>
            <a:lvl4pPr lvl="3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4pPr>
            <a:lvl5pPr lvl="4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5pPr>
            <a:lvl6pPr lvl="5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6pPr>
            <a:lvl7pPr lvl="6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7pPr>
            <a:lvl8pPr lvl="7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8pPr>
            <a:lvl9pPr lvl="8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614975" y="2273567"/>
            <a:ext cx="6757800" cy="37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2400"/>
              <a:buFont typeface="Barlow Light"/>
              <a:buChar char="▸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marL="914400" lvl="1" indent="-381000" rtl="0"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400"/>
              <a:buFont typeface="Barlow Light"/>
              <a:buChar char="▹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marL="1371600" lvl="2" indent="-381000" rtl="0"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marL="1828800" lvl="3" indent="-381000" rtl="0"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400"/>
              <a:buFont typeface="Barlow Light"/>
              <a:buChar char="●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marL="2286000" lvl="4" indent="-381000" rtl="0"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400"/>
              <a:buFont typeface="Barlow Light"/>
              <a:buChar char="○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marL="2743200" lvl="5" indent="-381000" rtl="0"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marL="3200400" lvl="6" indent="-381000" rtl="0"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400"/>
              <a:buFont typeface="Barlow Light"/>
              <a:buChar char="●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marL="3657600" lvl="7" indent="-381000" rtl="0"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400"/>
              <a:buFont typeface="Barlow Light"/>
              <a:buChar char="○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marL="4114800" lvl="8" indent="-381000" rtl="0"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77995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anfreedlandermd.com/eating-disorders?fbclid=IwAR0wkSAJMVHkMeWfRmhM7i5M1L9qljKxnU4Myf9779nDdsuXP2Oui05Ntk0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nhs.uk/mental-health/feelings-symptoms-behaviours/behaviours/eating-disorders/overview/?fbclid=IwAR3cZEsZoVZmOSmXspI2OFJC5XADheSK2n81dqskzMBZPGC2BRxlKekcM80" TargetMode="External"/><Relationship Id="rId5" Type="http://schemas.openxmlformats.org/officeDocument/2006/relationships/hyperlink" Target="https://www.healthline.com/nutrition/common-eating-disorders?fbclid=IwAR3nu2RVjMwC02h8gOXVcjmaUyWYZT6BIZSGeIEp6lFGOFS_MLb5jd6KHeE#causes" TargetMode="External"/><Relationship Id="rId4" Type="http://schemas.openxmlformats.org/officeDocument/2006/relationships/hyperlink" Target="https://www.mayoclinic.org/diseases-conditions/eating-disorders/symptoms-causes/syc-2035360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"/>
          <p:cNvSpPr txBox="1">
            <a:spLocks noGrp="1"/>
          </p:cNvSpPr>
          <p:nvPr>
            <p:ph type="ctrTitle"/>
          </p:nvPr>
        </p:nvSpPr>
        <p:spPr>
          <a:xfrm>
            <a:off x="467544" y="4267200"/>
            <a:ext cx="6552728" cy="129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/>
            <a:r>
              <a:rPr lang="en" sz="2400" dirty="0">
                <a:solidFill>
                  <a:schemeClr val="accent1"/>
                </a:solidFill>
              </a:rPr>
              <a:t/>
            </a:r>
            <a:br>
              <a:rPr lang="en" sz="2400" dirty="0">
                <a:solidFill>
                  <a:schemeClr val="accent1"/>
                </a:solidFill>
              </a:rPr>
            </a:br>
            <a:r>
              <a:rPr lang="en-GB" sz="2800" dirty="0" err="1"/>
              <a:t>Terapia</a:t>
            </a:r>
            <a:r>
              <a:rPr lang="en-GB" sz="2800" dirty="0"/>
              <a:t> </a:t>
            </a:r>
            <a:r>
              <a:rPr lang="en-GB" sz="2800" dirty="0" err="1" smtClean="0"/>
              <a:t>dell‘Esercizio</a:t>
            </a:r>
            <a:r>
              <a:rPr lang="en-GB" sz="2800" dirty="0" smtClean="0"/>
              <a:t> </a:t>
            </a:r>
            <a:r>
              <a:rPr lang="en-GB" sz="2800" dirty="0" err="1"/>
              <a:t>F</a:t>
            </a:r>
            <a:r>
              <a:rPr lang="en-GB" sz="2800" dirty="0" err="1" smtClean="0"/>
              <a:t>isico</a:t>
            </a:r>
            <a:r>
              <a:rPr lang="en-GB" sz="2800" dirty="0" smtClean="0"/>
              <a:t> </a:t>
            </a:r>
            <a:r>
              <a:rPr lang="en-GB" sz="2800" dirty="0" err="1"/>
              <a:t>nel</a:t>
            </a:r>
            <a:r>
              <a:rPr lang="en-GB" sz="2800" dirty="0"/>
              <a:t> </a:t>
            </a:r>
            <a:r>
              <a:rPr lang="en-GB" sz="2800" dirty="0" err="1"/>
              <a:t>T</a:t>
            </a:r>
            <a:r>
              <a:rPr lang="en-GB" sz="2800" dirty="0" err="1" smtClean="0"/>
              <a:t>rattamento</a:t>
            </a:r>
            <a:r>
              <a:rPr lang="en-GB" sz="2800" dirty="0" smtClean="0"/>
              <a:t> </a:t>
            </a:r>
            <a:r>
              <a:rPr lang="en-GB" sz="2800" dirty="0" err="1" smtClean="0"/>
              <a:t>dei</a:t>
            </a:r>
            <a:r>
              <a:rPr lang="en-GB" sz="2800" dirty="0" smtClean="0"/>
              <a:t> </a:t>
            </a:r>
            <a:r>
              <a:rPr lang="en-GB" sz="2800" dirty="0" err="1" smtClean="0"/>
              <a:t>Disturbi</a:t>
            </a:r>
            <a:r>
              <a:rPr lang="en-GB" sz="2800" dirty="0" smtClean="0"/>
              <a:t> </a:t>
            </a:r>
            <a:r>
              <a:rPr lang="en-GB" sz="2800" dirty="0" err="1" smtClean="0"/>
              <a:t>Alimentari</a:t>
            </a:r>
            <a:r>
              <a:rPr lang="en-GB" sz="2800" dirty="0" smtClean="0"/>
              <a:t>- </a:t>
            </a:r>
            <a:r>
              <a:rPr lang="en-GB" sz="2800" dirty="0"/>
              <a:t>Principio FITT </a:t>
            </a:r>
            <a:r>
              <a:rPr lang="sr-Latn-RS" sz="2800" dirty="0"/>
              <a:t/>
            </a:r>
            <a:br>
              <a:rPr lang="sr-Latn-RS" sz="2800" dirty="0"/>
            </a:br>
            <a:r>
              <a:rPr lang="it-IT" sz="1800" dirty="0"/>
              <a:t/>
            </a:r>
            <a:br>
              <a:rPr lang="it-IT" sz="1800" dirty="0"/>
            </a:br>
            <a:r>
              <a:rPr lang="it-IT" sz="1800" dirty="0"/>
              <a:t>Sanja Mazić</a:t>
            </a:r>
            <a:r>
              <a:rPr lang="sr-Latn-RS" sz="1800" dirty="0"/>
              <a:t>, Danka Sinadinović, Stevan Mijomanović, </a:t>
            </a:r>
            <a:br>
              <a:rPr lang="sr-Latn-RS" sz="1800" dirty="0"/>
            </a:br>
            <a:r>
              <a:rPr lang="sr-Latn-RS" sz="1800" dirty="0"/>
              <a:t>Irena Aleksić-Hajduković</a:t>
            </a:r>
            <a:endParaRPr sz="1800" dirty="0"/>
          </a:p>
        </p:txBody>
      </p:sp>
      <p:sp>
        <p:nvSpPr>
          <p:cNvPr id="3" name="Rectangle 2"/>
          <p:cNvSpPr/>
          <p:nvPr/>
        </p:nvSpPr>
        <p:spPr>
          <a:xfrm>
            <a:off x="683569" y="1765266"/>
            <a:ext cx="76443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</a:pPr>
            <a:r>
              <a:rPr lang="en" sz="6000" b="1" kern="0" dirty="0" smtClean="0">
                <a:solidFill>
                  <a:srgbClr val="2170CC"/>
                </a:solidFill>
                <a:latin typeface="Arial"/>
                <a:cs typeface="Arial"/>
                <a:sym typeface="Arial"/>
              </a:rPr>
              <a:t>Connected 4 Health</a:t>
            </a:r>
            <a:endParaRPr lang="it-IT" sz="60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143328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8568952" cy="414317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2000" dirty="0"/>
              <a:t>Il </a:t>
            </a:r>
            <a:r>
              <a:rPr lang="en-US" sz="2000" dirty="0" err="1"/>
              <a:t>disturbo</a:t>
            </a:r>
            <a:r>
              <a:rPr lang="en-US" sz="2000" dirty="0"/>
              <a:t> da </a:t>
            </a:r>
            <a:r>
              <a:rPr lang="en-US" sz="2000" dirty="0" err="1"/>
              <a:t>ruminazione</a:t>
            </a:r>
            <a:r>
              <a:rPr lang="en-US" sz="2000" dirty="0"/>
              <a:t> </a:t>
            </a:r>
            <a:r>
              <a:rPr lang="en-US" sz="2000" dirty="0" err="1"/>
              <a:t>consiste</a:t>
            </a:r>
            <a:r>
              <a:rPr lang="en-US" sz="2000" dirty="0"/>
              <a:t> </a:t>
            </a:r>
            <a:r>
              <a:rPr lang="en-US" sz="2000" dirty="0" err="1"/>
              <a:t>nel</a:t>
            </a:r>
            <a:r>
              <a:rPr lang="en-US" sz="2000" dirty="0"/>
              <a:t> </a:t>
            </a:r>
            <a:r>
              <a:rPr lang="en-US" sz="2000" dirty="0" err="1"/>
              <a:t>rigurgitare</a:t>
            </a:r>
            <a:r>
              <a:rPr lang="en-US" sz="2000" dirty="0"/>
              <a:t> </a:t>
            </a:r>
            <a:r>
              <a:rPr lang="en-US" sz="2000" dirty="0" err="1"/>
              <a:t>ripetutamente</a:t>
            </a:r>
            <a:r>
              <a:rPr lang="en-US" sz="2000" dirty="0"/>
              <a:t> e </a:t>
            </a:r>
            <a:r>
              <a:rPr lang="en-US" sz="2000" dirty="0" err="1"/>
              <a:t>persistentemente</a:t>
            </a:r>
            <a:r>
              <a:rPr lang="en-US" sz="2000" dirty="0"/>
              <a:t> 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cibo</a:t>
            </a:r>
            <a:r>
              <a:rPr lang="en-US" sz="2000" dirty="0"/>
              <a:t> </a:t>
            </a:r>
            <a:r>
              <a:rPr lang="en-US" sz="2000" dirty="0" err="1"/>
              <a:t>dopo</a:t>
            </a:r>
            <a:r>
              <a:rPr lang="en-US" sz="2000" dirty="0"/>
              <a:t> aver </a:t>
            </a:r>
            <a:r>
              <a:rPr lang="en-US" sz="2000" dirty="0" err="1"/>
              <a:t>mangiato</a:t>
            </a:r>
            <a:r>
              <a:rPr lang="en-US" sz="2000" dirty="0"/>
              <a:t>, ma non è </a:t>
            </a:r>
            <a:r>
              <a:rPr lang="en-US" sz="2000" dirty="0" err="1"/>
              <a:t>dovuto</a:t>
            </a:r>
            <a:r>
              <a:rPr lang="en-US" sz="2000" dirty="0"/>
              <a:t> a </a:t>
            </a:r>
            <a:r>
              <a:rPr lang="en-US" sz="2000" dirty="0" err="1"/>
              <a:t>una</a:t>
            </a:r>
            <a:r>
              <a:rPr lang="en-US" sz="2000" dirty="0"/>
              <a:t> </a:t>
            </a:r>
            <a:r>
              <a:rPr lang="en-US" sz="2000" dirty="0" err="1"/>
              <a:t>condizione</a:t>
            </a:r>
            <a:r>
              <a:rPr lang="en-US" sz="2000" dirty="0"/>
              <a:t> </a:t>
            </a:r>
            <a:r>
              <a:rPr lang="en-US" sz="2000" dirty="0" err="1"/>
              <a:t>medica</a:t>
            </a:r>
            <a:r>
              <a:rPr lang="en-US" sz="2000" dirty="0"/>
              <a:t> o a un </a:t>
            </a:r>
            <a:r>
              <a:rPr lang="en-US" sz="2000" dirty="0" err="1"/>
              <a:t>altro</a:t>
            </a:r>
            <a:r>
              <a:rPr lang="en-US" sz="2000" dirty="0"/>
              <a:t> </a:t>
            </a:r>
            <a:r>
              <a:rPr lang="en-US" sz="2000" dirty="0" err="1"/>
              <a:t>disturbo</a:t>
            </a:r>
            <a:r>
              <a:rPr lang="en-US" sz="2000" dirty="0"/>
              <a:t> </a:t>
            </a:r>
            <a:r>
              <a:rPr lang="en-US" sz="2000" dirty="0" err="1"/>
              <a:t>alimentare</a:t>
            </a:r>
            <a:r>
              <a:rPr lang="en-US" sz="2000" dirty="0"/>
              <a:t> come </a:t>
            </a:r>
            <a:r>
              <a:rPr lang="en-US" sz="2000" dirty="0" err="1"/>
              <a:t>l'anoressia</a:t>
            </a:r>
            <a:r>
              <a:rPr lang="en-US" sz="2000" dirty="0"/>
              <a:t>, la bulimia o 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disturbo</a:t>
            </a:r>
            <a:r>
              <a:rPr lang="en-US" sz="2000" dirty="0"/>
              <a:t> da binge-eating. Il </a:t>
            </a:r>
            <a:r>
              <a:rPr lang="en-US" sz="2000" dirty="0" err="1"/>
              <a:t>cibo</a:t>
            </a:r>
            <a:r>
              <a:rPr lang="en-US" sz="2000" dirty="0"/>
              <a:t> </a:t>
            </a:r>
            <a:r>
              <a:rPr lang="en-US" sz="2000" dirty="0" err="1"/>
              <a:t>viene</a:t>
            </a:r>
            <a:r>
              <a:rPr lang="en-US" sz="2000" dirty="0"/>
              <a:t> </a:t>
            </a:r>
            <a:r>
              <a:rPr lang="en-US" sz="2000" dirty="0" err="1"/>
              <a:t>riportato</a:t>
            </a:r>
            <a:r>
              <a:rPr lang="en-US" sz="2000" dirty="0"/>
              <a:t> in </a:t>
            </a:r>
            <a:r>
              <a:rPr lang="en-US" sz="2000" dirty="0" err="1"/>
              <a:t>bocca</a:t>
            </a:r>
            <a:r>
              <a:rPr lang="en-US" sz="2000" dirty="0"/>
              <a:t> </a:t>
            </a:r>
            <a:r>
              <a:rPr lang="en-US" sz="2000" dirty="0" err="1"/>
              <a:t>senza</a:t>
            </a:r>
            <a:r>
              <a:rPr lang="en-US" sz="2000" dirty="0"/>
              <a:t> nausea o </a:t>
            </a:r>
            <a:r>
              <a:rPr lang="en-US" sz="2000" dirty="0" err="1"/>
              <a:t>conati</a:t>
            </a:r>
            <a:r>
              <a:rPr lang="en-US" sz="2000" dirty="0"/>
              <a:t> di </a:t>
            </a:r>
            <a:r>
              <a:rPr lang="en-US" sz="2000" dirty="0" err="1"/>
              <a:t>vomito</a:t>
            </a:r>
            <a:r>
              <a:rPr lang="en-US" sz="2000" dirty="0"/>
              <a:t> e 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rigurgito</a:t>
            </a:r>
            <a:r>
              <a:rPr lang="en-US" sz="2000" dirty="0"/>
              <a:t> </a:t>
            </a:r>
            <a:r>
              <a:rPr lang="en-US" sz="2000" dirty="0" err="1"/>
              <a:t>può</a:t>
            </a:r>
            <a:r>
              <a:rPr lang="en-US" sz="2000" dirty="0"/>
              <a:t> non </a:t>
            </a:r>
            <a:r>
              <a:rPr lang="en-US" sz="2000" dirty="0" err="1"/>
              <a:t>essere</a:t>
            </a:r>
            <a:r>
              <a:rPr lang="en-US" sz="2000" dirty="0"/>
              <a:t> </a:t>
            </a:r>
            <a:r>
              <a:rPr lang="en-US" sz="2000" dirty="0" err="1"/>
              <a:t>intenzionale</a:t>
            </a:r>
            <a:r>
              <a:rPr lang="en-US" sz="2000" dirty="0"/>
              <a:t>. A volte 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cibo</a:t>
            </a:r>
            <a:r>
              <a:rPr lang="en-US" sz="2000" dirty="0"/>
              <a:t> </a:t>
            </a:r>
            <a:r>
              <a:rPr lang="en-US" sz="2000" dirty="0" err="1"/>
              <a:t>rigurgitato</a:t>
            </a:r>
            <a:r>
              <a:rPr lang="en-US" sz="2000" dirty="0"/>
              <a:t> </a:t>
            </a:r>
            <a:r>
              <a:rPr lang="en-US" sz="2000" dirty="0" err="1"/>
              <a:t>viene</a:t>
            </a:r>
            <a:r>
              <a:rPr lang="en-US" sz="2000" dirty="0"/>
              <a:t> </a:t>
            </a:r>
            <a:r>
              <a:rPr lang="en-US" sz="2000" dirty="0" err="1"/>
              <a:t>rimasticato</a:t>
            </a:r>
            <a:r>
              <a:rPr lang="en-US" sz="2000" dirty="0"/>
              <a:t> e </a:t>
            </a:r>
            <a:r>
              <a:rPr lang="en-US" sz="2000" dirty="0" err="1"/>
              <a:t>inghiottito</a:t>
            </a:r>
            <a:r>
              <a:rPr lang="en-US" sz="2000" dirty="0"/>
              <a:t> o </a:t>
            </a:r>
            <a:r>
              <a:rPr lang="en-US" sz="2000" dirty="0" err="1"/>
              <a:t>sputato</a:t>
            </a:r>
            <a:r>
              <a:rPr lang="en-US" sz="2000" dirty="0"/>
              <a:t>.</a:t>
            </a:r>
          </a:p>
          <a:p>
            <a:r>
              <a:rPr lang="en-US" sz="2000" dirty="0"/>
              <a:t>Il </a:t>
            </a:r>
            <a:r>
              <a:rPr lang="en-US" sz="2000" dirty="0" err="1"/>
              <a:t>disturbo</a:t>
            </a:r>
            <a:r>
              <a:rPr lang="en-US" sz="2000" dirty="0"/>
              <a:t> </a:t>
            </a:r>
            <a:r>
              <a:rPr lang="en-US" sz="2000" dirty="0" err="1"/>
              <a:t>può</a:t>
            </a:r>
            <a:r>
              <a:rPr lang="en-US" sz="2000" dirty="0"/>
              <a:t> </a:t>
            </a:r>
            <a:r>
              <a:rPr lang="en-US" sz="2000" dirty="0" err="1"/>
              <a:t>provocare</a:t>
            </a:r>
            <a:r>
              <a:rPr lang="en-US" sz="2000" dirty="0"/>
              <a:t> </a:t>
            </a:r>
            <a:r>
              <a:rPr lang="en-US" sz="2000" dirty="0" err="1"/>
              <a:t>malnutrizione</a:t>
            </a:r>
            <a:r>
              <a:rPr lang="en-US" sz="2000" dirty="0"/>
              <a:t> se 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cibo</a:t>
            </a:r>
            <a:r>
              <a:rPr lang="en-US" sz="2000" dirty="0"/>
              <a:t> </a:t>
            </a:r>
            <a:r>
              <a:rPr lang="en-US" sz="2000" dirty="0" err="1"/>
              <a:t>viene</a:t>
            </a:r>
            <a:r>
              <a:rPr lang="en-US" sz="2000" dirty="0"/>
              <a:t> </a:t>
            </a:r>
            <a:r>
              <a:rPr lang="en-US" sz="2000" dirty="0" err="1"/>
              <a:t>sputato</a:t>
            </a:r>
            <a:r>
              <a:rPr lang="en-US" sz="2000" dirty="0"/>
              <a:t> o se la persona </a:t>
            </a:r>
            <a:r>
              <a:rPr lang="en-US" sz="2000" dirty="0" err="1"/>
              <a:t>mangia</a:t>
            </a:r>
            <a:r>
              <a:rPr lang="en-US" sz="2000" dirty="0"/>
              <a:t> molto </a:t>
            </a:r>
            <a:r>
              <a:rPr lang="en-US" sz="2000" dirty="0" err="1"/>
              <a:t>meno</a:t>
            </a:r>
            <a:r>
              <a:rPr lang="en-US" sz="2000" dirty="0"/>
              <a:t> per </a:t>
            </a:r>
            <a:r>
              <a:rPr lang="en-US" sz="2000" dirty="0" err="1"/>
              <a:t>evitare</a:t>
            </a:r>
            <a:r>
              <a:rPr lang="en-US" sz="2000" dirty="0"/>
              <a:t> 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comportamento</a:t>
            </a:r>
            <a:r>
              <a:rPr lang="en-US" sz="2000" dirty="0"/>
              <a:t>. </a:t>
            </a:r>
            <a:r>
              <a:rPr lang="en-US" sz="2000" dirty="0" err="1"/>
              <a:t>L'insorgenza</a:t>
            </a:r>
            <a:r>
              <a:rPr lang="en-US" sz="2000" dirty="0"/>
              <a:t> del </a:t>
            </a:r>
            <a:r>
              <a:rPr lang="en-US" sz="2000" dirty="0" err="1"/>
              <a:t>disturbo</a:t>
            </a:r>
            <a:r>
              <a:rPr lang="en-US" sz="2000" dirty="0"/>
              <a:t> da </a:t>
            </a:r>
            <a:r>
              <a:rPr lang="en-US" sz="2000" dirty="0" err="1"/>
              <a:t>ruminazione</a:t>
            </a:r>
            <a:r>
              <a:rPr lang="en-US" sz="2000" dirty="0"/>
              <a:t> </a:t>
            </a:r>
            <a:r>
              <a:rPr lang="en-US" sz="2000" dirty="0" err="1"/>
              <a:t>può</a:t>
            </a:r>
            <a:r>
              <a:rPr lang="en-US" sz="2000" dirty="0"/>
              <a:t> </a:t>
            </a:r>
            <a:r>
              <a:rPr lang="en-US" sz="2000" dirty="0" err="1"/>
              <a:t>essere</a:t>
            </a:r>
            <a:r>
              <a:rPr lang="en-US" sz="2000" dirty="0"/>
              <a:t> </a:t>
            </a:r>
            <a:r>
              <a:rPr lang="en-US" sz="2000" dirty="0" err="1"/>
              <a:t>più</a:t>
            </a:r>
            <a:r>
              <a:rPr lang="en-US" sz="2000" dirty="0"/>
              <a:t> </a:t>
            </a:r>
            <a:r>
              <a:rPr lang="en-US" sz="2000" dirty="0" err="1"/>
              <a:t>comune</a:t>
            </a:r>
            <a:r>
              <a:rPr lang="en-US" sz="2000" dirty="0"/>
              <a:t> </a:t>
            </a:r>
            <a:r>
              <a:rPr lang="en-US" sz="2000" dirty="0" err="1"/>
              <a:t>nell'infanzia</a:t>
            </a:r>
            <a:r>
              <a:rPr lang="en-US" sz="2000" dirty="0"/>
              <a:t> o </a:t>
            </a:r>
            <a:r>
              <a:rPr lang="en-US" sz="2000" dirty="0" err="1"/>
              <a:t>nelle</a:t>
            </a:r>
            <a:r>
              <a:rPr lang="en-US" sz="2000" dirty="0"/>
              <a:t> </a:t>
            </a:r>
            <a:r>
              <a:rPr lang="en-US" sz="2000" dirty="0" err="1"/>
              <a:t>persone</a:t>
            </a:r>
            <a:r>
              <a:rPr lang="en-US" sz="2000" dirty="0"/>
              <a:t> con </a:t>
            </a:r>
            <a:r>
              <a:rPr lang="en-US" sz="2000" dirty="0" err="1"/>
              <a:t>disabilità</a:t>
            </a:r>
            <a:r>
              <a:rPr lang="en-US" sz="2000" dirty="0"/>
              <a:t> </a:t>
            </a:r>
            <a:r>
              <a:rPr lang="en-US" sz="2000" dirty="0" err="1"/>
              <a:t>intellettiva</a:t>
            </a:r>
            <a:r>
              <a:rPr lang="en-US" sz="2000" dirty="0"/>
              <a:t>.</a:t>
            </a:r>
          </a:p>
          <a:p>
            <a:pPr marL="76200" indent="0">
              <a:buNone/>
            </a:pPr>
            <a:r>
              <a:rPr lang="en-US" sz="1600" dirty="0"/>
              <a:t>https://www.deanfreedlandermd.com/eating-disorders?fbclid=IwAR0wkSAJMVHkMeWfRmhM7i5M1L9qljKxnU4Myf9779nDdsuXP2Oui05Ntk0</a:t>
            </a:r>
          </a:p>
          <a:p>
            <a:endParaRPr lang="en-US" sz="2000" dirty="0"/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t>10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Disturbo</a:t>
            </a:r>
            <a:r>
              <a:rPr lang="en-US" b="1" dirty="0"/>
              <a:t> da </a:t>
            </a:r>
            <a:r>
              <a:rPr lang="en-US" b="1" dirty="0" err="1"/>
              <a:t>R</a:t>
            </a:r>
            <a:r>
              <a:rPr lang="en-US" b="1" dirty="0" err="1" smtClean="0"/>
              <a:t>uminazione</a:t>
            </a:r>
            <a:endParaRPr lang="it-I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8D0DBD9-FF97-2392-A08F-531757BF3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103999" y="1447800"/>
            <a:ext cx="952982" cy="99060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27463353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488029" y="2057400"/>
            <a:ext cx="8568952" cy="421937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2000" dirty="0" err="1"/>
              <a:t>Questo</a:t>
            </a:r>
            <a:r>
              <a:rPr lang="en-US" sz="2000" dirty="0"/>
              <a:t> </a:t>
            </a:r>
            <a:r>
              <a:rPr lang="en-US" sz="2000" dirty="0" err="1"/>
              <a:t>disturbo</a:t>
            </a:r>
            <a:r>
              <a:rPr lang="en-US" sz="2000" dirty="0"/>
              <a:t> è </a:t>
            </a:r>
            <a:r>
              <a:rPr lang="en-US" sz="2000" dirty="0" err="1"/>
              <a:t>caratterizzato</a:t>
            </a:r>
            <a:r>
              <a:rPr lang="en-US" sz="2000" dirty="0"/>
              <a:t> dal </a:t>
            </a:r>
            <a:r>
              <a:rPr lang="en-US" sz="2000" dirty="0" err="1"/>
              <a:t>mancato</a:t>
            </a:r>
            <a:r>
              <a:rPr lang="en-US" sz="2000" dirty="0"/>
              <a:t> </a:t>
            </a:r>
            <a:r>
              <a:rPr lang="en-US" sz="2000" dirty="0" err="1"/>
              <a:t>soddisfacimento</a:t>
            </a:r>
            <a:r>
              <a:rPr lang="en-US" sz="2000" dirty="0"/>
              <a:t> del </a:t>
            </a:r>
            <a:r>
              <a:rPr lang="en-US" sz="2000" dirty="0" err="1"/>
              <a:t>fabbisogno</a:t>
            </a:r>
            <a:r>
              <a:rPr lang="en-US" sz="2000" dirty="0"/>
              <a:t> </a:t>
            </a:r>
            <a:r>
              <a:rPr lang="en-US" sz="2000" dirty="0" err="1"/>
              <a:t>nutrizionale</a:t>
            </a:r>
            <a:r>
              <a:rPr lang="en-US" sz="2000" dirty="0"/>
              <a:t> </a:t>
            </a:r>
            <a:r>
              <a:rPr lang="en-US" sz="2000" dirty="0" err="1"/>
              <a:t>minimo</a:t>
            </a:r>
            <a:r>
              <a:rPr lang="en-US" sz="2000" dirty="0"/>
              <a:t> </a:t>
            </a:r>
            <a:r>
              <a:rPr lang="en-US" sz="2000" dirty="0" err="1"/>
              <a:t>giornaliero</a:t>
            </a:r>
            <a:r>
              <a:rPr lang="en-US" sz="2000" dirty="0"/>
              <a:t> </a:t>
            </a:r>
            <a:r>
              <a:rPr lang="en-US" sz="2000" dirty="0" err="1"/>
              <a:t>perché</a:t>
            </a:r>
            <a:r>
              <a:rPr lang="en-US" sz="2000" dirty="0"/>
              <a:t> non </a:t>
            </a:r>
            <a:r>
              <a:rPr lang="en-US" sz="2000" dirty="0" err="1"/>
              <a:t>si</a:t>
            </a:r>
            <a:r>
              <a:rPr lang="en-US" sz="2000" dirty="0"/>
              <a:t> ha </a:t>
            </a:r>
            <a:r>
              <a:rPr lang="en-US" sz="2000" dirty="0" err="1"/>
              <a:t>interesse</a:t>
            </a:r>
            <a:r>
              <a:rPr lang="en-US" sz="2000" dirty="0"/>
              <a:t> a </a:t>
            </a:r>
            <a:r>
              <a:rPr lang="en-US" sz="2000" dirty="0" err="1"/>
              <a:t>mangiare</a:t>
            </a:r>
            <a:r>
              <a:rPr lang="en-US" sz="2000" dirty="0"/>
              <a:t>;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evitano</a:t>
            </a:r>
            <a:r>
              <a:rPr lang="en-US" sz="2000" dirty="0"/>
              <a:t> </a:t>
            </a:r>
            <a:r>
              <a:rPr lang="en-US" sz="2000" dirty="0" err="1"/>
              <a:t>gli</a:t>
            </a:r>
            <a:r>
              <a:rPr lang="en-US" sz="2000" dirty="0"/>
              <a:t> </a:t>
            </a:r>
            <a:r>
              <a:rPr lang="en-US" sz="2000" dirty="0" err="1"/>
              <a:t>alimenti</a:t>
            </a:r>
            <a:r>
              <a:rPr lang="en-US" sz="2000" dirty="0"/>
              <a:t> con determinate </a:t>
            </a:r>
            <a:r>
              <a:rPr lang="en-US" sz="2000" dirty="0" err="1"/>
              <a:t>caratteristiche</a:t>
            </a:r>
            <a:r>
              <a:rPr lang="en-US" sz="2000" dirty="0"/>
              <a:t> </a:t>
            </a:r>
            <a:r>
              <a:rPr lang="en-US" sz="2000" dirty="0" err="1"/>
              <a:t>sensoriali</a:t>
            </a:r>
            <a:r>
              <a:rPr lang="en-US" sz="2000" dirty="0"/>
              <a:t>, come 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colore</a:t>
            </a:r>
            <a:r>
              <a:rPr lang="en-US" sz="2000" dirty="0"/>
              <a:t>, la </a:t>
            </a:r>
            <a:r>
              <a:rPr lang="en-US" sz="2000" dirty="0" err="1"/>
              <a:t>consistenza</a:t>
            </a:r>
            <a:r>
              <a:rPr lang="en-US" sz="2000" dirty="0"/>
              <a:t>, </a:t>
            </a:r>
            <a:r>
              <a:rPr lang="en-US" sz="2000" dirty="0" err="1"/>
              <a:t>l'odore</a:t>
            </a:r>
            <a:r>
              <a:rPr lang="en-US" sz="2000" dirty="0"/>
              <a:t> o 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sapore</a:t>
            </a:r>
            <a:r>
              <a:rPr lang="en-US" sz="2000" dirty="0"/>
              <a:t>; </a:t>
            </a:r>
            <a:r>
              <a:rPr lang="en-US" sz="2000" dirty="0" err="1"/>
              <a:t>oppure</a:t>
            </a:r>
            <a:r>
              <a:rPr lang="en-US" sz="2000" dirty="0"/>
              <a:t> ci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preoccupa</a:t>
            </a:r>
            <a:r>
              <a:rPr lang="en-US" sz="2000" dirty="0"/>
              <a:t> </a:t>
            </a:r>
            <a:r>
              <a:rPr lang="en-US" sz="2000" dirty="0" err="1"/>
              <a:t>delle</a:t>
            </a:r>
            <a:r>
              <a:rPr lang="en-US" sz="2000" dirty="0"/>
              <a:t> </a:t>
            </a:r>
            <a:r>
              <a:rPr lang="en-US" sz="2000" dirty="0" err="1"/>
              <a:t>conseguenze</a:t>
            </a:r>
            <a:r>
              <a:rPr lang="en-US" sz="2000" dirty="0"/>
              <a:t> del </a:t>
            </a:r>
            <a:r>
              <a:rPr lang="en-US" sz="2000" dirty="0" err="1"/>
              <a:t>mangiare</a:t>
            </a:r>
            <a:r>
              <a:rPr lang="en-US" sz="2000" dirty="0"/>
              <a:t>, come la </a:t>
            </a:r>
            <a:r>
              <a:rPr lang="en-US" sz="2000" dirty="0" err="1"/>
              <a:t>paura</a:t>
            </a:r>
            <a:r>
              <a:rPr lang="en-US" sz="2000" dirty="0"/>
              <a:t> di </a:t>
            </a:r>
            <a:r>
              <a:rPr lang="en-US" sz="2000" dirty="0" err="1"/>
              <a:t>soffocare</a:t>
            </a:r>
            <a:r>
              <a:rPr lang="en-US" sz="2000" dirty="0"/>
              <a:t>. Il </a:t>
            </a:r>
            <a:r>
              <a:rPr lang="en-US" sz="2000" dirty="0" err="1"/>
              <a:t>cibo</a:t>
            </a:r>
            <a:r>
              <a:rPr lang="en-US" sz="2000" dirty="0"/>
              <a:t> non </a:t>
            </a:r>
            <a:r>
              <a:rPr lang="en-US" sz="2000" dirty="0" err="1"/>
              <a:t>viene</a:t>
            </a:r>
            <a:r>
              <a:rPr lang="en-US" sz="2000" dirty="0"/>
              <a:t> </a:t>
            </a:r>
            <a:r>
              <a:rPr lang="en-US" sz="2000" dirty="0" err="1"/>
              <a:t>evitato</a:t>
            </a:r>
            <a:r>
              <a:rPr lang="en-US" sz="2000" dirty="0"/>
              <a:t> per </a:t>
            </a:r>
            <a:r>
              <a:rPr lang="en-US" sz="2000" dirty="0" err="1"/>
              <a:t>paura</a:t>
            </a:r>
            <a:r>
              <a:rPr lang="en-US" sz="2000" dirty="0"/>
              <a:t> di </a:t>
            </a:r>
            <a:r>
              <a:rPr lang="en-US" sz="2000" dirty="0" err="1"/>
              <a:t>ingrassare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/>
              <a:t>Il </a:t>
            </a:r>
            <a:r>
              <a:rPr lang="en-US" sz="2000" dirty="0" err="1"/>
              <a:t>disturbo</a:t>
            </a:r>
            <a:r>
              <a:rPr lang="en-US" sz="2000" dirty="0"/>
              <a:t> </a:t>
            </a:r>
            <a:r>
              <a:rPr lang="en-US" sz="2000" dirty="0" err="1"/>
              <a:t>può</a:t>
            </a:r>
            <a:r>
              <a:rPr lang="en-US" sz="2000" dirty="0"/>
              <a:t> </a:t>
            </a:r>
            <a:r>
              <a:rPr lang="en-US" sz="2000" dirty="0" err="1"/>
              <a:t>comportare</a:t>
            </a:r>
            <a:r>
              <a:rPr lang="en-US" sz="2000" dirty="0"/>
              <a:t> </a:t>
            </a:r>
            <a:r>
              <a:rPr lang="en-US" sz="2000" dirty="0" err="1"/>
              <a:t>una</a:t>
            </a:r>
            <a:r>
              <a:rPr lang="en-US" sz="2000" dirty="0"/>
              <a:t> </a:t>
            </a:r>
            <a:r>
              <a:rPr lang="en-US" sz="2000" dirty="0" err="1"/>
              <a:t>significativa</a:t>
            </a:r>
            <a:r>
              <a:rPr lang="en-US" sz="2000" dirty="0"/>
              <a:t> </a:t>
            </a:r>
            <a:r>
              <a:rPr lang="en-US" sz="2000" dirty="0" err="1"/>
              <a:t>perdita</a:t>
            </a:r>
            <a:r>
              <a:rPr lang="en-US" sz="2000" dirty="0"/>
              <a:t> di peso o 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mancato</a:t>
            </a:r>
            <a:r>
              <a:rPr lang="en-US" sz="2000" dirty="0"/>
              <a:t> </a:t>
            </a:r>
            <a:r>
              <a:rPr lang="en-US" sz="2000" dirty="0" err="1"/>
              <a:t>aumento</a:t>
            </a:r>
            <a:r>
              <a:rPr lang="en-US" sz="2000" dirty="0"/>
              <a:t> di peso </a:t>
            </a:r>
            <a:r>
              <a:rPr lang="en-US" sz="2000" dirty="0" err="1"/>
              <a:t>durante</a:t>
            </a:r>
            <a:r>
              <a:rPr lang="en-US" sz="2000" dirty="0"/>
              <a:t> </a:t>
            </a:r>
            <a:r>
              <a:rPr lang="en-US" sz="2000" dirty="0" err="1"/>
              <a:t>l'infanzia</a:t>
            </a:r>
            <a:r>
              <a:rPr lang="en-US" sz="2000" dirty="0"/>
              <a:t>, </a:t>
            </a:r>
            <a:r>
              <a:rPr lang="en-US" sz="2000" dirty="0" err="1"/>
              <a:t>oltre</a:t>
            </a:r>
            <a:r>
              <a:rPr lang="en-US" sz="2000" dirty="0"/>
              <a:t> a </a:t>
            </a:r>
            <a:r>
              <a:rPr lang="en-US" sz="2000" dirty="0" err="1"/>
              <a:t>carenze</a:t>
            </a:r>
            <a:r>
              <a:rPr lang="en-US" sz="2000" dirty="0"/>
              <a:t> </a:t>
            </a:r>
            <a:r>
              <a:rPr lang="en-US" sz="2000" dirty="0" err="1"/>
              <a:t>nutrizionali</a:t>
            </a:r>
            <a:r>
              <a:rPr lang="en-US" sz="2000" dirty="0"/>
              <a:t> </a:t>
            </a:r>
            <a:r>
              <a:rPr lang="en-US" sz="2000" dirty="0" err="1"/>
              <a:t>che</a:t>
            </a:r>
            <a:r>
              <a:rPr lang="en-US" sz="2000" dirty="0"/>
              <a:t> </a:t>
            </a:r>
            <a:r>
              <a:rPr lang="en-US" sz="2000" dirty="0" err="1"/>
              <a:t>possono</a:t>
            </a:r>
            <a:r>
              <a:rPr lang="en-US" sz="2000" dirty="0"/>
              <a:t> </a:t>
            </a:r>
            <a:r>
              <a:rPr lang="en-US" sz="2000" dirty="0" err="1"/>
              <a:t>causare</a:t>
            </a:r>
            <a:r>
              <a:rPr lang="en-US" sz="2000" dirty="0"/>
              <a:t> </a:t>
            </a:r>
            <a:r>
              <a:rPr lang="en-US" sz="2000" dirty="0" err="1"/>
              <a:t>problemi</a:t>
            </a:r>
            <a:r>
              <a:rPr lang="en-US" sz="2000" dirty="0"/>
              <a:t> di salute.</a:t>
            </a:r>
          </a:p>
          <a:p>
            <a:pPr marL="76200" indent="0">
              <a:buNone/>
            </a:pPr>
            <a:r>
              <a:rPr lang="en-US" sz="1600" dirty="0"/>
              <a:t>https://www.deanfreedlandermd.com/eating-disorders?fbclid=IwAR0wkSAJMVHkMeWfRmhM7i5M1L9qljKxnU4Myf9779nDdsuXP2Oui05Ntk0</a:t>
            </a:r>
          </a:p>
          <a:p>
            <a:endParaRPr lang="en-US" sz="2000" dirty="0"/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t>11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Evitante</a:t>
            </a:r>
            <a:r>
              <a:rPr lang="en-US" b="1" dirty="0" smtClean="0"/>
              <a:t>/</a:t>
            </a:r>
            <a:r>
              <a:rPr lang="en-US" b="1" dirty="0" err="1" smtClean="0"/>
              <a:t>R</a:t>
            </a:r>
            <a:r>
              <a:rPr lang="en-US" b="1" dirty="0" err="1" smtClean="0"/>
              <a:t>estrizione</a:t>
            </a: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D</a:t>
            </a:r>
            <a:r>
              <a:rPr lang="en-US" b="1" dirty="0" err="1" smtClean="0"/>
              <a:t>isturbo</a:t>
            </a:r>
            <a:r>
              <a:rPr lang="en-US" b="1" dirty="0" smtClean="0"/>
              <a:t> </a:t>
            </a:r>
            <a:r>
              <a:rPr lang="en-US" b="1" dirty="0" err="1"/>
              <a:t>dell'assunzione</a:t>
            </a:r>
            <a:r>
              <a:rPr lang="en-US" b="1" dirty="0"/>
              <a:t> di </a:t>
            </a:r>
            <a:r>
              <a:rPr lang="en-US" b="1" dirty="0" err="1"/>
              <a:t>cibo</a:t>
            </a:r>
            <a:endParaRPr lang="it-I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8D0DBD9-FF97-2392-A08F-531757BF3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103999" y="1447800"/>
            <a:ext cx="952982" cy="99060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62210064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81000" y="2057400"/>
            <a:ext cx="8568952" cy="421937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I </a:t>
            </a:r>
            <a:r>
              <a:rPr lang="en-US" dirty="0" err="1"/>
              <a:t>disturbi</a:t>
            </a:r>
            <a:r>
              <a:rPr lang="en-US" dirty="0"/>
              <a:t> </a:t>
            </a:r>
            <a:r>
              <a:rPr lang="en-US" dirty="0" err="1"/>
              <a:t>alimentari</a:t>
            </a:r>
            <a:r>
              <a:rPr lang="en-US" dirty="0"/>
              <a:t>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danneggiare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cuore</a:t>
            </a:r>
            <a:r>
              <a:rPr lang="en-US" dirty="0"/>
              <a:t>, </a:t>
            </a:r>
            <a:r>
              <a:rPr lang="en-US" dirty="0" err="1"/>
              <a:t>l'apparato</a:t>
            </a:r>
            <a:r>
              <a:rPr lang="en-US" dirty="0"/>
              <a:t> </a:t>
            </a:r>
            <a:r>
              <a:rPr lang="en-US" dirty="0" err="1"/>
              <a:t>digerente</a:t>
            </a:r>
            <a:r>
              <a:rPr lang="en-US" dirty="0"/>
              <a:t>, le </a:t>
            </a:r>
            <a:r>
              <a:rPr lang="en-US" dirty="0" err="1"/>
              <a:t>ossa</a:t>
            </a:r>
            <a:r>
              <a:rPr lang="en-US" dirty="0"/>
              <a:t>, i </a:t>
            </a:r>
            <a:r>
              <a:rPr lang="en-US" dirty="0" err="1"/>
              <a:t>denti</a:t>
            </a:r>
            <a:r>
              <a:rPr lang="en-US" dirty="0"/>
              <a:t> e la </a:t>
            </a:r>
            <a:r>
              <a:rPr lang="en-US" dirty="0" err="1"/>
              <a:t>bocca</a:t>
            </a:r>
            <a:r>
              <a:rPr lang="en-US" dirty="0"/>
              <a:t> e </a:t>
            </a:r>
            <a:r>
              <a:rPr lang="en-US" dirty="0" err="1"/>
              <a:t>portare</a:t>
            </a:r>
            <a:r>
              <a:rPr lang="en-US" dirty="0"/>
              <a:t> ad </a:t>
            </a:r>
            <a:r>
              <a:rPr lang="en-US" dirty="0" err="1"/>
              <a:t>altre</a:t>
            </a:r>
            <a:r>
              <a:rPr lang="en-US" dirty="0"/>
              <a:t> </a:t>
            </a:r>
            <a:r>
              <a:rPr lang="en-US" dirty="0" err="1"/>
              <a:t>malattie</a:t>
            </a:r>
            <a:r>
              <a:rPr lang="en-US" dirty="0"/>
              <a:t>.</a:t>
            </a:r>
          </a:p>
          <a:p>
            <a:pPr marL="76200" indent="0">
              <a:buNone/>
            </a:pPr>
            <a:endParaRPr lang="en-US" dirty="0"/>
          </a:p>
          <a:p>
            <a:r>
              <a:rPr lang="en-US" b="1" dirty="0" err="1"/>
              <a:t>Complicazioni</a:t>
            </a:r>
            <a:r>
              <a:rPr lang="en-US" b="1" dirty="0"/>
              <a:t>: </a:t>
            </a:r>
            <a:r>
              <a:rPr lang="en-US" dirty="0" err="1"/>
              <a:t>Depressione</a:t>
            </a:r>
            <a:r>
              <a:rPr lang="en-US" dirty="0"/>
              <a:t> e </a:t>
            </a:r>
            <a:r>
              <a:rPr lang="en-US" dirty="0" err="1"/>
              <a:t>ansia</a:t>
            </a:r>
            <a:r>
              <a:rPr lang="en-US" dirty="0"/>
              <a:t>, </a:t>
            </a:r>
            <a:r>
              <a:rPr lang="en-US" dirty="0" err="1"/>
              <a:t>pensieri</a:t>
            </a:r>
            <a:r>
              <a:rPr lang="en-US" dirty="0"/>
              <a:t> o </a:t>
            </a:r>
            <a:r>
              <a:rPr lang="en-US" dirty="0" err="1"/>
              <a:t>comportamenti</a:t>
            </a:r>
            <a:r>
              <a:rPr lang="en-US" dirty="0"/>
              <a:t> </a:t>
            </a:r>
            <a:r>
              <a:rPr lang="en-US" dirty="0" err="1"/>
              <a:t>suicidi</a:t>
            </a:r>
            <a:r>
              <a:rPr lang="en-US" dirty="0"/>
              <a:t>, </a:t>
            </a:r>
            <a:r>
              <a:rPr lang="en-US" dirty="0" err="1"/>
              <a:t>problemi</a:t>
            </a:r>
            <a:r>
              <a:rPr lang="en-US" dirty="0"/>
              <a:t> di </a:t>
            </a:r>
            <a:r>
              <a:rPr lang="en-US" dirty="0" err="1"/>
              <a:t>crescita</a:t>
            </a:r>
            <a:r>
              <a:rPr lang="en-US" dirty="0"/>
              <a:t> e </a:t>
            </a:r>
            <a:r>
              <a:rPr lang="en-US" dirty="0" err="1"/>
              <a:t>sviluppo</a:t>
            </a:r>
            <a:r>
              <a:rPr lang="en-US" dirty="0"/>
              <a:t>, </a:t>
            </a:r>
            <a:r>
              <a:rPr lang="en-US" dirty="0" err="1"/>
              <a:t>problemi</a:t>
            </a:r>
            <a:r>
              <a:rPr lang="en-US" dirty="0"/>
              <a:t> </a:t>
            </a:r>
            <a:r>
              <a:rPr lang="en-US" dirty="0" err="1"/>
              <a:t>sociali</a:t>
            </a:r>
            <a:r>
              <a:rPr lang="en-US" dirty="0"/>
              <a:t> e </a:t>
            </a:r>
            <a:r>
              <a:rPr lang="en-US" dirty="0" err="1"/>
              <a:t>relazionali</a:t>
            </a:r>
            <a:r>
              <a:rPr lang="en-US" dirty="0"/>
              <a:t>, </a:t>
            </a:r>
            <a:r>
              <a:rPr lang="en-US" dirty="0" err="1"/>
              <a:t>disturbi</a:t>
            </a:r>
            <a:r>
              <a:rPr lang="en-US" dirty="0"/>
              <a:t> da </a:t>
            </a:r>
            <a:r>
              <a:rPr lang="en-US" dirty="0" err="1"/>
              <a:t>uso</a:t>
            </a:r>
            <a:r>
              <a:rPr lang="en-US" dirty="0"/>
              <a:t> di </a:t>
            </a:r>
            <a:r>
              <a:rPr lang="en-US" dirty="0" err="1"/>
              <a:t>sostanze</a:t>
            </a:r>
            <a:r>
              <a:rPr lang="en-US" dirty="0"/>
              <a:t>, </a:t>
            </a:r>
            <a:r>
              <a:rPr lang="en-US" dirty="0" err="1"/>
              <a:t>problemi</a:t>
            </a:r>
            <a:r>
              <a:rPr lang="en-US" dirty="0"/>
              <a:t> </a:t>
            </a:r>
            <a:r>
              <a:rPr lang="en-US" dirty="0" err="1"/>
              <a:t>lavorativi</a:t>
            </a:r>
            <a:r>
              <a:rPr lang="en-US" dirty="0"/>
              <a:t> e </a:t>
            </a:r>
            <a:r>
              <a:rPr lang="en-US" dirty="0" err="1"/>
              <a:t>scolastici</a:t>
            </a:r>
            <a:r>
              <a:rPr lang="en-US" dirty="0"/>
              <a:t>, </a:t>
            </a:r>
            <a:r>
              <a:rPr lang="en-US" dirty="0" err="1"/>
              <a:t>morte</a:t>
            </a:r>
            <a:endParaRPr lang="en-US" dirty="0"/>
          </a:p>
          <a:p>
            <a:pPr marL="76200" indent="0">
              <a:buNone/>
            </a:pPr>
            <a:r>
              <a:rPr lang="en-US" sz="1600" dirty="0"/>
              <a:t>https://www.deanfreedlandermd.com/eating-disorders?fbclid=IwAR0wkSAJMVHkMeWfRmhM7i5M1L9qljKxnU4Myf9779nDdsuXP2Oui05Ntk0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t>12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Rischio</a:t>
            </a:r>
            <a:r>
              <a:rPr lang="en-US" b="1" dirty="0"/>
              <a:t> per la </a:t>
            </a:r>
            <a:r>
              <a:rPr lang="en-US" b="1" dirty="0" smtClean="0"/>
              <a:t>Salute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936786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568952" cy="377377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2000" dirty="0" err="1"/>
              <a:t>Chiunque</a:t>
            </a:r>
            <a:r>
              <a:rPr lang="en-US" sz="2000" dirty="0"/>
              <a:t> </a:t>
            </a:r>
            <a:r>
              <a:rPr lang="en-US" sz="2000" dirty="0" err="1"/>
              <a:t>può</a:t>
            </a:r>
            <a:r>
              <a:rPr lang="en-US" sz="2000" dirty="0"/>
              <a:t> </a:t>
            </a:r>
            <a:r>
              <a:rPr lang="en-US" sz="2000" dirty="0" err="1"/>
              <a:t>soffrire</a:t>
            </a:r>
            <a:r>
              <a:rPr lang="en-US" sz="2000" dirty="0"/>
              <a:t> di un </a:t>
            </a:r>
            <a:r>
              <a:rPr lang="en-US" sz="2000" dirty="0" err="1"/>
              <a:t>disturbo</a:t>
            </a:r>
            <a:r>
              <a:rPr lang="en-US" sz="2000" dirty="0"/>
              <a:t> </a:t>
            </a:r>
            <a:r>
              <a:rPr lang="en-US" sz="2000" dirty="0" err="1"/>
              <a:t>alimentare</a:t>
            </a:r>
            <a:r>
              <a:rPr lang="en-US" sz="2000" dirty="0"/>
              <a:t>, ma </a:t>
            </a:r>
            <a:r>
              <a:rPr lang="en-US" sz="2000" dirty="0" err="1"/>
              <a:t>sono</a:t>
            </a:r>
            <a:r>
              <a:rPr lang="en-US" sz="2000" dirty="0"/>
              <a:t> </a:t>
            </a:r>
            <a:r>
              <a:rPr lang="en-US" sz="2000" dirty="0" err="1"/>
              <a:t>soprattutto</a:t>
            </a:r>
            <a:r>
              <a:rPr lang="en-US" sz="2000" dirty="0"/>
              <a:t> </a:t>
            </a:r>
            <a:r>
              <a:rPr lang="en-US" sz="2000" dirty="0" err="1"/>
              <a:t>gli</a:t>
            </a:r>
            <a:r>
              <a:rPr lang="en-US" sz="2000" dirty="0"/>
              <a:t> </a:t>
            </a:r>
            <a:r>
              <a:rPr lang="en-US" sz="2000" dirty="0" err="1"/>
              <a:t>adolescenti</a:t>
            </a:r>
            <a:r>
              <a:rPr lang="en-US" sz="2000" dirty="0"/>
              <a:t> </a:t>
            </a:r>
            <a:r>
              <a:rPr lang="en-US" sz="2000" dirty="0" err="1"/>
              <a:t>tra</a:t>
            </a:r>
            <a:r>
              <a:rPr lang="en-US" sz="2000" dirty="0"/>
              <a:t> i 13 e i 17 </a:t>
            </a:r>
            <a:r>
              <a:rPr lang="en-US" sz="2000" dirty="0" err="1"/>
              <a:t>anni</a:t>
            </a:r>
            <a:r>
              <a:rPr lang="en-US" sz="2000" dirty="0"/>
              <a:t> a </a:t>
            </a:r>
            <a:r>
              <a:rPr lang="en-US" sz="2000" dirty="0" err="1"/>
              <a:t>esserne</a:t>
            </a:r>
            <a:r>
              <a:rPr lang="en-US" sz="2000" dirty="0"/>
              <a:t> </a:t>
            </a:r>
            <a:r>
              <a:rPr lang="en-US" sz="2000" dirty="0" err="1"/>
              <a:t>colpiti</a:t>
            </a:r>
            <a:r>
              <a:rPr lang="en-US" sz="2000" dirty="0"/>
              <a:t>.</a:t>
            </a:r>
          </a:p>
          <a:p>
            <a:pPr marL="76200" indent="0">
              <a:buNone/>
            </a:pPr>
            <a:r>
              <a:rPr lang="en-US" sz="2000" dirty="0"/>
              <a:t>https://www.nhs.uk/mental-health/feelings-symptoms-behaviours/behaviours/eating-disorders/overview/?fbclid=IwAR3cZEsZoVZmOSmXspI2OFJC5XADheSK2n81dqskzMBZPGC2BRxlKekcM80</a:t>
            </a:r>
          </a:p>
          <a:p>
            <a:r>
              <a:rPr lang="en-US" sz="2000" dirty="0"/>
              <a:t>L'AN </a:t>
            </a:r>
            <a:r>
              <a:rPr lang="en-US" sz="2000" dirty="0" err="1"/>
              <a:t>colpisce</a:t>
            </a:r>
            <a:r>
              <a:rPr lang="en-US" sz="2000" dirty="0"/>
              <a:t> circa lo 0,5% </a:t>
            </a:r>
            <a:r>
              <a:rPr lang="en-US" sz="2000" dirty="0" err="1"/>
              <a:t>delle</a:t>
            </a:r>
            <a:r>
              <a:rPr lang="en-US" sz="2000" dirty="0"/>
              <a:t> </a:t>
            </a:r>
            <a:r>
              <a:rPr lang="en-US" sz="2000" dirty="0" err="1"/>
              <a:t>giovani</a:t>
            </a:r>
            <a:r>
              <a:rPr lang="en-US" sz="2000" dirty="0"/>
              <a:t> </a:t>
            </a:r>
            <a:r>
              <a:rPr lang="en-US" sz="2000" dirty="0" err="1"/>
              <a:t>donne</a:t>
            </a:r>
            <a:r>
              <a:rPr lang="en-US" sz="2000" dirty="0"/>
              <a:t> </a:t>
            </a:r>
            <a:r>
              <a:rPr lang="en-US" sz="2000" dirty="0" err="1"/>
              <a:t>nelle</a:t>
            </a:r>
            <a:r>
              <a:rPr lang="en-US" sz="2000" dirty="0"/>
              <a:t> culture </a:t>
            </a:r>
            <a:r>
              <a:rPr lang="en-US" sz="2000" dirty="0" err="1"/>
              <a:t>occidentali</a:t>
            </a:r>
            <a:r>
              <a:rPr lang="en-US" sz="2000" dirty="0"/>
              <a:t>. </a:t>
            </a:r>
          </a:p>
          <a:p>
            <a:r>
              <a:rPr lang="en-US" sz="2000" dirty="0"/>
              <a:t>La BN </a:t>
            </a:r>
            <a:r>
              <a:rPr lang="en-US" sz="2000" dirty="0" err="1"/>
              <a:t>colpisce</a:t>
            </a:r>
            <a:r>
              <a:rPr lang="en-US" sz="2000" dirty="0"/>
              <a:t> circa </a:t>
            </a:r>
            <a:r>
              <a:rPr lang="en-US" sz="2000" dirty="0" err="1"/>
              <a:t>il</a:t>
            </a:r>
            <a:r>
              <a:rPr lang="en-US" sz="2000" dirty="0"/>
              <a:t> 2% </a:t>
            </a:r>
            <a:r>
              <a:rPr lang="en-US" sz="2000" dirty="0" err="1"/>
              <a:t>delle</a:t>
            </a:r>
            <a:r>
              <a:rPr lang="en-US" sz="2000" dirty="0"/>
              <a:t> </a:t>
            </a:r>
            <a:r>
              <a:rPr lang="en-US" sz="2000" dirty="0" err="1"/>
              <a:t>giovani</a:t>
            </a:r>
            <a:r>
              <a:rPr lang="en-US" sz="2000" dirty="0"/>
              <a:t> </a:t>
            </a:r>
            <a:r>
              <a:rPr lang="en-US" sz="2000" dirty="0" err="1"/>
              <a:t>donne</a:t>
            </a:r>
            <a:r>
              <a:rPr lang="en-US" sz="2000" dirty="0"/>
              <a:t> </a:t>
            </a:r>
            <a:r>
              <a:rPr lang="en-US" sz="2000" dirty="0" err="1"/>
              <a:t>nelle</a:t>
            </a:r>
            <a:r>
              <a:rPr lang="en-US" sz="2000" dirty="0"/>
              <a:t> culture </a:t>
            </a:r>
            <a:r>
              <a:rPr lang="en-US" sz="2000" dirty="0" err="1"/>
              <a:t>occidentali</a:t>
            </a:r>
            <a:r>
              <a:rPr lang="en-US" sz="2000" dirty="0"/>
              <a:t>. </a:t>
            </a:r>
          </a:p>
          <a:p>
            <a:r>
              <a:rPr lang="en-US" sz="2000" dirty="0"/>
              <a:t>La </a:t>
            </a:r>
            <a:r>
              <a:rPr lang="en-US" sz="2000" dirty="0" err="1"/>
              <a:t>prevalenza</a:t>
            </a:r>
            <a:r>
              <a:rPr lang="en-US" sz="2000" dirty="0"/>
              <a:t> </a:t>
            </a:r>
            <a:r>
              <a:rPr lang="en-US" sz="2000" dirty="0" err="1"/>
              <a:t>dei</a:t>
            </a:r>
            <a:r>
              <a:rPr lang="en-US" sz="2000" dirty="0"/>
              <a:t> </a:t>
            </a:r>
            <a:r>
              <a:rPr lang="en-US" sz="2000" dirty="0" err="1"/>
              <a:t>disturbi</a:t>
            </a:r>
            <a:r>
              <a:rPr lang="en-US" sz="2000" dirty="0"/>
              <a:t> </a:t>
            </a:r>
            <a:r>
              <a:rPr lang="en-US" sz="2000" dirty="0" err="1"/>
              <a:t>nei</a:t>
            </a:r>
            <a:r>
              <a:rPr lang="en-US" sz="2000" dirty="0"/>
              <a:t> </a:t>
            </a:r>
            <a:r>
              <a:rPr lang="en-US" sz="2000" dirty="0" err="1"/>
              <a:t>maschi</a:t>
            </a:r>
            <a:r>
              <a:rPr lang="en-US" sz="2000" dirty="0"/>
              <a:t> è circa un </a:t>
            </a:r>
            <a:r>
              <a:rPr lang="en-US" sz="2000" dirty="0" err="1"/>
              <a:t>decimo</a:t>
            </a:r>
            <a:r>
              <a:rPr lang="en-US" sz="2000" dirty="0"/>
              <a:t> di </a:t>
            </a:r>
            <a:r>
              <a:rPr lang="en-US" sz="2000" dirty="0" err="1"/>
              <a:t>quella</a:t>
            </a:r>
            <a:r>
              <a:rPr lang="en-US" sz="2000" dirty="0"/>
              <a:t> </a:t>
            </a:r>
            <a:r>
              <a:rPr lang="en-US" sz="2000" dirty="0" err="1"/>
              <a:t>delle</a:t>
            </a:r>
            <a:r>
              <a:rPr lang="en-US" sz="2000" dirty="0"/>
              <a:t> </a:t>
            </a:r>
            <a:r>
              <a:rPr lang="en-US" sz="2000" dirty="0" err="1"/>
              <a:t>femmine</a:t>
            </a:r>
            <a:r>
              <a:rPr lang="en-US" sz="2000" dirty="0"/>
              <a:t>.</a:t>
            </a:r>
          </a:p>
          <a:p>
            <a:pPr marL="76200" indent="0">
              <a:buNone/>
            </a:pPr>
            <a:r>
              <a:rPr lang="en-US" sz="2000" dirty="0"/>
              <a:t>Hsu, L.G. ,1996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t>13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Epidemiologia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581136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81000" y="2133600"/>
            <a:ext cx="8568952" cy="358895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Di </a:t>
            </a:r>
            <a:r>
              <a:rPr lang="en-US" dirty="0" err="1"/>
              <a:t>solito</a:t>
            </a:r>
            <a:r>
              <a:rPr lang="en-US" dirty="0"/>
              <a:t> i </a:t>
            </a:r>
            <a:r>
              <a:rPr lang="en-US" dirty="0" err="1"/>
              <a:t>pazienti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b="1" dirty="0" err="1"/>
              <a:t>sottopeso</a:t>
            </a:r>
            <a:r>
              <a:rPr lang="en-US" b="1" dirty="0"/>
              <a:t>.</a:t>
            </a:r>
          </a:p>
          <a:p>
            <a:r>
              <a:rPr lang="en-US" dirty="0"/>
              <a:t>Fate </a:t>
            </a:r>
            <a:r>
              <a:rPr lang="en-US" dirty="0" err="1"/>
              <a:t>attenzione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modelli</a:t>
            </a:r>
            <a:r>
              <a:rPr lang="en-US" dirty="0"/>
              <a:t> </a:t>
            </a:r>
            <a:r>
              <a:rPr lang="en-US" dirty="0" err="1"/>
              <a:t>alimentari</a:t>
            </a:r>
            <a:r>
              <a:rPr lang="en-US" dirty="0"/>
              <a:t> e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convinzioni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segnalare</a:t>
            </a:r>
            <a:r>
              <a:rPr lang="en-US" dirty="0"/>
              <a:t> un </a:t>
            </a:r>
            <a:r>
              <a:rPr lang="en-US" dirty="0" err="1"/>
              <a:t>comportamento</a:t>
            </a:r>
            <a:r>
              <a:rPr lang="en-US" dirty="0"/>
              <a:t> non </a:t>
            </a:r>
            <a:r>
              <a:rPr lang="en-US" dirty="0" err="1"/>
              <a:t>sano</a:t>
            </a:r>
            <a:r>
              <a:rPr lang="en-US" dirty="0"/>
              <a:t>, </a:t>
            </a:r>
            <a:r>
              <a:rPr lang="en-US" dirty="0" err="1"/>
              <a:t>nonché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pressione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coetanei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può</a:t>
            </a:r>
            <a:r>
              <a:rPr lang="en-US" dirty="0"/>
              <a:t> </a:t>
            </a:r>
            <a:r>
              <a:rPr lang="en-US" dirty="0" err="1"/>
              <a:t>innescare</a:t>
            </a:r>
            <a:r>
              <a:rPr lang="en-US" dirty="0"/>
              <a:t> </a:t>
            </a:r>
            <a:r>
              <a:rPr lang="en-US" dirty="0" err="1"/>
              <a:t>disturbi</a:t>
            </a:r>
            <a:r>
              <a:rPr lang="en-US" dirty="0"/>
              <a:t> </a:t>
            </a:r>
            <a:r>
              <a:rPr lang="en-US" dirty="0" err="1"/>
              <a:t>alimentari</a:t>
            </a:r>
            <a:r>
              <a:rPr lang="en-US" dirty="0"/>
              <a:t>. </a:t>
            </a:r>
          </a:p>
          <a:p>
            <a:r>
              <a:rPr lang="en-US" dirty="0" err="1"/>
              <a:t>Tra</a:t>
            </a:r>
            <a:r>
              <a:rPr lang="en-US" dirty="0"/>
              <a:t> le </a:t>
            </a:r>
            <a:r>
              <a:rPr lang="en-US" dirty="0" err="1"/>
              <a:t>bandiere</a:t>
            </a:r>
            <a:r>
              <a:rPr lang="en-US" dirty="0"/>
              <a:t> </a:t>
            </a:r>
            <a:r>
              <a:rPr lang="en-US" dirty="0" err="1"/>
              <a:t>rosse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indicare</a:t>
            </a:r>
            <a:r>
              <a:rPr lang="en-US" dirty="0"/>
              <a:t> un </a:t>
            </a:r>
            <a:r>
              <a:rPr lang="en-US" dirty="0" err="1"/>
              <a:t>disturbo</a:t>
            </a:r>
            <a:r>
              <a:rPr lang="en-US" dirty="0"/>
              <a:t> </a:t>
            </a:r>
            <a:r>
              <a:rPr lang="en-US" dirty="0" err="1"/>
              <a:t>alimentare</a:t>
            </a:r>
            <a:r>
              <a:rPr lang="en-US" dirty="0"/>
              <a:t> </a:t>
            </a:r>
            <a:r>
              <a:rPr lang="en-US" dirty="0" err="1"/>
              <a:t>c'è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l'</a:t>
            </a:r>
            <a:r>
              <a:rPr lang="en-US" b="1" dirty="0" err="1"/>
              <a:t>esercizio</a:t>
            </a:r>
            <a:r>
              <a:rPr lang="en-US" b="1" dirty="0"/>
              <a:t> </a:t>
            </a:r>
            <a:r>
              <a:rPr lang="en-US" b="1" dirty="0" err="1"/>
              <a:t>fisico</a:t>
            </a:r>
            <a:r>
              <a:rPr lang="en-US" b="1" dirty="0"/>
              <a:t> </a:t>
            </a:r>
            <a:r>
              <a:rPr lang="en-US" b="1" dirty="0" err="1"/>
              <a:t>eccessivo</a:t>
            </a:r>
            <a:r>
              <a:rPr lang="en-US" b="1" dirty="0"/>
              <a:t>.</a:t>
            </a:r>
          </a:p>
          <a:p>
            <a:pPr marL="76200" indent="0">
              <a:buNone/>
            </a:pPr>
            <a:r>
              <a:rPr lang="sr-Latn-RS" sz="1600" dirty="0"/>
              <a:t>https://www.deanfreedlandermd.com/eating-disorders?fbclid=IwAR0wkSAJMVHkMeWfRmhM7i5M1L9qljKxnU4Myf9779nDdsuXP2Oui05Ntk0</a:t>
            </a:r>
            <a:endParaRPr sz="16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t>14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Essere</a:t>
            </a:r>
            <a:r>
              <a:rPr lang="en-US" b="1" dirty="0"/>
              <a:t> </a:t>
            </a:r>
            <a:r>
              <a:rPr lang="en-US" b="1" dirty="0" err="1"/>
              <a:t>C</a:t>
            </a:r>
            <a:r>
              <a:rPr lang="en-US" b="1" dirty="0" err="1" smtClean="0"/>
              <a:t>onsapevoli</a:t>
            </a:r>
            <a:r>
              <a:rPr lang="en-US" b="1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013510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8568952" cy="383837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Bef>
                <a:spcPct val="0"/>
              </a:spcBef>
            </a:pPr>
            <a:r>
              <a:rPr lang="en-US" sz="2000" dirty="0"/>
              <a:t>I </a:t>
            </a:r>
            <a:r>
              <a:rPr lang="en-US" sz="2000" dirty="0" err="1"/>
              <a:t>piani</a:t>
            </a:r>
            <a:r>
              <a:rPr lang="en-US" sz="2000" dirty="0"/>
              <a:t> di </a:t>
            </a:r>
            <a:r>
              <a:rPr lang="en-US" sz="2000" dirty="0" err="1"/>
              <a:t>trattamento</a:t>
            </a:r>
            <a:r>
              <a:rPr lang="en-US" sz="2000" dirty="0"/>
              <a:t> </a:t>
            </a:r>
            <a:r>
              <a:rPr lang="en-US" sz="2000" dirty="0" err="1"/>
              <a:t>dei</a:t>
            </a:r>
            <a:r>
              <a:rPr lang="en-US" sz="2000" dirty="0"/>
              <a:t> </a:t>
            </a:r>
            <a:r>
              <a:rPr lang="en-US" sz="2000" dirty="0" err="1"/>
              <a:t>disturbi</a:t>
            </a:r>
            <a:r>
              <a:rPr lang="en-US" sz="2000" dirty="0"/>
              <a:t> </a:t>
            </a:r>
            <a:r>
              <a:rPr lang="en-US" sz="2000" dirty="0" err="1"/>
              <a:t>alimentari</a:t>
            </a:r>
            <a:r>
              <a:rPr lang="en-US" sz="2000" dirty="0"/>
              <a:t> </a:t>
            </a:r>
            <a:r>
              <a:rPr lang="en-US" sz="2000" dirty="0" err="1"/>
              <a:t>sono</a:t>
            </a:r>
            <a:r>
              <a:rPr lang="en-US" sz="2000" dirty="0"/>
              <a:t> </a:t>
            </a:r>
            <a:r>
              <a:rPr lang="en-US" sz="2000" dirty="0" err="1"/>
              <a:t>personalizzati</a:t>
            </a:r>
            <a:r>
              <a:rPr lang="en-US" sz="2000" dirty="0"/>
              <a:t> per </a:t>
            </a:r>
            <a:r>
              <a:rPr lang="en-US" sz="2000" dirty="0" err="1"/>
              <a:t>ogni</a:t>
            </a:r>
            <a:r>
              <a:rPr lang="en-US" sz="2000" dirty="0"/>
              <a:t> persona e </a:t>
            </a:r>
            <a:r>
              <a:rPr lang="en-US" sz="2000" dirty="0" err="1"/>
              <a:t>possono</a:t>
            </a:r>
            <a:r>
              <a:rPr lang="en-US" sz="2000" dirty="0"/>
              <a:t> </a:t>
            </a:r>
            <a:r>
              <a:rPr lang="en-US" sz="2000" dirty="0" err="1"/>
              <a:t>includere</a:t>
            </a:r>
            <a:r>
              <a:rPr lang="en-US" sz="2000" dirty="0"/>
              <a:t> </a:t>
            </a:r>
            <a:r>
              <a:rPr lang="en-US" sz="2000" dirty="0" err="1"/>
              <a:t>una</a:t>
            </a:r>
            <a:r>
              <a:rPr lang="en-US" sz="2000" dirty="0"/>
              <a:t> </a:t>
            </a:r>
            <a:r>
              <a:rPr lang="en-US" sz="2000" dirty="0" err="1"/>
              <a:t>combinazione</a:t>
            </a:r>
            <a:r>
              <a:rPr lang="en-US" sz="2000" dirty="0"/>
              <a:t> di </a:t>
            </a:r>
            <a:r>
              <a:rPr lang="en-US" sz="2000" dirty="0" err="1"/>
              <a:t>più</a:t>
            </a:r>
            <a:r>
              <a:rPr lang="en-US" sz="2000" dirty="0"/>
              <a:t> </a:t>
            </a:r>
            <a:r>
              <a:rPr lang="en-US" sz="2000" dirty="0" err="1"/>
              <a:t>terapie</a:t>
            </a:r>
            <a:r>
              <a:rPr lang="en-US" sz="2000" dirty="0"/>
              <a:t>:</a:t>
            </a:r>
          </a:p>
          <a:p>
            <a:pPr lvl="1"/>
            <a:r>
              <a:rPr lang="en-US" sz="2000" dirty="0" err="1"/>
              <a:t>Annullamento</a:t>
            </a:r>
            <a:r>
              <a:rPr lang="en-US" sz="2000" dirty="0"/>
              <a:t> </a:t>
            </a:r>
            <a:r>
              <a:rPr lang="en-US" sz="2000" dirty="0" err="1"/>
              <a:t>nutrizionale</a:t>
            </a:r>
            <a:endParaRPr lang="en-US" sz="2000" dirty="0"/>
          </a:p>
          <a:p>
            <a:pPr lvl="1"/>
            <a:r>
              <a:rPr lang="en-US" sz="2000" dirty="0" err="1"/>
              <a:t>Psicoterapia</a:t>
            </a:r>
            <a:endParaRPr lang="en-US" sz="2000" dirty="0"/>
          </a:p>
          <a:p>
            <a:pPr lvl="1"/>
            <a:r>
              <a:rPr lang="en-US" sz="2000" dirty="0" err="1"/>
              <a:t>Farmaci</a:t>
            </a:r>
            <a:r>
              <a:rPr lang="en-US" sz="2000" dirty="0"/>
              <a:t> </a:t>
            </a:r>
          </a:p>
          <a:p>
            <a:pPr marL="533400" lvl="1" indent="0">
              <a:buNone/>
            </a:pPr>
            <a:r>
              <a:rPr lang="en-US" sz="1600" dirty="0"/>
              <a:t>https://www.healthline.com/nutrition/common-eating-disorders?fbclid=IwAR3nu2RVjMwC02h8gOXVcjmaUyWYZT6BIZSGeIEp6lFGOFS_MLb5jd6KHeE#do-you-have-one</a:t>
            </a:r>
          </a:p>
          <a:p>
            <a:pPr marL="533400" lvl="1" indent="0">
              <a:buNone/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sz="2000" dirty="0"/>
              <a:t>Con 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trattamento</a:t>
            </a:r>
            <a:r>
              <a:rPr lang="en-US" sz="2000" dirty="0"/>
              <a:t>, la </a:t>
            </a:r>
            <a:r>
              <a:rPr lang="en-US" sz="2000" dirty="0" err="1"/>
              <a:t>maggior</a:t>
            </a:r>
            <a:r>
              <a:rPr lang="en-US" sz="2000" dirty="0"/>
              <a:t> parte </a:t>
            </a:r>
            <a:r>
              <a:rPr lang="en-US" sz="2000" dirty="0" err="1"/>
              <a:t>delle</a:t>
            </a:r>
            <a:r>
              <a:rPr lang="en-US" sz="2000" dirty="0"/>
              <a:t> </a:t>
            </a:r>
            <a:r>
              <a:rPr lang="en-US" sz="2000" dirty="0" err="1"/>
              <a:t>persone</a:t>
            </a:r>
            <a:r>
              <a:rPr lang="en-US" sz="2000" dirty="0"/>
              <a:t> </a:t>
            </a:r>
            <a:r>
              <a:rPr lang="en-US" sz="2000" dirty="0" err="1"/>
              <a:t>può</a:t>
            </a:r>
            <a:r>
              <a:rPr lang="en-US" sz="2000" dirty="0"/>
              <a:t> </a:t>
            </a:r>
            <a:r>
              <a:rPr lang="en-US" sz="2000" dirty="0" err="1"/>
              <a:t>guarire</a:t>
            </a:r>
            <a:r>
              <a:rPr lang="en-US" sz="2000" dirty="0"/>
              <a:t> da un </a:t>
            </a:r>
            <a:r>
              <a:rPr lang="en-US" sz="2000" dirty="0" err="1"/>
              <a:t>disturbo</a:t>
            </a:r>
            <a:r>
              <a:rPr lang="en-US" sz="2000" dirty="0"/>
              <a:t> </a:t>
            </a:r>
            <a:r>
              <a:rPr lang="en-US" sz="2000" dirty="0" err="1"/>
              <a:t>alimentare</a:t>
            </a:r>
            <a:r>
              <a:rPr lang="en-US" sz="2000" dirty="0"/>
              <a:t>.</a:t>
            </a:r>
          </a:p>
          <a:p>
            <a:pPr marL="76200" indent="0">
              <a:spcBef>
                <a:spcPct val="0"/>
              </a:spcBef>
              <a:buNone/>
            </a:pPr>
            <a:r>
              <a:rPr lang="en-US" sz="1600" dirty="0"/>
              <a:t>https://www.nhs.uk/mental-health/feelings-symptoms-behaviours/behaviours/eating-disorders/overview/?fbclid=IwAR3cZEsZoVZmOSmXspI2OFJC5XADheSK2n81dqskzMBZPGC2BRxlKekcM80</a:t>
            </a:r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t>15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Trattamento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745138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58895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algn="just"/>
            <a:r>
              <a:rPr lang="en-GB"/>
              <a:t>Sebbene l'esercizio fisico sia un intervento efficace per molti problemi di salute psicologica, è stato spesso trascurato come potenziale coadiuvante del trattamento della DE. 		       </a:t>
            </a:r>
            <a:r>
              <a:rPr lang="en-GB" sz="1800"/>
              <a:t>(Cook et al., 2016)</a:t>
            </a:r>
            <a:endParaRPr lang="en-GB"/>
          </a:p>
          <a:p>
            <a:r>
              <a:rPr lang="en-GB"/>
              <a:t>Gli interventi che incorporano l'esercizio fisico strettamente monitorato e supportato dalla nutrizione possono essere salutari per i soggetti affetti da ED. </a:t>
            </a:r>
          </a:p>
          <a:p>
            <a:pPr marL="76200" indent="0" algn="r">
              <a:buNone/>
            </a:pPr>
            <a:r>
              <a:rPr lang="en-US" sz="1800"/>
              <a:t>(Quesnel et al., 2020)</a:t>
            </a:r>
          </a:p>
          <a:p>
            <a:pPr marL="76200" indent="0" algn="r">
              <a:buNone/>
            </a:pPr>
            <a:endParaRPr lang="en-US" sz="1800"/>
          </a:p>
          <a:p>
            <a:r>
              <a:rPr lang="en-US" sz="1800"/>
              <a:t>Sulla base di uno studio qualitativo delle opinioni degli esperti, Quesnel et al. 2020 offrono raccomandazioni specifiche per la terapia dell'esercizio fisico nel trattamento della DE secondo il principio FITT.</a:t>
            </a:r>
          </a:p>
          <a:p>
            <a:pPr marL="76200" indent="0">
              <a:buNone/>
            </a:pPr>
            <a:endParaRPr lang="en-US" sz="1800"/>
          </a:p>
          <a:p>
            <a:pPr marL="76200" indent="0" algn="r">
              <a:buNone/>
            </a:pPr>
            <a:endParaRPr lang="en-US" sz="1800"/>
          </a:p>
          <a:p>
            <a:pPr marL="76200" indent="0" algn="r">
              <a:buNone/>
            </a:pPr>
            <a:endParaRPr lang="en-US" sz="180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t>16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 </a:t>
            </a:r>
            <a:r>
              <a:rPr lang="en-US" b="1" dirty="0" err="1"/>
              <a:t>terapia</a:t>
            </a:r>
            <a:r>
              <a:rPr lang="en-US" b="1" dirty="0"/>
              <a:t> </a:t>
            </a:r>
            <a:r>
              <a:rPr lang="en-US" b="1" dirty="0" err="1" smtClean="0"/>
              <a:t>dell‘Esercizio</a:t>
            </a:r>
            <a:r>
              <a:rPr lang="en-US" b="1" dirty="0" smtClean="0"/>
              <a:t> </a:t>
            </a:r>
            <a:r>
              <a:rPr lang="en-US" b="1" dirty="0" err="1"/>
              <a:t>F</a:t>
            </a:r>
            <a:r>
              <a:rPr lang="en-US" b="1" dirty="0" err="1" smtClean="0"/>
              <a:t>isico</a:t>
            </a:r>
            <a:r>
              <a:rPr lang="en-US" b="1" dirty="0" smtClean="0"/>
              <a:t> </a:t>
            </a:r>
            <a:r>
              <a:rPr lang="en-US" b="1" dirty="0" err="1"/>
              <a:t>nel</a:t>
            </a:r>
            <a:r>
              <a:rPr lang="en-US" b="1" dirty="0"/>
              <a:t> </a:t>
            </a:r>
            <a:r>
              <a:rPr lang="en-US" b="1" dirty="0" err="1"/>
              <a:t>T</a:t>
            </a:r>
            <a:r>
              <a:rPr lang="en-US" b="1" dirty="0" err="1" smtClean="0"/>
              <a:t>rattamento</a:t>
            </a:r>
            <a:r>
              <a:rPr lang="en-US" b="1" dirty="0" smtClean="0"/>
              <a:t> </a:t>
            </a:r>
            <a:r>
              <a:rPr lang="en-US" b="1" dirty="0" err="1" smtClean="0"/>
              <a:t>dei</a:t>
            </a:r>
            <a:r>
              <a:rPr lang="en-US" b="1" dirty="0" smtClean="0"/>
              <a:t> </a:t>
            </a:r>
            <a:r>
              <a:rPr lang="en-US" b="1" dirty="0" err="1" smtClean="0"/>
              <a:t>Disturbi</a:t>
            </a:r>
            <a:r>
              <a:rPr lang="en-US" b="1" dirty="0" smtClean="0"/>
              <a:t> </a:t>
            </a:r>
            <a:r>
              <a:rPr lang="en-US" b="1" dirty="0" err="1" smtClean="0"/>
              <a:t>Alimentari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638310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t>17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Trattamento </a:t>
            </a:r>
            <a:endParaRPr lang="it-IT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7616037-4811-978C-11E4-F51925918F9E}"/>
              </a:ext>
            </a:extLst>
          </p:cNvPr>
          <p:cNvSpPr txBox="1"/>
          <p:nvPr/>
        </p:nvSpPr>
        <p:spPr>
          <a:xfrm>
            <a:off x="767375" y="2425967"/>
            <a:ext cx="6757800" cy="37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2400"/>
              <a:buFont typeface="Barlow Light"/>
              <a:buChar char="▸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400"/>
              <a:buFont typeface="Barlow Light"/>
              <a:buChar char="▹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400"/>
              <a:buFont typeface="Barlow Light"/>
              <a:buChar char="●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400"/>
              <a:buFont typeface="Barlow Light"/>
              <a:buChar char="○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400"/>
              <a:buFont typeface="Barlow Light"/>
              <a:buChar char="●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400"/>
              <a:buFont typeface="Barlow Light"/>
              <a:buChar char="○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altLang="en-US" sz="4000" b="1" kern="0" dirty="0">
                <a:solidFill>
                  <a:srgbClr val="C00000"/>
                </a:solidFill>
              </a:rPr>
              <a:t>F </a:t>
            </a:r>
            <a:r>
              <a:rPr lang="en-US" altLang="en-US" sz="3200" b="1" kern="0" dirty="0" err="1"/>
              <a:t>Frequenza</a:t>
            </a:r>
            <a:endParaRPr lang="en-US" altLang="en-US" sz="3200" i="1" kern="0" dirty="0"/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altLang="en-US" sz="4000" b="1" kern="0" dirty="0">
                <a:solidFill>
                  <a:srgbClr val="C00000"/>
                </a:solidFill>
              </a:rPr>
              <a:t>I </a:t>
            </a:r>
            <a:r>
              <a:rPr lang="en-US" altLang="en-US" sz="3200" b="1" kern="0" dirty="0" err="1"/>
              <a:t>Intensità</a:t>
            </a:r>
            <a:endParaRPr lang="en-US" altLang="en-US" sz="3200" i="1" kern="0" dirty="0"/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altLang="en-US" b="1" kern="0" dirty="0"/>
              <a:t>Tempo</a:t>
            </a:r>
            <a:r>
              <a:rPr lang="en-US" altLang="en-US" i="1" kern="0" dirty="0"/>
              <a:t> </a:t>
            </a:r>
            <a:r>
              <a:rPr lang="en-US" altLang="en-US" sz="4000" b="1" kern="0" dirty="0">
                <a:solidFill>
                  <a:srgbClr val="C00000"/>
                </a:solidFill>
              </a:rPr>
              <a:t>T</a:t>
            </a:r>
            <a:endParaRPr lang="en-US" altLang="en-US" sz="3200" i="1" kern="0" dirty="0"/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altLang="en-US" sz="3200" b="1" kern="0" dirty="0" err="1"/>
              <a:t>Tipo</a:t>
            </a:r>
            <a:r>
              <a:rPr lang="en-US" altLang="en-US" sz="3200" b="1" kern="0" dirty="0"/>
              <a:t> </a:t>
            </a:r>
            <a:r>
              <a:rPr lang="en-US" altLang="en-US" sz="4000" b="1" kern="0" dirty="0">
                <a:solidFill>
                  <a:srgbClr val="C00000"/>
                </a:solidFill>
              </a:rPr>
              <a:t>T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95EF11E-8E1A-1F1B-B7ED-93DC074D5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572000" y="2997200"/>
            <a:ext cx="3671888" cy="3132138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7" name="Picture 4" descr="acsmlogo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0D25E33-04CF-270A-88EB-6D0AAEB0F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239000" y="1981200"/>
            <a:ext cx="1598612" cy="1471342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47230350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58895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/>
              <a:t>La terapia dell'esercizio fisico può iniziare con una sola seduta alla settimana e progredire fino a 5-6 giorni (sedute) alla settimana.</a:t>
            </a:r>
          </a:p>
          <a:p>
            <a:r>
              <a:rPr lang="en-US"/>
              <a:t>Monitoraggio medico (ad esempio, elettroliti)</a:t>
            </a:r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t>18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Frequenza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609122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58895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/>
              <a:t>Individui, come si sentono al riguardo</a:t>
            </a:r>
          </a:p>
          <a:p>
            <a:r>
              <a:rPr lang="en-US"/>
              <a:t>Progressione da lieve (cioè in grado di continuare una conversazione) a moderata (cioè con respiro affannoso)</a:t>
            </a:r>
          </a:p>
          <a:p>
            <a:r>
              <a:rPr lang="en-US"/>
              <a:t>Esercizio di resistenza: l'intensità deve essere sufficiente a far recuperare la perdita muscolare.</a:t>
            </a:r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t>19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Intensità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966558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"/>
          <p:cNvSpPr txBox="1">
            <a:spLocks noGrp="1"/>
          </p:cNvSpPr>
          <p:nvPr>
            <p:ph type="title"/>
          </p:nvPr>
        </p:nvSpPr>
        <p:spPr>
          <a:xfrm>
            <a:off x="614975" y="1066800"/>
            <a:ext cx="6757800" cy="91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139700"/>
            <a:r>
              <a:rPr lang="en-US" sz="2000">
                <a:solidFill>
                  <a:schemeClr val="bg1"/>
                </a:solidFill>
                <a:latin typeface="Barlow SemiBold"/>
                <a:cs typeface="Calibri" panose="020F0502020204030204" pitchFamily="34" charset="0"/>
              </a:rPr>
              <a:t>Numero di progetto: 2021-1-RO01- KA220-HED-38B739A3</a:t>
            </a:r>
          </a:p>
        </p:txBody>
      </p:sp>
      <p:sp>
        <p:nvSpPr>
          <p:cNvPr id="166" name="Google Shape;166;p14"/>
          <p:cNvSpPr txBox="1">
            <a:spLocks noGrp="1"/>
          </p:cNvSpPr>
          <p:nvPr>
            <p:ph type="body" idx="2"/>
          </p:nvPr>
        </p:nvSpPr>
        <p:spPr>
          <a:xfrm>
            <a:off x="395537" y="4437112"/>
            <a:ext cx="7996145" cy="57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139700" indent="0" algn="ctr">
              <a:buNone/>
            </a:pPr>
            <a:r>
              <a:rPr lang="en-US" sz="1400">
                <a:solidFill>
                  <a:schemeClr val="tx1"/>
                </a:solidFill>
                <a:latin typeface="Barlow SemiBold"/>
                <a:cs typeface="Calibri" panose="020F0502020204030204" pitchFamily="34" charset="0"/>
              </a:rPr>
              <a:t>Il sostegno della Commissione europea alla realizzazione di questa presentazione non costituisce un'approvazione dei contenuti, che riflettono esclusivamente il punto di vista degli autori, e la Commissione non può essere ritenuta responsabile per l'uso che può essere fatto delle informazioni in essa contenute.</a:t>
            </a:r>
          </a:p>
          <a:p>
            <a:pPr marL="0" indent="0">
              <a:spcBef>
                <a:spcPct val="0"/>
              </a:spcBef>
              <a:buClr>
                <a:schemeClr val="dk1"/>
              </a:buClr>
              <a:buSzPts val="1100"/>
              <a:buNone/>
            </a:pPr>
            <a:endParaRPr sz="1400">
              <a:solidFill>
                <a:schemeClr val="accent2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sz="1400">
              <a:solidFill>
                <a:schemeClr val="accent2"/>
              </a:solidFill>
            </a:endParaRPr>
          </a:p>
        </p:txBody>
      </p:sp>
      <p:sp>
        <p:nvSpPr>
          <p:cNvPr id="167" name="Google Shape;167;p14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t>2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168" name="Google Shape;168;p14"/>
          <p:cNvGrpSpPr/>
          <p:nvPr/>
        </p:nvGrpSpPr>
        <p:grpSpPr>
          <a:xfrm>
            <a:off x="8391682" y="609600"/>
            <a:ext cx="450753" cy="450708"/>
            <a:chOff x="3277794" y="2969995"/>
            <a:chExt cx="457200" cy="457200"/>
          </a:xfrm>
        </p:grpSpPr>
        <p:sp>
          <p:nvSpPr>
            <p:cNvPr id="169" name="Google Shape;169;p14"/>
            <p:cNvSpPr/>
            <p:nvPr/>
          </p:nvSpPr>
          <p:spPr>
            <a:xfrm>
              <a:off x="3277794" y="2969995"/>
              <a:ext cx="457200" cy="171450"/>
            </a:xfrm>
            <a:custGeom>
              <a:avLst/>
              <a:gdLst/>
              <a:ahLst/>
              <a:cxnLst/>
              <a:rect l="l" t="t" r="r" b="b"/>
              <a:pathLst>
                <a:path w="457200" h="171450" extrusionOk="0">
                  <a:moveTo>
                    <a:pt x="19050" y="104775"/>
                  </a:moveTo>
                  <a:lnTo>
                    <a:pt x="40005" y="104775"/>
                  </a:lnTo>
                  <a:cubicBezTo>
                    <a:pt x="48578" y="142875"/>
                    <a:pt x="82868" y="171450"/>
                    <a:pt x="123825" y="171450"/>
                  </a:cubicBezTo>
                  <a:cubicBezTo>
                    <a:pt x="164783" y="171450"/>
                    <a:pt x="199073" y="142875"/>
                    <a:pt x="207645" y="104775"/>
                  </a:cubicBezTo>
                  <a:lnTo>
                    <a:pt x="250508" y="104775"/>
                  </a:lnTo>
                  <a:cubicBezTo>
                    <a:pt x="259080" y="142875"/>
                    <a:pt x="293370" y="171450"/>
                    <a:pt x="334328" y="171450"/>
                  </a:cubicBezTo>
                  <a:cubicBezTo>
                    <a:pt x="375285" y="171450"/>
                    <a:pt x="409575" y="142875"/>
                    <a:pt x="418148" y="104775"/>
                  </a:cubicBezTo>
                  <a:lnTo>
                    <a:pt x="438150" y="104775"/>
                  </a:lnTo>
                  <a:cubicBezTo>
                    <a:pt x="448628" y="104775"/>
                    <a:pt x="457200" y="96203"/>
                    <a:pt x="457200" y="85725"/>
                  </a:cubicBezTo>
                  <a:cubicBezTo>
                    <a:pt x="457200" y="75248"/>
                    <a:pt x="448628" y="66675"/>
                    <a:pt x="438150" y="66675"/>
                  </a:cubicBezTo>
                  <a:lnTo>
                    <a:pt x="417195" y="66675"/>
                  </a:lnTo>
                  <a:cubicBezTo>
                    <a:pt x="408623" y="28575"/>
                    <a:pt x="374333" y="0"/>
                    <a:pt x="333375" y="0"/>
                  </a:cubicBezTo>
                  <a:cubicBezTo>
                    <a:pt x="292418" y="0"/>
                    <a:pt x="258128" y="28575"/>
                    <a:pt x="249555" y="66675"/>
                  </a:cubicBezTo>
                  <a:lnTo>
                    <a:pt x="206693" y="66675"/>
                  </a:lnTo>
                  <a:cubicBezTo>
                    <a:pt x="198120" y="28575"/>
                    <a:pt x="163830" y="0"/>
                    <a:pt x="122873" y="0"/>
                  </a:cubicBezTo>
                  <a:cubicBezTo>
                    <a:pt x="81915" y="0"/>
                    <a:pt x="48578" y="28575"/>
                    <a:pt x="40005" y="66675"/>
                  </a:cubicBezTo>
                  <a:lnTo>
                    <a:pt x="19050" y="66675"/>
                  </a:lnTo>
                  <a:cubicBezTo>
                    <a:pt x="8573" y="66675"/>
                    <a:pt x="0" y="75248"/>
                    <a:pt x="0" y="85725"/>
                  </a:cubicBezTo>
                  <a:cubicBezTo>
                    <a:pt x="0" y="96203"/>
                    <a:pt x="8573" y="104775"/>
                    <a:pt x="19050" y="104775"/>
                  </a:cubicBezTo>
                  <a:close/>
                  <a:moveTo>
                    <a:pt x="289560" y="66675"/>
                  </a:moveTo>
                  <a:cubicBezTo>
                    <a:pt x="297180" y="49530"/>
                    <a:pt x="314325" y="38100"/>
                    <a:pt x="333375" y="38100"/>
                  </a:cubicBezTo>
                  <a:cubicBezTo>
                    <a:pt x="352425" y="38100"/>
                    <a:pt x="369570" y="49530"/>
                    <a:pt x="377190" y="66675"/>
                  </a:cubicBezTo>
                  <a:cubicBezTo>
                    <a:pt x="379095" y="72390"/>
                    <a:pt x="381000" y="79058"/>
                    <a:pt x="381000" y="85725"/>
                  </a:cubicBezTo>
                  <a:cubicBezTo>
                    <a:pt x="381000" y="92393"/>
                    <a:pt x="379095" y="99060"/>
                    <a:pt x="377190" y="104775"/>
                  </a:cubicBezTo>
                  <a:cubicBezTo>
                    <a:pt x="369570" y="121920"/>
                    <a:pt x="353378" y="133350"/>
                    <a:pt x="333375" y="133350"/>
                  </a:cubicBezTo>
                  <a:cubicBezTo>
                    <a:pt x="313373" y="133350"/>
                    <a:pt x="297180" y="121920"/>
                    <a:pt x="289560" y="104775"/>
                  </a:cubicBezTo>
                  <a:cubicBezTo>
                    <a:pt x="287655" y="99060"/>
                    <a:pt x="285750" y="92393"/>
                    <a:pt x="285750" y="85725"/>
                  </a:cubicBezTo>
                  <a:cubicBezTo>
                    <a:pt x="285750" y="79058"/>
                    <a:pt x="287655" y="72390"/>
                    <a:pt x="289560" y="66675"/>
                  </a:cubicBezTo>
                  <a:close/>
                  <a:moveTo>
                    <a:pt x="80010" y="66675"/>
                  </a:moveTo>
                  <a:cubicBezTo>
                    <a:pt x="87630" y="49530"/>
                    <a:pt x="104775" y="38100"/>
                    <a:pt x="123825" y="38100"/>
                  </a:cubicBezTo>
                  <a:cubicBezTo>
                    <a:pt x="142875" y="38100"/>
                    <a:pt x="160020" y="49530"/>
                    <a:pt x="167640" y="66675"/>
                  </a:cubicBezTo>
                  <a:cubicBezTo>
                    <a:pt x="169545" y="72390"/>
                    <a:pt x="171450" y="79058"/>
                    <a:pt x="171450" y="85725"/>
                  </a:cubicBezTo>
                  <a:cubicBezTo>
                    <a:pt x="171450" y="92393"/>
                    <a:pt x="169545" y="99060"/>
                    <a:pt x="167640" y="104775"/>
                  </a:cubicBezTo>
                  <a:cubicBezTo>
                    <a:pt x="160020" y="121920"/>
                    <a:pt x="143828" y="133350"/>
                    <a:pt x="123825" y="133350"/>
                  </a:cubicBezTo>
                  <a:cubicBezTo>
                    <a:pt x="103823" y="133350"/>
                    <a:pt x="87630" y="121920"/>
                    <a:pt x="80010" y="104775"/>
                  </a:cubicBezTo>
                  <a:cubicBezTo>
                    <a:pt x="78105" y="99060"/>
                    <a:pt x="76200" y="92393"/>
                    <a:pt x="76200" y="85725"/>
                  </a:cubicBezTo>
                  <a:cubicBezTo>
                    <a:pt x="76200" y="79058"/>
                    <a:pt x="78105" y="72390"/>
                    <a:pt x="80010" y="666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14"/>
            <p:cNvSpPr/>
            <p:nvPr/>
          </p:nvSpPr>
          <p:spPr>
            <a:xfrm>
              <a:off x="3430194" y="3189070"/>
              <a:ext cx="304800" cy="238125"/>
            </a:xfrm>
            <a:custGeom>
              <a:avLst/>
              <a:gdLst/>
              <a:ahLst/>
              <a:cxnLst/>
              <a:rect l="l" t="t" r="r" b="b"/>
              <a:pathLst>
                <a:path w="304800" h="238125" extrusionOk="0">
                  <a:moveTo>
                    <a:pt x="295275" y="0"/>
                  </a:moveTo>
                  <a:lnTo>
                    <a:pt x="9525" y="0"/>
                  </a:lnTo>
                  <a:cubicBezTo>
                    <a:pt x="4763" y="0"/>
                    <a:pt x="0" y="4763"/>
                    <a:pt x="0" y="9525"/>
                  </a:cubicBezTo>
                  <a:lnTo>
                    <a:pt x="0" y="47625"/>
                  </a:lnTo>
                  <a:lnTo>
                    <a:pt x="142875" y="47625"/>
                  </a:lnTo>
                  <a:cubicBezTo>
                    <a:pt x="159068" y="47625"/>
                    <a:pt x="171450" y="60007"/>
                    <a:pt x="171450" y="76200"/>
                  </a:cubicBezTo>
                  <a:lnTo>
                    <a:pt x="171450" y="238125"/>
                  </a:lnTo>
                  <a:lnTo>
                    <a:pt x="304800" y="238125"/>
                  </a:lnTo>
                  <a:lnTo>
                    <a:pt x="304800" y="9525"/>
                  </a:lnTo>
                  <a:cubicBezTo>
                    <a:pt x="304800" y="4763"/>
                    <a:pt x="300038" y="0"/>
                    <a:pt x="2952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14"/>
            <p:cNvSpPr/>
            <p:nvPr/>
          </p:nvSpPr>
          <p:spPr>
            <a:xfrm>
              <a:off x="3277794" y="3255745"/>
              <a:ext cx="304800" cy="171450"/>
            </a:xfrm>
            <a:custGeom>
              <a:avLst/>
              <a:gdLst/>
              <a:ahLst/>
              <a:cxnLst/>
              <a:rect l="l" t="t" r="r" b="b"/>
              <a:pathLst>
                <a:path w="304800" h="171450" extrusionOk="0">
                  <a:moveTo>
                    <a:pt x="285750" y="0"/>
                  </a:moveTo>
                  <a:lnTo>
                    <a:pt x="19050" y="0"/>
                  </a:lnTo>
                  <a:cubicBezTo>
                    <a:pt x="8573" y="0"/>
                    <a:pt x="0" y="8572"/>
                    <a:pt x="0" y="19050"/>
                  </a:cubicBezTo>
                  <a:lnTo>
                    <a:pt x="0" y="170498"/>
                  </a:lnTo>
                  <a:cubicBezTo>
                    <a:pt x="0" y="170498"/>
                    <a:pt x="0" y="170498"/>
                    <a:pt x="953" y="171450"/>
                  </a:cubicBezTo>
                  <a:lnTo>
                    <a:pt x="304800" y="171450"/>
                  </a:lnTo>
                  <a:lnTo>
                    <a:pt x="304800" y="171450"/>
                  </a:lnTo>
                  <a:lnTo>
                    <a:pt x="304800" y="19050"/>
                  </a:lnTo>
                  <a:cubicBezTo>
                    <a:pt x="304800" y="8572"/>
                    <a:pt x="296228" y="0"/>
                    <a:pt x="285750" y="0"/>
                  </a:cubicBezTo>
                  <a:close/>
                  <a:moveTo>
                    <a:pt x="242888" y="142875"/>
                  </a:moveTo>
                  <a:lnTo>
                    <a:pt x="61913" y="142875"/>
                  </a:lnTo>
                  <a:cubicBezTo>
                    <a:pt x="54293" y="142875"/>
                    <a:pt x="47625" y="136208"/>
                    <a:pt x="47625" y="128588"/>
                  </a:cubicBezTo>
                  <a:cubicBezTo>
                    <a:pt x="47625" y="120968"/>
                    <a:pt x="54293" y="114300"/>
                    <a:pt x="61913" y="114300"/>
                  </a:cubicBezTo>
                  <a:lnTo>
                    <a:pt x="242888" y="114300"/>
                  </a:lnTo>
                  <a:cubicBezTo>
                    <a:pt x="250508" y="114300"/>
                    <a:pt x="257175" y="120968"/>
                    <a:pt x="257175" y="128588"/>
                  </a:cubicBezTo>
                  <a:cubicBezTo>
                    <a:pt x="257175" y="136208"/>
                    <a:pt x="250508" y="142875"/>
                    <a:pt x="242888" y="142875"/>
                  </a:cubicBezTo>
                  <a:close/>
                  <a:moveTo>
                    <a:pt x="242888" y="85725"/>
                  </a:moveTo>
                  <a:lnTo>
                    <a:pt x="61913" y="85725"/>
                  </a:lnTo>
                  <a:cubicBezTo>
                    <a:pt x="54293" y="85725"/>
                    <a:pt x="47625" y="79057"/>
                    <a:pt x="47625" y="71438"/>
                  </a:cubicBezTo>
                  <a:cubicBezTo>
                    <a:pt x="47625" y="63818"/>
                    <a:pt x="54293" y="57150"/>
                    <a:pt x="61913" y="57150"/>
                  </a:cubicBezTo>
                  <a:lnTo>
                    <a:pt x="242888" y="57150"/>
                  </a:lnTo>
                  <a:cubicBezTo>
                    <a:pt x="250508" y="57150"/>
                    <a:pt x="257175" y="63818"/>
                    <a:pt x="257175" y="71438"/>
                  </a:cubicBezTo>
                  <a:cubicBezTo>
                    <a:pt x="257175" y="79057"/>
                    <a:pt x="250508" y="85725"/>
                    <a:pt x="242888" y="8572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3" y="2564904"/>
            <a:ext cx="7543875" cy="1582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817609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58895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GB"/>
              <a:t>Protocollo graduato</a:t>
            </a:r>
          </a:p>
          <a:p>
            <a:r>
              <a:rPr lang="en-GB"/>
              <a:t>Iniziare con 10 minuti, poi 20 minuti e 30 minuti.</a:t>
            </a:r>
          </a:p>
          <a:p>
            <a:r>
              <a:rPr lang="en-GB"/>
              <a:t>Progredisce con l'intensità dell'attività</a:t>
            </a:r>
            <a:endParaRPr lang="en-US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t>20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Tempo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54688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58895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/>
              <a:t>Iniziare con esercizi di flessibilità, ad esempio lo stretching.</a:t>
            </a:r>
          </a:p>
          <a:p>
            <a:r>
              <a:rPr lang="en-US"/>
              <a:t>Coinvolgere l'allenamento di resistenza: il tipo di attività più importante è l'</a:t>
            </a:r>
            <a:r>
              <a:rPr lang="en-US" b="1"/>
              <a:t>allenamento di forza </a:t>
            </a:r>
            <a:r>
              <a:rPr lang="en-US"/>
              <a:t>o di </a:t>
            </a:r>
            <a:r>
              <a:rPr lang="en-US" b="1"/>
              <a:t>resistenza.</a:t>
            </a:r>
          </a:p>
          <a:p>
            <a:r>
              <a:rPr lang="en-US"/>
              <a:t>Siate cauti con l'allenamento cardiovascolare: possono verificarsi abusi. Scegliete escursioni e giochi che si svolgono in un ambiente di gruppo.</a:t>
            </a:r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t>21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Tipo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008789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35"/>
          <p:cNvSpPr txBox="1">
            <a:spLocks noGrp="1"/>
          </p:cNvSpPr>
          <p:nvPr>
            <p:ph type="title"/>
          </p:nvPr>
        </p:nvSpPr>
        <p:spPr>
          <a:xfrm>
            <a:off x="179513" y="2276872"/>
            <a:ext cx="4392487" cy="923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n-US" sz="4000" b="1"/>
              <a:t>Monitor </a:t>
            </a:r>
            <a:endParaRPr sz="2800"/>
          </a:p>
        </p:txBody>
      </p:sp>
      <p:sp>
        <p:nvSpPr>
          <p:cNvPr id="502" name="Google Shape;502;p35"/>
          <p:cNvSpPr txBox="1">
            <a:spLocks noGrp="1"/>
          </p:cNvSpPr>
          <p:nvPr>
            <p:ph type="body" idx="1"/>
          </p:nvPr>
        </p:nvSpPr>
        <p:spPr>
          <a:xfrm>
            <a:off x="611560" y="3356992"/>
            <a:ext cx="3613200" cy="18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ctr">
              <a:buNone/>
            </a:pPr>
            <a:r>
              <a:rPr lang="en-US"/>
              <a:t>Monitorare costantemente i pazienti.</a:t>
            </a:r>
          </a:p>
          <a:p>
            <a:pPr marL="0" indent="0" algn="ctr">
              <a:buNone/>
            </a:pPr>
            <a:endParaRPr b="1">
              <a:solidFill>
                <a:schemeClr val="accent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03" name="Google Shape;503;p35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t>22</a:t>
            </a:fld>
            <a:endParaRPr kern="0">
              <a:solidFill>
                <a:srgbClr val="748394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492896"/>
            <a:ext cx="3552394" cy="199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13103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35"/>
          <p:cNvSpPr txBox="1">
            <a:spLocks noGrp="1"/>
          </p:cNvSpPr>
          <p:nvPr>
            <p:ph type="title"/>
          </p:nvPr>
        </p:nvSpPr>
        <p:spPr>
          <a:xfrm>
            <a:off x="179513" y="304800"/>
            <a:ext cx="4392487" cy="38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2800"/>
              <a:t>Riferimenti</a:t>
            </a:r>
            <a:endParaRPr sz="2800"/>
          </a:p>
        </p:txBody>
      </p:sp>
      <p:sp>
        <p:nvSpPr>
          <p:cNvPr id="502" name="Google Shape;502;p35"/>
          <p:cNvSpPr txBox="1">
            <a:spLocks noGrp="1"/>
          </p:cNvSpPr>
          <p:nvPr>
            <p:ph type="body" idx="1"/>
          </p:nvPr>
        </p:nvSpPr>
        <p:spPr>
          <a:xfrm>
            <a:off x="179513" y="851950"/>
            <a:ext cx="4392487" cy="554885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en-GB" sz="120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Cook BJ, Wonderlich SA, Mitchell JE, Thompson R, Sherman R, McCallum K. L'esercizio fisico nel trattamento dei disturbi alimentari: Revisione sistematica e proposta di linee guida. Med Sci Sports Exerc. 2016 Jul;48(7):1408-14. doi: 10.1249/MSS.0000000000000912.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en-US" sz="105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Hsu, L. G. (1996). Epidemiologia dei disturbi alimentari. </a:t>
            </a:r>
            <a:r>
              <a:rPr lang="en-US" sz="1050" b="0" i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Psychiatric Clinics of North America</a:t>
            </a:r>
            <a:r>
              <a:rPr lang="en-US" sz="105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050" b="0" i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19</a:t>
            </a:r>
            <a:r>
              <a:rPr lang="en-US" sz="105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(4), 681-700.</a:t>
            </a:r>
            <a:endParaRPr lang="en-GB" sz="1200">
              <a:latin typeface="Calibri" panose="020F0502020204030204" pitchFamily="34" charset="0"/>
              <a:cs typeface="Calibri" panose="020F0502020204030204" pitchFamily="34" charset="0"/>
              <a:sym typeface="Barlow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en-GB" sz="105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Quesnel, D. A., Cook, B. e Caperchione, C. (2020). Principi guida per informare i futuri protocolli di esercizio per il trattamento dei disturbi alimentari. </a:t>
            </a:r>
            <a:r>
              <a:rPr lang="en-GB" sz="1050" b="0" i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 Health &amp; Fitness Journal of Canada</a:t>
            </a:r>
            <a:r>
              <a:rPr lang="en-GB" sz="105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1050" b="0" i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13</a:t>
            </a:r>
            <a:r>
              <a:rPr lang="en-GB" sz="105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(2), 3-15.</a:t>
            </a:r>
            <a:endParaRPr lang="en-GB" sz="1200">
              <a:latin typeface="Calibri" panose="020F0502020204030204" pitchFamily="34" charset="0"/>
              <a:cs typeface="Calibri" panose="020F0502020204030204" pitchFamily="34" charset="0"/>
              <a:sym typeface="Barlow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en-GB" sz="120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Collegio Americano di Medicina dello Sport https://www.acsm.org/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en-GB" sz="120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Dean Freedlander MD </a:t>
            </a:r>
            <a:r>
              <a:rPr lang="en-GB" sz="1200">
                <a:latin typeface="Calibri" panose="020F0502020204030204" pitchFamily="34" charset="0"/>
                <a:cs typeface="Calibri" panose="020F0502020204030204" pitchFamily="34" charset="0"/>
                <a:sym typeface="Barlow"/>
                <a:hlinkClick r:id="rId3"/>
              </a:rPr>
              <a:t>https://www.deanfreedlandermd.com/eating-disorders?fbclid=IwAR0wkSAJMVHkMeWfRmhM7i5M1L9qljKxnU4Myf9779nDdsuXP2Oui05Ntk0</a:t>
            </a:r>
            <a:endParaRPr lang="en-GB" sz="1200">
              <a:latin typeface="Calibri" panose="020F0502020204030204" pitchFamily="34" charset="0"/>
              <a:cs typeface="Calibri" panose="020F0502020204030204" pitchFamily="34" charset="0"/>
              <a:sym typeface="Barlow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en-GB" sz="120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Clinica Mayo </a:t>
            </a:r>
            <a:r>
              <a:rPr lang="en-GB" sz="1200">
                <a:latin typeface="Calibri" panose="020F0502020204030204" pitchFamily="34" charset="0"/>
                <a:cs typeface="Calibri" panose="020F0502020204030204" pitchFamily="34" charset="0"/>
                <a:sym typeface="Barlow"/>
                <a:hlinkClick r:id="rId4"/>
              </a:rPr>
              <a:t>https://www.mayoclinic.org/diseases-conditions/eating-disorders/symptoms-causes/syc-20353603</a:t>
            </a:r>
            <a:endParaRPr lang="en-GB" sz="1200">
              <a:latin typeface="Calibri" panose="020F0502020204030204" pitchFamily="34" charset="0"/>
              <a:cs typeface="Calibri" panose="020F0502020204030204" pitchFamily="34" charset="0"/>
              <a:sym typeface="Barlow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en-GB" sz="1200">
                <a:latin typeface="Calibri" panose="020F0502020204030204" pitchFamily="34" charset="0"/>
                <a:cs typeface="Calibri" panose="020F0502020204030204" pitchFamily="34" charset="0"/>
                <a:sym typeface="Barlow"/>
                <a:hlinkClick r:id="rId5"/>
              </a:rPr>
              <a:t>Healthline https://www.healthline.com/nutrition/common-eating-disorders?fbclid=IwAR3nu2RVjMwC02h8gOXVcjmaUyWYZT6BIZSGeIEp6lFGOFS_MLb5jd6KHeE#causes</a:t>
            </a:r>
            <a:endParaRPr lang="en-GB" sz="1200">
              <a:latin typeface="Calibri" panose="020F0502020204030204" pitchFamily="34" charset="0"/>
              <a:cs typeface="Calibri" panose="020F0502020204030204" pitchFamily="34" charset="0"/>
              <a:sym typeface="Barlow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  <a:sym typeface="Barlow"/>
                <a:hlinkClick r:id="rId6"/>
              </a:rPr>
              <a:t>NHS https://www.nhs.uk/mental-health/feelings-symptoms-behaviours/behaviours/eating-disorders/overview/?fbclid=IwAR3cZEsZoVZmOSmXspI2OFJC5XADheSK2n81dqskzMBZPGC2BRxlKekcM80</a:t>
            </a:r>
            <a:endParaRPr lang="en-GB" sz="1000">
              <a:latin typeface="Calibri" panose="020F0502020204030204" pitchFamily="34" charset="0"/>
              <a:cs typeface="Calibri" panose="020F0502020204030204" pitchFamily="34" charset="0"/>
              <a:sym typeface="Barlow"/>
            </a:endParaRPr>
          </a:p>
          <a:p>
            <a:pPr marL="0" indent="0" algn="just">
              <a:buNone/>
            </a:pPr>
            <a:endParaRPr sz="1000">
              <a:latin typeface="Calibri" panose="020F0502020204030204" pitchFamily="34" charset="0"/>
              <a:cs typeface="Calibri" panose="020F0502020204030204" pitchFamily="34" charset="0"/>
              <a:sym typeface="Barlow"/>
            </a:endParaRPr>
          </a:p>
        </p:txBody>
      </p:sp>
      <p:sp>
        <p:nvSpPr>
          <p:cNvPr id="503" name="Google Shape;503;p35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t>23</a:t>
            </a:fld>
            <a:endParaRPr kern="0">
              <a:solidFill>
                <a:srgbClr val="748394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492896"/>
            <a:ext cx="3552394" cy="199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0409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77377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Bef>
                <a:spcPct val="0"/>
              </a:spcBef>
            </a:pPr>
            <a:r>
              <a:rPr lang="en-US" sz="2800" b="1"/>
              <a:t>Il disturbo alimentare è una condizione di salute mentale in cui si ricorre al controllo del cibo per affrontare sentimenti e altre situazioni.</a:t>
            </a:r>
          </a:p>
          <a:p>
            <a:pPr>
              <a:spcBef>
                <a:spcPct val="0"/>
              </a:spcBef>
            </a:pPr>
            <a:endParaRPr lang="en-US" sz="2800" b="1"/>
          </a:p>
          <a:p>
            <a:pPr>
              <a:spcBef>
                <a:spcPct val="0"/>
              </a:spcBef>
            </a:pPr>
            <a:r>
              <a:rPr lang="en-US" sz="2800" err="1"/>
              <a:t>I comportamenti alimentari non salutari possono includere il mangiare troppo o troppo poco o il preoccuparsi del peso o della forma del corpo.</a:t>
            </a:r>
          </a:p>
          <a:p>
            <a:pPr marL="76200" indent="0">
              <a:buNone/>
            </a:pPr>
            <a:r>
              <a:rPr lang="sr-Latn-RS" sz="1600"/>
              <a:t>https://www.nhs.uk/mental-health/feelings-symptoms-behaviours/behaviours/eating-disorders/overview/?fbclid=IwAR3cZEsZoVZmOSmXspI2OFJC5XADheSK2n81dqskzMBZPGC2BRxlKekcM80</a:t>
            </a:r>
            <a:endParaRPr sz="160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t>3</a:t>
            </a:fld>
            <a:endParaRPr kern="0">
              <a:solidFill>
                <a:srgbClr val="74839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Disturbo</a:t>
            </a:r>
            <a:r>
              <a:rPr lang="en-US" b="1" dirty="0"/>
              <a:t> </a:t>
            </a:r>
            <a:r>
              <a:rPr lang="en-US" b="1" dirty="0" err="1"/>
              <a:t>A</a:t>
            </a:r>
            <a:r>
              <a:rPr lang="en-US" b="1" dirty="0" err="1" smtClean="0"/>
              <a:t>limentare</a:t>
            </a:r>
            <a:r>
              <a:rPr lang="sr-Latn-RS" b="1" dirty="0"/>
              <a:t>: </a:t>
            </a:r>
            <a:r>
              <a:rPr lang="en-US" b="1" dirty="0" err="1"/>
              <a:t>Definizione</a:t>
            </a:r>
            <a:endParaRPr lang="it-IT" dirty="0"/>
          </a:p>
        </p:txBody>
      </p:sp>
      <p:grpSp>
        <p:nvGrpSpPr>
          <p:cNvPr id="3" name="Google Shape;204;p1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F008CE6-B16F-9266-A61E-88BB824ED647}"/>
              </a:ext>
            </a:extLst>
          </p:cNvPr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4" name="Google Shape;205;p18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BBB5046-D41D-4860-BA84-6B7D75E8115B}"/>
                </a:ext>
              </a:extLst>
            </p:cNvPr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" name="Google Shape;206;p18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12D8273-3021-9765-6ACB-958EFB3F4229}"/>
                </a:ext>
              </a:extLst>
            </p:cNvPr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273909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5"/>
            <a:ext cx="8568952" cy="2826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2800"/>
              <a:t>Anoressia nervosa [AN] </a:t>
            </a:r>
          </a:p>
          <a:p>
            <a:r>
              <a:rPr lang="en-US" sz="2800"/>
              <a:t>Bulimia nervosa [BN] </a:t>
            </a:r>
          </a:p>
          <a:p>
            <a:r>
              <a:rPr lang="en-US" sz="2800"/>
              <a:t>Disturbo da binge-eating</a:t>
            </a:r>
          </a:p>
          <a:p>
            <a:r>
              <a:rPr lang="en-US" sz="2800"/>
              <a:t>Disturbo da ruminazione </a:t>
            </a:r>
          </a:p>
          <a:p>
            <a:r>
              <a:rPr lang="en-US" sz="2800"/>
              <a:t>Disturbo evitante/restrittivo dell'assunzione di cibo</a:t>
            </a:r>
          </a:p>
          <a:p>
            <a:pPr>
              <a:spcBef>
                <a:spcPts val="1000"/>
              </a:spcBef>
            </a:pPr>
            <a:endParaRPr sz="200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t>4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Disturbi</a:t>
            </a:r>
            <a:r>
              <a:rPr lang="en-US" b="1" dirty="0"/>
              <a:t> </a:t>
            </a:r>
            <a:r>
              <a:rPr lang="en-US" b="1" dirty="0" err="1"/>
              <a:t>A</a:t>
            </a:r>
            <a:r>
              <a:rPr lang="en-US" b="1" dirty="0" err="1" smtClean="0"/>
              <a:t>limentari</a:t>
            </a:r>
            <a:r>
              <a:rPr lang="en-US" b="1" dirty="0" smtClean="0"/>
              <a:t> </a:t>
            </a:r>
            <a:endParaRPr lang="it-I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187CAC4-E9EB-E721-76EA-36E98AFAC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019800" y="2506579"/>
            <a:ext cx="2133600" cy="2217821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87550548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81000" y="1600200"/>
            <a:ext cx="8568952" cy="421574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Bef>
                <a:spcPts val="1000"/>
              </a:spcBef>
            </a:pPr>
            <a:r>
              <a:rPr lang="en-US" sz="1800" dirty="0" err="1"/>
              <a:t>L'anoressia</a:t>
            </a:r>
            <a:r>
              <a:rPr lang="en-US" sz="1800" dirty="0"/>
              <a:t> (an-o-REK-see-uh) nervosa, </a:t>
            </a:r>
            <a:r>
              <a:rPr lang="en-US" sz="1800" dirty="0" err="1"/>
              <a:t>spesso</a:t>
            </a:r>
            <a:r>
              <a:rPr lang="en-US" sz="1800" dirty="0"/>
              <a:t> </a:t>
            </a:r>
            <a:r>
              <a:rPr lang="en-US" sz="1800" dirty="0" err="1"/>
              <a:t>chiamata</a:t>
            </a:r>
            <a:r>
              <a:rPr lang="en-US" sz="1800" dirty="0"/>
              <a:t> </a:t>
            </a:r>
            <a:r>
              <a:rPr lang="en-US" sz="1800" dirty="0" err="1"/>
              <a:t>semplicemente</a:t>
            </a:r>
            <a:r>
              <a:rPr lang="en-US" sz="1800" dirty="0"/>
              <a:t> </a:t>
            </a:r>
            <a:r>
              <a:rPr lang="en-US" sz="1800" dirty="0" err="1"/>
              <a:t>anoressia</a:t>
            </a:r>
            <a:r>
              <a:rPr lang="en-US" sz="1800" dirty="0"/>
              <a:t>, è un </a:t>
            </a:r>
            <a:r>
              <a:rPr lang="en-US" sz="1800" dirty="0" err="1"/>
              <a:t>disturbo</a:t>
            </a:r>
            <a:r>
              <a:rPr lang="en-US" sz="1800" dirty="0"/>
              <a:t> </a:t>
            </a:r>
            <a:r>
              <a:rPr lang="en-US" sz="1800" dirty="0" err="1"/>
              <a:t>alimentare</a:t>
            </a:r>
            <a:r>
              <a:rPr lang="en-US" sz="1800" dirty="0"/>
              <a:t> </a:t>
            </a:r>
            <a:r>
              <a:rPr lang="en-US" sz="1800" dirty="0" err="1"/>
              <a:t>potenzialmente</a:t>
            </a:r>
            <a:r>
              <a:rPr lang="en-US" sz="1800" dirty="0"/>
              <a:t> </a:t>
            </a:r>
            <a:r>
              <a:rPr lang="en-US" sz="1800" dirty="0" err="1"/>
              <a:t>pericoloso</a:t>
            </a:r>
            <a:r>
              <a:rPr lang="en-US" sz="1800" dirty="0"/>
              <a:t> per la vita, </a:t>
            </a:r>
            <a:r>
              <a:rPr lang="en-US" sz="1800" dirty="0" err="1"/>
              <a:t>caratterizzato</a:t>
            </a:r>
            <a:r>
              <a:rPr lang="en-US" sz="1800" dirty="0"/>
              <a:t> da un peso </a:t>
            </a:r>
            <a:r>
              <a:rPr lang="en-US" sz="1800" dirty="0" err="1"/>
              <a:t>corporeo</a:t>
            </a:r>
            <a:r>
              <a:rPr lang="en-US" sz="1800" dirty="0"/>
              <a:t> </a:t>
            </a:r>
            <a:r>
              <a:rPr lang="en-US" sz="1800" dirty="0" err="1"/>
              <a:t>anormalmente</a:t>
            </a:r>
            <a:r>
              <a:rPr lang="en-US" sz="1800" dirty="0"/>
              <a:t> basso, </a:t>
            </a:r>
            <a:r>
              <a:rPr lang="en-US" sz="1800" dirty="0" err="1"/>
              <a:t>dall'intensa</a:t>
            </a:r>
            <a:r>
              <a:rPr lang="en-US" sz="1800" dirty="0"/>
              <a:t> </a:t>
            </a:r>
            <a:r>
              <a:rPr lang="en-US" sz="1800" dirty="0" err="1"/>
              <a:t>paura</a:t>
            </a:r>
            <a:r>
              <a:rPr lang="en-US" sz="1800" dirty="0"/>
              <a:t> di </a:t>
            </a:r>
            <a:r>
              <a:rPr lang="en-US" sz="1800" dirty="0" err="1"/>
              <a:t>ingrassare</a:t>
            </a:r>
            <a:r>
              <a:rPr lang="en-US" sz="1800" dirty="0"/>
              <a:t> e da </a:t>
            </a:r>
            <a:r>
              <a:rPr lang="en-US" sz="1800" dirty="0" err="1"/>
              <a:t>una</a:t>
            </a:r>
            <a:r>
              <a:rPr lang="en-US" sz="1800" dirty="0"/>
              <a:t> </a:t>
            </a:r>
            <a:r>
              <a:rPr lang="en-US" sz="1800" dirty="0" err="1"/>
              <a:t>percezione</a:t>
            </a:r>
            <a:r>
              <a:rPr lang="en-US" sz="1800" dirty="0"/>
              <a:t> </a:t>
            </a:r>
            <a:r>
              <a:rPr lang="en-US" sz="1800" dirty="0" err="1"/>
              <a:t>distorta</a:t>
            </a:r>
            <a:r>
              <a:rPr lang="en-US" sz="1800" dirty="0"/>
              <a:t> del peso o </a:t>
            </a:r>
            <a:r>
              <a:rPr lang="en-US" sz="1800" dirty="0" err="1"/>
              <a:t>della</a:t>
            </a:r>
            <a:r>
              <a:rPr lang="en-US" sz="1800" dirty="0"/>
              <a:t> forma. Le </a:t>
            </a:r>
            <a:r>
              <a:rPr lang="en-US" sz="1800" dirty="0" err="1"/>
              <a:t>persone</a:t>
            </a:r>
            <a:r>
              <a:rPr lang="en-US" sz="1800" dirty="0"/>
              <a:t> </a:t>
            </a:r>
            <a:r>
              <a:rPr lang="en-US" sz="1800" dirty="0" err="1"/>
              <a:t>affette</a:t>
            </a:r>
            <a:r>
              <a:rPr lang="en-US" sz="1800" dirty="0"/>
              <a:t> da </a:t>
            </a:r>
            <a:r>
              <a:rPr lang="en-US" sz="1800" dirty="0" err="1"/>
              <a:t>anoressia</a:t>
            </a:r>
            <a:r>
              <a:rPr lang="en-US" sz="1800" dirty="0"/>
              <a:t> </a:t>
            </a:r>
            <a:r>
              <a:rPr lang="en-US" sz="1800" dirty="0" err="1"/>
              <a:t>compiono</a:t>
            </a:r>
            <a:r>
              <a:rPr lang="en-US" sz="1800" dirty="0"/>
              <a:t> </a:t>
            </a:r>
            <a:r>
              <a:rPr lang="en-US" sz="1800" dirty="0" err="1"/>
              <a:t>sforzi</a:t>
            </a:r>
            <a:r>
              <a:rPr lang="en-US" sz="1800" dirty="0"/>
              <a:t> </a:t>
            </a:r>
            <a:r>
              <a:rPr lang="en-US" sz="1800" dirty="0" err="1"/>
              <a:t>estremi</a:t>
            </a:r>
            <a:r>
              <a:rPr lang="en-US" sz="1800" dirty="0"/>
              <a:t> per </a:t>
            </a:r>
            <a:r>
              <a:rPr lang="en-US" sz="1800" dirty="0" err="1"/>
              <a:t>controllare</a:t>
            </a:r>
            <a:r>
              <a:rPr lang="en-US" sz="1800" dirty="0"/>
              <a:t> </a:t>
            </a:r>
            <a:r>
              <a:rPr lang="en-US" sz="1800" dirty="0" err="1"/>
              <a:t>il</a:t>
            </a:r>
            <a:r>
              <a:rPr lang="en-US" sz="1800" dirty="0"/>
              <a:t> </a:t>
            </a:r>
            <a:r>
              <a:rPr lang="en-US" sz="1800" dirty="0" err="1"/>
              <a:t>loro</a:t>
            </a:r>
            <a:r>
              <a:rPr lang="en-US" sz="1800" dirty="0"/>
              <a:t> peso e la </a:t>
            </a:r>
            <a:r>
              <a:rPr lang="en-US" sz="1800" dirty="0" err="1"/>
              <a:t>loro</a:t>
            </a:r>
            <a:r>
              <a:rPr lang="en-US" sz="1800" dirty="0"/>
              <a:t> forma, </a:t>
            </a:r>
            <a:r>
              <a:rPr lang="en-US" sz="1800" dirty="0" err="1"/>
              <a:t>il</a:t>
            </a:r>
            <a:r>
              <a:rPr lang="en-US" sz="1800" dirty="0"/>
              <a:t> </a:t>
            </a:r>
            <a:r>
              <a:rPr lang="en-US" sz="1800" dirty="0" err="1"/>
              <a:t>che</a:t>
            </a:r>
            <a:r>
              <a:rPr lang="en-US" sz="1800" dirty="0"/>
              <a:t> </a:t>
            </a:r>
            <a:r>
              <a:rPr lang="en-US" sz="1800" dirty="0" err="1"/>
              <a:t>spesso</a:t>
            </a:r>
            <a:r>
              <a:rPr lang="en-US" sz="1800" dirty="0"/>
              <a:t> </a:t>
            </a:r>
            <a:r>
              <a:rPr lang="en-US" sz="1800" dirty="0" err="1"/>
              <a:t>interferisce</a:t>
            </a:r>
            <a:r>
              <a:rPr lang="en-US" sz="1800" dirty="0"/>
              <a:t> in </a:t>
            </a:r>
            <a:r>
              <a:rPr lang="en-US" sz="1800" dirty="0" err="1"/>
              <a:t>modo</a:t>
            </a:r>
            <a:r>
              <a:rPr lang="en-US" sz="1800" dirty="0"/>
              <a:t> </a:t>
            </a:r>
            <a:r>
              <a:rPr lang="en-US" sz="1800" dirty="0" err="1"/>
              <a:t>significativo</a:t>
            </a:r>
            <a:r>
              <a:rPr lang="en-US" sz="1800" dirty="0"/>
              <a:t> con la </a:t>
            </a:r>
            <a:r>
              <a:rPr lang="en-US" sz="1800" dirty="0" err="1"/>
              <a:t>loro</a:t>
            </a:r>
            <a:r>
              <a:rPr lang="en-US" sz="1800" dirty="0"/>
              <a:t> salute e le </a:t>
            </a:r>
            <a:r>
              <a:rPr lang="en-US" sz="1800" dirty="0" err="1"/>
              <a:t>loro</a:t>
            </a:r>
            <a:r>
              <a:rPr lang="en-US" sz="1800" dirty="0"/>
              <a:t> </a:t>
            </a:r>
            <a:r>
              <a:rPr lang="en-US" sz="1800" dirty="0" err="1"/>
              <a:t>attività</a:t>
            </a:r>
            <a:r>
              <a:rPr lang="en-US" sz="1800" dirty="0"/>
              <a:t> di vita.</a:t>
            </a:r>
          </a:p>
          <a:p>
            <a:pPr>
              <a:spcBef>
                <a:spcPts val="1000"/>
              </a:spcBef>
            </a:pPr>
            <a:r>
              <a:rPr lang="en-US" sz="1800" dirty="0" err="1"/>
              <a:t>Quando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soffre</a:t>
            </a:r>
            <a:r>
              <a:rPr lang="en-US" sz="1800" dirty="0"/>
              <a:t> di </a:t>
            </a:r>
            <a:r>
              <a:rPr lang="en-US" sz="1800" dirty="0" err="1"/>
              <a:t>anoressia</a:t>
            </a:r>
            <a:r>
              <a:rPr lang="en-US" sz="1800" dirty="0"/>
              <a:t>,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limitano</a:t>
            </a:r>
            <a:r>
              <a:rPr lang="en-US" sz="1800" dirty="0"/>
              <a:t> </a:t>
            </a:r>
            <a:r>
              <a:rPr lang="en-US" sz="1800" dirty="0" err="1"/>
              <a:t>eccessivamente</a:t>
            </a:r>
            <a:r>
              <a:rPr lang="en-US" sz="1800" dirty="0"/>
              <a:t> le calorie o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ricorre</a:t>
            </a:r>
            <a:r>
              <a:rPr lang="en-US" sz="1800" dirty="0"/>
              <a:t> ad </a:t>
            </a:r>
            <a:r>
              <a:rPr lang="en-US" sz="1800" dirty="0" err="1"/>
              <a:t>altri</a:t>
            </a:r>
            <a:r>
              <a:rPr lang="en-US" sz="1800" dirty="0"/>
              <a:t> </a:t>
            </a:r>
            <a:r>
              <a:rPr lang="en-US" sz="1800" dirty="0" err="1"/>
              <a:t>metodi</a:t>
            </a:r>
            <a:r>
              <a:rPr lang="en-US" sz="1800" dirty="0"/>
              <a:t> per </a:t>
            </a:r>
            <a:r>
              <a:rPr lang="en-US" sz="1800" dirty="0" err="1"/>
              <a:t>perdere</a:t>
            </a:r>
            <a:r>
              <a:rPr lang="en-US" sz="1800" dirty="0"/>
              <a:t> peso, come </a:t>
            </a:r>
            <a:r>
              <a:rPr lang="en-US" sz="1800" dirty="0" err="1"/>
              <a:t>l'esercizio</a:t>
            </a:r>
            <a:r>
              <a:rPr lang="en-US" sz="1800" dirty="0"/>
              <a:t> </a:t>
            </a:r>
            <a:r>
              <a:rPr lang="en-US" sz="1800" dirty="0" err="1"/>
              <a:t>fisico</a:t>
            </a:r>
            <a:r>
              <a:rPr lang="en-US" sz="1800" dirty="0"/>
              <a:t> </a:t>
            </a:r>
            <a:r>
              <a:rPr lang="en-US" sz="1800" dirty="0" err="1"/>
              <a:t>eccessivo</a:t>
            </a:r>
            <a:r>
              <a:rPr lang="en-US" sz="1800" dirty="0"/>
              <a:t>, </a:t>
            </a:r>
            <a:r>
              <a:rPr lang="en-US" sz="1800" dirty="0" err="1"/>
              <a:t>l'uso</a:t>
            </a:r>
            <a:r>
              <a:rPr lang="en-US" sz="1800" dirty="0"/>
              <a:t> di </a:t>
            </a:r>
            <a:r>
              <a:rPr lang="en-US" sz="1800" dirty="0" err="1"/>
              <a:t>lassativi</a:t>
            </a:r>
            <a:r>
              <a:rPr lang="en-US" sz="1800" dirty="0"/>
              <a:t> o di </a:t>
            </a:r>
            <a:r>
              <a:rPr lang="en-US" sz="1800" dirty="0" err="1"/>
              <a:t>sostanze</a:t>
            </a:r>
            <a:r>
              <a:rPr lang="en-US" sz="1800" dirty="0"/>
              <a:t> </a:t>
            </a:r>
            <a:r>
              <a:rPr lang="en-US" sz="1800" dirty="0" err="1"/>
              <a:t>dietetiche</a:t>
            </a:r>
            <a:r>
              <a:rPr lang="en-US" sz="1800" dirty="0"/>
              <a:t> o </a:t>
            </a:r>
            <a:r>
              <a:rPr lang="en-US" sz="1800" dirty="0" err="1"/>
              <a:t>il</a:t>
            </a:r>
            <a:r>
              <a:rPr lang="en-US" sz="1800" dirty="0"/>
              <a:t> </a:t>
            </a:r>
            <a:r>
              <a:rPr lang="en-US" sz="1800" dirty="0" err="1"/>
              <a:t>vomito</a:t>
            </a:r>
            <a:r>
              <a:rPr lang="en-US" sz="1800" dirty="0"/>
              <a:t> </a:t>
            </a:r>
            <a:r>
              <a:rPr lang="en-US" sz="1800" dirty="0" err="1"/>
              <a:t>dopo</a:t>
            </a:r>
            <a:r>
              <a:rPr lang="en-US" sz="1800" dirty="0"/>
              <a:t> aver </a:t>
            </a:r>
            <a:r>
              <a:rPr lang="en-US" sz="1800" dirty="0" err="1"/>
              <a:t>mangiato</a:t>
            </a:r>
            <a:r>
              <a:rPr lang="en-US" sz="1800" dirty="0"/>
              <a:t>. </a:t>
            </a:r>
            <a:r>
              <a:rPr lang="en-US" sz="1800" dirty="0" err="1"/>
              <a:t>Gli</a:t>
            </a:r>
            <a:r>
              <a:rPr lang="en-US" sz="1800" dirty="0"/>
              <a:t> </a:t>
            </a:r>
            <a:r>
              <a:rPr lang="en-US" sz="1800" dirty="0" err="1"/>
              <a:t>sforzi</a:t>
            </a:r>
            <a:r>
              <a:rPr lang="en-US" sz="1800" dirty="0"/>
              <a:t> per </a:t>
            </a:r>
            <a:r>
              <a:rPr lang="en-US" sz="1800" dirty="0" err="1"/>
              <a:t>ridurre</a:t>
            </a:r>
            <a:r>
              <a:rPr lang="en-US" sz="1800" dirty="0"/>
              <a:t> </a:t>
            </a:r>
            <a:r>
              <a:rPr lang="en-US" sz="1800" dirty="0" err="1"/>
              <a:t>il</a:t>
            </a:r>
            <a:r>
              <a:rPr lang="en-US" sz="1800" dirty="0"/>
              <a:t> </a:t>
            </a:r>
            <a:r>
              <a:rPr lang="en-US" sz="1800" dirty="0" err="1"/>
              <a:t>proprio</a:t>
            </a:r>
            <a:r>
              <a:rPr lang="en-US" sz="1800" dirty="0"/>
              <a:t> peso, </a:t>
            </a:r>
            <a:r>
              <a:rPr lang="en-US" sz="1800" dirty="0" err="1"/>
              <a:t>anche</a:t>
            </a:r>
            <a:r>
              <a:rPr lang="en-US" sz="1800" dirty="0"/>
              <a:t> </a:t>
            </a:r>
            <a:r>
              <a:rPr lang="en-US" sz="1800" dirty="0" err="1"/>
              <a:t>quando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è </a:t>
            </a:r>
            <a:r>
              <a:rPr lang="en-US" sz="1800" dirty="0" err="1"/>
              <a:t>sottopeso</a:t>
            </a:r>
            <a:r>
              <a:rPr lang="en-US" sz="1800" dirty="0"/>
              <a:t>, </a:t>
            </a:r>
            <a:r>
              <a:rPr lang="en-US" sz="1800" dirty="0" err="1"/>
              <a:t>possono</a:t>
            </a:r>
            <a:r>
              <a:rPr lang="en-US" sz="1800" dirty="0"/>
              <a:t> </a:t>
            </a:r>
            <a:r>
              <a:rPr lang="en-US" sz="1800" dirty="0" err="1"/>
              <a:t>causare</a:t>
            </a:r>
            <a:r>
              <a:rPr lang="en-US" sz="1800" dirty="0"/>
              <a:t> </a:t>
            </a:r>
            <a:r>
              <a:rPr lang="en-US" sz="1800" dirty="0" err="1"/>
              <a:t>gravi</a:t>
            </a:r>
            <a:r>
              <a:rPr lang="en-US" sz="1800" dirty="0"/>
              <a:t> </a:t>
            </a:r>
            <a:r>
              <a:rPr lang="en-US" sz="1800" dirty="0" err="1"/>
              <a:t>problemi</a:t>
            </a:r>
            <a:r>
              <a:rPr lang="en-US" sz="1800" dirty="0"/>
              <a:t> di salute, a volte </a:t>
            </a:r>
            <a:r>
              <a:rPr lang="en-US" sz="1800" dirty="0" err="1"/>
              <a:t>fino</a:t>
            </a:r>
            <a:r>
              <a:rPr lang="en-US" sz="1800" dirty="0"/>
              <a:t> </a:t>
            </a:r>
            <a:r>
              <a:rPr lang="en-US" sz="1800" dirty="0" err="1"/>
              <a:t>all'auto-inediamento</a:t>
            </a:r>
            <a:r>
              <a:rPr lang="en-US" sz="1800" dirty="0"/>
              <a:t> </a:t>
            </a:r>
            <a:r>
              <a:rPr lang="en-US" sz="1800" dirty="0" err="1"/>
              <a:t>mortale</a:t>
            </a:r>
            <a:r>
              <a:rPr lang="en-US" sz="1800" dirty="0"/>
              <a:t>.</a:t>
            </a:r>
          </a:p>
          <a:p>
            <a:pPr marL="76200" indent="0">
              <a:spcBef>
                <a:spcPts val="1000"/>
              </a:spcBef>
              <a:buNone/>
            </a:pPr>
            <a:r>
              <a:rPr lang="en-US" sz="1600" dirty="0"/>
              <a:t>https://www.deanfreedlandermd.com/eating-disorders?fbclid=IwAR0wkSAJMVHkMeWfRmhM7i5M1L9qljKxnU4Myf9779nDdsuXP2Oui05Ntk0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t>5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Anoressia</a:t>
            </a:r>
            <a:r>
              <a:rPr lang="en-US" b="1" dirty="0"/>
              <a:t> </a:t>
            </a:r>
            <a:r>
              <a:rPr lang="en-US" b="1" dirty="0" smtClean="0"/>
              <a:t>Nervosa</a:t>
            </a:r>
            <a:endParaRPr lang="it-I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198251D-4B2C-7378-6435-4A8665EB7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103999" y="1447800"/>
            <a:ext cx="952982" cy="99060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06205483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81000" y="1943100"/>
            <a:ext cx="8568952" cy="452054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1800" dirty="0"/>
              <a:t>La bulimia (boo-LEE-me-uh) nervosa, </a:t>
            </a:r>
            <a:r>
              <a:rPr lang="en-US" sz="1800" dirty="0" err="1"/>
              <a:t>comunemente</a:t>
            </a:r>
            <a:r>
              <a:rPr lang="en-US" sz="1800" dirty="0"/>
              <a:t> </a:t>
            </a:r>
            <a:r>
              <a:rPr lang="en-US" sz="1800" dirty="0" err="1"/>
              <a:t>chiamata</a:t>
            </a:r>
            <a:r>
              <a:rPr lang="en-US" sz="1800" dirty="0"/>
              <a:t> bulimia, è un </a:t>
            </a:r>
            <a:r>
              <a:rPr lang="en-US" sz="1800" dirty="0" err="1"/>
              <a:t>disturbo</a:t>
            </a:r>
            <a:r>
              <a:rPr lang="en-US" sz="1800" dirty="0"/>
              <a:t> </a:t>
            </a:r>
            <a:r>
              <a:rPr lang="en-US" sz="1800" dirty="0" err="1"/>
              <a:t>alimentare</a:t>
            </a:r>
            <a:r>
              <a:rPr lang="en-US" sz="1800" dirty="0"/>
              <a:t> grave e </a:t>
            </a:r>
            <a:r>
              <a:rPr lang="en-US" sz="1800" dirty="0" err="1"/>
              <a:t>potenzialmente</a:t>
            </a:r>
            <a:r>
              <a:rPr lang="en-US" sz="1800" dirty="0"/>
              <a:t> </a:t>
            </a:r>
            <a:r>
              <a:rPr lang="en-US" sz="1800" dirty="0" err="1"/>
              <a:t>letale</a:t>
            </a:r>
            <a:r>
              <a:rPr lang="en-US" sz="1800" dirty="0"/>
              <a:t>. </a:t>
            </a:r>
            <a:r>
              <a:rPr lang="en-US" sz="1800" dirty="0" err="1"/>
              <a:t>Quando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soffre</a:t>
            </a:r>
            <a:r>
              <a:rPr lang="en-US" sz="1800" dirty="0"/>
              <a:t> di bulimia,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verificano</a:t>
            </a:r>
            <a:r>
              <a:rPr lang="en-US" sz="1800" dirty="0"/>
              <a:t> </a:t>
            </a:r>
            <a:r>
              <a:rPr lang="en-US" sz="1800" dirty="0" err="1"/>
              <a:t>episodi</a:t>
            </a:r>
            <a:r>
              <a:rPr lang="en-US" sz="1800" dirty="0"/>
              <a:t> di </a:t>
            </a:r>
            <a:r>
              <a:rPr lang="en-US" sz="1800" dirty="0" err="1"/>
              <a:t>abbuffate</a:t>
            </a:r>
            <a:r>
              <a:rPr lang="en-US" sz="1800" dirty="0"/>
              <a:t> e </a:t>
            </a:r>
            <a:r>
              <a:rPr lang="en-US" sz="1800" dirty="0" err="1"/>
              <a:t>purghe</a:t>
            </a:r>
            <a:r>
              <a:rPr lang="en-US" sz="1800" dirty="0"/>
              <a:t> </a:t>
            </a:r>
            <a:r>
              <a:rPr lang="en-US" sz="1800" dirty="0" err="1"/>
              <a:t>che</a:t>
            </a:r>
            <a:r>
              <a:rPr lang="en-US" sz="1800" dirty="0"/>
              <a:t> </a:t>
            </a:r>
            <a:r>
              <a:rPr lang="en-US" sz="1800" dirty="0" err="1"/>
              <a:t>comportano</a:t>
            </a:r>
            <a:r>
              <a:rPr lang="en-US" sz="1800" dirty="0"/>
              <a:t> </a:t>
            </a:r>
            <a:r>
              <a:rPr lang="en-US" sz="1800" dirty="0" err="1"/>
              <a:t>una</a:t>
            </a:r>
            <a:r>
              <a:rPr lang="en-US" sz="1800" dirty="0"/>
              <a:t> </a:t>
            </a:r>
            <a:r>
              <a:rPr lang="en-US" sz="1800" dirty="0" err="1"/>
              <a:t>sensazione</a:t>
            </a:r>
            <a:r>
              <a:rPr lang="en-US" sz="1800" dirty="0"/>
              <a:t> di </a:t>
            </a:r>
            <a:r>
              <a:rPr lang="en-US" sz="1800" dirty="0" err="1"/>
              <a:t>mancanza</a:t>
            </a:r>
            <a:r>
              <a:rPr lang="en-US" sz="1800" dirty="0"/>
              <a:t> di </a:t>
            </a:r>
            <a:r>
              <a:rPr lang="en-US" sz="1800" dirty="0" err="1"/>
              <a:t>controllo</a:t>
            </a:r>
            <a:r>
              <a:rPr lang="en-US" sz="1800" dirty="0"/>
              <a:t> </a:t>
            </a:r>
            <a:r>
              <a:rPr lang="en-US" sz="1800" dirty="0" err="1"/>
              <a:t>sull'alimentazione</a:t>
            </a:r>
            <a:r>
              <a:rPr lang="en-US" sz="1800" dirty="0"/>
              <a:t>. </a:t>
            </a:r>
            <a:r>
              <a:rPr lang="en-US" sz="1800" dirty="0" err="1"/>
              <a:t>Molte</a:t>
            </a:r>
            <a:r>
              <a:rPr lang="en-US" sz="1800" dirty="0"/>
              <a:t> </a:t>
            </a:r>
            <a:r>
              <a:rPr lang="en-US" sz="1800" dirty="0" err="1"/>
              <a:t>persone</a:t>
            </a:r>
            <a:r>
              <a:rPr lang="en-US" sz="1800" dirty="0"/>
              <a:t> </a:t>
            </a:r>
            <a:r>
              <a:rPr lang="en-US" sz="1800" dirty="0" err="1"/>
              <a:t>affette</a:t>
            </a:r>
            <a:r>
              <a:rPr lang="en-US" sz="1800" dirty="0"/>
              <a:t> da bulimia </a:t>
            </a:r>
            <a:r>
              <a:rPr lang="en-US" sz="1800" dirty="0" err="1"/>
              <a:t>limitano</a:t>
            </a:r>
            <a:r>
              <a:rPr lang="en-US" sz="1800" dirty="0"/>
              <a:t> la </a:t>
            </a:r>
            <a:r>
              <a:rPr lang="en-US" sz="1800" dirty="0" err="1"/>
              <a:t>loro</a:t>
            </a:r>
            <a:r>
              <a:rPr lang="en-US" sz="1800" dirty="0"/>
              <a:t> </a:t>
            </a:r>
            <a:r>
              <a:rPr lang="en-US" sz="1800" dirty="0" err="1"/>
              <a:t>alimentazione</a:t>
            </a:r>
            <a:r>
              <a:rPr lang="en-US" sz="1800" dirty="0"/>
              <a:t> </a:t>
            </a:r>
            <a:r>
              <a:rPr lang="en-US" sz="1800" dirty="0" err="1"/>
              <a:t>anche</a:t>
            </a:r>
            <a:r>
              <a:rPr lang="en-US" sz="1800" dirty="0"/>
              <a:t> </a:t>
            </a:r>
            <a:r>
              <a:rPr lang="en-US" sz="1800" dirty="0" err="1"/>
              <a:t>durante</a:t>
            </a:r>
            <a:r>
              <a:rPr lang="en-US" sz="1800" dirty="0"/>
              <a:t> </a:t>
            </a:r>
            <a:r>
              <a:rPr lang="en-US" sz="1800" dirty="0" err="1"/>
              <a:t>il</a:t>
            </a:r>
            <a:r>
              <a:rPr lang="en-US" sz="1800" dirty="0"/>
              <a:t> </a:t>
            </a:r>
            <a:r>
              <a:rPr lang="en-US" sz="1800" dirty="0" err="1"/>
              <a:t>giorno</a:t>
            </a:r>
            <a:r>
              <a:rPr lang="en-US" sz="1800" dirty="0"/>
              <a:t>, </a:t>
            </a:r>
            <a:r>
              <a:rPr lang="en-US" sz="1800" dirty="0" err="1"/>
              <a:t>il</a:t>
            </a:r>
            <a:r>
              <a:rPr lang="en-US" sz="1800" dirty="0"/>
              <a:t> </a:t>
            </a:r>
            <a:r>
              <a:rPr lang="en-US" sz="1800" dirty="0" err="1"/>
              <a:t>che</a:t>
            </a:r>
            <a:r>
              <a:rPr lang="en-US" sz="1800" dirty="0"/>
              <a:t> </a:t>
            </a:r>
            <a:r>
              <a:rPr lang="en-US" sz="1800" dirty="0" err="1"/>
              <a:t>spesso</a:t>
            </a:r>
            <a:r>
              <a:rPr lang="en-US" sz="1800" dirty="0"/>
              <a:t> porta ad </a:t>
            </a:r>
            <a:r>
              <a:rPr lang="en-US" sz="1800" dirty="0" err="1"/>
              <a:t>altre</a:t>
            </a:r>
            <a:r>
              <a:rPr lang="en-US" sz="1800" dirty="0"/>
              <a:t> </a:t>
            </a:r>
            <a:r>
              <a:rPr lang="en-US" sz="1800" dirty="0" err="1"/>
              <a:t>abbuffate</a:t>
            </a:r>
            <a:r>
              <a:rPr lang="en-US" sz="1800" dirty="0"/>
              <a:t> e </a:t>
            </a:r>
            <a:r>
              <a:rPr lang="en-US" sz="1800" dirty="0" err="1"/>
              <a:t>purghe</a:t>
            </a:r>
            <a:r>
              <a:rPr lang="en-US" sz="1800" dirty="0"/>
              <a:t>.</a:t>
            </a:r>
          </a:p>
          <a:p>
            <a:r>
              <a:rPr lang="en-US" sz="1800" dirty="0"/>
              <a:t>Durante </a:t>
            </a:r>
            <a:r>
              <a:rPr lang="en-US" sz="1800" dirty="0" err="1"/>
              <a:t>questi</a:t>
            </a:r>
            <a:r>
              <a:rPr lang="en-US" sz="1800" dirty="0"/>
              <a:t> </a:t>
            </a:r>
            <a:r>
              <a:rPr lang="en-US" sz="1800" dirty="0" err="1"/>
              <a:t>episodi</a:t>
            </a:r>
            <a:r>
              <a:rPr lang="en-US" sz="1800" dirty="0"/>
              <a:t>, in </a:t>
            </a:r>
            <a:r>
              <a:rPr lang="en-US" sz="1800" dirty="0" err="1"/>
              <a:t>genere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mangia</a:t>
            </a:r>
            <a:r>
              <a:rPr lang="en-US" sz="1800" dirty="0"/>
              <a:t> </a:t>
            </a:r>
            <a:r>
              <a:rPr lang="en-US" sz="1800" dirty="0" err="1"/>
              <a:t>una</a:t>
            </a:r>
            <a:r>
              <a:rPr lang="en-US" sz="1800" dirty="0"/>
              <a:t> </a:t>
            </a:r>
            <a:r>
              <a:rPr lang="en-US" sz="1800" dirty="0" err="1"/>
              <a:t>grande</a:t>
            </a:r>
            <a:r>
              <a:rPr lang="en-US" sz="1800" dirty="0"/>
              <a:t> </a:t>
            </a:r>
            <a:r>
              <a:rPr lang="en-US" sz="1800" dirty="0" err="1"/>
              <a:t>quantità</a:t>
            </a:r>
            <a:r>
              <a:rPr lang="en-US" sz="1800" dirty="0"/>
              <a:t> di </a:t>
            </a:r>
            <a:r>
              <a:rPr lang="en-US" sz="1800" dirty="0" err="1"/>
              <a:t>cibo</a:t>
            </a:r>
            <a:r>
              <a:rPr lang="en-US" sz="1800" dirty="0"/>
              <a:t> in </a:t>
            </a:r>
            <a:r>
              <a:rPr lang="en-US" sz="1800" dirty="0" err="1"/>
              <a:t>poco</a:t>
            </a:r>
            <a:r>
              <a:rPr lang="en-US" sz="1800" dirty="0"/>
              <a:t> tempo e poi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cerca</a:t>
            </a:r>
            <a:r>
              <a:rPr lang="en-US" sz="1800" dirty="0"/>
              <a:t> di </a:t>
            </a:r>
            <a:r>
              <a:rPr lang="en-US" sz="1800" dirty="0" err="1"/>
              <a:t>eliminare</a:t>
            </a:r>
            <a:r>
              <a:rPr lang="en-US" sz="1800" dirty="0"/>
              <a:t> le calorie in </a:t>
            </a:r>
            <a:r>
              <a:rPr lang="en-US" sz="1800" dirty="0" err="1"/>
              <a:t>eccesso</a:t>
            </a:r>
            <a:r>
              <a:rPr lang="en-US" sz="1800" dirty="0"/>
              <a:t> in </a:t>
            </a:r>
            <a:r>
              <a:rPr lang="en-US" sz="1800" dirty="0" err="1"/>
              <a:t>modo</a:t>
            </a:r>
            <a:r>
              <a:rPr lang="en-US" sz="1800" dirty="0"/>
              <a:t> non </a:t>
            </a:r>
            <a:r>
              <a:rPr lang="en-US" sz="1800" dirty="0" err="1"/>
              <a:t>sano</a:t>
            </a:r>
            <a:r>
              <a:rPr lang="en-US" sz="1800" dirty="0"/>
              <a:t>. A causa del </a:t>
            </a:r>
            <a:r>
              <a:rPr lang="en-US" sz="1800" dirty="0" err="1"/>
              <a:t>senso</a:t>
            </a:r>
            <a:r>
              <a:rPr lang="en-US" sz="1800" dirty="0"/>
              <a:t> di </a:t>
            </a:r>
            <a:r>
              <a:rPr lang="en-US" sz="1800" dirty="0" err="1"/>
              <a:t>colpa</a:t>
            </a:r>
            <a:r>
              <a:rPr lang="en-US" sz="1800" dirty="0"/>
              <a:t>, </a:t>
            </a:r>
            <a:r>
              <a:rPr lang="en-US" sz="1800" dirty="0" err="1"/>
              <a:t>della</a:t>
            </a:r>
            <a:r>
              <a:rPr lang="en-US" sz="1800" dirty="0"/>
              <a:t> </a:t>
            </a:r>
            <a:r>
              <a:rPr lang="en-US" sz="1800" dirty="0" err="1"/>
              <a:t>vergogna</a:t>
            </a:r>
            <a:r>
              <a:rPr lang="en-US" sz="1800" dirty="0"/>
              <a:t> e </a:t>
            </a:r>
            <a:r>
              <a:rPr lang="en-US" sz="1800" dirty="0" err="1"/>
              <a:t>dell'intenso</a:t>
            </a:r>
            <a:r>
              <a:rPr lang="en-US" sz="1800" dirty="0"/>
              <a:t> </a:t>
            </a:r>
            <a:r>
              <a:rPr lang="en-US" sz="1800" dirty="0" err="1"/>
              <a:t>timore</a:t>
            </a:r>
            <a:r>
              <a:rPr lang="en-US" sz="1800" dirty="0"/>
              <a:t> di un </a:t>
            </a:r>
            <a:r>
              <a:rPr lang="en-US" sz="1800" dirty="0" err="1"/>
              <a:t>aumento</a:t>
            </a:r>
            <a:r>
              <a:rPr lang="en-US" sz="1800" dirty="0"/>
              <a:t> di peso </a:t>
            </a:r>
            <a:r>
              <a:rPr lang="en-US" sz="1800" dirty="0" err="1"/>
              <a:t>dovuto</a:t>
            </a:r>
            <a:r>
              <a:rPr lang="en-US" sz="1800" dirty="0"/>
              <a:t> </a:t>
            </a:r>
            <a:r>
              <a:rPr lang="en-US" sz="1800" dirty="0" err="1"/>
              <a:t>alla</a:t>
            </a:r>
            <a:r>
              <a:rPr lang="en-US" sz="1800" dirty="0"/>
              <a:t> </a:t>
            </a:r>
            <a:r>
              <a:rPr lang="en-US" sz="1800" dirty="0" err="1"/>
              <a:t>sovralimentazione</a:t>
            </a:r>
            <a:r>
              <a:rPr lang="en-US" sz="1800" dirty="0"/>
              <a:t>,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può</a:t>
            </a:r>
            <a:r>
              <a:rPr lang="en-US" sz="1800" dirty="0"/>
              <a:t> </a:t>
            </a:r>
            <a:r>
              <a:rPr lang="en-US" sz="1800" dirty="0" err="1"/>
              <a:t>forzare</a:t>
            </a:r>
            <a:r>
              <a:rPr lang="en-US" sz="1800" dirty="0"/>
              <a:t> </a:t>
            </a:r>
            <a:r>
              <a:rPr lang="en-US" sz="1800" dirty="0" err="1"/>
              <a:t>il</a:t>
            </a:r>
            <a:r>
              <a:rPr lang="en-US" sz="1800" dirty="0"/>
              <a:t> </a:t>
            </a:r>
            <a:r>
              <a:rPr lang="en-US" sz="1800" dirty="0" err="1"/>
              <a:t>vomito</a:t>
            </a:r>
            <a:r>
              <a:rPr lang="en-US" sz="1800" dirty="0"/>
              <a:t>, </a:t>
            </a:r>
            <a:r>
              <a:rPr lang="en-US" sz="1800" dirty="0" err="1"/>
              <a:t>oppure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può</a:t>
            </a:r>
            <a:r>
              <a:rPr lang="en-US" sz="1800" dirty="0"/>
              <a:t> fare </a:t>
            </a:r>
            <a:r>
              <a:rPr lang="en-US" sz="1800" dirty="0" err="1"/>
              <a:t>troppo</a:t>
            </a:r>
            <a:r>
              <a:rPr lang="en-US" sz="1800" dirty="0"/>
              <a:t> </a:t>
            </a:r>
            <a:r>
              <a:rPr lang="en-US" sz="1800" dirty="0" err="1"/>
              <a:t>esercizio</a:t>
            </a:r>
            <a:r>
              <a:rPr lang="en-US" sz="1800" dirty="0"/>
              <a:t> </a:t>
            </a:r>
            <a:r>
              <a:rPr lang="en-US" sz="1800" dirty="0" err="1"/>
              <a:t>fisico</a:t>
            </a:r>
            <a:r>
              <a:rPr lang="en-US" sz="1800" dirty="0"/>
              <a:t> o </a:t>
            </a:r>
            <a:r>
              <a:rPr lang="en-US" sz="1800" dirty="0" err="1"/>
              <a:t>utilizzare</a:t>
            </a:r>
            <a:r>
              <a:rPr lang="en-US" sz="1800" dirty="0"/>
              <a:t> </a:t>
            </a:r>
            <a:r>
              <a:rPr lang="en-US" sz="1800" dirty="0" err="1"/>
              <a:t>altri</a:t>
            </a:r>
            <a:r>
              <a:rPr lang="en-US" sz="1800" dirty="0"/>
              <a:t> </a:t>
            </a:r>
            <a:r>
              <a:rPr lang="en-US" sz="1800" dirty="0" err="1"/>
              <a:t>metodi</a:t>
            </a:r>
            <a:r>
              <a:rPr lang="en-US" sz="1800" dirty="0"/>
              <a:t>, come i </a:t>
            </a:r>
            <a:r>
              <a:rPr lang="en-US" sz="1800" dirty="0" err="1"/>
              <a:t>lassativi</a:t>
            </a:r>
            <a:r>
              <a:rPr lang="en-US" sz="1800" dirty="0"/>
              <a:t>, per </a:t>
            </a:r>
            <a:r>
              <a:rPr lang="en-US" sz="1800" dirty="0" err="1"/>
              <a:t>eliminare</a:t>
            </a:r>
            <a:r>
              <a:rPr lang="en-US" sz="1800" dirty="0"/>
              <a:t> le calorie.</a:t>
            </a:r>
          </a:p>
          <a:p>
            <a:pPr marL="76200" indent="0">
              <a:buNone/>
            </a:pPr>
            <a:r>
              <a:rPr lang="en-US" sz="1600" dirty="0"/>
              <a:t>https://www.deanfreedlandermd.com/eating-disorders?fbclid=IwAR0wkSAJMVHkMeWfRmhM7i5M1L9qljKxnU4Myf9779nDdsuXP2Oui05Ntk0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t>6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Bulimia </a:t>
            </a:r>
            <a:r>
              <a:rPr lang="en-US" b="1" dirty="0" smtClean="0"/>
              <a:t>Nervosa</a:t>
            </a:r>
            <a:endParaRPr lang="it-I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198251D-4B2C-7378-6435-4A8665EB7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103999" y="1447800"/>
            <a:ext cx="952982" cy="99060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98807271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77377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endParaRPr lang="en-US" sz="2000"/>
          </a:p>
          <a:p>
            <a:endParaRPr lang="en-US" sz="2000"/>
          </a:p>
          <a:p>
            <a:pPr algn="just"/>
            <a:r>
              <a:rPr lang="en-US"/>
              <a:t>Se soffrite di bulimia, probabilmente siete preoccupati per il vostro peso e la vostra forma fisica e potete giudicarvi severamente e duramente per i difetti che percepite. È possibile che il peso sia normale o addirittura un po' in sovrappeso.</a:t>
            </a:r>
          </a:p>
          <a:p>
            <a:pPr marL="76200" indent="0" algn="just">
              <a:buNone/>
            </a:pPr>
            <a:r>
              <a:rPr lang="en-US" sz="1600"/>
              <a:t>https://www.deanfreedlandermd.com/eating-disorders?fbclid=IwAR0wkSAJMVHkMeWfRmhM7i5M1L9qljKxnU4Myf9779nDdsuXP2Oui05Ntk0</a:t>
            </a:r>
          </a:p>
          <a:p>
            <a:pPr>
              <a:spcBef>
                <a:spcPts val="1000"/>
              </a:spcBef>
            </a:pPr>
            <a:endParaRPr sz="200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t>7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Bulimia </a:t>
            </a:r>
            <a:r>
              <a:rPr lang="en-US" b="1" dirty="0" smtClean="0"/>
              <a:t>Nervosa</a:t>
            </a:r>
            <a:endParaRPr lang="it-I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198251D-4B2C-7378-6435-4A8665EB7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103999" y="1447800"/>
            <a:ext cx="952982" cy="99060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77448186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261255"/>
            <a:ext cx="8568952" cy="444434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2000"/>
              <a:t>Quando si soffre di disturbo da binge-eating, si mangia regolarmente troppo cibo (binge) e si avverte una mancanza di controllo sull'alimentazione. Può capitare di mangiare velocemente o di consumare più cibo del previsto, anche quando non si ha fame, e di continuare a mangiare anche molto tempo dopo essersi saziati.</a:t>
            </a:r>
          </a:p>
          <a:p>
            <a:r>
              <a:rPr lang="en-US" sz="2000"/>
              <a:t>Dopo un'abbuffata, ci si può sentire in colpa, disgustati o vergognosi per il proprio comportamento e per la quantità di cibo ingerita. Ma non si cerca di compensare questo comportamento con un esercizio fisico eccessivo o con l'epurazione, come potrebbe fare una persona affetta da bulimia o anoressia. L'imbarazzo può portare a mangiare da soli per nascondere le abbuffate.</a:t>
            </a:r>
          </a:p>
          <a:p>
            <a:r>
              <a:rPr lang="en-US" sz="2000"/>
              <a:t>Un nuovo ciclo di abbuffate si verifica di solito almeno una volta alla settimana. Si può essere normopeso, sovrappeso o obesi.</a:t>
            </a:r>
          </a:p>
          <a:p>
            <a:r>
              <a:rPr lang="en-US" sz="1600"/>
              <a:t>https://www.deanfreedlandermd.com/eating-disorders?fbclid=IwAR0wkSAJMVHkMeWfRmhM7i5M1L9qljKxnU4Myf9779nDdsuXP2Oui05Ntk0</a:t>
            </a:r>
          </a:p>
          <a:p>
            <a:pPr>
              <a:spcBef>
                <a:spcPts val="1000"/>
              </a:spcBef>
            </a:pPr>
            <a:endParaRPr sz="200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t>8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Disturbo</a:t>
            </a:r>
            <a:r>
              <a:rPr lang="en-US" b="1" dirty="0"/>
              <a:t> da </a:t>
            </a:r>
            <a:r>
              <a:rPr lang="en-US" b="1" dirty="0" smtClean="0"/>
              <a:t>Binge-eating</a:t>
            </a:r>
            <a:endParaRPr lang="it-I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CDBBD2A-0D9D-B696-97C4-446BB887B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103999" y="1447800"/>
            <a:ext cx="952982" cy="99060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64704515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83837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algn="just"/>
            <a:endParaRPr lang="en-US"/>
          </a:p>
          <a:p>
            <a:pPr algn="just"/>
            <a:r>
              <a:rPr lang="en-US"/>
              <a:t>In questo gruppo di pazienti vi è una percentuale più elevata di individui in sovrappeso o obesi, che in genere conducono uno stile di vita sedentario.</a:t>
            </a:r>
          </a:p>
          <a:p>
            <a:pPr marL="76200" indent="0" algn="just">
              <a:buNone/>
            </a:pPr>
            <a:endParaRPr lang="en-US"/>
          </a:p>
          <a:p>
            <a:pPr marL="76200" indent="0" algn="just">
              <a:buNone/>
            </a:pPr>
            <a:r>
              <a:rPr lang="en-US" sz="1600"/>
              <a:t>https://www.deanfreedlandermd.com/eating-disorders?fbclid=IwAR0wkSAJMVHkMeWfRmhM7i5M1L9qljKxnU4Myf9779nDdsuXP2Oui05Ntk0</a:t>
            </a:r>
          </a:p>
          <a:p>
            <a:pPr>
              <a:spcBef>
                <a:spcPts val="1000"/>
              </a:spcBef>
            </a:pPr>
            <a:endParaRPr sz="200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t>9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Disturbo</a:t>
            </a:r>
            <a:r>
              <a:rPr lang="en-US" b="1" dirty="0"/>
              <a:t> da Binge-eating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635531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6.0.16"/>
  <p:tag name="AS_OS" val="Unix 5.15.0.1035"/>
  <p:tag name="AS_RELEASE_DATE" val="2022.10.14"/>
  <p:tag name="AS_TITLE" val="Aspose.Slides for .NET5"/>
  <p:tag name="AS_VERSION" val="22.10"/>
</p:tagLst>
</file>

<file path=ppt/theme/theme1.xml><?xml version="1.0" encoding="utf-8"?>
<a:theme xmlns:a="http://schemas.openxmlformats.org/drawingml/2006/main" name="Caius template">
  <a:themeElements>
    <a:clrScheme name="Custom 347">
      <a:dk1>
        <a:srgbClr val="001F46"/>
      </a:dk1>
      <a:lt1>
        <a:srgbClr val="FFFFFF"/>
      </a:lt1>
      <a:dk2>
        <a:srgbClr val="748394"/>
      </a:dk2>
      <a:lt2>
        <a:srgbClr val="F0F3F7"/>
      </a:lt2>
      <a:accent1>
        <a:srgbClr val="4397EE"/>
      </a:accent1>
      <a:accent2>
        <a:srgbClr val="2170CC"/>
      </a:accent2>
      <a:accent3>
        <a:srgbClr val="154C8A"/>
      </a:accent3>
      <a:accent4>
        <a:srgbClr val="A9D039"/>
      </a:accent4>
      <a:accent5>
        <a:srgbClr val="14B9CA"/>
      </a:accent5>
      <a:accent6>
        <a:srgbClr val="DDE3EB"/>
      </a:accent6>
      <a:hlink>
        <a:srgbClr val="2170CC"/>
      </a:hlink>
      <a:folHlink>
        <a:srgbClr val="6611CC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1510</Words>
  <Application>Microsoft Office PowerPoint</Application>
  <PresentationFormat>On-screen Show (4:3)</PresentationFormat>
  <Paragraphs>133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Caius template</vt:lpstr>
      <vt:lpstr> Terapia dell‘Esercizio Fisico nel Trattamento dei Disturbi Alimentari- Principio FITT   Sanja Mazić, Danka Sinadinović, Stevan Mijomanović,  Irena Aleksić-Hajduković</vt:lpstr>
      <vt:lpstr>Numero di progetto: 2021-1-RO01- KA220-HED-38B739A3</vt:lpstr>
      <vt:lpstr>Disturbo Alimentare: Definizione</vt:lpstr>
      <vt:lpstr>Disturbi Alimentari </vt:lpstr>
      <vt:lpstr>Anoressia Nervosa</vt:lpstr>
      <vt:lpstr>Bulimia Nervosa</vt:lpstr>
      <vt:lpstr>Bulimia Nervosa</vt:lpstr>
      <vt:lpstr>Disturbo da Binge-eating</vt:lpstr>
      <vt:lpstr>Disturbo da Binge-eating</vt:lpstr>
      <vt:lpstr>Disturbo da Ruminazione</vt:lpstr>
      <vt:lpstr>Evitante/Restrizione  Disturbo dell'assunzione di cibo</vt:lpstr>
      <vt:lpstr>Rischio per la Salute</vt:lpstr>
      <vt:lpstr>Epidemiologia</vt:lpstr>
      <vt:lpstr>Essere Consapevoli </vt:lpstr>
      <vt:lpstr>Trattamento </vt:lpstr>
      <vt:lpstr>La terapia dell‘Esercizio Fisico nel Trattamento dei Disturbi Alimentari</vt:lpstr>
      <vt:lpstr>Trattamento </vt:lpstr>
      <vt:lpstr>Frequenza</vt:lpstr>
      <vt:lpstr>Intensità</vt:lpstr>
      <vt:lpstr>Tempo</vt:lpstr>
      <vt:lpstr>Tipo</vt:lpstr>
      <vt:lpstr>Monitor </vt:lpstr>
      <vt:lpstr>Riferimenti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Eating disorder</dc:title>
  <dc:creator>Korisnik</dc:creator>
  <cp:keywords>, docId:500C5C77E81299788D96CA1A813643D1</cp:keywords>
  <cp:lastModifiedBy>andrea.anzanello@outlook.it</cp:lastModifiedBy>
  <cp:revision>10</cp:revision>
  <dcterms:created xsi:type="dcterms:W3CDTF">2023-01-29T22:22:43Z</dcterms:created>
  <dcterms:modified xsi:type="dcterms:W3CDTF">2023-05-17T09:38:27Z</dcterms:modified>
</cp:coreProperties>
</file>