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256" r:id="rId2"/>
    <p:sldId id="275" r:id="rId3"/>
    <p:sldId id="279" r:id="rId4"/>
    <p:sldId id="276" r:id="rId5"/>
    <p:sldId id="280" r:id="rId6"/>
    <p:sldId id="283" r:id="rId7"/>
    <p:sldId id="282" r:id="rId8"/>
    <p:sldId id="281" r:id="rId9"/>
    <p:sldId id="285" r:id="rId10"/>
    <p:sldId id="284" r:id="rId11"/>
    <p:sldId id="286" r:id="rId12"/>
    <p:sldId id="287" r:id="rId13"/>
    <p:sldId id="288" r:id="rId14"/>
    <p:sldId id="289" r:id="rId15"/>
    <p:sldId id="290" r:id="rId16"/>
    <p:sldId id="297" r:id="rId17"/>
    <p:sldId id="291" r:id="rId18"/>
    <p:sldId id="292" r:id="rId19"/>
    <p:sldId id="293" r:id="rId20"/>
    <p:sldId id="294" r:id="rId21"/>
    <p:sldId id="295" r:id="rId22"/>
    <p:sldId id="278" r:id="rId23"/>
    <p:sldId id="29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0A1FA-19EA-4566-A85B-CD25BBE119C7}" type="datetimeFigureOut">
              <a:rPr lang="en-US" smtClean="0"/>
              <a:t>7/7/2023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14B31-FA22-414A-9297-189F9BC6D69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042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95644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5981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26571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381135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85795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297477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320405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601559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72453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949060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45675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418284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872881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655092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g747fdb7cbc_0_14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9" name="Google Shape;499;g747fdb7cbc_0_14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506055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g747fdb7cbc_0_14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9" name="Google Shape;499;g747fdb7cbc_0_14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66148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3876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1620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56367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65712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93048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47349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08966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FFFFFF">
                  <a:alpha val="0"/>
                  <a:alpha val="46370"/>
                </a:srgbClr>
              </a:gs>
              <a:gs pos="50000">
                <a:srgbClr val="FFFFFF">
                  <a:alpha val="0"/>
                  <a:alpha val="46370"/>
                </a:srgbClr>
              </a:gs>
              <a:gs pos="100000">
                <a:schemeClr val="lt1">
                  <a:alpha val="46370"/>
                </a:scheme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 rot="10800000" flipH="1">
            <a:off x="341404" y="4166472"/>
            <a:ext cx="8801751" cy="2691633"/>
            <a:chOff x="-4395163" y="751996"/>
            <a:chExt cx="13539073" cy="3105254"/>
          </a:xfrm>
        </p:grpSpPr>
        <p:sp>
          <p:nvSpPr>
            <p:cNvPr id="12" name="Google Shape;12;p2"/>
            <p:cNvSpPr/>
            <p:nvPr/>
          </p:nvSpPr>
          <p:spPr>
            <a:xfrm>
              <a:off x="5833150" y="752100"/>
              <a:ext cx="743025" cy="3102950"/>
            </a:xfrm>
            <a:custGeom>
              <a:avLst/>
              <a:gdLst/>
              <a:ahLst/>
              <a:cxnLst/>
              <a:rect l="l" t="t" r="r" b="b"/>
              <a:pathLst>
                <a:path w="29721" h="124118" extrusionOk="0">
                  <a:moveTo>
                    <a:pt x="29559" y="0"/>
                  </a:moveTo>
                  <a:lnTo>
                    <a:pt x="0" y="21343"/>
                  </a:lnTo>
                  <a:lnTo>
                    <a:pt x="0" y="124118"/>
                  </a:lnTo>
                  <a:lnTo>
                    <a:pt x="29721" y="10287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Google Shape;13;p2"/>
            <p:cNvSpPr/>
            <p:nvPr/>
          </p:nvSpPr>
          <p:spPr>
            <a:xfrm>
              <a:off x="6572309" y="752088"/>
              <a:ext cx="2571600" cy="25719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-4395163" y="1285649"/>
              <a:ext cx="10228800" cy="25716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73000">
                  <a:schemeClr val="accent2"/>
                </a:gs>
                <a:gs pos="100000">
                  <a:schemeClr val="accent3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833500" y="751996"/>
              <a:ext cx="738775" cy="745525"/>
            </a:xfrm>
            <a:custGeom>
              <a:avLst/>
              <a:gdLst/>
              <a:ahLst/>
              <a:cxnLst/>
              <a:rect l="l" t="t" r="r" b="b"/>
              <a:pathLst>
                <a:path w="29551" h="29821" extrusionOk="0">
                  <a:moveTo>
                    <a:pt x="29397" y="0"/>
                  </a:moveTo>
                  <a:lnTo>
                    <a:pt x="64" y="21385"/>
                  </a:lnTo>
                  <a:lnTo>
                    <a:pt x="0" y="29821"/>
                  </a:lnTo>
                  <a:lnTo>
                    <a:pt x="29551" y="8625"/>
                  </a:lnTo>
                  <a:close/>
                </a:path>
              </a:pathLst>
            </a:custGeom>
            <a:solidFill>
              <a:srgbClr val="FFFFFF">
                <a:alpha val="11170"/>
              </a:srgbClr>
            </a:solidFill>
            <a:ln>
              <a:noFill/>
            </a:ln>
          </p:spPr>
        </p:sp>
        <p:sp>
          <p:nvSpPr>
            <p:cNvPr id="16" name="Google Shape;16;p2"/>
            <p:cNvSpPr/>
            <p:nvPr/>
          </p:nvSpPr>
          <p:spPr>
            <a:xfrm>
              <a:off x="6572284" y="752119"/>
              <a:ext cx="2571600" cy="211500"/>
            </a:xfrm>
            <a:prstGeom prst="rect">
              <a:avLst/>
            </a:pr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-4395163" y="1285742"/>
              <a:ext cx="10228800" cy="211800"/>
            </a:xfrm>
            <a:prstGeom prst="rect">
              <a:avLst/>
            </a:prstGeom>
            <a:solidFill>
              <a:srgbClr val="FFFFFF">
                <a:alpha val="11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614975" y="4166467"/>
            <a:ext cx="6058800" cy="2042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3" y="5243822"/>
            <a:ext cx="1164637" cy="87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699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oogle Shape;71;p7"/>
          <p:cNvGrpSpPr/>
          <p:nvPr/>
        </p:nvGrpSpPr>
        <p:grpSpPr>
          <a:xfrm>
            <a:off x="1" y="6349867"/>
            <a:ext cx="603997" cy="508133"/>
            <a:chOff x="0" y="4762400"/>
            <a:chExt cx="603997" cy="381100"/>
          </a:xfrm>
        </p:grpSpPr>
        <p:sp>
          <p:nvSpPr>
            <p:cNvPr id="72" name="Google Shape;72;p7"/>
            <p:cNvSpPr/>
            <p:nvPr/>
          </p:nvSpPr>
          <p:spPr>
            <a:xfrm>
              <a:off x="380497" y="4762400"/>
              <a:ext cx="223500" cy="381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" name="Google Shape;73;p7"/>
            <p:cNvSpPr/>
            <p:nvPr/>
          </p:nvSpPr>
          <p:spPr>
            <a:xfrm>
              <a:off x="0" y="4762500"/>
              <a:ext cx="381000" cy="381000"/>
            </a:xfrm>
            <a:prstGeom prst="rect">
              <a:avLst/>
            </a:prstGeom>
            <a:gradFill>
              <a:gsLst>
                <a:gs pos="0">
                  <a:schemeClr val="accent6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74" name="Google Shape;74;p7"/>
          <p:cNvGrpSpPr/>
          <p:nvPr/>
        </p:nvGrpSpPr>
        <p:grpSpPr>
          <a:xfrm>
            <a:off x="381001" y="0"/>
            <a:ext cx="8763111" cy="1747891"/>
            <a:chOff x="381000" y="0"/>
            <a:chExt cx="8763111" cy="1310918"/>
          </a:xfrm>
        </p:grpSpPr>
        <p:grpSp>
          <p:nvGrpSpPr>
            <p:cNvPr id="75" name="Google Shape;75;p7"/>
            <p:cNvGrpSpPr/>
            <p:nvPr/>
          </p:nvGrpSpPr>
          <p:grpSpPr>
            <a:xfrm>
              <a:off x="381000" y="0"/>
              <a:ext cx="8763111" cy="1310300"/>
              <a:chOff x="381000" y="0"/>
              <a:chExt cx="8763111" cy="1310300"/>
            </a:xfrm>
          </p:grpSpPr>
          <p:sp>
            <p:nvSpPr>
              <p:cNvPr id="76" name="Google Shape;76;p7"/>
              <p:cNvSpPr/>
              <p:nvPr/>
            </p:nvSpPr>
            <p:spPr>
              <a:xfrm>
                <a:off x="7371879" y="0"/>
                <a:ext cx="721985" cy="1310275"/>
              </a:xfrm>
              <a:custGeom>
                <a:avLst/>
                <a:gdLst/>
                <a:ahLst/>
                <a:cxnLst/>
                <a:rect l="l" t="t" r="r" b="b"/>
                <a:pathLst>
                  <a:path w="23660" h="52411" extrusionOk="0">
                    <a:moveTo>
                      <a:pt x="23655" y="0"/>
                    </a:moveTo>
                    <a:lnTo>
                      <a:pt x="0" y="15445"/>
                    </a:lnTo>
                    <a:lnTo>
                      <a:pt x="14" y="52411"/>
                    </a:lnTo>
                    <a:lnTo>
                      <a:pt x="23660" y="421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77" name="Google Shape;77;p7"/>
              <p:cNvSpPr/>
              <p:nvPr/>
            </p:nvSpPr>
            <p:spPr>
              <a:xfrm>
                <a:off x="8090211" y="0"/>
                <a:ext cx="1053900" cy="1053900"/>
              </a:xfrm>
              <a:prstGeom prst="rect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8" name="Google Shape;78;p7"/>
              <p:cNvSpPr/>
              <p:nvPr/>
            </p:nvSpPr>
            <p:spPr>
              <a:xfrm>
                <a:off x="381000" y="384200"/>
                <a:ext cx="6990900" cy="926100"/>
              </a:xfrm>
              <a:prstGeom prst="rect">
                <a:avLst/>
              </a:prstGeom>
              <a:gradFill>
                <a:gsLst>
                  <a:gs pos="0">
                    <a:schemeClr val="accent2"/>
                  </a:gs>
                  <a:gs pos="73000">
                    <a:schemeClr val="accent2"/>
                  </a:gs>
                  <a:gs pos="100000">
                    <a:schemeClr val="accent3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9" name="Google Shape;79;p7"/>
            <p:cNvGrpSpPr/>
            <p:nvPr/>
          </p:nvGrpSpPr>
          <p:grpSpPr>
            <a:xfrm>
              <a:off x="381000" y="967217"/>
              <a:ext cx="8763100" cy="343701"/>
              <a:chOff x="381000" y="862358"/>
              <a:chExt cx="8763100" cy="576872"/>
            </a:xfrm>
          </p:grpSpPr>
          <p:sp>
            <p:nvSpPr>
              <p:cNvPr id="80" name="Google Shape;80;p7"/>
              <p:cNvSpPr/>
              <p:nvPr/>
            </p:nvSpPr>
            <p:spPr>
              <a:xfrm>
                <a:off x="7370250" y="863755"/>
                <a:ext cx="719800" cy="575475"/>
              </a:xfrm>
              <a:custGeom>
                <a:avLst/>
                <a:gdLst/>
                <a:ahLst/>
                <a:cxnLst/>
                <a:rect l="l" t="t" r="r" b="b"/>
                <a:pathLst>
                  <a:path w="28792" h="23019" extrusionOk="0">
                    <a:moveTo>
                      <a:pt x="28792" y="0"/>
                    </a:moveTo>
                    <a:lnTo>
                      <a:pt x="53" y="17878"/>
                    </a:lnTo>
                    <a:lnTo>
                      <a:pt x="0" y="23019"/>
                    </a:lnTo>
                    <a:lnTo>
                      <a:pt x="28792" y="5853"/>
                    </a:lnTo>
                    <a:close/>
                  </a:path>
                </a:pathLst>
              </a:custGeom>
              <a:solidFill>
                <a:srgbClr val="001F46">
                  <a:alpha val="20110"/>
                </a:srgbClr>
              </a:solidFill>
              <a:ln>
                <a:noFill/>
              </a:ln>
            </p:spPr>
          </p:sp>
          <p:sp>
            <p:nvSpPr>
              <p:cNvPr id="81" name="Google Shape;81;p7"/>
              <p:cNvSpPr/>
              <p:nvPr/>
            </p:nvSpPr>
            <p:spPr>
              <a:xfrm>
                <a:off x="8090200" y="862358"/>
                <a:ext cx="1053900" cy="145500"/>
              </a:xfrm>
              <a:prstGeom prst="rect">
                <a:avLst/>
              </a:prstGeom>
              <a:solidFill>
                <a:srgbClr val="001F46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2" name="Google Shape;82;p7"/>
              <p:cNvSpPr/>
              <p:nvPr/>
            </p:nvSpPr>
            <p:spPr>
              <a:xfrm>
                <a:off x="381000" y="1310303"/>
                <a:ext cx="6990900" cy="127800"/>
              </a:xfrm>
              <a:prstGeom prst="rect">
                <a:avLst/>
              </a:prstGeom>
              <a:solidFill>
                <a:srgbClr val="001F46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83" name="Google Shape;83;p7"/>
          <p:cNvSpPr txBox="1">
            <a:spLocks noGrp="1"/>
          </p:cNvSpPr>
          <p:nvPr>
            <p:ph type="title"/>
          </p:nvPr>
        </p:nvSpPr>
        <p:spPr>
          <a:xfrm>
            <a:off x="614975" y="521800"/>
            <a:ext cx="6757800" cy="1226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7"/>
          <p:cNvSpPr txBox="1">
            <a:spLocks noGrp="1"/>
          </p:cNvSpPr>
          <p:nvPr>
            <p:ph type="body" idx="1"/>
          </p:nvPr>
        </p:nvSpPr>
        <p:spPr>
          <a:xfrm>
            <a:off x="604000" y="2273567"/>
            <a:ext cx="3185400" cy="362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rtl="0">
              <a:spcBef>
                <a:spcPts val="600"/>
              </a:spcBef>
              <a:spcAft>
                <a:spcPts val="0"/>
              </a:spcAft>
              <a:buSzPts val="2200"/>
              <a:buChar char="▸"/>
              <a:defRPr sz="2200"/>
            </a:lvl1pPr>
            <a:lvl2pPr marL="914400" lvl="1" indent="-368300" rtl="0">
              <a:spcBef>
                <a:spcPts val="0"/>
              </a:spcBef>
              <a:spcAft>
                <a:spcPts val="0"/>
              </a:spcAft>
              <a:buSzPts val="2200"/>
              <a:buChar char="▹"/>
              <a:defRPr sz="2200"/>
            </a:lvl2pPr>
            <a:lvl3pPr marL="1371600" lvl="2" indent="-3683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85" name="Google Shape;85;p7"/>
          <p:cNvSpPr txBox="1">
            <a:spLocks noGrp="1"/>
          </p:cNvSpPr>
          <p:nvPr>
            <p:ph type="body" idx="2"/>
          </p:nvPr>
        </p:nvSpPr>
        <p:spPr>
          <a:xfrm>
            <a:off x="4187378" y="2273567"/>
            <a:ext cx="3185400" cy="362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rtl="0">
              <a:spcBef>
                <a:spcPts val="600"/>
              </a:spcBef>
              <a:spcAft>
                <a:spcPts val="0"/>
              </a:spcAft>
              <a:buSzPts val="2200"/>
              <a:buChar char="▸"/>
              <a:defRPr sz="2200"/>
            </a:lvl1pPr>
            <a:lvl2pPr marL="914400" lvl="1" indent="-368300" rtl="0">
              <a:spcBef>
                <a:spcPts val="0"/>
              </a:spcBef>
              <a:spcAft>
                <a:spcPts val="0"/>
              </a:spcAft>
              <a:buSzPts val="2200"/>
              <a:buChar char="▹"/>
              <a:defRPr sz="2200"/>
            </a:lvl2pPr>
            <a:lvl3pPr marL="1371600" lvl="2" indent="-3683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86" name="Google Shape;86;p7"/>
          <p:cNvSpPr txBox="1">
            <a:spLocks noGrp="1"/>
          </p:cNvSpPr>
          <p:nvPr>
            <p:ph type="sldNum" idx="12"/>
          </p:nvPr>
        </p:nvSpPr>
        <p:spPr>
          <a:xfrm>
            <a:off x="0" y="6349867"/>
            <a:ext cx="381000" cy="515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‹Nº›</a:t>
            </a:fld>
            <a:endParaRPr lang="en" kern="0">
              <a:solidFill>
                <a:srgbClr val="748394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55541"/>
            <a:ext cx="796962" cy="59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6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oogle Shape;44;p5"/>
          <p:cNvGrpSpPr/>
          <p:nvPr/>
        </p:nvGrpSpPr>
        <p:grpSpPr>
          <a:xfrm>
            <a:off x="1" y="6349867"/>
            <a:ext cx="603997" cy="508133"/>
            <a:chOff x="0" y="4762400"/>
            <a:chExt cx="603997" cy="381100"/>
          </a:xfrm>
        </p:grpSpPr>
        <p:sp>
          <p:nvSpPr>
            <p:cNvPr id="45" name="Google Shape;45;p5"/>
            <p:cNvSpPr/>
            <p:nvPr/>
          </p:nvSpPr>
          <p:spPr>
            <a:xfrm>
              <a:off x="380497" y="4762400"/>
              <a:ext cx="223500" cy="381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6" name="Google Shape;46;p5"/>
            <p:cNvSpPr/>
            <p:nvPr/>
          </p:nvSpPr>
          <p:spPr>
            <a:xfrm>
              <a:off x="0" y="4762500"/>
              <a:ext cx="381000" cy="381000"/>
            </a:xfrm>
            <a:prstGeom prst="rect">
              <a:avLst/>
            </a:prstGeom>
            <a:gradFill>
              <a:gsLst>
                <a:gs pos="0">
                  <a:schemeClr val="accent6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7" name="Google Shape;47;p5"/>
          <p:cNvGrpSpPr/>
          <p:nvPr/>
        </p:nvGrpSpPr>
        <p:grpSpPr>
          <a:xfrm>
            <a:off x="381001" y="0"/>
            <a:ext cx="8763111" cy="1747891"/>
            <a:chOff x="381000" y="0"/>
            <a:chExt cx="8763111" cy="1310918"/>
          </a:xfrm>
        </p:grpSpPr>
        <p:grpSp>
          <p:nvGrpSpPr>
            <p:cNvPr id="48" name="Google Shape;48;p5"/>
            <p:cNvGrpSpPr/>
            <p:nvPr/>
          </p:nvGrpSpPr>
          <p:grpSpPr>
            <a:xfrm>
              <a:off x="381000" y="0"/>
              <a:ext cx="8763111" cy="1310300"/>
              <a:chOff x="381000" y="0"/>
              <a:chExt cx="8763111" cy="1310300"/>
            </a:xfrm>
          </p:grpSpPr>
          <p:sp>
            <p:nvSpPr>
              <p:cNvPr id="49" name="Google Shape;49;p5"/>
              <p:cNvSpPr/>
              <p:nvPr/>
            </p:nvSpPr>
            <p:spPr>
              <a:xfrm>
                <a:off x="7371879" y="0"/>
                <a:ext cx="721985" cy="1310275"/>
              </a:xfrm>
              <a:custGeom>
                <a:avLst/>
                <a:gdLst/>
                <a:ahLst/>
                <a:cxnLst/>
                <a:rect l="l" t="t" r="r" b="b"/>
                <a:pathLst>
                  <a:path w="23660" h="52411" extrusionOk="0">
                    <a:moveTo>
                      <a:pt x="23655" y="0"/>
                    </a:moveTo>
                    <a:lnTo>
                      <a:pt x="0" y="15445"/>
                    </a:lnTo>
                    <a:lnTo>
                      <a:pt x="14" y="52411"/>
                    </a:lnTo>
                    <a:lnTo>
                      <a:pt x="23660" y="421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</p:sp>
          <p:sp>
            <p:nvSpPr>
              <p:cNvPr id="50" name="Google Shape;50;p5"/>
              <p:cNvSpPr/>
              <p:nvPr/>
            </p:nvSpPr>
            <p:spPr>
              <a:xfrm>
                <a:off x="8090211" y="0"/>
                <a:ext cx="1053900" cy="1053900"/>
              </a:xfrm>
              <a:prstGeom prst="rect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"/>
              <p:cNvSpPr/>
              <p:nvPr/>
            </p:nvSpPr>
            <p:spPr>
              <a:xfrm>
                <a:off x="381000" y="384200"/>
                <a:ext cx="6990900" cy="926100"/>
              </a:xfrm>
              <a:prstGeom prst="rect">
                <a:avLst/>
              </a:prstGeom>
              <a:gradFill>
                <a:gsLst>
                  <a:gs pos="0">
                    <a:schemeClr val="accent2"/>
                  </a:gs>
                  <a:gs pos="73000">
                    <a:schemeClr val="accent2"/>
                  </a:gs>
                  <a:gs pos="100000">
                    <a:schemeClr val="accent3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2" name="Google Shape;52;p5"/>
            <p:cNvGrpSpPr/>
            <p:nvPr/>
          </p:nvGrpSpPr>
          <p:grpSpPr>
            <a:xfrm>
              <a:off x="381000" y="967217"/>
              <a:ext cx="8763100" cy="343701"/>
              <a:chOff x="381000" y="862358"/>
              <a:chExt cx="8763100" cy="576872"/>
            </a:xfrm>
          </p:grpSpPr>
          <p:sp>
            <p:nvSpPr>
              <p:cNvPr id="53" name="Google Shape;53;p5"/>
              <p:cNvSpPr/>
              <p:nvPr/>
            </p:nvSpPr>
            <p:spPr>
              <a:xfrm>
                <a:off x="7370250" y="863755"/>
                <a:ext cx="719800" cy="575475"/>
              </a:xfrm>
              <a:custGeom>
                <a:avLst/>
                <a:gdLst/>
                <a:ahLst/>
                <a:cxnLst/>
                <a:rect l="l" t="t" r="r" b="b"/>
                <a:pathLst>
                  <a:path w="28792" h="23019" extrusionOk="0">
                    <a:moveTo>
                      <a:pt x="28792" y="0"/>
                    </a:moveTo>
                    <a:lnTo>
                      <a:pt x="53" y="17878"/>
                    </a:lnTo>
                    <a:lnTo>
                      <a:pt x="0" y="23019"/>
                    </a:lnTo>
                    <a:lnTo>
                      <a:pt x="28792" y="5853"/>
                    </a:lnTo>
                    <a:close/>
                  </a:path>
                </a:pathLst>
              </a:custGeom>
              <a:solidFill>
                <a:srgbClr val="001F46">
                  <a:alpha val="20110"/>
                </a:srgbClr>
              </a:solidFill>
              <a:ln>
                <a:noFill/>
              </a:ln>
            </p:spPr>
          </p:sp>
          <p:sp>
            <p:nvSpPr>
              <p:cNvPr id="54" name="Google Shape;54;p5"/>
              <p:cNvSpPr/>
              <p:nvPr/>
            </p:nvSpPr>
            <p:spPr>
              <a:xfrm>
                <a:off x="8090200" y="862358"/>
                <a:ext cx="1053900" cy="145500"/>
              </a:xfrm>
              <a:prstGeom prst="rect">
                <a:avLst/>
              </a:prstGeom>
              <a:solidFill>
                <a:srgbClr val="001F46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5" name="Google Shape;55;p5"/>
              <p:cNvSpPr/>
              <p:nvPr/>
            </p:nvSpPr>
            <p:spPr>
              <a:xfrm>
                <a:off x="381000" y="1310303"/>
                <a:ext cx="6990900" cy="127800"/>
              </a:xfrm>
              <a:prstGeom prst="rect">
                <a:avLst/>
              </a:prstGeom>
              <a:solidFill>
                <a:srgbClr val="001F46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56" name="Google Shape;56;p5"/>
          <p:cNvSpPr txBox="1">
            <a:spLocks noGrp="1"/>
          </p:cNvSpPr>
          <p:nvPr>
            <p:ph type="title"/>
          </p:nvPr>
        </p:nvSpPr>
        <p:spPr>
          <a:xfrm>
            <a:off x="614975" y="521800"/>
            <a:ext cx="6757800" cy="1226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body" idx="1"/>
          </p:nvPr>
        </p:nvSpPr>
        <p:spPr>
          <a:xfrm>
            <a:off x="614975" y="2273567"/>
            <a:ext cx="6757800" cy="376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▸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58" name="Google Shape;58;p5"/>
          <p:cNvSpPr txBox="1">
            <a:spLocks noGrp="1"/>
          </p:cNvSpPr>
          <p:nvPr>
            <p:ph type="sldNum" idx="12"/>
          </p:nvPr>
        </p:nvSpPr>
        <p:spPr>
          <a:xfrm>
            <a:off x="0" y="6349867"/>
            <a:ext cx="381000" cy="515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‹Nº›</a:t>
            </a:fld>
            <a:endParaRPr lang="en" kern="0">
              <a:solidFill>
                <a:srgbClr val="748394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55541"/>
            <a:ext cx="796962" cy="59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182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Image">
  <p:cSld name="Title + 1 column + Imag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oogle Shape;60;p6"/>
          <p:cNvGrpSpPr/>
          <p:nvPr/>
        </p:nvGrpSpPr>
        <p:grpSpPr>
          <a:xfrm>
            <a:off x="1" y="6349867"/>
            <a:ext cx="603997" cy="508133"/>
            <a:chOff x="0" y="4762400"/>
            <a:chExt cx="603997" cy="381100"/>
          </a:xfrm>
        </p:grpSpPr>
        <p:sp>
          <p:nvSpPr>
            <p:cNvPr id="61" name="Google Shape;61;p6"/>
            <p:cNvSpPr/>
            <p:nvPr/>
          </p:nvSpPr>
          <p:spPr>
            <a:xfrm>
              <a:off x="380497" y="4762400"/>
              <a:ext cx="223500" cy="381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2" name="Google Shape;62;p6"/>
            <p:cNvSpPr/>
            <p:nvPr/>
          </p:nvSpPr>
          <p:spPr>
            <a:xfrm>
              <a:off x="0" y="4762500"/>
              <a:ext cx="381000" cy="381000"/>
            </a:xfrm>
            <a:prstGeom prst="rect">
              <a:avLst/>
            </a:prstGeom>
            <a:gradFill>
              <a:gsLst>
                <a:gs pos="0">
                  <a:schemeClr val="accent6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63" name="Google Shape;63;p6"/>
          <p:cNvSpPr txBox="1">
            <a:spLocks noGrp="1"/>
          </p:cNvSpPr>
          <p:nvPr>
            <p:ph type="title"/>
          </p:nvPr>
        </p:nvSpPr>
        <p:spPr>
          <a:xfrm>
            <a:off x="614975" y="521800"/>
            <a:ext cx="3613200" cy="1226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body" idx="1"/>
          </p:nvPr>
        </p:nvSpPr>
        <p:spPr>
          <a:xfrm>
            <a:off x="614975" y="1968767"/>
            <a:ext cx="3613200" cy="376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▸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sldNum" idx="12"/>
          </p:nvPr>
        </p:nvSpPr>
        <p:spPr>
          <a:xfrm>
            <a:off x="0" y="6349867"/>
            <a:ext cx="381000" cy="515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" kern="0" smtClea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‹Nº›</a:t>
            </a:fld>
            <a:endParaRPr lang="en" kern="0">
              <a:solidFill>
                <a:srgbClr val="748394"/>
              </a:solidFill>
            </a:endParaRPr>
          </a:p>
        </p:txBody>
      </p:sp>
      <p:grpSp>
        <p:nvGrpSpPr>
          <p:cNvPr id="66" name="Google Shape;66;p6"/>
          <p:cNvGrpSpPr/>
          <p:nvPr/>
        </p:nvGrpSpPr>
        <p:grpSpPr>
          <a:xfrm rot="10800000">
            <a:off x="4572000" y="-63"/>
            <a:ext cx="4572000" cy="6876696"/>
            <a:chOff x="8" y="-13862"/>
            <a:chExt cx="4572000" cy="5157522"/>
          </a:xfrm>
        </p:grpSpPr>
        <p:sp>
          <p:nvSpPr>
            <p:cNvPr id="67" name="Google Shape;67;p6"/>
            <p:cNvSpPr/>
            <p:nvPr/>
          </p:nvSpPr>
          <p:spPr>
            <a:xfrm rot="10800000">
              <a:off x="8" y="160"/>
              <a:ext cx="377100" cy="51435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" name="Google Shape;68;p6"/>
            <p:cNvSpPr/>
            <p:nvPr/>
          </p:nvSpPr>
          <p:spPr>
            <a:xfrm>
              <a:off x="366508" y="-13862"/>
              <a:ext cx="267425" cy="5157350"/>
            </a:xfrm>
            <a:custGeom>
              <a:avLst/>
              <a:gdLst/>
              <a:ahLst/>
              <a:cxnLst/>
              <a:rect l="l" t="t" r="r" b="b"/>
              <a:pathLst>
                <a:path w="10697" h="206294" extrusionOk="0">
                  <a:moveTo>
                    <a:pt x="369" y="206294"/>
                  </a:moveTo>
                  <a:lnTo>
                    <a:pt x="10697" y="190844"/>
                  </a:lnTo>
                  <a:lnTo>
                    <a:pt x="10623" y="159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69" name="Google Shape;69;p6"/>
            <p:cNvSpPr/>
            <p:nvPr/>
          </p:nvSpPr>
          <p:spPr>
            <a:xfrm rot="10800000">
              <a:off x="633908" y="382913"/>
              <a:ext cx="3938100" cy="43764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73000">
                  <a:schemeClr val="accent2"/>
                </a:gs>
                <a:gs pos="100000">
                  <a:schemeClr val="accent3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55541"/>
            <a:ext cx="796962" cy="59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763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0" y="6349867"/>
            <a:ext cx="381000" cy="5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2pPr>
            <a:lvl3pPr lvl="2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3pPr>
            <a:lvl4pPr lvl="3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4pPr>
            <a:lvl5pPr lvl="4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5pPr>
            <a:lvl6pPr lvl="5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6pPr>
            <a:lvl7pPr lvl="6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7pPr>
            <a:lvl8pPr lvl="7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8pPr>
            <a:lvl9pPr lvl="8" algn="ctr" rtl="0">
              <a:buNone/>
              <a:defRPr sz="1100">
                <a:solidFill>
                  <a:schemeClr val="dk2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9pPr>
          </a:lstStyle>
          <a:p>
            <a:fld id="{00000000-1234-1234-1234-123412341234}" type="slidenum">
              <a:rPr lang="en" smtClean="0"/>
              <a:pPr/>
              <a:t>‹Nº›</a:t>
            </a:fld>
            <a:endParaRPr lang="en"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614975" y="521800"/>
            <a:ext cx="6757800" cy="12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Barlow SemiBold"/>
              <a:buNone/>
              <a:defRPr sz="30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614975" y="2273567"/>
            <a:ext cx="6757800" cy="37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 Light"/>
              <a:buChar char="▸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▹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■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●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○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■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●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○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■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77995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hyperlink" Target="https://www.acsm.org/" TargetMode="External"/><Relationship Id="rId7" Type="http://schemas.openxmlformats.org/officeDocument/2006/relationships/hyperlink" Target="https://www.nhs.uk/mental-health/feelings-symptoms-behaviours/behaviours/eating-disorders/overview/?fbclid=IwAR3cZEsZoVZmOSmXspI2OFJC5XADheSK2n81dqskzMBZPGC2BRxlKekcM80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healthline.com/nutrition/common-eating-disorders?fbclid=IwAR3nu2RVjMwC02h8gOXVcjmaUyWYZT6BIZSGeIEp6lFGOFS_MLb5jd6KHeE#causes" TargetMode="External"/><Relationship Id="rId5" Type="http://schemas.openxmlformats.org/officeDocument/2006/relationships/hyperlink" Target="https://www.mayoclinic.org/diseases-conditions/eating-disorders/symptoms-causes/syc-20353603" TargetMode="External"/><Relationship Id="rId4" Type="http://schemas.openxmlformats.org/officeDocument/2006/relationships/hyperlink" Target="https://www.deanfreedlandermd.com/eating-disorders?fbclid=IwAR0wkSAJMVHkMeWfRmhM7i5M1L9qljKxnU4Myf9779nDdsuXP2Oui05Ntk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3"/>
          <p:cNvSpPr txBox="1">
            <a:spLocks noGrp="1"/>
          </p:cNvSpPr>
          <p:nvPr>
            <p:ph type="ctrTitle"/>
          </p:nvPr>
        </p:nvSpPr>
        <p:spPr>
          <a:xfrm>
            <a:off x="467544" y="4267200"/>
            <a:ext cx="6552728" cy="129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ctr"/>
            <a:r>
              <a:rPr lang="x-es-XL" sz="2400" dirty="0">
                <a:solidFill>
                  <a:schemeClr val="accent1"/>
                </a:solidFill>
              </a:rPr>
              <a:t/>
            </a:r>
            <a:br>
              <a:rPr lang="x-es-XL" sz="2400" dirty="0">
                <a:solidFill>
                  <a:schemeClr val="accent1"/>
                </a:solidFill>
              </a:rPr>
            </a:br>
            <a:r>
              <a:rPr lang="es-ES" sz="2800" dirty="0" smtClean="0">
                <a:latin typeface="+mj-lt"/>
              </a:rPr>
              <a:t>Cinesioterapia para el tratamiento de los TCA: principio FITT </a:t>
            </a:r>
            <a:br>
              <a:rPr lang="es-ES" sz="2800" dirty="0" smtClean="0">
                <a:latin typeface="+mj-lt"/>
              </a:rPr>
            </a:br>
            <a:r>
              <a:rPr lang="es-ES" sz="1800" dirty="0" smtClean="0">
                <a:latin typeface="+mj-lt"/>
              </a:rPr>
              <a:t/>
            </a:r>
            <a:br>
              <a:rPr lang="es-ES" sz="1800" dirty="0" smtClean="0">
                <a:latin typeface="+mj-lt"/>
              </a:rPr>
            </a:br>
            <a:r>
              <a:rPr lang="es-ES" sz="1800" dirty="0" smtClean="0">
                <a:latin typeface="+mj-lt"/>
              </a:rPr>
              <a:t>Sanja Mazić, Danka Sinadinović, Stevan Mijomanović, </a:t>
            </a:r>
            <a:br>
              <a:rPr lang="es-ES" sz="1800" dirty="0" smtClean="0">
                <a:latin typeface="+mj-lt"/>
              </a:rPr>
            </a:br>
            <a:r>
              <a:rPr lang="es-ES" sz="1800" dirty="0" smtClean="0">
                <a:latin typeface="+mj-lt"/>
              </a:rPr>
              <a:t>Irena Aleksić-Hajduković</a:t>
            </a:r>
            <a:endParaRPr lang="es-ES" sz="18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9" y="1765266"/>
            <a:ext cx="76443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</a:pPr>
            <a:r>
              <a:rPr lang="x-es-XL" sz="6000" b="1">
                <a:solidFill>
                  <a:srgbClr val="2170CC"/>
                </a:solidFill>
                <a:latin typeface="Arial"/>
                <a:cs typeface="Arial"/>
                <a:sym typeface="Arial"/>
              </a:rPr>
              <a:t>Connected 4 Health</a:t>
            </a:r>
          </a:p>
        </p:txBody>
      </p:sp>
    </p:spTree>
    <p:extLst>
      <p:ext uri="{BB962C8B-B14F-4D97-AF65-F5344CB8AC3E}">
        <p14:creationId xmlns:p14="http://schemas.microsoft.com/office/powerpoint/2010/main" val="1151433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414317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s-ES" sz="1800" dirty="0" smtClean="0">
                <a:latin typeface="+mn-lt"/>
              </a:rPr>
              <a:t>El trastorno de rumiación consiste en regurgitar de manera reiterada y continua los alimentos después de comer, pero no por una enfermedad ni por otro trastorno de la conducta alimentaria como la anorexia, la bulimia o el trastorno de atracones compulsivos. La comida vuelve a la boca sin náuseas ni arcadas y puede que la regurgitación sea involuntaria. A veces los alimentos regurgitados se vuelven a masticar y tragar o se escupen.</a:t>
            </a:r>
          </a:p>
          <a:p>
            <a:r>
              <a:rPr lang="es-ES" sz="1800" dirty="0" smtClean="0">
                <a:latin typeface="+mn-lt"/>
              </a:rPr>
              <a:t>El trastorno puede ocasionar malnutrición si se escupe la comida o si la persona come mucho menos para evitar esa conducta. El trastorno de rumiación puede ser más común durante la infancia o en personas con discapacidad intelectual.</a:t>
            </a:r>
          </a:p>
          <a:p>
            <a:pPr marL="76200" indent="0">
              <a:buNone/>
            </a:pPr>
            <a:r>
              <a:rPr lang="es-ES" sz="1400" dirty="0" smtClean="0">
                <a:latin typeface="+mn-lt"/>
              </a:rPr>
              <a:t>https://www.deanfreedlandermd.com/eating-disorders?fbclid=IwAR0wkSAJMVHkMeWfRmhM7i5M1L9qljKxnU4Myf9779nDdsuXP2Oui05Ntk0</a:t>
            </a:r>
          </a:p>
          <a:p>
            <a:endParaRPr lang="en-US" sz="2000" dirty="0"/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10</a:t>
            </a:fld>
            <a:endParaRPr lang="en"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+mj-lt"/>
              </a:rPr>
              <a:t>Trastorno de rumiación</a:t>
            </a:r>
            <a:endParaRPr lang="es-ES" b="1" dirty="0">
              <a:latin typeface="+mj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D0DBD9-FF97-2392-A08F-531757BF3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3999" y="1447800"/>
            <a:ext cx="95298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74633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421937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s-ES" sz="1800" dirty="0" smtClean="0">
                <a:latin typeface="+mn-lt"/>
              </a:rPr>
              <a:t>Las personas que sufren este trastorno no alcanzan los requisitos nutricionales diarios mínimos porque no sienten interés por comer; evitan los alimentos con determinadas características sensoriales, como el color, la textura, el olor o el sabor, o están preocupadas por las consecuencias de comer, como el miedo a atragantarse. No evitan comer por miedo a aumentar de peso.</a:t>
            </a:r>
          </a:p>
          <a:p>
            <a:r>
              <a:rPr lang="es-ES" sz="1800" dirty="0" smtClean="0">
                <a:latin typeface="+mn-lt"/>
              </a:rPr>
              <a:t>El trastorno tiene como consecuencias un adelgazamiento significativo o la incapacidad de ganar peso durante la infancia, además de deficiencias nutricionales que pueden ocasionar problemas de salud.</a:t>
            </a:r>
          </a:p>
          <a:p>
            <a:pPr marL="76200" indent="0">
              <a:buNone/>
            </a:pPr>
            <a:r>
              <a:rPr lang="es-ES" sz="1400" dirty="0" smtClean="0">
                <a:latin typeface="+mn-lt"/>
              </a:rPr>
              <a:t>https://www.deanfreedlandermd.com/eating-disorders?fbclid=IwAR0wkSAJMVHkMeWfRmhM7i5M1L9qljKxnU4Myf9779nDdsuXP2Oui05Ntk0</a:t>
            </a:r>
          </a:p>
          <a:p>
            <a:endParaRPr lang="en-US" sz="2000" dirty="0"/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11</a:t>
            </a:fld>
            <a:endParaRPr lang="en"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+mj-lt"/>
              </a:rPr>
              <a:t>Trastorno por evitación o restricción</a:t>
            </a:r>
            <a:br>
              <a:rPr lang="es-ES" b="1" dirty="0" smtClean="0">
                <a:latin typeface="+mj-lt"/>
              </a:rPr>
            </a:br>
            <a:r>
              <a:rPr lang="es-ES" b="1" dirty="0" smtClean="0">
                <a:latin typeface="+mj-lt"/>
              </a:rPr>
              <a:t>de la ingesta de alimentos</a:t>
            </a:r>
            <a:endParaRPr lang="es-ES" b="1" dirty="0">
              <a:latin typeface="+mj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D0DBD9-FF97-2392-A08F-531757BF3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3999" y="1447800"/>
            <a:ext cx="95298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2100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421937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s-ES" sz="1800" dirty="0" smtClean="0">
                <a:latin typeface="+mn-lt"/>
              </a:rPr>
              <a:t>Los trastornos de la conducta alimentaria pueden dañar el corazón, el sistema digestivo, los huesos, los dientes y la boca y provocar otras enfermedades</a:t>
            </a:r>
            <a:r>
              <a:rPr lang="x-es-XL" dirty="0" smtClean="0">
                <a:latin typeface="+mn-lt"/>
              </a:rPr>
              <a:t>.</a:t>
            </a:r>
            <a:endParaRPr lang="en-US" dirty="0">
              <a:latin typeface="+mn-lt"/>
            </a:endParaRPr>
          </a:p>
          <a:p>
            <a:r>
              <a:rPr lang="es-ES" sz="1800" b="1" dirty="0" smtClean="0">
                <a:latin typeface="+mn-lt"/>
              </a:rPr>
              <a:t>Complicaciones: </a:t>
            </a:r>
            <a:r>
              <a:rPr lang="es-ES" sz="1800" dirty="0" smtClean="0">
                <a:latin typeface="+mn-lt"/>
              </a:rPr>
              <a:t>depresión y ansiedad, ideas o conductas suicidas, problemas de crecimiento y desarrollo, problemas sociales y de relaciones, trastornos por consumo de drogas, problemas en el trabajo y en la escuela, muerte</a:t>
            </a:r>
            <a:r>
              <a:rPr lang="x-es-XL" dirty="0" smtClean="0">
                <a:latin typeface="+mn-lt"/>
              </a:rPr>
              <a:t>.</a:t>
            </a:r>
            <a:endParaRPr lang="x-es-XL" dirty="0">
              <a:latin typeface="+mn-lt"/>
            </a:endParaRPr>
          </a:p>
          <a:p>
            <a:pPr marL="76200" indent="0">
              <a:buNone/>
            </a:pPr>
            <a:r>
              <a:rPr lang="es-ES" sz="1400" dirty="0" smtClean="0">
                <a:latin typeface="+mn-lt"/>
              </a:rPr>
              <a:t>https://www.deanfreedlandermd.com/eating-disorders?fbclid=IwAR0wkSAJMVHkMeWfRmhM7i5M1L9qljKxnU4Myf9779nDdsuXP2Oui05Ntk0</a:t>
            </a:r>
          </a:p>
          <a:p>
            <a:pPr>
              <a:spcBef>
                <a:spcPts val="1000"/>
              </a:spcBef>
            </a:pPr>
            <a:endParaRPr sz="2000" dirty="0">
              <a:latin typeface="+mn-lt"/>
            </a:endParaRPr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12</a:t>
            </a:fld>
            <a:endParaRPr lang="en"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+mj-lt"/>
              </a:rPr>
              <a:t>Riesgo para la salud</a:t>
            </a:r>
            <a:endParaRPr lang="es-E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9367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77377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s-ES" sz="1800" dirty="0" smtClean="0">
                <a:latin typeface="+mn-lt"/>
              </a:rPr>
              <a:t>Cualquiera puede tener un trastorno de la conducta alimentaria, pero los adolescentes de entre 13 y 17 años son los más afectados.</a:t>
            </a:r>
          </a:p>
          <a:p>
            <a:pPr marL="76200" indent="0">
              <a:buNone/>
            </a:pPr>
            <a:r>
              <a:rPr lang="es-ES" sz="1400" dirty="0" smtClean="0">
                <a:latin typeface="+mn-lt"/>
              </a:rPr>
              <a:t>https://www.nhs.uk/mental-health/feelings-symptoms-behaviours/behaviours/eating-disorders/overview/?fbclid=IwAR3cZEsZoVZmOSmXspI2OFJC5XADheSK2n81dqskzMBZPGC2BRxlKekcM80</a:t>
            </a:r>
          </a:p>
          <a:p>
            <a:r>
              <a:rPr lang="es-ES" sz="1800" dirty="0" smtClean="0">
                <a:latin typeface="+mn-lt"/>
              </a:rPr>
              <a:t>La AN afecta a aproximadamente el 0,5 % de las mujeres jóvenes de cultura occidental. </a:t>
            </a:r>
          </a:p>
          <a:p>
            <a:r>
              <a:rPr lang="es-ES" sz="1800" dirty="0" smtClean="0">
                <a:latin typeface="+mn-lt"/>
              </a:rPr>
              <a:t>La BN afecta a aproximadamente el 2 % de las mujeres jóvenes de cultura occidental. </a:t>
            </a:r>
          </a:p>
          <a:p>
            <a:r>
              <a:rPr lang="es-ES" sz="1800" dirty="0" smtClean="0">
                <a:latin typeface="+mn-lt"/>
              </a:rPr>
              <a:t>La prevalencia de estos trastornos en varones es aproximadamente una décima parte de la prevalencia en mujeres.</a:t>
            </a:r>
          </a:p>
          <a:p>
            <a:pPr marL="76200" indent="0">
              <a:buNone/>
            </a:pPr>
            <a:r>
              <a:rPr lang="es-ES" sz="1400" dirty="0" smtClean="0">
                <a:latin typeface="+mn-lt"/>
              </a:rPr>
              <a:t>Hsu, L.G., 1996</a:t>
            </a:r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13</a:t>
            </a:fld>
            <a:endParaRPr lang="en"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+mj-lt"/>
              </a:rPr>
              <a:t>Epidemiología</a:t>
            </a:r>
            <a:endParaRPr lang="es-E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5811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58895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s-ES" sz="1800" dirty="0" smtClean="0">
                <a:latin typeface="+mn-lt"/>
              </a:rPr>
              <a:t>Normalmente los pacientes presentan un </a:t>
            </a:r>
            <a:r>
              <a:rPr lang="es-ES" sz="1800" b="1" dirty="0" smtClean="0">
                <a:latin typeface="+mn-lt"/>
              </a:rPr>
              <a:t>peso insuficiente</a:t>
            </a:r>
            <a:r>
              <a:rPr lang="es-ES" sz="1800" dirty="0" smtClean="0">
                <a:latin typeface="+mn-lt"/>
              </a:rPr>
              <a:t>.</a:t>
            </a:r>
          </a:p>
          <a:p>
            <a:r>
              <a:rPr lang="es-ES" sz="1800" dirty="0" smtClean="0">
                <a:latin typeface="+mn-lt"/>
              </a:rPr>
              <a:t>Esté atento a los hábitos alimentarios y las creencias que pueden señalar a una conducta poco saludable, así como a la presión social que puede desencadenar trastornos de la conducta alimentaria. </a:t>
            </a:r>
          </a:p>
          <a:p>
            <a:r>
              <a:rPr lang="es-ES" sz="1800" dirty="0" smtClean="0">
                <a:latin typeface="+mn-lt"/>
              </a:rPr>
              <a:t>Otro de los signos de alerta de un trastorno de la conducta alimentaria puede ser el </a:t>
            </a:r>
            <a:r>
              <a:rPr lang="es-ES" sz="1800" b="1" dirty="0" smtClean="0">
                <a:latin typeface="+mn-lt"/>
              </a:rPr>
              <a:t>exceso de ejercicio</a:t>
            </a:r>
            <a:r>
              <a:rPr lang="es-ES" sz="1800" dirty="0" smtClean="0">
                <a:latin typeface="+mn-lt"/>
              </a:rPr>
              <a:t>.</a:t>
            </a:r>
          </a:p>
          <a:p>
            <a:pPr marL="76200" indent="0">
              <a:buNone/>
            </a:pPr>
            <a:r>
              <a:rPr lang="es-ES" sz="1400" dirty="0" smtClean="0">
                <a:latin typeface="+mn-lt"/>
              </a:rPr>
              <a:t>https://www.deanfreedlandermd.com/eating-disorders?fbclid=IwAR0wkSAJMVHkMeWfRmhM7i5M1L9qljKxnU4Myf9779nDdsuXP2Oui05Ntk0</a:t>
            </a:r>
            <a:endParaRPr lang="es-ES" sz="1400" dirty="0">
              <a:latin typeface="+mn-lt"/>
            </a:endParaRPr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14</a:t>
            </a:fld>
            <a:endParaRPr lang="en"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+mj-lt"/>
              </a:rPr>
              <a:t>Cuidado </a:t>
            </a:r>
            <a:endParaRPr lang="es-E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0135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83837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s-ES" sz="1800" dirty="0" smtClean="0">
                <a:latin typeface="+mn-lt"/>
              </a:rPr>
              <a:t>Los planes terapéuticos para los trastornos de la conducta alimentaria se adaptan específicamente a cada persona y pueden incluir una combinación de varias terapias:</a:t>
            </a:r>
          </a:p>
          <a:p>
            <a:pPr lvl="1"/>
            <a:r>
              <a:rPr lang="es-ES" sz="1800" dirty="0" smtClean="0">
                <a:latin typeface="+mn-lt"/>
              </a:rPr>
              <a:t>Orientación nutricional</a:t>
            </a:r>
          </a:p>
          <a:p>
            <a:pPr lvl="1"/>
            <a:r>
              <a:rPr lang="es-ES" sz="1800" dirty="0" smtClean="0">
                <a:latin typeface="+mn-lt"/>
              </a:rPr>
              <a:t>Psicoterapia</a:t>
            </a:r>
          </a:p>
          <a:p>
            <a:pPr lvl="1"/>
            <a:r>
              <a:rPr lang="es-ES" sz="1800" dirty="0" smtClean="0">
                <a:latin typeface="+mn-lt"/>
              </a:rPr>
              <a:t>Fármacos </a:t>
            </a:r>
          </a:p>
          <a:p>
            <a:pPr marL="76200" lvl="1" indent="0">
              <a:buClr>
                <a:schemeClr val="accent1"/>
              </a:buClr>
              <a:buNone/>
            </a:pPr>
            <a:r>
              <a:rPr lang="es-ES" sz="1400" dirty="0">
                <a:latin typeface="+mn-lt"/>
              </a:rPr>
              <a:t>https://www.healthline.com/nutrition/common-eating-disorders?fbclid=IwAR3nu2RVjMwC02h8gOXVcjmaUyWYZT6BIZSGeIEp6lFGOFS_MLb5jd6KHeE#do-you-have-one</a:t>
            </a:r>
          </a:p>
          <a:p>
            <a:pPr marL="533400" lvl="1" indent="0">
              <a:buNone/>
            </a:pPr>
            <a:endParaRPr lang="en-US" sz="1400" dirty="0">
              <a:latin typeface="+mn-lt"/>
            </a:endParaRPr>
          </a:p>
          <a:p>
            <a:pPr>
              <a:spcBef>
                <a:spcPts val="0"/>
              </a:spcBef>
            </a:pPr>
            <a:r>
              <a:rPr lang="es-ES" sz="1800" dirty="0" smtClean="0">
                <a:latin typeface="+mn-lt"/>
              </a:rPr>
              <a:t>Con tratamiento, muchas personas se recuperan de un trastorno de la conducta alimentaria.</a:t>
            </a:r>
          </a:p>
          <a:p>
            <a:pPr marL="76200" indent="0">
              <a:spcBef>
                <a:spcPts val="0"/>
              </a:spcBef>
              <a:buNone/>
            </a:pPr>
            <a:r>
              <a:rPr lang="es-ES" sz="1400" dirty="0" smtClean="0">
                <a:latin typeface="+mn-lt"/>
              </a:rPr>
              <a:t>https://www.nhs.uk/mental-health/feelings-symptoms-behaviours/behaviours/eating-disorders/overview/?fbclid=IwAR3cZEsZoVZmOSmXspI2OFJC5XADheSK2n81dqskzMBZPGC2BRxlKekcM80</a:t>
            </a:r>
            <a:endParaRPr lang="es-ES" sz="1400" dirty="0">
              <a:latin typeface="+mn-lt"/>
            </a:endParaRPr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15</a:t>
            </a:fld>
            <a:endParaRPr lang="en"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+mj-lt"/>
              </a:rPr>
              <a:t>Tratamiento </a:t>
            </a:r>
            <a:endParaRPr lang="es-E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7451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58895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algn="just"/>
            <a:r>
              <a:rPr lang="es-ES" sz="1800" dirty="0" smtClean="0">
                <a:latin typeface="+mn-lt"/>
              </a:rPr>
              <a:t>Aunque el ejercicio es una intervención eficaz para muchos problemas de salud mental, a menudo no se ha tenido en cuenta como posible complemento al tratamiento de los TCA.</a:t>
            </a:r>
          </a:p>
          <a:p>
            <a:pPr marL="76200" indent="0" algn="r">
              <a:buNone/>
            </a:pPr>
            <a:r>
              <a:rPr lang="x-es-XL" sz="1600" dirty="0" smtClean="0">
                <a:latin typeface="+mn-lt"/>
              </a:rPr>
              <a:t>(</a:t>
            </a:r>
            <a:r>
              <a:rPr lang="x-es-XL" sz="1600" dirty="0">
                <a:latin typeface="+mn-lt"/>
              </a:rPr>
              <a:t>Cook et al., 2016)</a:t>
            </a:r>
          </a:p>
          <a:p>
            <a:r>
              <a:rPr lang="es-ES" sz="1800" dirty="0" smtClean="0">
                <a:latin typeface="+mn-lt"/>
              </a:rPr>
              <a:t>Las intervenciones que incorporan ejercicio con supervisión estricta y apoyo nutricional pueden ser saludables para las personas con TCA. </a:t>
            </a:r>
          </a:p>
          <a:p>
            <a:pPr marL="76200" indent="0" algn="r">
              <a:buNone/>
            </a:pPr>
            <a:r>
              <a:rPr lang="x-es-XL" sz="1600" dirty="0" smtClean="0">
                <a:latin typeface="+mn-lt"/>
              </a:rPr>
              <a:t>(</a:t>
            </a:r>
            <a:r>
              <a:rPr lang="x-es-XL" sz="1600" dirty="0">
                <a:latin typeface="+mn-lt"/>
              </a:rPr>
              <a:t>Quesnel et al., 2020)</a:t>
            </a:r>
          </a:p>
          <a:p>
            <a:r>
              <a:rPr lang="es-ES" sz="1800" dirty="0" smtClean="0">
                <a:latin typeface="+mn-lt"/>
              </a:rPr>
              <a:t>Basándose en un estudio cualitativo de las opiniones de expertos, Quesnel et al. 2020 dan recomendaciones específicas de cinesioterapia para el tratamiento de los TCA según el principio FITT.</a:t>
            </a:r>
          </a:p>
          <a:p>
            <a:pPr marL="76200" indent="0">
              <a:buNone/>
            </a:pPr>
            <a:endParaRPr lang="en-US" sz="1800" dirty="0"/>
          </a:p>
          <a:p>
            <a:pPr marL="76200" indent="0" algn="r">
              <a:buNone/>
            </a:pPr>
            <a:endParaRPr lang="en-US" sz="1800" dirty="0"/>
          </a:p>
          <a:p>
            <a:pPr marL="76200" indent="0" algn="r">
              <a:buNone/>
            </a:pPr>
            <a:endParaRPr lang="en-US" sz="18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16</a:t>
            </a:fld>
            <a:endParaRPr lang="en"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+mj-lt"/>
              </a:rPr>
              <a:t>Cinesioterapia para el tratamiento de los TCA</a:t>
            </a:r>
            <a:endParaRPr lang="es-E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6383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17</a:t>
            </a:fld>
            <a:endParaRPr lang="en"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+mj-lt"/>
              </a:rPr>
              <a:t>Tratamiento </a:t>
            </a:r>
            <a:endParaRPr lang="es-ES" b="1" dirty="0">
              <a:latin typeface="+mj-lt"/>
            </a:endParaRPr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xmlns="" id="{C7616037-4811-978C-11E4-F51925918F9E}"/>
              </a:ext>
            </a:extLst>
          </p:cNvPr>
          <p:cNvSpPr txBox="1">
            <a:spLocks/>
          </p:cNvSpPr>
          <p:nvPr/>
        </p:nvSpPr>
        <p:spPr>
          <a:xfrm>
            <a:off x="767375" y="2425967"/>
            <a:ext cx="6757800" cy="37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 Light"/>
              <a:buChar char="▸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▹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■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●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○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■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●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○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■"/>
              <a:defRPr sz="2400" b="0" i="0" u="none" strike="noStrike" cap="none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s-ES" sz="4000" b="1" dirty="0" smtClean="0">
                <a:solidFill>
                  <a:srgbClr val="C00000"/>
                </a:solidFill>
                <a:latin typeface="+mn-lt"/>
              </a:rPr>
              <a:t>F</a:t>
            </a:r>
            <a:r>
              <a:rPr lang="es-ES" b="1" dirty="0" smtClean="0">
                <a:latin typeface="+mn-lt"/>
              </a:rPr>
              <a:t> </a:t>
            </a:r>
            <a:r>
              <a:rPr lang="es-ES" sz="3200" b="1" dirty="0" smtClean="0">
                <a:latin typeface="+mn-lt"/>
              </a:rPr>
              <a:t>Frecuencia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s-ES" sz="4000" b="1" dirty="0" smtClean="0">
                <a:solidFill>
                  <a:srgbClr val="C00000"/>
                </a:solidFill>
                <a:latin typeface="+mn-lt"/>
              </a:rPr>
              <a:t>I</a:t>
            </a:r>
            <a:r>
              <a:rPr lang="es-ES" sz="32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s-ES" sz="3200" b="1" dirty="0" smtClean="0">
                <a:latin typeface="+mn-lt"/>
              </a:rPr>
              <a:t>Intensidad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s-ES" sz="4000" b="1" dirty="0" smtClean="0">
                <a:solidFill>
                  <a:srgbClr val="C00000"/>
                </a:solidFill>
                <a:latin typeface="+mn-lt"/>
              </a:rPr>
              <a:t>T</a:t>
            </a:r>
            <a:r>
              <a:rPr lang="es-ES" sz="32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s-ES" sz="3200" b="1" dirty="0" smtClean="0">
                <a:latin typeface="+mn-lt"/>
              </a:rPr>
              <a:t>Tiempo</a:t>
            </a:r>
            <a:r>
              <a:rPr lang="es-ES" sz="3200" dirty="0" smtClean="0">
                <a:latin typeface="+mn-lt"/>
              </a:rPr>
              <a:t> </a:t>
            </a:r>
            <a:r>
              <a:rPr lang="es-ES" i="1" dirty="0" smtClean="0">
                <a:latin typeface="+mn-lt"/>
              </a:rPr>
              <a:t>	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</a:pPr>
            <a:r>
              <a:rPr lang="es-ES" sz="4000" b="1" dirty="0" smtClean="0">
                <a:solidFill>
                  <a:srgbClr val="C00000"/>
                </a:solidFill>
                <a:latin typeface="+mn-lt"/>
              </a:rPr>
              <a:t>T </a:t>
            </a:r>
            <a:r>
              <a:rPr lang="es-ES" sz="3200" b="1" dirty="0" smtClean="0">
                <a:latin typeface="+mn-lt"/>
              </a:rPr>
              <a:t>Tipo</a:t>
            </a:r>
            <a:endParaRPr lang="es-ES" sz="3200" b="1" dirty="0">
              <a:latin typeface="+mn-lt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095EF11E-8E1A-1F1B-B7ED-93DC074D5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997200"/>
            <a:ext cx="3671888" cy="313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acsmlogo3">
            <a:extLst>
              <a:ext uri="{FF2B5EF4-FFF2-40B4-BE49-F238E27FC236}">
                <a16:creationId xmlns:a16="http://schemas.microsoft.com/office/drawing/2014/main" xmlns="" id="{F0D25E33-04CF-270A-88EB-6D0AAEB0F6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1981200"/>
            <a:ext cx="1598612" cy="1471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2303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58895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s-ES" dirty="0" smtClean="0">
                <a:latin typeface="+mn-lt"/>
              </a:rPr>
              <a:t>La cinesioterapia puede empezar con una única sesión a la semana y ampliarse hasta 5 o 6 días (sesiones) a la semana.</a:t>
            </a:r>
          </a:p>
          <a:p>
            <a:r>
              <a:rPr lang="es-ES" dirty="0" smtClean="0">
                <a:latin typeface="+mn-lt"/>
              </a:rPr>
              <a:t>Supervisión médica (por ejemplo, electrólitos).</a:t>
            </a:r>
            <a:endParaRPr lang="es-ES" dirty="0">
              <a:latin typeface="+mn-lt"/>
            </a:endParaRPr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18</a:t>
            </a:fld>
            <a:endParaRPr lang="en"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+mj-lt"/>
              </a:rPr>
              <a:t>Frecuencia</a:t>
            </a:r>
            <a:endParaRPr lang="es-E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76091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58895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x-es-XL" dirty="0">
                <a:latin typeface="+mn-lt"/>
              </a:rPr>
              <a:t>Individual, según cómo se sienta el paciente.</a:t>
            </a:r>
          </a:p>
          <a:p>
            <a:r>
              <a:rPr lang="x-es-XL" dirty="0">
                <a:latin typeface="+mn-lt"/>
              </a:rPr>
              <a:t>Progreso de intensidad baja (es decir, se puede continuar hablando) a moderada (es decir, se respira con dificultad).</a:t>
            </a:r>
          </a:p>
          <a:p>
            <a:r>
              <a:rPr lang="x-es-XL" dirty="0">
                <a:latin typeface="+mn-lt"/>
              </a:rPr>
              <a:t>Ejercicios de resistencia: la intensidad debe ser suficiente para ayudar a recuperar la masa mucular perdida.</a:t>
            </a:r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19</a:t>
            </a:fld>
            <a:endParaRPr lang="en"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+mj-lt"/>
              </a:rPr>
              <a:t>Intensidad</a:t>
            </a:r>
            <a:endParaRPr lang="es-E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59665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4"/>
          <p:cNvSpPr txBox="1">
            <a:spLocks noGrp="1"/>
          </p:cNvSpPr>
          <p:nvPr>
            <p:ph type="title"/>
          </p:nvPr>
        </p:nvSpPr>
        <p:spPr>
          <a:xfrm>
            <a:off x="609600" y="694108"/>
            <a:ext cx="6757800" cy="91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139700"/>
            <a:r>
              <a:rPr lang="es-ES" sz="1800" dirty="0" smtClean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Número de proyecto: 2021-1-RO01- KA220-HED-38B739A3</a:t>
            </a:r>
            <a:endParaRPr lang="es-ES" sz="1800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66" name="Google Shape;166;p14"/>
          <p:cNvSpPr txBox="1">
            <a:spLocks noGrp="1"/>
          </p:cNvSpPr>
          <p:nvPr>
            <p:ph type="body" idx="2"/>
          </p:nvPr>
        </p:nvSpPr>
        <p:spPr>
          <a:xfrm>
            <a:off x="395537" y="4437112"/>
            <a:ext cx="7996145" cy="576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139700" indent="0" algn="ctr">
              <a:buNone/>
            </a:pPr>
            <a:r>
              <a:rPr lang="x-es-XL" sz="1400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La financiación de la Comisión Europea para la elaboración de esta presentación no constituye una adhesión a su contenido, que refleja exclusivamente las opiniones de los autores, y no puede responsabilizarse a la </a:t>
            </a:r>
            <a:r>
              <a:rPr lang="es-ES" sz="1400" dirty="0" smtClean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Comisión</a:t>
            </a:r>
            <a:r>
              <a:rPr lang="x-es-XL" sz="1400" dirty="0" smtClean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es-ES" sz="1400" dirty="0" smtClean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del uso que pueda hacerse de la información que contiene</a:t>
            </a:r>
            <a:r>
              <a:rPr lang="x-es-XL" sz="1400" dirty="0" smtClean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.</a:t>
            </a:r>
            <a:endParaRPr lang="x-es-XL" sz="1400" dirty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endParaRPr sz="1400" dirty="0">
              <a:solidFill>
                <a:schemeClr val="accent2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sz="1400" dirty="0">
              <a:solidFill>
                <a:schemeClr val="accent2"/>
              </a:solidFill>
            </a:endParaRPr>
          </a:p>
        </p:txBody>
      </p:sp>
      <p:sp>
        <p:nvSpPr>
          <p:cNvPr id="167" name="Google Shape;167;p14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2</a:t>
            </a:fld>
            <a:endParaRPr lang="en" kern="0">
              <a:solidFill>
                <a:srgbClr val="748394"/>
              </a:solidFill>
            </a:endParaRPr>
          </a:p>
        </p:txBody>
      </p:sp>
      <p:grpSp>
        <p:nvGrpSpPr>
          <p:cNvPr id="168" name="Google Shape;168;p14"/>
          <p:cNvGrpSpPr/>
          <p:nvPr/>
        </p:nvGrpSpPr>
        <p:grpSpPr>
          <a:xfrm>
            <a:off x="8391682" y="609600"/>
            <a:ext cx="450753" cy="450708"/>
            <a:chOff x="3277794" y="2969995"/>
            <a:chExt cx="457200" cy="457200"/>
          </a:xfrm>
        </p:grpSpPr>
        <p:sp>
          <p:nvSpPr>
            <p:cNvPr id="169" name="Google Shape;169;p14"/>
            <p:cNvSpPr/>
            <p:nvPr/>
          </p:nvSpPr>
          <p:spPr>
            <a:xfrm>
              <a:off x="3277794" y="2969995"/>
              <a:ext cx="457200" cy="171450"/>
            </a:xfrm>
            <a:custGeom>
              <a:avLst/>
              <a:gdLst/>
              <a:ahLst/>
              <a:cxnLst/>
              <a:rect l="l" t="t" r="r" b="b"/>
              <a:pathLst>
                <a:path w="457200" h="171450" extrusionOk="0">
                  <a:moveTo>
                    <a:pt x="19050" y="104775"/>
                  </a:moveTo>
                  <a:lnTo>
                    <a:pt x="40005" y="104775"/>
                  </a:lnTo>
                  <a:cubicBezTo>
                    <a:pt x="48578" y="142875"/>
                    <a:pt x="82868" y="171450"/>
                    <a:pt x="123825" y="171450"/>
                  </a:cubicBezTo>
                  <a:cubicBezTo>
                    <a:pt x="164783" y="171450"/>
                    <a:pt x="199073" y="142875"/>
                    <a:pt x="207645" y="104775"/>
                  </a:cubicBezTo>
                  <a:lnTo>
                    <a:pt x="250508" y="104775"/>
                  </a:lnTo>
                  <a:cubicBezTo>
                    <a:pt x="259080" y="142875"/>
                    <a:pt x="293370" y="171450"/>
                    <a:pt x="334328" y="171450"/>
                  </a:cubicBezTo>
                  <a:cubicBezTo>
                    <a:pt x="375285" y="171450"/>
                    <a:pt x="409575" y="142875"/>
                    <a:pt x="418148" y="104775"/>
                  </a:cubicBezTo>
                  <a:lnTo>
                    <a:pt x="438150" y="104775"/>
                  </a:lnTo>
                  <a:cubicBezTo>
                    <a:pt x="448628" y="104775"/>
                    <a:pt x="457200" y="96203"/>
                    <a:pt x="457200" y="85725"/>
                  </a:cubicBezTo>
                  <a:cubicBezTo>
                    <a:pt x="457200" y="75248"/>
                    <a:pt x="448628" y="66675"/>
                    <a:pt x="438150" y="66675"/>
                  </a:cubicBezTo>
                  <a:lnTo>
                    <a:pt x="417195" y="66675"/>
                  </a:lnTo>
                  <a:cubicBezTo>
                    <a:pt x="408623" y="28575"/>
                    <a:pt x="374333" y="0"/>
                    <a:pt x="333375" y="0"/>
                  </a:cubicBezTo>
                  <a:cubicBezTo>
                    <a:pt x="292418" y="0"/>
                    <a:pt x="258128" y="28575"/>
                    <a:pt x="249555" y="66675"/>
                  </a:cubicBezTo>
                  <a:lnTo>
                    <a:pt x="206693" y="66675"/>
                  </a:lnTo>
                  <a:cubicBezTo>
                    <a:pt x="198120" y="28575"/>
                    <a:pt x="163830" y="0"/>
                    <a:pt x="122873" y="0"/>
                  </a:cubicBezTo>
                  <a:cubicBezTo>
                    <a:pt x="81915" y="0"/>
                    <a:pt x="48578" y="28575"/>
                    <a:pt x="40005" y="66675"/>
                  </a:cubicBezTo>
                  <a:lnTo>
                    <a:pt x="19050" y="66675"/>
                  </a:lnTo>
                  <a:cubicBezTo>
                    <a:pt x="8573" y="66675"/>
                    <a:pt x="0" y="75248"/>
                    <a:pt x="0" y="85725"/>
                  </a:cubicBezTo>
                  <a:cubicBezTo>
                    <a:pt x="0" y="96203"/>
                    <a:pt x="8573" y="104775"/>
                    <a:pt x="19050" y="104775"/>
                  </a:cubicBezTo>
                  <a:close/>
                  <a:moveTo>
                    <a:pt x="289560" y="66675"/>
                  </a:moveTo>
                  <a:cubicBezTo>
                    <a:pt x="297180" y="49530"/>
                    <a:pt x="314325" y="38100"/>
                    <a:pt x="333375" y="38100"/>
                  </a:cubicBezTo>
                  <a:cubicBezTo>
                    <a:pt x="352425" y="38100"/>
                    <a:pt x="369570" y="49530"/>
                    <a:pt x="377190" y="66675"/>
                  </a:cubicBezTo>
                  <a:cubicBezTo>
                    <a:pt x="379095" y="72390"/>
                    <a:pt x="381000" y="79058"/>
                    <a:pt x="381000" y="85725"/>
                  </a:cubicBezTo>
                  <a:cubicBezTo>
                    <a:pt x="381000" y="92393"/>
                    <a:pt x="379095" y="99060"/>
                    <a:pt x="377190" y="104775"/>
                  </a:cubicBezTo>
                  <a:cubicBezTo>
                    <a:pt x="369570" y="121920"/>
                    <a:pt x="353378" y="133350"/>
                    <a:pt x="333375" y="133350"/>
                  </a:cubicBezTo>
                  <a:cubicBezTo>
                    <a:pt x="313373" y="133350"/>
                    <a:pt x="297180" y="121920"/>
                    <a:pt x="289560" y="104775"/>
                  </a:cubicBezTo>
                  <a:cubicBezTo>
                    <a:pt x="287655" y="99060"/>
                    <a:pt x="285750" y="92393"/>
                    <a:pt x="285750" y="85725"/>
                  </a:cubicBezTo>
                  <a:cubicBezTo>
                    <a:pt x="285750" y="79058"/>
                    <a:pt x="287655" y="72390"/>
                    <a:pt x="289560" y="66675"/>
                  </a:cubicBezTo>
                  <a:close/>
                  <a:moveTo>
                    <a:pt x="80010" y="66675"/>
                  </a:moveTo>
                  <a:cubicBezTo>
                    <a:pt x="87630" y="49530"/>
                    <a:pt x="104775" y="38100"/>
                    <a:pt x="123825" y="38100"/>
                  </a:cubicBezTo>
                  <a:cubicBezTo>
                    <a:pt x="142875" y="38100"/>
                    <a:pt x="160020" y="49530"/>
                    <a:pt x="167640" y="66675"/>
                  </a:cubicBezTo>
                  <a:cubicBezTo>
                    <a:pt x="169545" y="72390"/>
                    <a:pt x="171450" y="79058"/>
                    <a:pt x="171450" y="85725"/>
                  </a:cubicBezTo>
                  <a:cubicBezTo>
                    <a:pt x="171450" y="92393"/>
                    <a:pt x="169545" y="99060"/>
                    <a:pt x="167640" y="104775"/>
                  </a:cubicBezTo>
                  <a:cubicBezTo>
                    <a:pt x="160020" y="121920"/>
                    <a:pt x="143828" y="133350"/>
                    <a:pt x="123825" y="133350"/>
                  </a:cubicBezTo>
                  <a:cubicBezTo>
                    <a:pt x="103823" y="133350"/>
                    <a:pt x="87630" y="121920"/>
                    <a:pt x="80010" y="104775"/>
                  </a:cubicBezTo>
                  <a:cubicBezTo>
                    <a:pt x="78105" y="99060"/>
                    <a:pt x="76200" y="92393"/>
                    <a:pt x="76200" y="85725"/>
                  </a:cubicBezTo>
                  <a:cubicBezTo>
                    <a:pt x="76200" y="79058"/>
                    <a:pt x="78105" y="72390"/>
                    <a:pt x="80010" y="6667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170;p14"/>
            <p:cNvSpPr/>
            <p:nvPr/>
          </p:nvSpPr>
          <p:spPr>
            <a:xfrm>
              <a:off x="3430194" y="3189070"/>
              <a:ext cx="304800" cy="238125"/>
            </a:xfrm>
            <a:custGeom>
              <a:avLst/>
              <a:gdLst/>
              <a:ahLst/>
              <a:cxnLst/>
              <a:rect l="l" t="t" r="r" b="b"/>
              <a:pathLst>
                <a:path w="304800" h="238125" extrusionOk="0">
                  <a:moveTo>
                    <a:pt x="295275" y="0"/>
                  </a:moveTo>
                  <a:lnTo>
                    <a:pt x="9525" y="0"/>
                  </a:lnTo>
                  <a:cubicBezTo>
                    <a:pt x="4763" y="0"/>
                    <a:pt x="0" y="4763"/>
                    <a:pt x="0" y="9525"/>
                  </a:cubicBezTo>
                  <a:lnTo>
                    <a:pt x="0" y="47625"/>
                  </a:lnTo>
                  <a:lnTo>
                    <a:pt x="142875" y="47625"/>
                  </a:lnTo>
                  <a:cubicBezTo>
                    <a:pt x="159068" y="47625"/>
                    <a:pt x="171450" y="60007"/>
                    <a:pt x="171450" y="76200"/>
                  </a:cubicBezTo>
                  <a:lnTo>
                    <a:pt x="171450" y="238125"/>
                  </a:lnTo>
                  <a:lnTo>
                    <a:pt x="304800" y="238125"/>
                  </a:lnTo>
                  <a:lnTo>
                    <a:pt x="304800" y="9525"/>
                  </a:lnTo>
                  <a:cubicBezTo>
                    <a:pt x="304800" y="4763"/>
                    <a:pt x="300038" y="0"/>
                    <a:pt x="29527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14"/>
            <p:cNvSpPr/>
            <p:nvPr/>
          </p:nvSpPr>
          <p:spPr>
            <a:xfrm>
              <a:off x="3277794" y="3255745"/>
              <a:ext cx="304800" cy="171450"/>
            </a:xfrm>
            <a:custGeom>
              <a:avLst/>
              <a:gdLst/>
              <a:ahLst/>
              <a:cxnLst/>
              <a:rect l="l" t="t" r="r" b="b"/>
              <a:pathLst>
                <a:path w="304800" h="171450" extrusionOk="0">
                  <a:moveTo>
                    <a:pt x="285750" y="0"/>
                  </a:moveTo>
                  <a:lnTo>
                    <a:pt x="19050" y="0"/>
                  </a:lnTo>
                  <a:cubicBezTo>
                    <a:pt x="8573" y="0"/>
                    <a:pt x="0" y="8572"/>
                    <a:pt x="0" y="19050"/>
                  </a:cubicBezTo>
                  <a:lnTo>
                    <a:pt x="0" y="170498"/>
                  </a:lnTo>
                  <a:cubicBezTo>
                    <a:pt x="0" y="170498"/>
                    <a:pt x="0" y="170498"/>
                    <a:pt x="953" y="171450"/>
                  </a:cubicBezTo>
                  <a:lnTo>
                    <a:pt x="304800" y="171450"/>
                  </a:lnTo>
                  <a:lnTo>
                    <a:pt x="304800" y="171450"/>
                  </a:lnTo>
                  <a:lnTo>
                    <a:pt x="304800" y="19050"/>
                  </a:lnTo>
                  <a:cubicBezTo>
                    <a:pt x="304800" y="8572"/>
                    <a:pt x="296228" y="0"/>
                    <a:pt x="285750" y="0"/>
                  </a:cubicBezTo>
                  <a:close/>
                  <a:moveTo>
                    <a:pt x="242888" y="142875"/>
                  </a:moveTo>
                  <a:lnTo>
                    <a:pt x="61913" y="142875"/>
                  </a:lnTo>
                  <a:cubicBezTo>
                    <a:pt x="54293" y="142875"/>
                    <a:pt x="47625" y="136208"/>
                    <a:pt x="47625" y="128588"/>
                  </a:cubicBezTo>
                  <a:cubicBezTo>
                    <a:pt x="47625" y="120968"/>
                    <a:pt x="54293" y="114300"/>
                    <a:pt x="61913" y="114300"/>
                  </a:cubicBezTo>
                  <a:lnTo>
                    <a:pt x="242888" y="114300"/>
                  </a:lnTo>
                  <a:cubicBezTo>
                    <a:pt x="250508" y="114300"/>
                    <a:pt x="257175" y="120968"/>
                    <a:pt x="257175" y="128588"/>
                  </a:cubicBezTo>
                  <a:cubicBezTo>
                    <a:pt x="257175" y="136208"/>
                    <a:pt x="250508" y="142875"/>
                    <a:pt x="242888" y="142875"/>
                  </a:cubicBezTo>
                  <a:close/>
                  <a:moveTo>
                    <a:pt x="242888" y="85725"/>
                  </a:moveTo>
                  <a:lnTo>
                    <a:pt x="61913" y="85725"/>
                  </a:lnTo>
                  <a:cubicBezTo>
                    <a:pt x="54293" y="85725"/>
                    <a:pt x="47625" y="79057"/>
                    <a:pt x="47625" y="71438"/>
                  </a:cubicBezTo>
                  <a:cubicBezTo>
                    <a:pt x="47625" y="63818"/>
                    <a:pt x="54293" y="57150"/>
                    <a:pt x="61913" y="57150"/>
                  </a:cubicBezTo>
                  <a:lnTo>
                    <a:pt x="242888" y="57150"/>
                  </a:lnTo>
                  <a:cubicBezTo>
                    <a:pt x="250508" y="57150"/>
                    <a:pt x="257175" y="63818"/>
                    <a:pt x="257175" y="71438"/>
                  </a:cubicBezTo>
                  <a:cubicBezTo>
                    <a:pt x="257175" y="79057"/>
                    <a:pt x="250508" y="85725"/>
                    <a:pt x="242888" y="8572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564904"/>
            <a:ext cx="7543875" cy="1582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81760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58895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s-ES" dirty="0" smtClean="0">
                <a:latin typeface="+mn-lt"/>
              </a:rPr>
              <a:t>Protocolo gradual.</a:t>
            </a:r>
          </a:p>
          <a:p>
            <a:r>
              <a:rPr lang="es-ES" dirty="0" smtClean="0">
                <a:latin typeface="+mn-lt"/>
              </a:rPr>
              <a:t>Empiece con 10 min, luego 20 min y más adelante 30 min.</a:t>
            </a:r>
          </a:p>
          <a:p>
            <a:r>
              <a:rPr lang="es-ES" dirty="0" smtClean="0">
                <a:latin typeface="+mn-lt"/>
              </a:rPr>
              <a:t>Progreso con la intensidad de la actividad.</a:t>
            </a:r>
            <a:endParaRPr lang="es-ES" dirty="0">
              <a:latin typeface="+mn-lt"/>
            </a:endParaRPr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20</a:t>
            </a:fld>
            <a:endParaRPr lang="en"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+mj-lt"/>
              </a:rPr>
              <a:t>Tiempo</a:t>
            </a:r>
            <a:endParaRPr lang="es-E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25468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58895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s-ES" dirty="0" smtClean="0">
                <a:latin typeface="+mn-lt"/>
              </a:rPr>
              <a:t>Empiece con ejercicios de flexibilidad, como estiramientos.</a:t>
            </a:r>
          </a:p>
          <a:p>
            <a:r>
              <a:rPr lang="es-ES" dirty="0" smtClean="0">
                <a:latin typeface="+mn-lt"/>
              </a:rPr>
              <a:t>Incluya ejercicios de resistencia: el tipo de actividad más importante son los </a:t>
            </a:r>
            <a:r>
              <a:rPr lang="es-ES" b="1" dirty="0" smtClean="0">
                <a:latin typeface="+mn-lt"/>
              </a:rPr>
              <a:t>ejercicios de fuerza</a:t>
            </a:r>
            <a:r>
              <a:rPr lang="es-ES" dirty="0" smtClean="0">
                <a:latin typeface="+mn-lt"/>
              </a:rPr>
              <a:t> o </a:t>
            </a:r>
            <a:r>
              <a:rPr lang="es-ES" b="1" dirty="0" smtClean="0">
                <a:latin typeface="+mn-lt"/>
              </a:rPr>
              <a:t>resistencia</a:t>
            </a:r>
            <a:r>
              <a:rPr lang="es-ES" dirty="0" smtClean="0">
                <a:latin typeface="+mn-lt"/>
              </a:rPr>
              <a:t>.</a:t>
            </a:r>
          </a:p>
          <a:p>
            <a:r>
              <a:rPr lang="es-ES" dirty="0" smtClean="0">
                <a:latin typeface="+mn-lt"/>
              </a:rPr>
              <a:t>Cuidado con los ejercicios cardiovasculares: se puede abusar. Elija caminar y juegos en grupo.</a:t>
            </a:r>
            <a:endParaRPr lang="es-ES" dirty="0">
              <a:latin typeface="+mn-lt"/>
            </a:endParaRPr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21</a:t>
            </a:fld>
            <a:endParaRPr lang="en"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+mj-lt"/>
              </a:rPr>
              <a:t>Tipo</a:t>
            </a:r>
            <a:endParaRPr lang="es-E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000878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35"/>
          <p:cNvSpPr txBox="1">
            <a:spLocks noGrp="1"/>
          </p:cNvSpPr>
          <p:nvPr>
            <p:ph type="title"/>
          </p:nvPr>
        </p:nvSpPr>
        <p:spPr>
          <a:xfrm>
            <a:off x="179513" y="2276872"/>
            <a:ext cx="4392487" cy="923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es-ES" sz="4000" b="1" dirty="0" smtClean="0">
                <a:latin typeface="+mj-lt"/>
              </a:rPr>
              <a:t>Supervisión </a:t>
            </a:r>
            <a:endParaRPr lang="es-ES" sz="4000" b="1" dirty="0">
              <a:latin typeface="+mj-lt"/>
            </a:endParaRPr>
          </a:p>
        </p:txBody>
      </p:sp>
      <p:sp>
        <p:nvSpPr>
          <p:cNvPr id="502" name="Google Shape;502;p35"/>
          <p:cNvSpPr txBox="1">
            <a:spLocks noGrp="1"/>
          </p:cNvSpPr>
          <p:nvPr>
            <p:ph type="body" idx="1"/>
          </p:nvPr>
        </p:nvSpPr>
        <p:spPr>
          <a:xfrm>
            <a:off x="611560" y="3356992"/>
            <a:ext cx="3613200" cy="186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ctr">
              <a:buNone/>
            </a:pPr>
            <a:r>
              <a:rPr lang="es-ES" dirty="0" smtClean="0">
                <a:latin typeface="+mn-lt"/>
              </a:rPr>
              <a:t>Supervise a sus pacientes en todo momento.</a:t>
            </a:r>
          </a:p>
          <a:p>
            <a:pPr marL="0" indent="0" algn="ctr">
              <a:buNone/>
            </a:pPr>
            <a:endParaRPr lang="es-ES" b="1" dirty="0">
              <a:solidFill>
                <a:schemeClr val="accent3"/>
              </a:solidFill>
              <a:latin typeface="+mn-lt"/>
              <a:ea typeface="Barlow"/>
              <a:cs typeface="Barlow"/>
              <a:sym typeface="Barlow"/>
            </a:endParaRPr>
          </a:p>
        </p:txBody>
      </p:sp>
      <p:sp>
        <p:nvSpPr>
          <p:cNvPr id="503" name="Google Shape;503;p35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22</a:t>
            </a:fld>
            <a:endParaRPr lang="en" kern="0">
              <a:solidFill>
                <a:srgbClr val="748394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492896"/>
            <a:ext cx="3552394" cy="199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131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35"/>
          <p:cNvSpPr txBox="1">
            <a:spLocks noGrp="1"/>
          </p:cNvSpPr>
          <p:nvPr>
            <p:ph type="title"/>
          </p:nvPr>
        </p:nvSpPr>
        <p:spPr>
          <a:xfrm>
            <a:off x="179513" y="304800"/>
            <a:ext cx="4392487" cy="381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s-ES" sz="2800" dirty="0" smtClean="0">
                <a:latin typeface="+mj-lt"/>
              </a:rPr>
              <a:t>Bibliografía</a:t>
            </a:r>
            <a:endParaRPr lang="es-ES" sz="2800" dirty="0">
              <a:latin typeface="+mj-lt"/>
            </a:endParaRPr>
          </a:p>
        </p:txBody>
      </p:sp>
      <p:sp>
        <p:nvSpPr>
          <p:cNvPr id="502" name="Google Shape;502;p35"/>
          <p:cNvSpPr txBox="1">
            <a:spLocks noGrp="1"/>
          </p:cNvSpPr>
          <p:nvPr>
            <p:ph type="body" idx="1"/>
          </p:nvPr>
        </p:nvSpPr>
        <p:spPr>
          <a:xfrm>
            <a:off x="179513" y="851950"/>
            <a:ext cx="4240087" cy="554885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x-es-XL" sz="1100" dirty="0">
                <a:latin typeface="+mn-lt"/>
                <a:cs typeface="Calibri" panose="020F0502020204030204" pitchFamily="34" charset="0"/>
                <a:sym typeface="Barlow"/>
              </a:rPr>
              <a:t>Cook BJ, Wonderlich SA, Mitchell JE, Thompson R, Sherman R, McCallum K. Exercise in Eating Disorders Treatment: Systematic Review and Proposal of Guidelines. Med Sci Sports Exerc. 2016 Jul;48(7):1408-14. doi: 10.1249/MSS.0000000000000912.</a:t>
            </a:r>
          </a:p>
          <a:p>
            <a:pPr marL="0" indent="0">
              <a:spcBef>
                <a:spcPts val="0"/>
              </a:spcBef>
              <a:buNone/>
            </a:pPr>
            <a:endParaRPr lang="ca-ES" sz="1100" b="0" i="0" dirty="0" smtClean="0">
              <a:solidFill>
                <a:srgbClr val="222222"/>
              </a:solidFill>
              <a:effectLst/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x-es-XL" sz="1100" b="0" i="0" dirty="0" smtClean="0">
                <a:solidFill>
                  <a:srgbClr val="222222"/>
                </a:solidFill>
                <a:effectLst/>
                <a:latin typeface="+mn-lt"/>
              </a:rPr>
              <a:t>Hsu</a:t>
            </a:r>
            <a:r>
              <a:rPr lang="x-es-XL" sz="1100" b="0" i="0" dirty="0">
                <a:solidFill>
                  <a:srgbClr val="222222"/>
                </a:solidFill>
                <a:effectLst/>
                <a:latin typeface="+mn-lt"/>
              </a:rPr>
              <a:t>, L. G. (1996). Epidemiology of the eating disorders. </a:t>
            </a:r>
            <a:r>
              <a:rPr lang="x-es-XL" sz="1100" b="0" i="1" dirty="0">
                <a:solidFill>
                  <a:srgbClr val="222222"/>
                </a:solidFill>
                <a:effectLst/>
                <a:latin typeface="+mn-lt"/>
              </a:rPr>
              <a:t>Psychiatric Clinics of North America</a:t>
            </a:r>
            <a:r>
              <a:rPr lang="x-es-XL" sz="1100" b="0" i="0" dirty="0">
                <a:solidFill>
                  <a:srgbClr val="222222"/>
                </a:solidFill>
                <a:effectLst/>
                <a:latin typeface="+mn-lt"/>
              </a:rPr>
              <a:t>, </a:t>
            </a:r>
            <a:r>
              <a:rPr lang="x-es-XL" sz="1100" b="0" i="1" dirty="0">
                <a:solidFill>
                  <a:srgbClr val="222222"/>
                </a:solidFill>
                <a:effectLst/>
                <a:latin typeface="+mn-lt"/>
              </a:rPr>
              <a:t>19</a:t>
            </a:r>
            <a:r>
              <a:rPr lang="x-es-XL" sz="1100" b="0" i="0" dirty="0">
                <a:solidFill>
                  <a:srgbClr val="222222"/>
                </a:solidFill>
                <a:effectLst/>
                <a:latin typeface="+mn-lt"/>
              </a:rPr>
              <a:t>(4), 681-700.</a:t>
            </a:r>
          </a:p>
          <a:p>
            <a:pPr marL="0" indent="0">
              <a:spcBef>
                <a:spcPts val="0"/>
              </a:spcBef>
              <a:buNone/>
            </a:pPr>
            <a:endParaRPr lang="ca-ES" sz="1100" b="0" i="0" dirty="0" smtClean="0">
              <a:solidFill>
                <a:srgbClr val="222222"/>
              </a:solidFill>
              <a:effectLst/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x-es-XL" sz="1100" b="0" i="0" dirty="0" smtClean="0">
                <a:solidFill>
                  <a:srgbClr val="222222"/>
                </a:solidFill>
                <a:effectLst/>
                <a:latin typeface="+mn-lt"/>
              </a:rPr>
              <a:t>Quesnel</a:t>
            </a:r>
            <a:r>
              <a:rPr lang="x-es-XL" sz="1100" b="0" i="0" dirty="0">
                <a:solidFill>
                  <a:srgbClr val="222222"/>
                </a:solidFill>
                <a:effectLst/>
                <a:latin typeface="+mn-lt"/>
              </a:rPr>
              <a:t>, D. A., Cook, B., &amp; Caperchione, C. (2020). Guiding principles to inform future exercise protocols for eating disorder treatment. </a:t>
            </a:r>
            <a:r>
              <a:rPr lang="x-es-XL" sz="1100" b="0" i="1" dirty="0">
                <a:solidFill>
                  <a:srgbClr val="222222"/>
                </a:solidFill>
                <a:effectLst/>
                <a:latin typeface="+mn-lt"/>
              </a:rPr>
              <a:t>The Health &amp; Fitness Journal of Canada</a:t>
            </a:r>
            <a:r>
              <a:rPr lang="x-es-XL" sz="1100" b="0" i="0" dirty="0">
                <a:solidFill>
                  <a:srgbClr val="222222"/>
                </a:solidFill>
                <a:effectLst/>
                <a:latin typeface="+mn-lt"/>
              </a:rPr>
              <a:t>, </a:t>
            </a:r>
            <a:r>
              <a:rPr lang="x-es-XL" sz="1100" b="0" i="1" dirty="0">
                <a:solidFill>
                  <a:srgbClr val="222222"/>
                </a:solidFill>
                <a:effectLst/>
                <a:latin typeface="+mn-lt"/>
              </a:rPr>
              <a:t>13</a:t>
            </a:r>
            <a:r>
              <a:rPr lang="x-es-XL" sz="1100" b="0" i="0" dirty="0">
                <a:solidFill>
                  <a:srgbClr val="222222"/>
                </a:solidFill>
                <a:effectLst/>
                <a:latin typeface="+mn-lt"/>
              </a:rPr>
              <a:t>(2), 3-15.</a:t>
            </a:r>
          </a:p>
          <a:p>
            <a:pPr marL="0" indent="0">
              <a:spcBef>
                <a:spcPts val="0"/>
              </a:spcBef>
              <a:buNone/>
            </a:pPr>
            <a:endParaRPr lang="ca-ES" sz="1100" dirty="0" smtClean="0">
              <a:latin typeface="+mn-lt"/>
              <a:cs typeface="Calibri" panose="020F0502020204030204" pitchFamily="34" charset="0"/>
              <a:sym typeface="Barlow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x-es-XL" sz="1100" dirty="0" smtClean="0">
                <a:latin typeface="+mn-lt"/>
                <a:cs typeface="Calibri" panose="020F0502020204030204" pitchFamily="34" charset="0"/>
                <a:sym typeface="Barlow"/>
              </a:rPr>
              <a:t>American </a:t>
            </a:r>
            <a:r>
              <a:rPr lang="x-es-XL" sz="1100" dirty="0">
                <a:latin typeface="+mn-lt"/>
                <a:cs typeface="Calibri" panose="020F0502020204030204" pitchFamily="34" charset="0"/>
                <a:sym typeface="Barlow"/>
              </a:rPr>
              <a:t>College of Sports Medicine </a:t>
            </a:r>
            <a:r>
              <a:rPr lang="x-es-XL" sz="1100" dirty="0">
                <a:latin typeface="+mn-lt"/>
                <a:cs typeface="Calibri" panose="020F0502020204030204" pitchFamily="34" charset="0"/>
                <a:sym typeface="Barlow"/>
                <a:hlinkClick r:id="rId3"/>
              </a:rPr>
              <a:t>https://www.acsm.org/</a:t>
            </a:r>
            <a:r>
              <a:rPr lang="x-es-XL" sz="1100" dirty="0">
                <a:latin typeface="+mn-lt"/>
                <a:cs typeface="Calibri" panose="020F0502020204030204" pitchFamily="34" charset="0"/>
                <a:sym typeface="Barlow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ca-ES" sz="1100" dirty="0" smtClean="0">
              <a:latin typeface="+mn-lt"/>
              <a:cs typeface="Calibri" panose="020F0502020204030204" pitchFamily="34" charset="0"/>
              <a:sym typeface="Barlow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x-es-XL" sz="1100" dirty="0" smtClean="0">
                <a:latin typeface="+mn-lt"/>
                <a:cs typeface="Calibri" panose="020F0502020204030204" pitchFamily="34" charset="0"/>
                <a:sym typeface="Barlow"/>
              </a:rPr>
              <a:t>Dean </a:t>
            </a:r>
            <a:r>
              <a:rPr lang="x-es-XL" sz="1100" dirty="0">
                <a:latin typeface="+mn-lt"/>
                <a:cs typeface="Calibri" panose="020F0502020204030204" pitchFamily="34" charset="0"/>
                <a:sym typeface="Barlow"/>
              </a:rPr>
              <a:t>Freedlander MD </a:t>
            </a:r>
            <a:r>
              <a:rPr lang="x-es-XL" sz="1100" dirty="0">
                <a:latin typeface="+mn-lt"/>
                <a:cs typeface="Calibri" panose="020F0502020204030204" pitchFamily="34" charset="0"/>
                <a:sym typeface="Barlow"/>
                <a:hlinkClick r:id="rId4"/>
              </a:rPr>
              <a:t>https://www.deanfreedlandermd.com/eating-disorders?fbclid=IwAR0wkSAJMVHkMeWfRmhM7i5M1L9qljKxnU4Myf9779nDdsuXP2Oui05Ntk0</a:t>
            </a:r>
          </a:p>
          <a:p>
            <a:pPr marL="0" indent="0">
              <a:spcBef>
                <a:spcPts val="0"/>
              </a:spcBef>
              <a:buNone/>
            </a:pPr>
            <a:endParaRPr lang="ca-ES" sz="1100" dirty="0" smtClean="0">
              <a:latin typeface="+mn-lt"/>
              <a:cs typeface="Calibri" panose="020F0502020204030204" pitchFamily="34" charset="0"/>
              <a:sym typeface="Barlow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x-es-XL" sz="1100" dirty="0" smtClean="0">
                <a:latin typeface="+mn-lt"/>
                <a:cs typeface="Calibri" panose="020F0502020204030204" pitchFamily="34" charset="0"/>
                <a:sym typeface="Barlow"/>
              </a:rPr>
              <a:t>Mayo </a:t>
            </a:r>
            <a:r>
              <a:rPr lang="x-es-XL" sz="1100" dirty="0">
                <a:latin typeface="+mn-lt"/>
                <a:cs typeface="Calibri" panose="020F0502020204030204" pitchFamily="34" charset="0"/>
                <a:sym typeface="Barlow"/>
              </a:rPr>
              <a:t>Clinic </a:t>
            </a:r>
            <a:r>
              <a:rPr lang="x-es-XL" sz="1100" dirty="0">
                <a:latin typeface="+mn-lt"/>
                <a:cs typeface="Calibri" panose="020F0502020204030204" pitchFamily="34" charset="0"/>
                <a:sym typeface="Barlow"/>
                <a:hlinkClick r:id="rId5"/>
              </a:rPr>
              <a:t>https://www.mayoclinic.org/diseases-conditions/eating-disorders/symptoms-causes/syc-20353603</a:t>
            </a:r>
          </a:p>
          <a:p>
            <a:pPr marL="0" indent="0">
              <a:spcBef>
                <a:spcPts val="0"/>
              </a:spcBef>
              <a:buNone/>
            </a:pPr>
            <a:endParaRPr lang="ca-ES" sz="1100" dirty="0" smtClean="0">
              <a:latin typeface="+mn-lt"/>
              <a:cs typeface="Calibri" panose="020F0502020204030204" pitchFamily="34" charset="0"/>
              <a:sym typeface="Barlow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x-es-XL" sz="1100" dirty="0" smtClean="0">
                <a:latin typeface="+mn-lt"/>
                <a:cs typeface="Calibri" panose="020F0502020204030204" pitchFamily="34" charset="0"/>
                <a:sym typeface="Barlow"/>
              </a:rPr>
              <a:t>Healthline </a:t>
            </a:r>
            <a:r>
              <a:rPr lang="x-es-XL" sz="1100" dirty="0">
                <a:latin typeface="+mn-lt"/>
                <a:cs typeface="Calibri" panose="020F0502020204030204" pitchFamily="34" charset="0"/>
                <a:sym typeface="Barlow"/>
                <a:hlinkClick r:id="rId6"/>
              </a:rPr>
              <a:t>https://www.healthline.com/nutrition/common-eating-disorders?fbclid=IwAR3nu2RVjMwC02h8gOXVcjmaUyWYZT6BIZSGeIEp6lFGOFS_MLb5jd6KHeE#causes</a:t>
            </a:r>
          </a:p>
          <a:p>
            <a:pPr marL="0" indent="0">
              <a:spcBef>
                <a:spcPts val="0"/>
              </a:spcBef>
              <a:buNone/>
            </a:pPr>
            <a:endParaRPr lang="ca-ES" sz="1100" dirty="0" smtClean="0">
              <a:latin typeface="+mn-lt"/>
              <a:cs typeface="Calibri" panose="020F0502020204030204" pitchFamily="34" charset="0"/>
              <a:sym typeface="Barlow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x-es-XL" sz="1100" dirty="0" smtClean="0">
                <a:latin typeface="+mn-lt"/>
                <a:cs typeface="Calibri" panose="020F0502020204030204" pitchFamily="34" charset="0"/>
                <a:sym typeface="Barlow"/>
              </a:rPr>
              <a:t>NHS </a:t>
            </a:r>
            <a:r>
              <a:rPr lang="x-es-XL" sz="1100" dirty="0">
                <a:latin typeface="+mn-lt"/>
                <a:cs typeface="Calibri" panose="020F0502020204030204" pitchFamily="34" charset="0"/>
                <a:sym typeface="Barlow"/>
                <a:hlinkClick r:id="rId7"/>
              </a:rPr>
              <a:t>https://www.nhs.uk/mental-health/feelings-symptoms-behaviours/behaviours/eating-disorders/overview/?fbclid=IwAR3cZEsZoVZmOSmXspI2OFJC5XADheSK2n81dqskzMBZPGC2BRxlKekcM80</a:t>
            </a:r>
          </a:p>
          <a:p>
            <a:pPr marL="0" indent="0">
              <a:buNone/>
            </a:pPr>
            <a:endParaRPr sz="1100" dirty="0">
              <a:latin typeface="Calibri" panose="020F0502020204030204" pitchFamily="34" charset="0"/>
              <a:cs typeface="Calibri" panose="020F0502020204030204" pitchFamily="34" charset="0"/>
              <a:sym typeface="Barlow"/>
            </a:endParaRPr>
          </a:p>
        </p:txBody>
      </p:sp>
      <p:sp>
        <p:nvSpPr>
          <p:cNvPr id="503" name="Google Shape;503;p35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23</a:t>
            </a:fld>
            <a:endParaRPr lang="en" kern="0">
              <a:solidFill>
                <a:srgbClr val="748394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492896"/>
            <a:ext cx="3552394" cy="199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504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8568952" cy="377377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s-ES" sz="2600" b="1" dirty="0" smtClean="0">
                <a:latin typeface="+mn-lt"/>
              </a:rPr>
              <a:t>Un trastorno de la conducta alimentaria es una enfermedad psiquiátrica por la que se utiliza el control de la comida para hacer frente a sentimientos y otras situaciones.</a:t>
            </a:r>
          </a:p>
          <a:p>
            <a:pPr>
              <a:spcBef>
                <a:spcPts val="0"/>
              </a:spcBef>
            </a:pPr>
            <a:endParaRPr lang="en-US" sz="2600" b="1" dirty="0"/>
          </a:p>
          <a:p>
            <a:pPr>
              <a:spcBef>
                <a:spcPts val="0"/>
              </a:spcBef>
            </a:pPr>
            <a:r>
              <a:rPr lang="es-ES" sz="2600" dirty="0" smtClean="0">
                <a:latin typeface="+mn-lt"/>
              </a:rPr>
              <a:t>Las conductas alimentarias poco saludables pueden ser, entre otras, comer demasiado o demasiado poco, o preocuparse por el peso o la forma física</a:t>
            </a:r>
            <a:r>
              <a:rPr lang="x-es-XL" sz="2600" dirty="0" smtClean="0"/>
              <a:t>.</a:t>
            </a:r>
            <a:endParaRPr lang="x-es-XL" sz="2600" dirty="0"/>
          </a:p>
          <a:p>
            <a:pPr marL="76200" indent="0">
              <a:buNone/>
            </a:pPr>
            <a:endParaRPr lang="ca-ES" sz="1600" dirty="0" smtClean="0">
              <a:latin typeface="+mn-lt"/>
            </a:endParaRPr>
          </a:p>
          <a:p>
            <a:pPr marL="76200" indent="0">
              <a:buNone/>
            </a:pPr>
            <a:r>
              <a:rPr lang="x-es-XL" sz="1400" dirty="0" smtClean="0">
                <a:latin typeface="+mn-lt"/>
              </a:rPr>
              <a:t>https</a:t>
            </a:r>
            <a:r>
              <a:rPr lang="x-es-XL" sz="1400" dirty="0">
                <a:latin typeface="+mn-lt"/>
              </a:rPr>
              <a:t>://www.nhs.uk/mental-health/feelings-symptoms-behaviours/behaviours/eating-disorders/overview/?fbclid=IwAR3cZEsZoVZmOSmXspI2OFJC5XADheSK2n81dqskzMBZPGC2BRxlKekcM80</a:t>
            </a:r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3</a:t>
            </a:fld>
            <a:endParaRPr lang="en" kern="0">
              <a:solidFill>
                <a:srgbClr val="74839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+mj-lt"/>
              </a:rPr>
              <a:t>Trastorno de la conducta alimentaria: definición</a:t>
            </a:r>
            <a:endParaRPr lang="es-ES" b="1" dirty="0">
              <a:latin typeface="+mj-lt"/>
            </a:endParaRPr>
          </a:p>
        </p:txBody>
      </p:sp>
      <p:grpSp>
        <p:nvGrpSpPr>
          <p:cNvPr id="3" name="Google Shape;204;p18">
            <a:extLst>
              <a:ext uri="{FF2B5EF4-FFF2-40B4-BE49-F238E27FC236}">
                <a16:creationId xmlns:a16="http://schemas.microsoft.com/office/drawing/2014/main" xmlns="" id="{FF008CE6-B16F-9266-A61E-88BB824ED647}"/>
              </a:ext>
            </a:extLst>
          </p:cNvPr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4" name="Google Shape;205;p18">
              <a:extLst>
                <a:ext uri="{FF2B5EF4-FFF2-40B4-BE49-F238E27FC236}">
                  <a16:creationId xmlns:a16="http://schemas.microsoft.com/office/drawing/2014/main" xmlns="" id="{3BBB5046-D41D-4860-BA84-6B7D75E8115B}"/>
                </a:ext>
              </a:extLst>
            </p:cNvPr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" name="Google Shape;206;p18">
              <a:extLst>
                <a:ext uri="{FF2B5EF4-FFF2-40B4-BE49-F238E27FC236}">
                  <a16:creationId xmlns:a16="http://schemas.microsoft.com/office/drawing/2014/main" xmlns="" id="{512D8273-3021-9765-6ACB-958EFB3F4229}"/>
                </a:ext>
              </a:extLst>
            </p:cNvPr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2739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5"/>
            <a:ext cx="8568952" cy="2826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s-ES" sz="2600" dirty="0" smtClean="0">
                <a:latin typeface="+mn-lt"/>
              </a:rPr>
              <a:t>Anorexia nerviosa [AN] </a:t>
            </a:r>
          </a:p>
          <a:p>
            <a:r>
              <a:rPr lang="es-ES" sz="2600" dirty="0" smtClean="0">
                <a:latin typeface="+mn-lt"/>
              </a:rPr>
              <a:t>Bulimia nerviosa [BN] </a:t>
            </a:r>
          </a:p>
          <a:p>
            <a:r>
              <a:rPr lang="es-ES" sz="2600" dirty="0" smtClean="0">
                <a:latin typeface="+mn-lt"/>
              </a:rPr>
              <a:t>Trastorno de atracones compulsivos</a:t>
            </a:r>
          </a:p>
          <a:p>
            <a:r>
              <a:rPr lang="es-ES" sz="2600" dirty="0" smtClean="0">
                <a:latin typeface="+mn-lt"/>
              </a:rPr>
              <a:t>Trastorno de rumiación </a:t>
            </a:r>
          </a:p>
          <a:p>
            <a:r>
              <a:rPr lang="es-ES" sz="2600" dirty="0" smtClean="0">
                <a:latin typeface="+mn-lt"/>
              </a:rPr>
              <a:t>Trastorno por evitación o restricción de la ingesta de alimentos</a:t>
            </a:r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4</a:t>
            </a:fld>
            <a:endParaRPr lang="en"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b="1" dirty="0" smtClean="0">
                <a:latin typeface="+mj-lt"/>
              </a:rPr>
              <a:t>Trastornos de la conducta alimentaria: </a:t>
            </a:r>
            <a:endParaRPr lang="es-ES" sz="2800" b="1" dirty="0">
              <a:latin typeface="+mj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187CAC4-E9EB-E721-76EA-36E98AFAC6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2724" y="2133600"/>
            <a:ext cx="2133600" cy="221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5505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67937" y="2261255"/>
            <a:ext cx="8568952" cy="421574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spcBef>
                <a:spcPts val="1000"/>
              </a:spcBef>
            </a:pPr>
            <a:r>
              <a:rPr lang="es-ES" sz="1800" dirty="0" smtClean="0">
                <a:latin typeface="+mn-lt"/>
              </a:rPr>
              <a:t>La anorexia nerviosa, que en general se llama simplemente anorexia, es un trastorno de la conducta alimentaria potencialmente mortal caracterizado por un peso corporal anómalamente bajo, un miedo intenso a ganar peso y una percepción distorsionada del peso o la figura. Las personas con anorexia hacen esfuerzos extremos para controlar su peso y su figura, lo que a veces afecta considerablemente a su salud y sus actividades cotidianas.</a:t>
            </a:r>
          </a:p>
          <a:p>
            <a:pPr>
              <a:spcBef>
                <a:spcPts val="1000"/>
              </a:spcBef>
            </a:pPr>
            <a:r>
              <a:rPr lang="es-ES" sz="1800" dirty="0" smtClean="0">
                <a:latin typeface="+mn-lt"/>
              </a:rPr>
              <a:t>Cuando alguien tiene anorexia, limita excesivamente las calorías o recurre a otros métodos para perder peso, como el exceso de ejercicio, el consumo de laxantes o suplementos dietéticos o los vómitos después de la comida. Los esfuerzos para perder peso, aun cuando el peso es insuficiente, provocan problemas de salud graves, que a veces llevan hasta la muerte por inanición.</a:t>
            </a:r>
          </a:p>
          <a:p>
            <a:pPr marL="76200" indent="0">
              <a:spcBef>
                <a:spcPts val="1000"/>
              </a:spcBef>
              <a:buNone/>
            </a:pPr>
            <a:r>
              <a:rPr lang="x-es-XL" sz="1400" dirty="0" smtClean="0">
                <a:latin typeface="+mn-lt"/>
              </a:rPr>
              <a:t>https</a:t>
            </a:r>
            <a:r>
              <a:rPr lang="x-es-XL" sz="1400" dirty="0">
                <a:latin typeface="+mn-lt"/>
              </a:rPr>
              <a:t>://www.deanfreedlandermd.com/eating-disorders?fbclid=IwAR0wkSAJMVHkMeWfRmhM7i5M1L9qljKxnU4Myf9779nDdsuXP2Oui05Ntk0</a:t>
            </a:r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5</a:t>
            </a:fld>
            <a:endParaRPr lang="en"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+mj-lt"/>
              </a:rPr>
              <a:t>Anorexia nerviosa</a:t>
            </a:r>
            <a:endParaRPr lang="es-ES" b="1" dirty="0">
              <a:latin typeface="+mj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198251D-4B2C-7378-6435-4A8665EB7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3999" y="1447800"/>
            <a:ext cx="95298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2054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198251D-4B2C-7378-6435-4A8665EB7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3999" y="1447800"/>
            <a:ext cx="95298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261255"/>
            <a:ext cx="8568952" cy="452054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s-ES" sz="1800" dirty="0" smtClean="0">
                <a:latin typeface="+mn-lt"/>
              </a:rPr>
              <a:t>La bulimia nerviosa, comúnmente conocida como bulimia, es un trastorno de la conducta alimentaria grave y potencialmente mortal. Cuando alguien tiene bulimia, tiene episodios de atracón y purga que implican una sensación de falta de control sobre lo que come. Muchas personas con bulimia también restringen la comida durante el día, lo que suele provocar más atracones y purgas.</a:t>
            </a:r>
          </a:p>
          <a:p>
            <a:r>
              <a:rPr lang="es-ES" sz="1800" dirty="0" smtClean="0">
                <a:latin typeface="+mn-lt"/>
              </a:rPr>
              <a:t>Durante estos episodios, lo habitual es comer mucho en poco tiempo y, a continuación, intentar librarse de las calorías extra de un modo perjudicial para la salud. Debido a la culpa, la vergüenza y un miedo intenso a ganar peso por comer demasiado, las personas con bulimia pueden provocarse el vómito, hacer demasiado ejercicio o recurrir a otros métodos, como los laxantes, para eliminar esas calorías.</a:t>
            </a:r>
          </a:p>
          <a:p>
            <a:pPr marL="76200" indent="0">
              <a:buNone/>
            </a:pPr>
            <a:r>
              <a:rPr lang="es-ES" sz="1400" dirty="0" smtClean="0">
                <a:latin typeface="+mn-lt"/>
              </a:rPr>
              <a:t>https://www.deanfreedlandermd.com/eating-disorders?fbclid=IwAR0wkSAJMVHkMeWfRmhM7i5M1L9qljKxnU4Myf9779nDdsuXP2Oui05Ntk0</a:t>
            </a:r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6</a:t>
            </a:fld>
            <a:endParaRPr lang="en"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es-XL" b="1"/>
              <a:t>Bulimia nerviosa</a:t>
            </a:r>
          </a:p>
        </p:txBody>
      </p:sp>
    </p:spTree>
    <p:extLst>
      <p:ext uri="{BB962C8B-B14F-4D97-AF65-F5344CB8AC3E}">
        <p14:creationId xmlns:p14="http://schemas.microsoft.com/office/powerpoint/2010/main" val="1988072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81000" y="2002064"/>
            <a:ext cx="8568952" cy="377377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endParaRPr lang="en-US" sz="2000" dirty="0"/>
          </a:p>
          <a:p>
            <a:endParaRPr lang="en-US" sz="2000" dirty="0"/>
          </a:p>
          <a:p>
            <a:pPr algn="just"/>
            <a:r>
              <a:rPr lang="es-ES" sz="1800" dirty="0" smtClean="0">
                <a:latin typeface="+mn-lt"/>
              </a:rPr>
              <a:t>Si alguien tiene bulimia, probablemente se preocupa por el peso y la forma física y se juzga con mucha dureza por los defectos autopercibidos. Puede que tenga un peso normal o incluso un ligero sobrepeso.</a:t>
            </a:r>
          </a:p>
          <a:p>
            <a:pPr marL="76200" indent="0" algn="just">
              <a:buNone/>
            </a:pPr>
            <a:r>
              <a:rPr lang="es-ES" sz="1400" dirty="0" smtClean="0">
                <a:latin typeface="+mn-lt"/>
              </a:rPr>
              <a:t>https://www.deanfreedlandermd.com/eating-disorders?fbclid=IwAR0wkSAJMVHkMeWfRmhM7i5M1L9qljKxnU4Myf9779nDdsuXP2Oui05Ntk0</a:t>
            </a:r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7</a:t>
            </a:fld>
            <a:endParaRPr lang="en"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+mj-lt"/>
              </a:rPr>
              <a:t>Bulimia nerviosa</a:t>
            </a:r>
            <a:endParaRPr lang="es-ES" b="1" dirty="0">
              <a:latin typeface="+mj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198251D-4B2C-7378-6435-4A8665EB7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3999" y="1447800"/>
            <a:ext cx="95298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74481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CDBBD2A-0D9D-B696-97C4-446BB887B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3999" y="1447800"/>
            <a:ext cx="95298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261255"/>
            <a:ext cx="8568952" cy="444434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s-ES" sz="1800" dirty="0" smtClean="0">
                <a:latin typeface="+mn-lt"/>
              </a:rPr>
              <a:t>Cuando alguien tiene un trastorno de atracones compulsivos, tiene episodios periódicos de hiperfagia (atracones) y siente una falta de control sobre lo que come. Puede comer deprisa o más de lo previsto, aunque no tenga hambre, y continuar comiendo incluso mucho después de sentirse incómodamente lleno.</a:t>
            </a:r>
          </a:p>
          <a:p>
            <a:r>
              <a:rPr lang="es-ES" sz="1800" dirty="0" smtClean="0">
                <a:latin typeface="+mn-lt"/>
              </a:rPr>
              <a:t>Después de un atracón, se siente culpable, disgustado o avergonzado por su conducta y la cantidad de comida que ha consumido. Pero no lo intenta compensar con un exceso de ejercicio o purgas, como haría alguien con bulimia o anorexia. La vergüenza puede llevarlo a comer solo para ocultar los atracones.</a:t>
            </a:r>
          </a:p>
          <a:p>
            <a:r>
              <a:rPr lang="es-ES" sz="1800" dirty="0" smtClean="0">
                <a:latin typeface="+mn-lt"/>
              </a:rPr>
              <a:t>Los episodios de hiperfagia suelen producirse al menos una vez a la semana. Las personas con este trastorno pueden tener un peso normal, sobrepeso u obesidad.</a:t>
            </a:r>
          </a:p>
          <a:p>
            <a:pPr marL="76200" indent="0">
              <a:buNone/>
            </a:pPr>
            <a:r>
              <a:rPr lang="es-ES" sz="1400" dirty="0" smtClean="0">
                <a:latin typeface="+mn-lt"/>
              </a:rPr>
              <a:t>https://www.deanfreedlandermd.com/eating-disorders?fbclid=IwAR0wkSAJMVHkMeWfRmhM7i5M1L9qljKxnU4Myf9779nDdsuXP2Oui05Ntk0</a:t>
            </a:r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8</a:t>
            </a:fld>
            <a:endParaRPr lang="en"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+mj-lt"/>
              </a:rPr>
              <a:t>Trastorno de atracones compulsivos</a:t>
            </a:r>
            <a:endParaRPr lang="es-E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47045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536" y="2562424"/>
            <a:ext cx="8568952" cy="383837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algn="just"/>
            <a:endParaRPr lang="en-US" dirty="0"/>
          </a:p>
          <a:p>
            <a:pPr algn="just"/>
            <a:r>
              <a:rPr lang="es-ES" sz="1800" dirty="0" smtClean="0">
                <a:latin typeface="+mn-lt"/>
              </a:rPr>
              <a:t>En este grupo de pacientes hay un mayor índice de personas con sobrepeso u obesidad que suelen llevar una vida sedentaria.</a:t>
            </a:r>
          </a:p>
          <a:p>
            <a:pPr marL="76200" indent="0" algn="just">
              <a:buNone/>
            </a:pPr>
            <a:r>
              <a:rPr lang="x-es-XL" sz="1400" dirty="0" smtClean="0"/>
              <a:t>https</a:t>
            </a:r>
            <a:r>
              <a:rPr lang="x-es-XL" sz="1400" dirty="0"/>
              <a:t>://www.deanfreedlandermd.com/eating-disorders?fbclid=IwAR0wkSAJMVHkMeWfRmhM7i5M1L9qljKxnU4Myf9779nDdsuXP2Oui05Ntk0</a:t>
            </a:r>
          </a:p>
          <a:p>
            <a:pPr>
              <a:spcBef>
                <a:spcPts val="1000"/>
              </a:spcBef>
            </a:pPr>
            <a:endParaRPr sz="2000" dirty="0"/>
          </a:p>
        </p:txBody>
      </p:sp>
      <p:sp>
        <p:nvSpPr>
          <p:cNvPr id="203" name="Google Shape;203;p18"/>
          <p:cNvSpPr txBox="1">
            <a:spLocks noGrp="1"/>
          </p:cNvSpPr>
          <p:nvPr>
            <p:ph type="sldNum" idx="12"/>
          </p:nvPr>
        </p:nvSpPr>
        <p:spPr>
          <a:xfrm>
            <a:off x="0" y="5619650"/>
            <a:ext cx="381000" cy="38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748394"/>
                </a:solidFill>
              </a:rPr>
              <a:pPr>
                <a:buClr>
                  <a:srgbClr val="000000"/>
                </a:buClr>
              </a:pPr>
              <a:t>9</a:t>
            </a:fld>
            <a:endParaRPr lang="en" kern="0">
              <a:solidFill>
                <a:srgbClr val="748394"/>
              </a:solidFill>
            </a:endParaRPr>
          </a:p>
        </p:txBody>
      </p:sp>
      <p:grpSp>
        <p:nvGrpSpPr>
          <p:cNvPr id="204" name="Google Shape;204;p18"/>
          <p:cNvGrpSpPr/>
          <p:nvPr/>
        </p:nvGrpSpPr>
        <p:grpSpPr>
          <a:xfrm>
            <a:off x="8436324" y="457200"/>
            <a:ext cx="361474" cy="477145"/>
            <a:chOff x="4276825" y="487236"/>
            <a:chExt cx="317500" cy="419100"/>
          </a:xfrm>
        </p:grpSpPr>
        <p:sp>
          <p:nvSpPr>
            <p:cNvPr id="205" name="Google Shape;205;p18"/>
            <p:cNvSpPr/>
            <p:nvPr/>
          </p:nvSpPr>
          <p:spPr>
            <a:xfrm>
              <a:off x="4276825" y="706311"/>
              <a:ext cx="317500" cy="200025"/>
            </a:xfrm>
            <a:custGeom>
              <a:avLst/>
              <a:gdLst/>
              <a:ahLst/>
              <a:cxnLst/>
              <a:rect l="l" t="t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18"/>
            <p:cNvSpPr/>
            <p:nvPr/>
          </p:nvSpPr>
          <p:spPr>
            <a:xfrm>
              <a:off x="4342192" y="487236"/>
              <a:ext cx="186764" cy="190500"/>
            </a:xfrm>
            <a:custGeom>
              <a:avLst/>
              <a:gdLst/>
              <a:ahLst/>
              <a:cxnLst/>
              <a:rect l="l" t="t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19050" dir="5400000" algn="bl" rotWithShape="0">
                <a:schemeClr val="dk1">
                  <a:alpha val="1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+mj-lt"/>
              </a:rPr>
              <a:t>Trastorno de atracones compulsivos</a:t>
            </a:r>
            <a:endParaRPr lang="es-E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6355311"/>
      </p:ext>
    </p:extLst>
  </p:cSld>
  <p:clrMapOvr>
    <a:masterClrMapping/>
  </p:clrMapOvr>
</p:sld>
</file>

<file path=ppt/theme/theme1.xml><?xml version="1.0" encoding="utf-8"?>
<a:theme xmlns:a="http://schemas.openxmlformats.org/drawingml/2006/main" name="Caius template">
  <a:themeElements>
    <a:clrScheme name="Custom 347">
      <a:dk1>
        <a:srgbClr val="001F46"/>
      </a:dk1>
      <a:lt1>
        <a:srgbClr val="FFFFFF"/>
      </a:lt1>
      <a:dk2>
        <a:srgbClr val="748394"/>
      </a:dk2>
      <a:lt2>
        <a:srgbClr val="F0F3F7"/>
      </a:lt2>
      <a:accent1>
        <a:srgbClr val="4397EE"/>
      </a:accent1>
      <a:accent2>
        <a:srgbClr val="2170CC"/>
      </a:accent2>
      <a:accent3>
        <a:srgbClr val="154C8A"/>
      </a:accent3>
      <a:accent4>
        <a:srgbClr val="A9D039"/>
      </a:accent4>
      <a:accent5>
        <a:srgbClr val="14B9CA"/>
      </a:accent5>
      <a:accent6>
        <a:srgbClr val="DDE3EB"/>
      </a:accent6>
      <a:hlink>
        <a:srgbClr val="2170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1467</Words>
  <Application>Microsoft Office PowerPoint</Application>
  <PresentationFormat>Presentación en pantalla (4:3)</PresentationFormat>
  <Paragraphs>138</Paragraphs>
  <Slides>23</Slides>
  <Notes>23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9" baseType="lpstr">
      <vt:lpstr>Arial</vt:lpstr>
      <vt:lpstr>Barlow</vt:lpstr>
      <vt:lpstr>Barlow Light</vt:lpstr>
      <vt:lpstr>Barlow SemiBold</vt:lpstr>
      <vt:lpstr>Calibri</vt:lpstr>
      <vt:lpstr>Caius template</vt:lpstr>
      <vt:lpstr> Cinesioterapia para el tratamiento de los TCA: principio FITT   Sanja Mazić, Danka Sinadinović, Stevan Mijomanović,  Irena Aleksić-Hajduković</vt:lpstr>
      <vt:lpstr>Número de proyecto: 2021-1-RO01- KA220-HED-38B739A3</vt:lpstr>
      <vt:lpstr>Trastorno de la conducta alimentaria: definición</vt:lpstr>
      <vt:lpstr>Trastornos de la conducta alimentaria: </vt:lpstr>
      <vt:lpstr>Anorexia nerviosa</vt:lpstr>
      <vt:lpstr>Bulimia nerviosa</vt:lpstr>
      <vt:lpstr>Bulimia nerviosa</vt:lpstr>
      <vt:lpstr>Trastorno de atracones compulsivos</vt:lpstr>
      <vt:lpstr>Trastorno de atracones compulsivos</vt:lpstr>
      <vt:lpstr>Trastorno de rumiación</vt:lpstr>
      <vt:lpstr>Trastorno por evitación o restricción de la ingesta de alimentos</vt:lpstr>
      <vt:lpstr>Riesgo para la salud</vt:lpstr>
      <vt:lpstr>Epidemiología</vt:lpstr>
      <vt:lpstr>Cuidado </vt:lpstr>
      <vt:lpstr>Tratamiento </vt:lpstr>
      <vt:lpstr>Cinesioterapia para el tratamiento de los TCA</vt:lpstr>
      <vt:lpstr>Tratamiento </vt:lpstr>
      <vt:lpstr>Frecuencia</vt:lpstr>
      <vt:lpstr>Intensidad</vt:lpstr>
      <vt:lpstr>Tiempo</vt:lpstr>
      <vt:lpstr>Tipo</vt:lpstr>
      <vt:lpstr>Supervisión </vt:lpstr>
      <vt:lpstr>Bibliografía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Eating disorder</dc:title>
  <dc:creator>Korisnik</dc:creator>
  <cp:lastModifiedBy>Eva Peribáñez</cp:lastModifiedBy>
  <cp:revision>12</cp:revision>
  <dcterms:created xsi:type="dcterms:W3CDTF">2023-01-29T22:22:43Z</dcterms:created>
  <dcterms:modified xsi:type="dcterms:W3CDTF">2023-07-07T09:22:28Z</dcterms:modified>
</cp:coreProperties>
</file>