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Barlow" panose="00000500000000000000" pitchFamily="2" charset="0"/>
      <p:regular r:id="rId30"/>
      <p:bold r:id="rId31"/>
      <p:italic r:id="rId32"/>
      <p:boldItalic r:id="rId33"/>
    </p:embeddedFont>
    <p:embeddedFont>
      <p:font typeface="Barlow SemiBold" panose="00000700000000000000" pitchFamily="2"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qRWCFQlf1pFUv2ZfpHVcEYh1N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b4178fd60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4b4178fd60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4b4178fd60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4b4178fd60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4b4178fd60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24b4178fd60_0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7"/>
          <p:cNvSpPr/>
          <p:nvPr/>
        </p:nvSpPr>
        <p:spPr>
          <a:xfrm>
            <a:off x="0" y="0"/>
            <a:ext cx="9144000" cy="6858000"/>
          </a:xfrm>
          <a:prstGeom prst="rect">
            <a:avLst/>
          </a:prstGeom>
          <a:gradFill>
            <a:gsLst>
              <a:gs pos="0">
                <a:srgbClr val="FFFFFF">
                  <a:alpha val="45882"/>
                </a:srgbClr>
              </a:gs>
              <a:gs pos="50000">
                <a:srgbClr val="FFFFFF">
                  <a:alpha val="45882"/>
                </a:srgbClr>
              </a:gs>
              <a:gs pos="100000">
                <a:srgbClr val="FFFFFF">
                  <a:alpha val="45882"/>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17" name="Google Shape;17;p27"/>
          <p:cNvGrpSpPr/>
          <p:nvPr/>
        </p:nvGrpSpPr>
        <p:grpSpPr>
          <a:xfrm rot="10800000" flipH="1">
            <a:off x="341404" y="4166473"/>
            <a:ext cx="8801750" cy="2691632"/>
            <a:chOff x="-4395163" y="751996"/>
            <a:chExt cx="13539072" cy="3105253"/>
          </a:xfrm>
        </p:grpSpPr>
        <p:sp>
          <p:nvSpPr>
            <p:cNvPr id="18" name="Google Shape;18;p27"/>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9" name="Google Shape;19;p27"/>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 name="Google Shape;20;p27"/>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 name="Google Shape;21;p27"/>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588"/>
              </a:srgbClr>
            </a:solidFill>
            <a:ln>
              <a:noFill/>
            </a:ln>
          </p:spPr>
        </p:sp>
        <p:sp>
          <p:nvSpPr>
            <p:cNvPr id="22" name="Google Shape;22;p27"/>
            <p:cNvSpPr/>
            <p:nvPr/>
          </p:nvSpPr>
          <p:spPr>
            <a:xfrm>
              <a:off x="6572284" y="752119"/>
              <a:ext cx="2571600" cy="211500"/>
            </a:xfrm>
            <a:prstGeom prst="rect">
              <a:avLst/>
            </a:prstGeom>
            <a:solidFill>
              <a:srgbClr val="FFFFFF">
                <a:alpha val="1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 name="Google Shape;23;p27"/>
            <p:cNvSpPr/>
            <p:nvPr/>
          </p:nvSpPr>
          <p:spPr>
            <a:xfrm>
              <a:off x="-4395163" y="1285742"/>
              <a:ext cx="10228800" cy="211800"/>
            </a:xfrm>
            <a:prstGeom prst="rect">
              <a:avLst/>
            </a:prstGeom>
            <a:solidFill>
              <a:srgbClr val="FFFFFF">
                <a:alpha val="1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4" name="Google Shape;24;p27"/>
          <p:cNvSpPr txBox="1">
            <a:spLocks noGrp="1"/>
          </p:cNvSpPr>
          <p:nvPr>
            <p:ph type="ctrTitle"/>
          </p:nvPr>
        </p:nvSpPr>
        <p:spPr>
          <a:xfrm>
            <a:off x="614975" y="4166467"/>
            <a:ext cx="6058800" cy="2042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25" name="Google Shape;25;p27"/>
          <p:cNvPicPr preferRelativeResize="0"/>
          <p:nvPr/>
        </p:nvPicPr>
        <p:blipFill rotWithShape="1">
          <a:blip r:embed="rId3">
            <a:alphaModFix/>
          </a:blip>
          <a:srcRect/>
          <a:stretch/>
        </p:blipFill>
        <p:spPr>
          <a:xfrm>
            <a:off x="7740353" y="5243822"/>
            <a:ext cx="1164637" cy="8734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07" name="Google Shape;107;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8" name="Google Shape;10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8"/>
          <p:cNvSpPr>
            <a:spLocks noGrp="1"/>
          </p:cNvSpPr>
          <p:nvPr>
            <p:ph type="pic" idx="2"/>
          </p:nvPr>
        </p:nvSpPr>
        <p:spPr>
          <a:xfrm>
            <a:off x="1792288" y="612775"/>
            <a:ext cx="5486400" cy="4114800"/>
          </a:xfrm>
          <a:prstGeom prst="rect">
            <a:avLst/>
          </a:prstGeom>
          <a:noFill/>
          <a:ln>
            <a:noFill/>
          </a:ln>
        </p:spPr>
      </p:sp>
      <p:sp>
        <p:nvSpPr>
          <p:cNvPr id="114" name="Google Shape;114;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5" name="Google Shape;11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7" name="Google Shape;12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grpSp>
        <p:nvGrpSpPr>
          <p:cNvPr id="27" name="Google Shape;27;p28"/>
          <p:cNvGrpSpPr/>
          <p:nvPr/>
        </p:nvGrpSpPr>
        <p:grpSpPr>
          <a:xfrm>
            <a:off x="1" y="6349867"/>
            <a:ext cx="603997" cy="508133"/>
            <a:chOff x="0" y="4762400"/>
            <a:chExt cx="603997" cy="381100"/>
          </a:xfrm>
        </p:grpSpPr>
        <p:sp>
          <p:nvSpPr>
            <p:cNvPr id="28" name="Google Shape;28;p2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 name="Google Shape;29;p2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30" name="Google Shape;30;p28"/>
          <p:cNvGrpSpPr/>
          <p:nvPr/>
        </p:nvGrpSpPr>
        <p:grpSpPr>
          <a:xfrm>
            <a:off x="381001" y="0"/>
            <a:ext cx="8763111" cy="1747891"/>
            <a:chOff x="381000" y="0"/>
            <a:chExt cx="8763111" cy="1310918"/>
          </a:xfrm>
        </p:grpSpPr>
        <p:grpSp>
          <p:nvGrpSpPr>
            <p:cNvPr id="31" name="Google Shape;31;p28"/>
            <p:cNvGrpSpPr/>
            <p:nvPr/>
          </p:nvGrpSpPr>
          <p:grpSpPr>
            <a:xfrm>
              <a:off x="381000" y="0"/>
              <a:ext cx="8763111" cy="1310300"/>
              <a:chOff x="381000" y="0"/>
              <a:chExt cx="8763111" cy="1310300"/>
            </a:xfrm>
          </p:grpSpPr>
          <p:sp>
            <p:nvSpPr>
              <p:cNvPr id="32" name="Google Shape;32;p2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33" name="Google Shape;33;p2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4" name="Google Shape;34;p2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35" name="Google Shape;35;p28"/>
            <p:cNvGrpSpPr/>
            <p:nvPr/>
          </p:nvGrpSpPr>
          <p:grpSpPr>
            <a:xfrm>
              <a:off x="381000" y="967217"/>
              <a:ext cx="8763100" cy="343701"/>
              <a:chOff x="381000" y="862358"/>
              <a:chExt cx="8763100" cy="576872"/>
            </a:xfrm>
          </p:grpSpPr>
          <p:sp>
            <p:nvSpPr>
              <p:cNvPr id="36" name="Google Shape;36;p2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7" name="Google Shape;37;p28"/>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8" name="Google Shape;38;p28"/>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sp>
        <p:nvSpPr>
          <p:cNvPr id="39" name="Google Shape;39;p2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3000"/>
              <a:buFont typeface="Calibri"/>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p28"/>
          <p:cNvSpPr txBox="1">
            <a:spLocks noGrp="1"/>
          </p:cNvSpPr>
          <p:nvPr>
            <p:ph type="body" idx="1"/>
          </p:nvPr>
        </p:nvSpPr>
        <p:spPr>
          <a:xfrm>
            <a:off x="604000" y="2273567"/>
            <a:ext cx="3185400" cy="36208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Clr>
                <a:schemeClr val="dk1"/>
              </a:buClr>
              <a:buSzPts val="2200"/>
              <a:buChar char="▸"/>
              <a:defRPr sz="2200"/>
            </a:lvl1pPr>
            <a:lvl2pPr marL="914400" lvl="1" indent="-368300" algn="l">
              <a:lnSpc>
                <a:spcPct val="100000"/>
              </a:lnSpc>
              <a:spcBef>
                <a:spcPts val="0"/>
              </a:spcBef>
              <a:spcAft>
                <a:spcPts val="0"/>
              </a:spcAft>
              <a:buClr>
                <a:schemeClr val="dk1"/>
              </a:buClr>
              <a:buSzPts val="2200"/>
              <a:buChar char="▹"/>
              <a:defRPr sz="2200"/>
            </a:lvl2pPr>
            <a:lvl3pPr marL="1371600" lvl="2" indent="-368300" algn="l">
              <a:lnSpc>
                <a:spcPct val="100000"/>
              </a:lnSpc>
              <a:spcBef>
                <a:spcPts val="0"/>
              </a:spcBef>
              <a:spcAft>
                <a:spcPts val="0"/>
              </a:spcAft>
              <a:buClr>
                <a:schemeClr val="dk1"/>
              </a:buClr>
              <a:buSzPts val="2200"/>
              <a:buChar char="■"/>
              <a:defRPr sz="2200"/>
            </a:lvl3pPr>
            <a:lvl4pPr marL="1828800" lvl="3" indent="-368300" algn="l">
              <a:lnSpc>
                <a:spcPct val="100000"/>
              </a:lnSpc>
              <a:spcBef>
                <a:spcPts val="0"/>
              </a:spcBef>
              <a:spcAft>
                <a:spcPts val="0"/>
              </a:spcAft>
              <a:buClr>
                <a:schemeClr val="dk1"/>
              </a:buClr>
              <a:buSzPts val="2200"/>
              <a:buChar char="●"/>
              <a:defRPr sz="2200"/>
            </a:lvl4pPr>
            <a:lvl5pPr marL="2286000" lvl="4" indent="-368300" algn="l">
              <a:lnSpc>
                <a:spcPct val="100000"/>
              </a:lnSpc>
              <a:spcBef>
                <a:spcPts val="0"/>
              </a:spcBef>
              <a:spcAft>
                <a:spcPts val="0"/>
              </a:spcAft>
              <a:buClr>
                <a:schemeClr val="dk1"/>
              </a:buClr>
              <a:buSzPts val="2200"/>
              <a:buChar char="○"/>
              <a:defRPr sz="2200"/>
            </a:lvl5pPr>
            <a:lvl6pPr marL="2743200" lvl="5" indent="-368300" algn="l">
              <a:lnSpc>
                <a:spcPct val="100000"/>
              </a:lnSpc>
              <a:spcBef>
                <a:spcPts val="0"/>
              </a:spcBef>
              <a:spcAft>
                <a:spcPts val="0"/>
              </a:spcAft>
              <a:buClr>
                <a:schemeClr val="dk1"/>
              </a:buClr>
              <a:buSzPts val="2200"/>
              <a:buChar char="■"/>
              <a:defRPr sz="2200"/>
            </a:lvl6pPr>
            <a:lvl7pPr marL="3200400" lvl="6" indent="-368300" algn="l">
              <a:lnSpc>
                <a:spcPct val="100000"/>
              </a:lnSpc>
              <a:spcBef>
                <a:spcPts val="0"/>
              </a:spcBef>
              <a:spcAft>
                <a:spcPts val="0"/>
              </a:spcAft>
              <a:buClr>
                <a:schemeClr val="dk1"/>
              </a:buClr>
              <a:buSzPts val="2200"/>
              <a:buChar char="●"/>
              <a:defRPr sz="2200"/>
            </a:lvl7pPr>
            <a:lvl8pPr marL="3657600" lvl="7" indent="-368300" algn="l">
              <a:lnSpc>
                <a:spcPct val="100000"/>
              </a:lnSpc>
              <a:spcBef>
                <a:spcPts val="0"/>
              </a:spcBef>
              <a:spcAft>
                <a:spcPts val="0"/>
              </a:spcAft>
              <a:buClr>
                <a:schemeClr val="dk1"/>
              </a:buClr>
              <a:buSzPts val="2200"/>
              <a:buChar char="○"/>
              <a:defRPr sz="2200"/>
            </a:lvl8pPr>
            <a:lvl9pPr marL="4114800" lvl="8" indent="-368300" algn="l">
              <a:lnSpc>
                <a:spcPct val="100000"/>
              </a:lnSpc>
              <a:spcBef>
                <a:spcPts val="0"/>
              </a:spcBef>
              <a:spcAft>
                <a:spcPts val="0"/>
              </a:spcAft>
              <a:buClr>
                <a:schemeClr val="dk1"/>
              </a:buClr>
              <a:buSzPts val="2200"/>
              <a:buChar char="■"/>
              <a:defRPr sz="2200"/>
            </a:lvl9pPr>
          </a:lstStyle>
          <a:p>
            <a:endParaRPr/>
          </a:p>
        </p:txBody>
      </p:sp>
      <p:sp>
        <p:nvSpPr>
          <p:cNvPr id="41" name="Google Shape;41;p28"/>
          <p:cNvSpPr txBox="1">
            <a:spLocks noGrp="1"/>
          </p:cNvSpPr>
          <p:nvPr>
            <p:ph type="body" idx="2"/>
          </p:nvPr>
        </p:nvSpPr>
        <p:spPr>
          <a:xfrm>
            <a:off x="4187378" y="2273567"/>
            <a:ext cx="3185400" cy="36208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Clr>
                <a:schemeClr val="dk1"/>
              </a:buClr>
              <a:buSzPts val="2200"/>
              <a:buChar char="▸"/>
              <a:defRPr sz="2200"/>
            </a:lvl1pPr>
            <a:lvl2pPr marL="914400" lvl="1" indent="-368300" algn="l">
              <a:lnSpc>
                <a:spcPct val="100000"/>
              </a:lnSpc>
              <a:spcBef>
                <a:spcPts val="0"/>
              </a:spcBef>
              <a:spcAft>
                <a:spcPts val="0"/>
              </a:spcAft>
              <a:buClr>
                <a:schemeClr val="dk1"/>
              </a:buClr>
              <a:buSzPts val="2200"/>
              <a:buChar char="▹"/>
              <a:defRPr sz="2200"/>
            </a:lvl2pPr>
            <a:lvl3pPr marL="1371600" lvl="2" indent="-368300" algn="l">
              <a:lnSpc>
                <a:spcPct val="100000"/>
              </a:lnSpc>
              <a:spcBef>
                <a:spcPts val="0"/>
              </a:spcBef>
              <a:spcAft>
                <a:spcPts val="0"/>
              </a:spcAft>
              <a:buClr>
                <a:schemeClr val="dk1"/>
              </a:buClr>
              <a:buSzPts val="2200"/>
              <a:buChar char="■"/>
              <a:defRPr sz="2200"/>
            </a:lvl3pPr>
            <a:lvl4pPr marL="1828800" lvl="3" indent="-368300" algn="l">
              <a:lnSpc>
                <a:spcPct val="100000"/>
              </a:lnSpc>
              <a:spcBef>
                <a:spcPts val="0"/>
              </a:spcBef>
              <a:spcAft>
                <a:spcPts val="0"/>
              </a:spcAft>
              <a:buClr>
                <a:schemeClr val="dk1"/>
              </a:buClr>
              <a:buSzPts val="2200"/>
              <a:buChar char="●"/>
              <a:defRPr sz="2200"/>
            </a:lvl4pPr>
            <a:lvl5pPr marL="2286000" lvl="4" indent="-368300" algn="l">
              <a:lnSpc>
                <a:spcPct val="100000"/>
              </a:lnSpc>
              <a:spcBef>
                <a:spcPts val="0"/>
              </a:spcBef>
              <a:spcAft>
                <a:spcPts val="0"/>
              </a:spcAft>
              <a:buClr>
                <a:schemeClr val="dk1"/>
              </a:buClr>
              <a:buSzPts val="2200"/>
              <a:buChar char="○"/>
              <a:defRPr sz="2200"/>
            </a:lvl5pPr>
            <a:lvl6pPr marL="2743200" lvl="5" indent="-368300" algn="l">
              <a:lnSpc>
                <a:spcPct val="100000"/>
              </a:lnSpc>
              <a:spcBef>
                <a:spcPts val="0"/>
              </a:spcBef>
              <a:spcAft>
                <a:spcPts val="0"/>
              </a:spcAft>
              <a:buClr>
                <a:schemeClr val="dk1"/>
              </a:buClr>
              <a:buSzPts val="2200"/>
              <a:buChar char="■"/>
              <a:defRPr sz="2200"/>
            </a:lvl6pPr>
            <a:lvl7pPr marL="3200400" lvl="6" indent="-368300" algn="l">
              <a:lnSpc>
                <a:spcPct val="100000"/>
              </a:lnSpc>
              <a:spcBef>
                <a:spcPts val="0"/>
              </a:spcBef>
              <a:spcAft>
                <a:spcPts val="0"/>
              </a:spcAft>
              <a:buClr>
                <a:schemeClr val="dk1"/>
              </a:buClr>
              <a:buSzPts val="2200"/>
              <a:buChar char="●"/>
              <a:defRPr sz="2200"/>
            </a:lvl7pPr>
            <a:lvl8pPr marL="3657600" lvl="7" indent="-368300" algn="l">
              <a:lnSpc>
                <a:spcPct val="100000"/>
              </a:lnSpc>
              <a:spcBef>
                <a:spcPts val="0"/>
              </a:spcBef>
              <a:spcAft>
                <a:spcPts val="0"/>
              </a:spcAft>
              <a:buClr>
                <a:schemeClr val="dk1"/>
              </a:buClr>
              <a:buSzPts val="2200"/>
              <a:buChar char="○"/>
              <a:defRPr sz="2200"/>
            </a:lvl8pPr>
            <a:lvl9pPr marL="4114800" lvl="8" indent="-368300" algn="l">
              <a:lnSpc>
                <a:spcPct val="100000"/>
              </a:lnSpc>
              <a:spcBef>
                <a:spcPts val="0"/>
              </a:spcBef>
              <a:spcAft>
                <a:spcPts val="0"/>
              </a:spcAft>
              <a:buClr>
                <a:schemeClr val="dk1"/>
              </a:buClr>
              <a:buSzPts val="2200"/>
              <a:buChar char="■"/>
              <a:defRPr sz="2200"/>
            </a:lvl9pPr>
          </a:lstStyle>
          <a:p>
            <a:endParaRPr/>
          </a:p>
        </p:txBody>
      </p:sp>
      <p:sp>
        <p:nvSpPr>
          <p:cNvPr id="42" name="Google Shape;42;p28"/>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3" name="Google Shape;43;p28"/>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4"/>
        <p:cNvGrpSpPr/>
        <p:nvPr/>
      </p:nvGrpSpPr>
      <p:grpSpPr>
        <a:xfrm>
          <a:off x="0" y="0"/>
          <a:ext cx="0" cy="0"/>
          <a:chOff x="0" y="0"/>
          <a:chExt cx="0" cy="0"/>
        </a:xfrm>
      </p:grpSpPr>
      <p:grpSp>
        <p:nvGrpSpPr>
          <p:cNvPr id="45" name="Google Shape;45;p29"/>
          <p:cNvGrpSpPr/>
          <p:nvPr/>
        </p:nvGrpSpPr>
        <p:grpSpPr>
          <a:xfrm>
            <a:off x="1" y="6349867"/>
            <a:ext cx="603997" cy="508133"/>
            <a:chOff x="0" y="4762400"/>
            <a:chExt cx="603997" cy="381100"/>
          </a:xfrm>
        </p:grpSpPr>
        <p:sp>
          <p:nvSpPr>
            <p:cNvPr id="46" name="Google Shape;46;p2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 name="Google Shape;47;p2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48" name="Google Shape;48;p29"/>
          <p:cNvGrpSpPr/>
          <p:nvPr/>
        </p:nvGrpSpPr>
        <p:grpSpPr>
          <a:xfrm>
            <a:off x="381001" y="0"/>
            <a:ext cx="8763111" cy="1747891"/>
            <a:chOff x="381000" y="0"/>
            <a:chExt cx="8763111" cy="1310918"/>
          </a:xfrm>
        </p:grpSpPr>
        <p:grpSp>
          <p:nvGrpSpPr>
            <p:cNvPr id="49" name="Google Shape;49;p29"/>
            <p:cNvGrpSpPr/>
            <p:nvPr/>
          </p:nvGrpSpPr>
          <p:grpSpPr>
            <a:xfrm>
              <a:off x="381000" y="0"/>
              <a:ext cx="8763111" cy="1310300"/>
              <a:chOff x="381000" y="0"/>
              <a:chExt cx="8763111" cy="1310300"/>
            </a:xfrm>
          </p:grpSpPr>
          <p:sp>
            <p:nvSpPr>
              <p:cNvPr id="50" name="Google Shape;50;p2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1" name="Google Shape;51;p2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2" name="Google Shape;52;p2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53" name="Google Shape;53;p29"/>
            <p:cNvGrpSpPr/>
            <p:nvPr/>
          </p:nvGrpSpPr>
          <p:grpSpPr>
            <a:xfrm>
              <a:off x="381000" y="967217"/>
              <a:ext cx="8763100" cy="343701"/>
              <a:chOff x="381000" y="862358"/>
              <a:chExt cx="8763100" cy="576872"/>
            </a:xfrm>
          </p:grpSpPr>
          <p:sp>
            <p:nvSpPr>
              <p:cNvPr id="54" name="Google Shape;54;p2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55" name="Google Shape;55;p29"/>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6" name="Google Shape;56;p29"/>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sp>
        <p:nvSpPr>
          <p:cNvPr id="57" name="Google Shape;57;p2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3000"/>
              <a:buFont typeface="Calibri"/>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 name="Google Shape;58;p29"/>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Clr>
                <a:schemeClr val="dk1"/>
              </a:buClr>
              <a:buSzPts val="2400"/>
              <a:buChar char="▸"/>
              <a:defRPr/>
            </a:lvl1pPr>
            <a:lvl2pPr marL="914400" lvl="1" indent="-381000" algn="l">
              <a:lnSpc>
                <a:spcPct val="100000"/>
              </a:lnSpc>
              <a:spcBef>
                <a:spcPts val="0"/>
              </a:spcBef>
              <a:spcAft>
                <a:spcPts val="0"/>
              </a:spcAft>
              <a:buClr>
                <a:schemeClr val="dk1"/>
              </a:buClr>
              <a:buSzPts val="2400"/>
              <a:buChar char="▹"/>
              <a:defRPr/>
            </a:lvl2pPr>
            <a:lvl3pPr marL="1371600" lvl="2" indent="-381000" algn="l">
              <a:lnSpc>
                <a:spcPct val="100000"/>
              </a:lnSpc>
              <a:spcBef>
                <a:spcPts val="0"/>
              </a:spcBef>
              <a:spcAft>
                <a:spcPts val="0"/>
              </a:spcAft>
              <a:buClr>
                <a:schemeClr val="dk1"/>
              </a:buClr>
              <a:buSzPts val="2400"/>
              <a:buChar char="■"/>
              <a:defRPr/>
            </a:lvl3pPr>
            <a:lvl4pPr marL="1828800" lvl="3" indent="-381000" algn="l">
              <a:lnSpc>
                <a:spcPct val="100000"/>
              </a:lnSpc>
              <a:spcBef>
                <a:spcPts val="0"/>
              </a:spcBef>
              <a:spcAft>
                <a:spcPts val="0"/>
              </a:spcAft>
              <a:buClr>
                <a:schemeClr val="dk1"/>
              </a:buClr>
              <a:buSzPts val="2400"/>
              <a:buChar char="●"/>
              <a:defRPr/>
            </a:lvl4pPr>
            <a:lvl5pPr marL="2286000" lvl="4" indent="-381000" algn="l">
              <a:lnSpc>
                <a:spcPct val="100000"/>
              </a:lnSpc>
              <a:spcBef>
                <a:spcPts val="0"/>
              </a:spcBef>
              <a:spcAft>
                <a:spcPts val="0"/>
              </a:spcAft>
              <a:buClr>
                <a:schemeClr val="dk1"/>
              </a:buClr>
              <a:buSzPts val="2400"/>
              <a:buChar char="○"/>
              <a:defRPr/>
            </a:lvl5pPr>
            <a:lvl6pPr marL="2743200" lvl="5" indent="-381000" algn="l">
              <a:lnSpc>
                <a:spcPct val="100000"/>
              </a:lnSpc>
              <a:spcBef>
                <a:spcPts val="0"/>
              </a:spcBef>
              <a:spcAft>
                <a:spcPts val="0"/>
              </a:spcAft>
              <a:buClr>
                <a:schemeClr val="dk1"/>
              </a:buClr>
              <a:buSzPts val="2400"/>
              <a:buChar char="■"/>
              <a:defRPr/>
            </a:lvl6pPr>
            <a:lvl7pPr marL="3200400" lvl="6" indent="-381000" algn="l">
              <a:lnSpc>
                <a:spcPct val="100000"/>
              </a:lnSpc>
              <a:spcBef>
                <a:spcPts val="0"/>
              </a:spcBef>
              <a:spcAft>
                <a:spcPts val="0"/>
              </a:spcAft>
              <a:buClr>
                <a:schemeClr val="dk1"/>
              </a:buClr>
              <a:buSzPts val="2400"/>
              <a:buChar char="●"/>
              <a:defRPr/>
            </a:lvl7pPr>
            <a:lvl8pPr marL="3657600" lvl="7" indent="-381000" algn="l">
              <a:lnSpc>
                <a:spcPct val="100000"/>
              </a:lnSpc>
              <a:spcBef>
                <a:spcPts val="0"/>
              </a:spcBef>
              <a:spcAft>
                <a:spcPts val="0"/>
              </a:spcAft>
              <a:buClr>
                <a:schemeClr val="dk1"/>
              </a:buClr>
              <a:buSzPts val="2400"/>
              <a:buChar char="○"/>
              <a:defRPr/>
            </a:lvl8pPr>
            <a:lvl9pPr marL="4114800" lvl="8" indent="-381000" algn="l">
              <a:lnSpc>
                <a:spcPct val="100000"/>
              </a:lnSpc>
              <a:spcBef>
                <a:spcPts val="0"/>
              </a:spcBef>
              <a:spcAft>
                <a:spcPts val="0"/>
              </a:spcAft>
              <a:buClr>
                <a:schemeClr val="dk1"/>
              </a:buClr>
              <a:buSzPts val="2400"/>
              <a:buChar char="■"/>
              <a:defRPr/>
            </a:lvl9pPr>
          </a:lstStyle>
          <a:p>
            <a:endParaRPr/>
          </a:p>
        </p:txBody>
      </p:sp>
      <p:sp>
        <p:nvSpPr>
          <p:cNvPr id="59" name="Google Shape;59;p29"/>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60" name="Google Shape;60;p29"/>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1"/>
        <p:cNvGrpSpPr/>
        <p:nvPr/>
      </p:nvGrpSpPr>
      <p:grpSpPr>
        <a:xfrm>
          <a:off x="0" y="0"/>
          <a:ext cx="0" cy="0"/>
          <a:chOff x="0" y="0"/>
          <a:chExt cx="0" cy="0"/>
        </a:xfrm>
      </p:grpSpPr>
      <p:sp>
        <p:nvSpPr>
          <p:cNvPr id="62" name="Google Shape;62;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4" name="Google Shape;6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6" name="Google Shape;7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2" name="Google Shape;82;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3" name="Google Shape;8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9" name="Google Shape;89;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0" name="Google Shape;90;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1" name="Google Shape;91;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2" name="Google Shape;9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pubmed.ncbi.nlm.nih.gov/?term=Case%20L%5bAuthor%5d" TargetMode="External"/><Relationship Id="rId13" Type="http://schemas.openxmlformats.org/officeDocument/2006/relationships/hyperlink" Target="https://pubmed.ncbi.nlm.nih.gov/?term=Walsh%20A%5bAuthor%5d" TargetMode="External"/><Relationship Id="rId3" Type="http://schemas.openxmlformats.org/officeDocument/2006/relationships/hyperlink" Target="https://doi.org/10.3389/fnut.2022.902865" TargetMode="External"/><Relationship Id="rId7" Type="http://schemas.openxmlformats.org/officeDocument/2006/relationships/hyperlink" Target="https://pubmed.ncbi.nlm.nih.gov/?term=Browne%20S%5bAuthor%5d" TargetMode="External"/><Relationship Id="rId12" Type="http://schemas.openxmlformats.org/officeDocument/2006/relationships/hyperlink" Target="https://pubmed.ncbi.nlm.nih.gov/?term=Smith%20SM%5bAuthor%5d"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pubmed.ncbi.nlm.nih.gov/?term=Wyse%20C%5bAuthor%5d" TargetMode="External"/><Relationship Id="rId11" Type="http://schemas.openxmlformats.org/officeDocument/2006/relationships/hyperlink" Target="https://pubmed.ncbi.nlm.nih.gov/?term=O%E2%80%99Gorman%20CS%5bAuthor%5d" TargetMode="External"/><Relationship Id="rId5" Type="http://schemas.openxmlformats.org/officeDocument/2006/relationships/hyperlink" Target="https://pubmed.ncbi.nlm.nih.gov/?term=Arthurs%20N%5bAuthor%5d" TargetMode="External"/><Relationship Id="rId15" Type="http://schemas.openxmlformats.org/officeDocument/2006/relationships/hyperlink" Target="https://pubmed.ncbi.nlm.nih.gov/?term=O%E2%80%99Malley%20G%5bAuthor%5d" TargetMode="External"/><Relationship Id="rId10" Type="http://schemas.openxmlformats.org/officeDocument/2006/relationships/hyperlink" Target="https://pubmed.ncbi.nlm.nih.gov/?term=O%E2%80%99Connell%20JM%5bAuthor%5d" TargetMode="External"/><Relationship Id="rId4" Type="http://schemas.openxmlformats.org/officeDocument/2006/relationships/hyperlink" Target="https://pubmed.ncbi.nlm.nih.gov/?term=Tully%20L%5bAuthor%5d" TargetMode="External"/><Relationship Id="rId9" Type="http://schemas.openxmlformats.org/officeDocument/2006/relationships/hyperlink" Target="https://pubmed.ncbi.nlm.nih.gov/?term=McCrea%20L%5bAuthor%5d" TargetMode="External"/><Relationship Id="rId14" Type="http://schemas.openxmlformats.org/officeDocument/2006/relationships/hyperlink" Target="https://pubmed.ncbi.nlm.nih.gov/?term=Ward%20F%5bAuthor%5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2699792" y="4114800"/>
            <a:ext cx="4320480" cy="2057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accent1"/>
              </a:buClr>
              <a:buSzPts val="4800"/>
              <a:buFont typeface="Arial"/>
              <a:buChar char="•"/>
            </a:pPr>
            <a:br>
              <a:rPr lang="en-US" sz="2400">
                <a:solidFill>
                  <a:schemeClr val="accent1"/>
                </a:solidFill>
              </a:rPr>
            </a:br>
            <a:r>
              <a:rPr lang="en-US" sz="2000" b="1"/>
              <a:t>Terapija vežbanjem</a:t>
            </a:r>
            <a:endParaRPr sz="2000" b="1"/>
          </a:p>
          <a:p>
            <a:pPr marL="0" lvl="0" indent="0" algn="ctr" rtl="0">
              <a:lnSpc>
                <a:spcPct val="100000"/>
              </a:lnSpc>
              <a:spcBef>
                <a:spcPts val="0"/>
              </a:spcBef>
              <a:spcAft>
                <a:spcPts val="0"/>
              </a:spcAft>
              <a:buNone/>
            </a:pPr>
            <a:r>
              <a:rPr lang="en-US" sz="2000" b="1"/>
              <a:t>u lečenju gojaznosti – definicija, značaj i primena</a:t>
            </a:r>
            <a:br>
              <a:rPr lang="en-US" sz="2400" b="1"/>
            </a:br>
            <a:r>
              <a:rPr lang="en-US" sz="1600"/>
              <a:t>Sanja Mazić·Danka Sinadinović· Stevan Mijomanović· Irena Aleksić-Hajduković</a:t>
            </a:r>
            <a:endParaRPr sz="1600"/>
          </a:p>
        </p:txBody>
      </p:sp>
      <p:sp>
        <p:nvSpPr>
          <p:cNvPr id="135" name="Google Shape;135;p1"/>
          <p:cNvSpPr/>
          <p:nvPr/>
        </p:nvSpPr>
        <p:spPr>
          <a:xfrm>
            <a:off x="683569" y="1210688"/>
            <a:ext cx="764434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accent2"/>
                </a:solidFill>
                <a:latin typeface="Calibri"/>
                <a:ea typeface="Calibri"/>
                <a:cs typeface="Calibri"/>
                <a:sym typeface="Calibri"/>
              </a:rPr>
              <a:t>Connected 4 Health</a:t>
            </a:r>
            <a:endParaRPr sz="60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4b4178fd60_0_69"/>
          <p:cNvSpPr txBox="1">
            <a:spLocks noGrp="1"/>
          </p:cNvSpPr>
          <p:nvPr>
            <p:ph type="title"/>
          </p:nvPr>
        </p:nvSpPr>
        <p:spPr>
          <a:xfrm>
            <a:off x="614975" y="521800"/>
            <a:ext cx="6757800" cy="122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t>Efekti fizičke aktivnosti</a:t>
            </a:r>
            <a:endParaRPr/>
          </a:p>
        </p:txBody>
      </p:sp>
      <p:sp>
        <p:nvSpPr>
          <p:cNvPr id="226" name="Google Shape;226;g24b4178fd60_0_69"/>
          <p:cNvSpPr txBox="1">
            <a:spLocks noGrp="1"/>
          </p:cNvSpPr>
          <p:nvPr>
            <p:ph type="body" idx="1"/>
          </p:nvPr>
        </p:nvSpPr>
        <p:spPr>
          <a:xfrm>
            <a:off x="685799" y="1790700"/>
            <a:ext cx="6686975" cy="425176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err="1"/>
              <a:t>Redovna</a:t>
            </a:r>
            <a:r>
              <a:rPr lang="en-US" b="1" dirty="0"/>
              <a:t> </a:t>
            </a:r>
            <a:r>
              <a:rPr lang="en-US" b="1" dirty="0" err="1"/>
              <a:t>fizička</a:t>
            </a:r>
            <a:r>
              <a:rPr lang="en-US" b="1" dirty="0"/>
              <a:t> </a:t>
            </a:r>
            <a:r>
              <a:rPr lang="en-US" b="1" dirty="0" err="1"/>
              <a:t>aktivnost</a:t>
            </a:r>
            <a:r>
              <a:rPr lang="en-US" b="1" dirty="0"/>
              <a:t>:</a:t>
            </a:r>
            <a:endParaRPr b="1" dirty="0"/>
          </a:p>
          <a:p>
            <a:pPr marL="0" lvl="0" indent="0" algn="l" rtl="0">
              <a:spcBef>
                <a:spcPts val="600"/>
              </a:spcBef>
              <a:spcAft>
                <a:spcPts val="0"/>
              </a:spcAft>
              <a:buNone/>
            </a:pPr>
            <a:r>
              <a:rPr lang="en-US" dirty="0"/>
              <a:t>-</a:t>
            </a:r>
            <a:r>
              <a:rPr lang="en-US" sz="2400" b="1" i="1" dirty="0" err="1"/>
              <a:t>Zdrav</a:t>
            </a:r>
            <a:r>
              <a:rPr lang="en-US" sz="2400" b="1" i="1" dirty="0"/>
              <a:t> </a:t>
            </a:r>
            <a:r>
              <a:rPr lang="en-US" sz="2400" b="1" i="1" dirty="0" err="1"/>
              <a:t>način</a:t>
            </a:r>
            <a:r>
              <a:rPr lang="en-US" sz="2400" b="1" i="1" dirty="0"/>
              <a:t> </a:t>
            </a:r>
            <a:r>
              <a:rPr lang="en-US" sz="2400" b="1" i="1" dirty="0" err="1"/>
              <a:t>života</a:t>
            </a:r>
            <a:r>
              <a:rPr lang="en-US" sz="2400" dirty="0"/>
              <a:t>: </a:t>
            </a:r>
            <a:r>
              <a:rPr lang="en-US" sz="2400" dirty="0" err="1"/>
              <a:t>navike</a:t>
            </a:r>
            <a:r>
              <a:rPr lang="en-US" sz="2400" dirty="0"/>
              <a:t> u </a:t>
            </a:r>
            <a:r>
              <a:rPr lang="en-US" sz="2400" dirty="0" err="1"/>
              <a:t>ishrani</a:t>
            </a:r>
            <a:r>
              <a:rPr lang="en-US" sz="2400" dirty="0"/>
              <a:t>, </a:t>
            </a:r>
            <a:r>
              <a:rPr lang="en-US" sz="2400" dirty="0" err="1"/>
              <a:t>kvalitet</a:t>
            </a:r>
            <a:r>
              <a:rPr lang="en-US" sz="2400" dirty="0"/>
              <a:t> </a:t>
            </a:r>
            <a:r>
              <a:rPr lang="en-US" sz="2400" dirty="0" err="1"/>
              <a:t>sna</a:t>
            </a:r>
            <a:r>
              <a:rPr lang="en-US" sz="2400" dirty="0"/>
              <a:t>, </a:t>
            </a:r>
            <a:r>
              <a:rPr lang="en-US" sz="2400" dirty="0" err="1"/>
              <a:t>pušenje</a:t>
            </a:r>
            <a:endParaRPr sz="2400" dirty="0"/>
          </a:p>
          <a:p>
            <a:pPr marL="0" lvl="0" indent="0" algn="l" rtl="0">
              <a:spcBef>
                <a:spcPts val="600"/>
              </a:spcBef>
              <a:spcAft>
                <a:spcPts val="0"/>
              </a:spcAft>
              <a:buNone/>
            </a:pPr>
            <a:r>
              <a:rPr lang="en-US" sz="2400" dirty="0"/>
              <a:t>-</a:t>
            </a:r>
            <a:r>
              <a:rPr lang="en-US" sz="2400" b="1" i="1" dirty="0" err="1"/>
              <a:t>Fizička</a:t>
            </a:r>
            <a:r>
              <a:rPr lang="en-US" sz="2400" b="1" i="1" dirty="0"/>
              <a:t> </a:t>
            </a:r>
            <a:r>
              <a:rPr lang="en-US" sz="2400" b="1" i="1" dirty="0" err="1"/>
              <a:t>spremnost</a:t>
            </a:r>
            <a:r>
              <a:rPr lang="en-US" sz="2400" b="1" i="1" dirty="0"/>
              <a:t>:</a:t>
            </a:r>
            <a:r>
              <a:rPr lang="en-US" sz="2400" dirty="0"/>
              <a:t> </a:t>
            </a:r>
            <a:r>
              <a:rPr lang="en-US" sz="2400" dirty="0" err="1"/>
              <a:t>motoričke</a:t>
            </a:r>
            <a:r>
              <a:rPr lang="en-US" sz="2400" dirty="0"/>
              <a:t> </a:t>
            </a:r>
            <a:r>
              <a:rPr lang="en-US" sz="2400" dirty="0" err="1"/>
              <a:t>veštine</a:t>
            </a:r>
            <a:r>
              <a:rPr lang="en-US" sz="2400" dirty="0"/>
              <a:t>, </a:t>
            </a:r>
            <a:r>
              <a:rPr lang="en-US" sz="2400" dirty="0" err="1"/>
              <a:t>fleksibilnost</a:t>
            </a:r>
            <a:r>
              <a:rPr lang="en-US" sz="2400" dirty="0"/>
              <a:t> (</a:t>
            </a:r>
            <a:r>
              <a:rPr lang="en-US" sz="2400" dirty="0" err="1"/>
              <a:t>gipkost</a:t>
            </a:r>
            <a:r>
              <a:rPr lang="en-US" sz="2400" dirty="0"/>
              <a:t>), </a:t>
            </a:r>
            <a:r>
              <a:rPr lang="en-US" sz="2400" dirty="0" err="1"/>
              <a:t>telesni</a:t>
            </a:r>
            <a:r>
              <a:rPr lang="en-US" sz="2400" dirty="0"/>
              <a:t> </a:t>
            </a:r>
            <a:r>
              <a:rPr lang="en-US" sz="2400" dirty="0" err="1"/>
              <a:t>sastav</a:t>
            </a:r>
            <a:endParaRPr sz="2400" dirty="0"/>
          </a:p>
          <a:p>
            <a:pPr marL="0" lvl="0" indent="0" algn="l" rtl="0">
              <a:spcBef>
                <a:spcPts val="600"/>
              </a:spcBef>
              <a:spcAft>
                <a:spcPts val="0"/>
              </a:spcAft>
              <a:buNone/>
            </a:pPr>
            <a:r>
              <a:rPr lang="en-US" sz="2400" dirty="0"/>
              <a:t>-</a:t>
            </a:r>
            <a:r>
              <a:rPr lang="en-US" sz="2400" b="1" i="1" dirty="0" err="1"/>
              <a:t>Fizičko</a:t>
            </a:r>
            <a:r>
              <a:rPr lang="en-US" sz="2400" b="1" i="1" dirty="0"/>
              <a:t> </a:t>
            </a:r>
            <a:r>
              <a:rPr lang="en-US" sz="2400" b="1" i="1" dirty="0" err="1"/>
              <a:t>zdravlje</a:t>
            </a:r>
            <a:r>
              <a:rPr lang="en-US" sz="2400" b="1" i="1" dirty="0"/>
              <a:t>:</a:t>
            </a:r>
            <a:r>
              <a:rPr lang="en-US" sz="2400" dirty="0"/>
              <a:t> </a:t>
            </a:r>
            <a:r>
              <a:rPr lang="en-US" sz="2400" dirty="0" err="1"/>
              <a:t>zdravlje</a:t>
            </a:r>
            <a:r>
              <a:rPr lang="en-US" sz="2400" dirty="0"/>
              <a:t> </a:t>
            </a:r>
            <a:r>
              <a:rPr lang="en-US" sz="2400" dirty="0" err="1"/>
              <a:t>srca</a:t>
            </a:r>
            <a:r>
              <a:rPr lang="en-US" sz="2400" dirty="0"/>
              <a:t>, </a:t>
            </a:r>
            <a:r>
              <a:rPr lang="en-US" sz="2400" dirty="0" err="1"/>
              <a:t>krvni</a:t>
            </a:r>
            <a:r>
              <a:rPr lang="en-US" sz="2400" dirty="0"/>
              <a:t> </a:t>
            </a:r>
            <a:r>
              <a:rPr lang="en-US" sz="2400" dirty="0" err="1"/>
              <a:t>pritisak</a:t>
            </a:r>
            <a:r>
              <a:rPr lang="en-US" sz="2400" dirty="0"/>
              <a:t>, </a:t>
            </a:r>
            <a:r>
              <a:rPr lang="en-US" sz="2400" dirty="0" err="1"/>
              <a:t>rizik</a:t>
            </a:r>
            <a:r>
              <a:rPr lang="en-US" sz="2400" dirty="0"/>
              <a:t> od </a:t>
            </a:r>
            <a:r>
              <a:rPr lang="en-US" sz="2400" dirty="0" err="1"/>
              <a:t>nastanka</a:t>
            </a:r>
            <a:r>
              <a:rPr lang="en-US" sz="2400" dirty="0"/>
              <a:t> </a:t>
            </a:r>
            <a:r>
              <a:rPr lang="en-US" sz="2400" dirty="0" err="1"/>
              <a:t>kancera</a:t>
            </a:r>
            <a:endParaRPr sz="2400" dirty="0"/>
          </a:p>
          <a:p>
            <a:pPr marL="0" lvl="0" indent="0" algn="l" rtl="0">
              <a:spcBef>
                <a:spcPts val="600"/>
              </a:spcBef>
              <a:spcAft>
                <a:spcPts val="0"/>
              </a:spcAft>
              <a:buNone/>
            </a:pPr>
            <a:r>
              <a:rPr lang="en-US" sz="2400" dirty="0"/>
              <a:t>-</a:t>
            </a:r>
            <a:r>
              <a:rPr lang="en-US" sz="2400" b="1" i="1" dirty="0" err="1"/>
              <a:t>Mentalno</a:t>
            </a:r>
            <a:r>
              <a:rPr lang="en-US" sz="2400" b="1" i="1" dirty="0"/>
              <a:t> </a:t>
            </a:r>
            <a:r>
              <a:rPr lang="en-US" sz="2400" b="1" i="1" dirty="0" err="1"/>
              <a:t>zdravlje</a:t>
            </a:r>
            <a:r>
              <a:rPr lang="en-US" sz="2400" b="1" i="1" dirty="0"/>
              <a:t>:</a:t>
            </a:r>
            <a:r>
              <a:rPr lang="en-US" sz="2400" dirty="0"/>
              <a:t> </a:t>
            </a:r>
            <a:r>
              <a:rPr lang="en-US" sz="2400" dirty="0" err="1"/>
              <a:t>stres</a:t>
            </a:r>
            <a:r>
              <a:rPr lang="en-US" sz="2400" dirty="0"/>
              <a:t>, </a:t>
            </a:r>
            <a:r>
              <a:rPr lang="en-US" sz="2400" dirty="0" err="1"/>
              <a:t>samopoštovanje</a:t>
            </a:r>
            <a:r>
              <a:rPr lang="en-US" sz="2400" dirty="0"/>
              <a:t>, </a:t>
            </a:r>
            <a:r>
              <a:rPr lang="en-US" sz="2400" dirty="0" err="1"/>
              <a:t>raspoloženje</a:t>
            </a:r>
            <a:endParaRPr sz="2400" dirty="0"/>
          </a:p>
          <a:p>
            <a:pPr marL="0" lvl="0" indent="0" algn="l" rtl="0">
              <a:spcBef>
                <a:spcPts val="600"/>
              </a:spcBef>
              <a:spcAft>
                <a:spcPts val="0"/>
              </a:spcAft>
              <a:buNone/>
            </a:pPr>
            <a:r>
              <a:rPr lang="en-US" sz="2400" dirty="0"/>
              <a:t>-</a:t>
            </a:r>
            <a:r>
              <a:rPr lang="en-US" sz="2400" b="1" i="1" dirty="0" err="1"/>
              <a:t>Socijalne</a:t>
            </a:r>
            <a:r>
              <a:rPr lang="en-US" sz="2400" b="1" i="1" dirty="0"/>
              <a:t> </a:t>
            </a:r>
            <a:r>
              <a:rPr lang="en-US" sz="2400" b="1" i="1" dirty="0" err="1"/>
              <a:t>veštine</a:t>
            </a:r>
            <a:r>
              <a:rPr lang="en-US" sz="2400" dirty="0"/>
              <a:t>: </a:t>
            </a:r>
            <a:r>
              <a:rPr lang="en-US" sz="2400" dirty="0" err="1"/>
              <a:t>izolovanost</a:t>
            </a:r>
            <a:r>
              <a:rPr lang="en-US" sz="2400" dirty="0"/>
              <a:t>, </a:t>
            </a:r>
            <a:r>
              <a:rPr lang="en-US" sz="2400" dirty="0" err="1"/>
              <a:t>sportski</a:t>
            </a:r>
            <a:r>
              <a:rPr lang="en-US" sz="2400" dirty="0"/>
              <a:t> duh, </a:t>
            </a:r>
            <a:r>
              <a:rPr lang="en-US" sz="2400" dirty="0" err="1"/>
              <a:t>društvene</a:t>
            </a:r>
            <a:r>
              <a:rPr lang="en-US" sz="2400" dirty="0"/>
              <a:t> </a:t>
            </a:r>
            <a:r>
              <a:rPr lang="en-US" sz="2400" dirty="0" err="1"/>
              <a:t>mreže</a:t>
            </a:r>
            <a:endParaRPr sz="2400" dirty="0"/>
          </a:p>
          <a:p>
            <a:pPr marL="0" lvl="0" indent="0" algn="l" rtl="0">
              <a:spcBef>
                <a:spcPts val="600"/>
              </a:spcBef>
              <a:spcAft>
                <a:spcPts val="0"/>
              </a:spcAft>
              <a:buNone/>
            </a:pPr>
            <a:r>
              <a:rPr lang="en-US" sz="2400" dirty="0"/>
              <a:t>-</a:t>
            </a:r>
            <a:r>
              <a:rPr lang="en-US" sz="2400" b="1" i="1" dirty="0" err="1"/>
              <a:t>Kognitivne</a:t>
            </a:r>
            <a:r>
              <a:rPr lang="en-US" sz="2400" b="1" i="1" dirty="0"/>
              <a:t> </a:t>
            </a:r>
            <a:r>
              <a:rPr lang="en-US" sz="2400" b="1" i="1" dirty="0" err="1"/>
              <a:t>veštine</a:t>
            </a:r>
            <a:r>
              <a:rPr lang="en-US" sz="2400" b="1" i="1" dirty="0"/>
              <a:t>:</a:t>
            </a:r>
            <a:r>
              <a:rPr lang="en-US" sz="2400" dirty="0"/>
              <a:t> </a:t>
            </a:r>
            <a:r>
              <a:rPr lang="en-US" sz="2400" dirty="0" err="1"/>
              <a:t>pažnja</a:t>
            </a:r>
            <a:r>
              <a:rPr lang="en-US" sz="2400" dirty="0"/>
              <a:t>, </a:t>
            </a:r>
            <a:r>
              <a:rPr lang="en-US" sz="2400" dirty="0" err="1"/>
              <a:t>uspeh</a:t>
            </a:r>
            <a:r>
              <a:rPr lang="en-US" sz="2400" dirty="0"/>
              <a:t> u </a:t>
            </a:r>
            <a:r>
              <a:rPr lang="en-US" sz="2400" dirty="0" err="1"/>
              <a:t>školi</a:t>
            </a:r>
            <a:r>
              <a:rPr lang="en-US" sz="2400" dirty="0"/>
              <a:t>, </a:t>
            </a:r>
            <a:r>
              <a:rPr lang="en-US" sz="2400" dirty="0" err="1"/>
              <a:t>ponašanje</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Fizička aktivnost – opšte preporuke</a:t>
            </a:r>
            <a:endParaRPr/>
          </a:p>
        </p:txBody>
      </p:sp>
      <p:sp>
        <p:nvSpPr>
          <p:cNvPr id="232" name="Google Shape;232;p9"/>
          <p:cNvSpPr txBox="1">
            <a:spLocks noGrp="1"/>
          </p:cNvSpPr>
          <p:nvPr>
            <p:ph type="body" idx="1"/>
          </p:nvPr>
        </p:nvSpPr>
        <p:spPr>
          <a:xfrm>
            <a:off x="381000" y="1905000"/>
            <a:ext cx="8077200" cy="4495800"/>
          </a:xfrm>
          <a:prstGeom prst="rect">
            <a:avLst/>
          </a:prstGeom>
          <a:noFill/>
          <a:ln>
            <a:noFill/>
          </a:ln>
        </p:spPr>
        <p:txBody>
          <a:bodyPr spcFirstLastPara="1" wrap="square" lIns="0" tIns="0" rIns="0" bIns="0" anchor="t" anchorCtr="0">
            <a:noAutofit/>
          </a:bodyPr>
          <a:lstStyle/>
          <a:p>
            <a:pPr marL="457200" lvl="0" indent="-152400" algn="l" rtl="0">
              <a:lnSpc>
                <a:spcPct val="100000"/>
              </a:lnSpc>
              <a:spcBef>
                <a:spcPts val="0"/>
              </a:spcBef>
              <a:spcAft>
                <a:spcPts val="0"/>
              </a:spcAft>
              <a:buClr>
                <a:schemeClr val="dk1"/>
              </a:buClr>
              <a:buSzPts val="2400"/>
              <a:buFont typeface="Noto Sans Symbols"/>
              <a:buChar char="❖"/>
            </a:pPr>
            <a:r>
              <a:rPr lang="en-US" sz="2400" b="1"/>
              <a:t>Globalne preporuke o fizičkoj aktivnosti za zdravlje, SZO, 2011</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800" b="1"/>
              <a:t> </a:t>
            </a:r>
            <a:r>
              <a:rPr lang="en-US" sz="2000" u="sng"/>
              <a:t>fizičku aktivnost ne treba mešati sa sportom</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1800"/>
              <a:t>ona uključuje sport, vežbanje, igru, šetnju, obavljanje kućnih poslova</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000" u="sng"/>
              <a:t>fizička aktivnost umerenog i visokog intenziteta</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1800"/>
              <a:t>„koliko se osoba trudi da obavi neku fizičku aktivnost“</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1800"/>
              <a:t>aktivnosti umerenog intenziteta: npr. ples, brzo hodanje, kućni poslovi</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1800"/>
              <a:t>aktivnosti visokog intenziteta: npr. trčanje, brza vožnja bicikla, brzo plivanje</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000" u="sng"/>
              <a:t>akumuliranje fizičke aktivnosti tokom cele nedelje</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1800"/>
              <a:t>postizanje cilja od 60 minuta dnevno ili 150 minuta nedeljno izvođenjem aktivnosti u više kraćih rundi</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000" u="sng"/>
              <a:t>bolje je baviti se nekom fizičkom aktivnošću nego nijednom</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1800"/>
              <a:t>dodatni zdravstveni benefiti kada postanete aktivniji</a:t>
            </a:r>
            <a:endParaRPr/>
          </a:p>
          <a:p>
            <a:pPr marL="457200" lvl="0" indent="0" algn="just" rtl="0">
              <a:lnSpc>
                <a:spcPct val="100000"/>
              </a:lnSpc>
              <a:spcBef>
                <a:spcPts val="0"/>
              </a:spcBef>
              <a:spcAft>
                <a:spcPts val="0"/>
              </a:spcAft>
              <a:buClr>
                <a:schemeClr val="dk1"/>
              </a:buClr>
              <a:buSzPts val="2400"/>
              <a:buNone/>
            </a:pPr>
            <a:endParaRPr sz="2000" u="sng"/>
          </a:p>
          <a:p>
            <a:pPr marL="457200" lvl="0" indent="0" algn="l" rtl="0">
              <a:lnSpc>
                <a:spcPct val="100000"/>
              </a:lnSpc>
              <a:spcBef>
                <a:spcPts val="0"/>
              </a:spcBef>
              <a:spcAft>
                <a:spcPts val="0"/>
              </a:spcAft>
              <a:buClr>
                <a:schemeClr val="dk1"/>
              </a:buClr>
              <a:buSzPts val="2400"/>
              <a:buFont typeface="Noto Sans Symbols"/>
              <a:buNone/>
            </a:pPr>
            <a:endParaRPr sz="2000"/>
          </a:p>
          <a:p>
            <a:pPr marL="457200" lvl="0" indent="0" algn="l" rtl="0">
              <a:lnSpc>
                <a:spcPct val="100000"/>
              </a:lnSpc>
              <a:spcBef>
                <a:spcPts val="0"/>
              </a:spcBef>
              <a:spcAft>
                <a:spcPts val="0"/>
              </a:spcAft>
              <a:buClr>
                <a:schemeClr val="dk1"/>
              </a:buClr>
              <a:buSzPts val="2400"/>
              <a:buNone/>
            </a:pPr>
            <a:endParaRPr sz="2800" b="1"/>
          </a:p>
        </p:txBody>
      </p:sp>
      <p:grpSp>
        <p:nvGrpSpPr>
          <p:cNvPr id="233" name="Google Shape;233;p9"/>
          <p:cNvGrpSpPr/>
          <p:nvPr/>
        </p:nvGrpSpPr>
        <p:grpSpPr>
          <a:xfrm>
            <a:off x="8436324" y="384504"/>
            <a:ext cx="361474" cy="636193"/>
            <a:chOff x="4276825" y="487236"/>
            <a:chExt cx="317500" cy="419100"/>
          </a:xfrm>
        </p:grpSpPr>
        <p:sp>
          <p:nvSpPr>
            <p:cNvPr id="234" name="Google Shape;234;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5" name="Google Shape;235;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Preporuke za decu uzrasta 5-17 godina</a:t>
            </a:r>
            <a:endParaRPr/>
          </a:p>
        </p:txBody>
      </p:sp>
      <p:sp>
        <p:nvSpPr>
          <p:cNvPr id="241" name="Google Shape;241;p10"/>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Font typeface="Noto Sans Symbols"/>
              <a:buChar char="▪"/>
            </a:pPr>
            <a:r>
              <a:rPr lang="en-US" sz="2000"/>
              <a:t>bavljenje fizičkim aktivnostima umerenog do snažnog intenziteta, uglavnom aerobnim, najmanje 60 minuta dnevno</a:t>
            </a:r>
            <a:endParaRPr/>
          </a:p>
          <a:p>
            <a:pPr marL="457200" lvl="0" indent="-381000" algn="l" rtl="0">
              <a:lnSpc>
                <a:spcPct val="100000"/>
              </a:lnSpc>
              <a:spcBef>
                <a:spcPts val="600"/>
              </a:spcBef>
              <a:spcAft>
                <a:spcPts val="0"/>
              </a:spcAft>
              <a:buClr>
                <a:schemeClr val="dk1"/>
              </a:buClr>
              <a:buSzPts val="2400"/>
              <a:buChar char="▸"/>
            </a:pPr>
            <a:r>
              <a:rPr lang="en-US" sz="2000"/>
              <a:t>uključiti aktivnosti visokog intenziteta najmanje 3 dana nedeljno</a:t>
            </a:r>
            <a:endParaRPr/>
          </a:p>
          <a:p>
            <a:pPr marL="457200" lvl="0" indent="-381000" algn="l" rtl="0">
              <a:lnSpc>
                <a:spcPct val="100000"/>
              </a:lnSpc>
              <a:spcBef>
                <a:spcPts val="600"/>
              </a:spcBef>
              <a:spcAft>
                <a:spcPts val="0"/>
              </a:spcAft>
              <a:buClr>
                <a:schemeClr val="dk1"/>
              </a:buClr>
              <a:buSzPts val="2400"/>
              <a:buChar char="▸"/>
            </a:pPr>
            <a:r>
              <a:rPr lang="en-US" sz="2000"/>
              <a:t>uključiti aktivnosti za jačanje mišića i kostiju (sa nošenjem težina) najmanje 3 dana nedeljno</a:t>
            </a:r>
            <a:endParaRPr/>
          </a:p>
          <a:p>
            <a:pPr marL="457200" lvl="0" indent="-381000" algn="l" rtl="0">
              <a:lnSpc>
                <a:spcPct val="100000"/>
              </a:lnSpc>
              <a:spcBef>
                <a:spcPts val="600"/>
              </a:spcBef>
              <a:spcAft>
                <a:spcPts val="0"/>
              </a:spcAft>
              <a:buClr>
                <a:schemeClr val="dk1"/>
              </a:buClr>
              <a:buSzPts val="2400"/>
              <a:buChar char="▸"/>
            </a:pPr>
            <a:r>
              <a:rPr lang="en-US" sz="2000"/>
              <a:t>postepeno povećavati količinu i intenzitet tokom vremena</a:t>
            </a:r>
            <a:endParaRPr sz="2000"/>
          </a:p>
          <a:p>
            <a:pPr marL="457200" lvl="0" indent="-381000" algn="l" rtl="0">
              <a:lnSpc>
                <a:spcPct val="100000"/>
              </a:lnSpc>
              <a:spcBef>
                <a:spcPts val="600"/>
              </a:spcBef>
              <a:spcAft>
                <a:spcPts val="0"/>
              </a:spcAft>
              <a:buClr>
                <a:schemeClr val="dk1"/>
              </a:buClr>
              <a:buSzPts val="2400"/>
              <a:buFont typeface="Noto Sans Symbols"/>
              <a:buChar char="❖"/>
            </a:pPr>
            <a:r>
              <a:rPr lang="en-US" sz="2000"/>
              <a:t>AKTIVNOSTI KOD  KUĆE</a:t>
            </a:r>
            <a:endParaRPr/>
          </a:p>
          <a:p>
            <a:pPr marL="457200" lvl="0" indent="-381000" algn="l" rtl="0">
              <a:lnSpc>
                <a:spcPct val="100000"/>
              </a:lnSpc>
              <a:spcBef>
                <a:spcPts val="600"/>
              </a:spcBef>
              <a:spcAft>
                <a:spcPts val="0"/>
              </a:spcAft>
              <a:buClr>
                <a:schemeClr val="dk1"/>
              </a:buClr>
              <a:buSzPts val="2400"/>
              <a:buChar char="▸"/>
            </a:pPr>
            <a:r>
              <a:rPr lang="en-US" sz="1800"/>
              <a:t>60 minuta fizičke aktivnosti dnevno za dobro zdravlje, ali obavezno sve odjednom</a:t>
            </a:r>
            <a:endParaRPr sz="1800"/>
          </a:p>
          <a:p>
            <a:pPr marL="457200" lvl="0" indent="-381000" algn="l" rtl="0">
              <a:lnSpc>
                <a:spcPct val="100000"/>
              </a:lnSpc>
              <a:spcBef>
                <a:spcPts val="600"/>
              </a:spcBef>
              <a:spcAft>
                <a:spcPts val="0"/>
              </a:spcAft>
              <a:buClr>
                <a:schemeClr val="dk1"/>
              </a:buClr>
              <a:buSzPts val="2400"/>
              <a:buChar char="▸"/>
            </a:pPr>
            <a:r>
              <a:rPr lang="en-US" sz="1800"/>
              <a:t>Nekoliko kratkih 10-minutnih, pa čak i 5-minutnih energičnih aktivnosti tokom dana može biti jednako dobro kao i jednosatno istezanje</a:t>
            </a:r>
            <a:endParaRPr/>
          </a:p>
          <a:p>
            <a:pPr marL="457200" lvl="0" indent="-381000" algn="l" rtl="0">
              <a:lnSpc>
                <a:spcPct val="100000"/>
              </a:lnSpc>
              <a:spcBef>
                <a:spcPts val="600"/>
              </a:spcBef>
              <a:spcAft>
                <a:spcPts val="0"/>
              </a:spcAft>
              <a:buClr>
                <a:schemeClr val="dk1"/>
              </a:buClr>
              <a:buSzPts val="2400"/>
              <a:buNone/>
            </a:pPr>
            <a:endParaRPr/>
          </a:p>
        </p:txBody>
      </p:sp>
      <p:grpSp>
        <p:nvGrpSpPr>
          <p:cNvPr id="242" name="Google Shape;242;p10"/>
          <p:cNvGrpSpPr/>
          <p:nvPr/>
        </p:nvGrpSpPr>
        <p:grpSpPr>
          <a:xfrm>
            <a:off x="8436324" y="363484"/>
            <a:ext cx="361474" cy="636193"/>
            <a:chOff x="4276825" y="487236"/>
            <a:chExt cx="317500" cy="419100"/>
          </a:xfrm>
        </p:grpSpPr>
        <p:sp>
          <p:nvSpPr>
            <p:cNvPr id="243" name="Google Shape;243;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44" name="Google Shape;244;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sz="3200"/>
              <a:t>Fizička aktivnost – preporuke za decu sa prekomernom težinom i gojaznošću</a:t>
            </a:r>
            <a:endParaRPr sz="3200"/>
          </a:p>
        </p:txBody>
      </p:sp>
      <p:sp>
        <p:nvSpPr>
          <p:cNvPr id="250" name="Google Shape;250;p11"/>
          <p:cNvSpPr txBox="1">
            <a:spLocks noGrp="1"/>
          </p:cNvSpPr>
          <p:nvPr>
            <p:ph type="body" idx="1"/>
          </p:nvPr>
        </p:nvSpPr>
        <p:spPr>
          <a:xfrm>
            <a:off x="381000" y="1905000"/>
            <a:ext cx="7924800" cy="44958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Font typeface="Noto Sans Symbols"/>
              <a:buChar char="▪"/>
            </a:pPr>
            <a:r>
              <a:rPr lang="en-US" sz="1800"/>
              <a:t>gojaznost u detinjstvu je povezana sa </a:t>
            </a:r>
            <a:r>
              <a:rPr lang="en-US" sz="1800" b="1"/>
              <a:t>metaboličkim, kardiorespiratornim, kardiovaskularnim, hepatičkim, gastrointestinalnim, genitourinarnim, mišićno-koštanim komplikacijama i mentalnim zdravstvenim problemima</a:t>
            </a:r>
            <a:endParaRPr/>
          </a:p>
          <a:p>
            <a:pPr marL="457200" lvl="0" indent="-381000" algn="l" rtl="0">
              <a:lnSpc>
                <a:spcPct val="100000"/>
              </a:lnSpc>
              <a:spcBef>
                <a:spcPts val="600"/>
              </a:spcBef>
              <a:spcAft>
                <a:spcPts val="0"/>
              </a:spcAft>
              <a:buClr>
                <a:schemeClr val="dk1"/>
              </a:buClr>
              <a:buSzPts val="2400"/>
              <a:buChar char="▸"/>
            </a:pPr>
            <a:r>
              <a:rPr lang="en-US" sz="1800"/>
              <a:t> neophodno je proveriti da li postoje </a:t>
            </a:r>
            <a:r>
              <a:rPr lang="en-US" sz="1800" b="1"/>
              <a:t>komorbiditeti </a:t>
            </a:r>
            <a:r>
              <a:rPr lang="en-US" sz="1800"/>
              <a:t>pre sprovođenja programa fizičke aktivnosti!</a:t>
            </a:r>
            <a:endParaRPr/>
          </a:p>
          <a:p>
            <a:pPr marL="457200" lvl="0" indent="-381000" algn="l" rtl="0">
              <a:lnSpc>
                <a:spcPct val="100000"/>
              </a:lnSpc>
              <a:spcBef>
                <a:spcPts val="600"/>
              </a:spcBef>
              <a:spcAft>
                <a:spcPts val="0"/>
              </a:spcAft>
              <a:buClr>
                <a:schemeClr val="dk1"/>
              </a:buClr>
              <a:buSzPts val="2400"/>
              <a:buChar char="▸"/>
            </a:pPr>
            <a:r>
              <a:rPr lang="en-US" sz="1800"/>
              <a:t>smernice uglavnom preporučuju pružanje </a:t>
            </a:r>
            <a:r>
              <a:rPr lang="en-US" sz="1800" b="1"/>
              <a:t>višekomponentnih intervencija za promenu ponašanja </a:t>
            </a:r>
            <a:r>
              <a:rPr lang="en-US" sz="1800"/>
              <a:t>koje imaju za cilj poboljšanje ishrane i fizičke aktivnosti, praćene modifikacijama životnog stila koje su </a:t>
            </a:r>
            <a:r>
              <a:rPr lang="en-US" sz="1800" i="1"/>
              <a:t>prilagođene uzrastu, kulturološki osetljive i usredsređene na porodicu</a:t>
            </a:r>
            <a:r>
              <a:rPr lang="en-US" sz="1800"/>
              <a:t>.</a:t>
            </a:r>
            <a:endParaRPr sz="1800"/>
          </a:p>
          <a:p>
            <a:pPr marL="457200" lvl="0" indent="-381000" algn="l" rtl="0">
              <a:lnSpc>
                <a:spcPct val="100000"/>
              </a:lnSpc>
              <a:spcBef>
                <a:spcPts val="600"/>
              </a:spcBef>
              <a:spcAft>
                <a:spcPts val="0"/>
              </a:spcAft>
              <a:buClr>
                <a:schemeClr val="dk1"/>
              </a:buClr>
              <a:buSzPts val="2400"/>
              <a:buChar char="▸"/>
            </a:pPr>
            <a:r>
              <a:rPr lang="en-US" sz="1800"/>
              <a:t>učešće roditelja/porodice u lečenju se u velikoj meri podstiče, posebno za decu mlađu od 12 godina, pri čemu roditelji/porodice mogu biti uzori i pokretači promene</a:t>
            </a:r>
            <a:endParaRPr sz="1800"/>
          </a:p>
          <a:p>
            <a:pPr marL="457200" lvl="0" indent="-381000" algn="l" rtl="0">
              <a:lnSpc>
                <a:spcPct val="100000"/>
              </a:lnSpc>
              <a:spcBef>
                <a:spcPts val="600"/>
              </a:spcBef>
              <a:spcAft>
                <a:spcPts val="0"/>
              </a:spcAft>
              <a:buClr>
                <a:schemeClr val="dk1"/>
              </a:buClr>
              <a:buSzPts val="2400"/>
              <a:buChar char="▸"/>
            </a:pPr>
            <a:r>
              <a:rPr lang="en-US" sz="1800"/>
              <a:t>prilagođen ili personalizovan pristup - fizička aktivnost treba da odgovara uzrastu, interesovanjima i sposobnostima deteta kako bi se podstaklo i održalo angažovanje</a:t>
            </a:r>
            <a:endParaRPr/>
          </a:p>
          <a:p>
            <a:pPr marL="457200" lvl="0" indent="-228600" algn="l" rtl="0">
              <a:lnSpc>
                <a:spcPct val="100000"/>
              </a:lnSpc>
              <a:spcBef>
                <a:spcPts val="600"/>
              </a:spcBef>
              <a:spcAft>
                <a:spcPts val="0"/>
              </a:spcAft>
              <a:buClr>
                <a:schemeClr val="dk1"/>
              </a:buClr>
              <a:buSzPts val="2400"/>
              <a:buNone/>
            </a:pPr>
            <a:endParaRPr sz="2000"/>
          </a:p>
          <a:p>
            <a:pPr marL="457200" lvl="0" indent="-228600" algn="l" rtl="0">
              <a:lnSpc>
                <a:spcPct val="100000"/>
              </a:lnSpc>
              <a:spcBef>
                <a:spcPts val="600"/>
              </a:spcBef>
              <a:spcAft>
                <a:spcPts val="0"/>
              </a:spcAft>
              <a:buClr>
                <a:schemeClr val="dk1"/>
              </a:buClr>
              <a:buSzPts val="2400"/>
              <a:buNone/>
            </a:pPr>
            <a:endParaRPr sz="2000"/>
          </a:p>
          <a:p>
            <a:pPr marL="457200" lvl="0" indent="-381000" algn="l" rtl="0">
              <a:lnSpc>
                <a:spcPct val="100000"/>
              </a:lnSpc>
              <a:spcBef>
                <a:spcPts val="600"/>
              </a:spcBef>
              <a:spcAft>
                <a:spcPts val="0"/>
              </a:spcAft>
              <a:buClr>
                <a:schemeClr val="dk1"/>
              </a:buClr>
              <a:buSzPts val="2400"/>
              <a:buNone/>
            </a:pPr>
            <a:endParaRPr/>
          </a:p>
        </p:txBody>
      </p:sp>
      <p:grpSp>
        <p:nvGrpSpPr>
          <p:cNvPr id="251" name="Google Shape;251;p11"/>
          <p:cNvGrpSpPr/>
          <p:nvPr/>
        </p:nvGrpSpPr>
        <p:grpSpPr>
          <a:xfrm>
            <a:off x="8436324" y="363484"/>
            <a:ext cx="361474" cy="636193"/>
            <a:chOff x="4276825" y="487236"/>
            <a:chExt cx="317500" cy="419100"/>
          </a:xfrm>
        </p:grpSpPr>
        <p:sp>
          <p:nvSpPr>
            <p:cNvPr id="252" name="Google Shape;252;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3" name="Google Shape;253;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sz="3200"/>
              <a:t>Fizička aktivnost – preporuke za decu sa prekomernom težinom i gojaznošću</a:t>
            </a:r>
            <a:endParaRPr sz="2800"/>
          </a:p>
        </p:txBody>
      </p:sp>
      <p:sp>
        <p:nvSpPr>
          <p:cNvPr id="259" name="Google Shape;259;p12"/>
          <p:cNvSpPr txBox="1">
            <a:spLocks noGrp="1"/>
          </p:cNvSpPr>
          <p:nvPr>
            <p:ph type="body" idx="1"/>
          </p:nvPr>
        </p:nvSpPr>
        <p:spPr>
          <a:xfrm>
            <a:off x="381000" y="1905000"/>
            <a:ext cx="7772400" cy="4419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Font typeface="Noto Sans Symbols"/>
              <a:buChar char="▪"/>
            </a:pPr>
            <a:r>
              <a:rPr lang="en-US" sz="2000"/>
              <a:t>TERAPIJA VEŽBANJEM</a:t>
            </a:r>
            <a:endParaRPr/>
          </a:p>
          <a:p>
            <a:pPr marL="457200" lvl="0" indent="-381000" algn="l" rtl="0">
              <a:lnSpc>
                <a:spcPct val="100000"/>
              </a:lnSpc>
              <a:spcBef>
                <a:spcPts val="600"/>
              </a:spcBef>
              <a:spcAft>
                <a:spcPts val="0"/>
              </a:spcAft>
              <a:buClr>
                <a:schemeClr val="dk1"/>
              </a:buClr>
              <a:buSzPts val="2400"/>
              <a:buChar char="▸"/>
            </a:pPr>
            <a:r>
              <a:rPr lang="en-US" sz="2000"/>
              <a:t>deca sa izuzetno prekomernom težinom ne treba da vežbaju više od vitke dece; njihova dodatna telesna težina znači da će prirodno sagorevati više kalorija za istu aktivnost</a:t>
            </a:r>
            <a:endParaRPr sz="2000"/>
          </a:p>
          <a:p>
            <a:pPr marL="457200" lvl="0" indent="-381000" algn="l" rtl="0">
              <a:lnSpc>
                <a:spcPct val="100000"/>
              </a:lnSpc>
              <a:spcBef>
                <a:spcPts val="600"/>
              </a:spcBef>
              <a:spcAft>
                <a:spcPts val="0"/>
              </a:spcAft>
              <a:buClr>
                <a:schemeClr val="dk1"/>
              </a:buClr>
              <a:buSzPts val="2400"/>
              <a:buChar char="▸"/>
            </a:pPr>
            <a:r>
              <a:rPr lang="en-US" sz="2000"/>
              <a:t>više od 60 minuta dnevno može biti potrebno za one koji imaju izrazito prekomernu težinu; postepeno povećanje sa 20 na 60 minuta dnevno</a:t>
            </a:r>
            <a:endParaRPr sz="2000"/>
          </a:p>
          <a:p>
            <a:pPr marL="457200" lvl="0" indent="-381000" algn="l" rtl="0">
              <a:lnSpc>
                <a:spcPct val="100000"/>
              </a:lnSpc>
              <a:spcBef>
                <a:spcPts val="600"/>
              </a:spcBef>
              <a:spcAft>
                <a:spcPts val="0"/>
              </a:spcAft>
              <a:buClr>
                <a:schemeClr val="dk1"/>
              </a:buClr>
              <a:buSzPts val="2400"/>
              <a:buChar char="▸"/>
            </a:pPr>
            <a:r>
              <a:rPr lang="en-US" sz="2000" b="1"/>
              <a:t>aktivnosti kod kuće</a:t>
            </a:r>
            <a:endParaRPr/>
          </a:p>
          <a:p>
            <a:pPr marL="457200" lvl="0" indent="-381000" algn="l" rtl="0">
              <a:lnSpc>
                <a:spcPct val="100000"/>
              </a:lnSpc>
              <a:spcBef>
                <a:spcPts val="600"/>
              </a:spcBef>
              <a:spcAft>
                <a:spcPts val="0"/>
              </a:spcAft>
              <a:buClr>
                <a:schemeClr val="dk1"/>
              </a:buClr>
              <a:buSzPts val="2400"/>
              <a:buFont typeface="Noto Sans Symbols"/>
              <a:buChar char="✔"/>
            </a:pPr>
            <a:r>
              <a:rPr lang="en-US" sz="2000"/>
              <a:t>uzori, porodični posao, zanimljive, zabavne, prijatne …</a:t>
            </a:r>
            <a:endParaRPr/>
          </a:p>
          <a:p>
            <a:pPr marL="457200" lvl="0" indent="-381000" algn="l" rtl="0">
              <a:lnSpc>
                <a:spcPct val="100000"/>
              </a:lnSpc>
              <a:spcBef>
                <a:spcPts val="600"/>
              </a:spcBef>
              <a:spcAft>
                <a:spcPts val="0"/>
              </a:spcAft>
              <a:buClr>
                <a:schemeClr val="dk1"/>
              </a:buClr>
              <a:buSzPts val="2400"/>
              <a:buChar char="▸"/>
            </a:pPr>
            <a:r>
              <a:rPr lang="en-US" sz="2000" b="1"/>
              <a:t>prilagođeni program koji se sprovodi pod nadzorom</a:t>
            </a:r>
            <a:endParaRPr/>
          </a:p>
          <a:p>
            <a:pPr marL="457200" lvl="0" indent="-381000" algn="l" rtl="0">
              <a:lnSpc>
                <a:spcPct val="100000"/>
              </a:lnSpc>
              <a:spcBef>
                <a:spcPts val="600"/>
              </a:spcBef>
              <a:spcAft>
                <a:spcPts val="0"/>
              </a:spcAft>
              <a:buClr>
                <a:schemeClr val="dk1"/>
              </a:buClr>
              <a:buSzPts val="2400"/>
              <a:buFont typeface="Noto Sans Symbols"/>
              <a:buChar char="✔"/>
            </a:pPr>
            <a:r>
              <a:rPr lang="en-US" sz="2000"/>
              <a:t>vežbanje je lek, a lek se mora prepisati</a:t>
            </a:r>
            <a:endParaRPr/>
          </a:p>
          <a:p>
            <a:pPr marL="457200" lvl="0" indent="-228600" algn="l" rtl="0">
              <a:lnSpc>
                <a:spcPct val="100000"/>
              </a:lnSpc>
              <a:spcBef>
                <a:spcPts val="600"/>
              </a:spcBef>
              <a:spcAft>
                <a:spcPts val="0"/>
              </a:spcAft>
              <a:buClr>
                <a:schemeClr val="dk1"/>
              </a:buClr>
              <a:buSzPts val="2400"/>
              <a:buFont typeface="Noto Sans Symbols"/>
              <a:buNone/>
            </a:pPr>
            <a:endParaRPr sz="2000"/>
          </a:p>
          <a:p>
            <a:pPr marL="457200" lvl="0" indent="-228600" algn="l" rtl="0">
              <a:lnSpc>
                <a:spcPct val="100000"/>
              </a:lnSpc>
              <a:spcBef>
                <a:spcPts val="600"/>
              </a:spcBef>
              <a:spcAft>
                <a:spcPts val="0"/>
              </a:spcAft>
              <a:buClr>
                <a:schemeClr val="dk1"/>
              </a:buClr>
              <a:buSzPts val="2400"/>
              <a:buFont typeface="Noto Sans Symbols"/>
              <a:buNone/>
            </a:pPr>
            <a:endParaRPr sz="2000"/>
          </a:p>
        </p:txBody>
      </p:sp>
      <p:grpSp>
        <p:nvGrpSpPr>
          <p:cNvPr id="260" name="Google Shape;260;p12"/>
          <p:cNvGrpSpPr/>
          <p:nvPr/>
        </p:nvGrpSpPr>
        <p:grpSpPr>
          <a:xfrm>
            <a:off x="8436324" y="363484"/>
            <a:ext cx="361474" cy="636193"/>
            <a:chOff x="4276825" y="487236"/>
            <a:chExt cx="317500" cy="419100"/>
          </a:xfrm>
        </p:grpSpPr>
        <p:sp>
          <p:nvSpPr>
            <p:cNvPr id="261" name="Google Shape;261;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2" name="Google Shape;262;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sz="3200"/>
              <a:t>Fizička aktivnost – preporuke za decu sa prekomernom težinom i gojaznošću</a:t>
            </a:r>
            <a:endParaRPr sz="2800"/>
          </a:p>
        </p:txBody>
      </p:sp>
      <p:sp>
        <p:nvSpPr>
          <p:cNvPr id="268" name="Google Shape;268;p13"/>
          <p:cNvSpPr txBox="1">
            <a:spLocks noGrp="1"/>
          </p:cNvSpPr>
          <p:nvPr>
            <p:ph type="body" idx="1"/>
          </p:nvPr>
        </p:nvSpPr>
        <p:spPr>
          <a:xfrm>
            <a:off x="228600" y="1905000"/>
            <a:ext cx="7848600" cy="4343400"/>
          </a:xfrm>
          <a:prstGeom prst="rect">
            <a:avLst/>
          </a:prstGeom>
          <a:noFill/>
          <a:ln>
            <a:noFill/>
          </a:ln>
        </p:spPr>
        <p:txBody>
          <a:bodyPr spcFirstLastPara="1" wrap="square" lIns="0" tIns="0" rIns="0" bIns="0" anchor="t" anchorCtr="0">
            <a:noAutofit/>
          </a:bodyPr>
          <a:lstStyle/>
          <a:p>
            <a:pPr marL="914400" lvl="1" indent="-381000" algn="l" rtl="0">
              <a:lnSpc>
                <a:spcPct val="150000"/>
              </a:lnSpc>
              <a:spcBef>
                <a:spcPts val="0"/>
              </a:spcBef>
              <a:spcAft>
                <a:spcPts val="0"/>
              </a:spcAft>
              <a:buClr>
                <a:srgbClr val="C00000"/>
              </a:buClr>
              <a:buSzPts val="2400"/>
              <a:buChar char="▹"/>
            </a:pPr>
            <a:r>
              <a:rPr lang="en-US" sz="5400" b="1">
                <a:solidFill>
                  <a:srgbClr val="C00000"/>
                </a:solidFill>
              </a:rPr>
              <a:t>FITT</a:t>
            </a:r>
            <a:r>
              <a:rPr lang="en-US" sz="4800" b="1">
                <a:solidFill>
                  <a:srgbClr val="C00000"/>
                </a:solidFill>
              </a:rPr>
              <a:t> </a:t>
            </a:r>
            <a:r>
              <a:rPr lang="en-US" sz="4000" b="1"/>
              <a:t>Princip</a:t>
            </a:r>
            <a:endParaRPr sz="4000" b="1">
              <a:solidFill>
                <a:srgbClr val="C00000"/>
              </a:solidFill>
            </a:endParaRPr>
          </a:p>
          <a:p>
            <a:pPr marL="914400" lvl="1" indent="0" algn="l" rtl="0">
              <a:lnSpc>
                <a:spcPct val="100000"/>
              </a:lnSpc>
              <a:spcBef>
                <a:spcPts val="0"/>
              </a:spcBef>
              <a:spcAft>
                <a:spcPts val="0"/>
              </a:spcAft>
              <a:buClr>
                <a:srgbClr val="C00000"/>
              </a:buClr>
              <a:buSzPts val="2400"/>
              <a:buNone/>
            </a:pPr>
            <a:r>
              <a:rPr lang="en-US" sz="4000" b="1">
                <a:solidFill>
                  <a:srgbClr val="C00000"/>
                </a:solidFill>
              </a:rPr>
              <a:t>- F</a:t>
            </a:r>
            <a:r>
              <a:rPr lang="en-US" sz="3200" b="1"/>
              <a:t> Frekventnost tj. učestalost</a:t>
            </a:r>
            <a:endParaRPr sz="3200" i="1"/>
          </a:p>
          <a:p>
            <a:pPr marL="914400" lvl="1" indent="0" algn="l" rtl="0">
              <a:lnSpc>
                <a:spcPct val="100000"/>
              </a:lnSpc>
              <a:spcBef>
                <a:spcPts val="0"/>
              </a:spcBef>
              <a:spcAft>
                <a:spcPts val="0"/>
              </a:spcAft>
              <a:buClr>
                <a:srgbClr val="C00000"/>
              </a:buClr>
              <a:buSzPts val="2400"/>
              <a:buNone/>
            </a:pPr>
            <a:r>
              <a:rPr lang="en-US" sz="4000" b="1">
                <a:solidFill>
                  <a:srgbClr val="C00000"/>
                </a:solidFill>
              </a:rPr>
              <a:t>- I</a:t>
            </a:r>
            <a:r>
              <a:rPr lang="en-US" sz="3200" b="1">
                <a:solidFill>
                  <a:srgbClr val="C00000"/>
                </a:solidFill>
              </a:rPr>
              <a:t> </a:t>
            </a:r>
            <a:r>
              <a:rPr lang="en-US" sz="3200" b="1"/>
              <a:t>Intenzitet</a:t>
            </a:r>
            <a:endParaRPr sz="3200" i="1"/>
          </a:p>
          <a:p>
            <a:pPr marL="914400" lvl="1" indent="0" algn="l" rtl="0">
              <a:lnSpc>
                <a:spcPct val="100000"/>
              </a:lnSpc>
              <a:spcBef>
                <a:spcPts val="0"/>
              </a:spcBef>
              <a:spcAft>
                <a:spcPts val="0"/>
              </a:spcAft>
              <a:buClr>
                <a:srgbClr val="C00000"/>
              </a:buClr>
              <a:buSzPts val="2400"/>
              <a:buNone/>
            </a:pPr>
            <a:r>
              <a:rPr lang="en-US" sz="4000" b="1">
                <a:solidFill>
                  <a:srgbClr val="C00000"/>
                </a:solidFill>
              </a:rPr>
              <a:t>- T</a:t>
            </a:r>
            <a:r>
              <a:rPr lang="en-US" sz="3200" b="1">
                <a:solidFill>
                  <a:srgbClr val="C00000"/>
                </a:solidFill>
              </a:rPr>
              <a:t> </a:t>
            </a:r>
            <a:r>
              <a:rPr lang="en-US" sz="3200" b="1"/>
              <a:t>Tempo tj. vreme</a:t>
            </a:r>
            <a:r>
              <a:rPr lang="en-US" i="1"/>
              <a:t>	</a:t>
            </a:r>
            <a:endParaRPr sz="3200" i="1"/>
          </a:p>
          <a:p>
            <a:pPr marL="914400" lvl="1" indent="0" algn="l" rtl="0">
              <a:lnSpc>
                <a:spcPct val="100000"/>
              </a:lnSpc>
              <a:spcBef>
                <a:spcPts val="0"/>
              </a:spcBef>
              <a:spcAft>
                <a:spcPts val="0"/>
              </a:spcAft>
              <a:buClr>
                <a:srgbClr val="C00000"/>
              </a:buClr>
              <a:buSzPts val="2400"/>
              <a:buNone/>
            </a:pPr>
            <a:r>
              <a:rPr lang="en-US" sz="4000" b="1">
                <a:solidFill>
                  <a:srgbClr val="C00000"/>
                </a:solidFill>
              </a:rPr>
              <a:t>- T </a:t>
            </a:r>
            <a:r>
              <a:rPr lang="en-US" sz="3200" b="1"/>
              <a:t>Tip tj. vrsta</a:t>
            </a:r>
            <a:r>
              <a:rPr lang="en-US" i="1"/>
              <a:t>	</a:t>
            </a:r>
            <a:endParaRPr/>
          </a:p>
        </p:txBody>
      </p:sp>
      <p:pic>
        <p:nvPicPr>
          <p:cNvPr id="269" name="Google Shape;269;p13"/>
          <p:cNvPicPr preferRelativeResize="0"/>
          <p:nvPr/>
        </p:nvPicPr>
        <p:blipFill rotWithShape="1">
          <a:blip r:embed="rId3">
            <a:alphaModFix/>
          </a:blip>
          <a:srcRect/>
          <a:stretch/>
        </p:blipFill>
        <p:spPr>
          <a:xfrm>
            <a:off x="4572000" y="2997200"/>
            <a:ext cx="3671888" cy="3132138"/>
          </a:xfrm>
          <a:prstGeom prst="rect">
            <a:avLst/>
          </a:prstGeom>
          <a:noFill/>
          <a:ln>
            <a:noFill/>
          </a:ln>
        </p:spPr>
      </p:pic>
      <p:pic>
        <p:nvPicPr>
          <p:cNvPr id="270" name="Google Shape;270;p13" descr="acsmlogo3"/>
          <p:cNvPicPr preferRelativeResize="0"/>
          <p:nvPr/>
        </p:nvPicPr>
        <p:blipFill rotWithShape="1">
          <a:blip r:embed="rId4">
            <a:alphaModFix/>
          </a:blip>
          <a:srcRect/>
          <a:stretch/>
        </p:blipFill>
        <p:spPr>
          <a:xfrm>
            <a:off x="7086600" y="1905000"/>
            <a:ext cx="1752600" cy="1524000"/>
          </a:xfrm>
          <a:prstGeom prst="rect">
            <a:avLst/>
          </a:prstGeom>
          <a:noFill/>
          <a:ln>
            <a:noFill/>
          </a:ln>
        </p:spPr>
      </p:pic>
      <p:grpSp>
        <p:nvGrpSpPr>
          <p:cNvPr id="271" name="Google Shape;271;p13"/>
          <p:cNvGrpSpPr/>
          <p:nvPr/>
        </p:nvGrpSpPr>
        <p:grpSpPr>
          <a:xfrm>
            <a:off x="8436324" y="363484"/>
            <a:ext cx="361474" cy="636193"/>
            <a:chOff x="4276825" y="487236"/>
            <a:chExt cx="317500" cy="419100"/>
          </a:xfrm>
        </p:grpSpPr>
        <p:sp>
          <p:nvSpPr>
            <p:cNvPr id="272" name="Google Shape;272;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3" name="Google Shape;273;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FITT princip</a:t>
            </a:r>
            <a:endParaRPr/>
          </a:p>
        </p:txBody>
      </p:sp>
      <p:sp>
        <p:nvSpPr>
          <p:cNvPr id="279" name="Google Shape;279;p14"/>
          <p:cNvSpPr txBox="1">
            <a:spLocks noGrp="1"/>
          </p:cNvSpPr>
          <p:nvPr>
            <p:ph type="body" idx="1"/>
          </p:nvPr>
        </p:nvSpPr>
        <p:spPr>
          <a:xfrm>
            <a:off x="381000" y="1905000"/>
            <a:ext cx="7696200" cy="4419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rgbClr val="C00000"/>
              </a:buClr>
              <a:buSzPts val="2400"/>
              <a:buNone/>
            </a:pPr>
            <a:r>
              <a:rPr lang="en-US" sz="2000" b="1">
                <a:solidFill>
                  <a:srgbClr val="C00000"/>
                </a:solidFill>
              </a:rPr>
              <a:t>F</a:t>
            </a:r>
            <a:r>
              <a:rPr lang="en-US" sz="2000" b="1"/>
              <a:t> Frekventnost tj. učestalost</a:t>
            </a:r>
            <a:endParaRPr sz="2000" b="1"/>
          </a:p>
          <a:p>
            <a:pPr marL="457200" lvl="0" indent="-381000" algn="l" rtl="0">
              <a:lnSpc>
                <a:spcPct val="100000"/>
              </a:lnSpc>
              <a:spcBef>
                <a:spcPts val="600"/>
              </a:spcBef>
              <a:spcAft>
                <a:spcPts val="0"/>
              </a:spcAft>
              <a:buClr>
                <a:schemeClr val="dk1"/>
              </a:buClr>
              <a:buSzPts val="2400"/>
              <a:buFont typeface="Noto Sans Symbols"/>
              <a:buChar char="▪"/>
            </a:pPr>
            <a:r>
              <a:rPr lang="en-US" sz="1600"/>
              <a:t>Koliko često ćete se  baviti aktivnostima — jednom dnevno, tri puta nedeljno, dva puta mesečno? - </a:t>
            </a:r>
            <a:r>
              <a:rPr lang="en-US" sz="1600" b="1" i="1"/>
              <a:t>Budite aktivni svaki dan!</a:t>
            </a:r>
            <a:endParaRPr/>
          </a:p>
          <a:p>
            <a:pPr marL="457200" lvl="0" indent="-381000" algn="l" rtl="0">
              <a:lnSpc>
                <a:spcPct val="100000"/>
              </a:lnSpc>
              <a:spcBef>
                <a:spcPts val="600"/>
              </a:spcBef>
              <a:spcAft>
                <a:spcPts val="0"/>
              </a:spcAft>
              <a:buClr>
                <a:srgbClr val="FF0000"/>
              </a:buClr>
              <a:buSzPts val="2400"/>
              <a:buNone/>
            </a:pPr>
            <a:r>
              <a:rPr lang="en-US" sz="2000" b="1">
                <a:solidFill>
                  <a:srgbClr val="FF0000"/>
                </a:solidFill>
              </a:rPr>
              <a:t>I</a:t>
            </a:r>
            <a:r>
              <a:rPr lang="en-US" sz="2000" b="1"/>
              <a:t> – Intenzitet</a:t>
            </a:r>
            <a:endParaRPr sz="2000" b="1"/>
          </a:p>
          <a:p>
            <a:pPr marL="457200" lvl="0" indent="-152400" algn="l" rtl="0">
              <a:lnSpc>
                <a:spcPct val="100000"/>
              </a:lnSpc>
              <a:spcBef>
                <a:spcPts val="0"/>
              </a:spcBef>
              <a:spcAft>
                <a:spcPts val="0"/>
              </a:spcAft>
              <a:buClr>
                <a:schemeClr val="dk1"/>
              </a:buClr>
              <a:buSzPts val="2400"/>
              <a:buChar char="▸"/>
            </a:pPr>
            <a:r>
              <a:rPr lang="en-US" sz="1600"/>
              <a:t>Koliko je energije  potrebno – lagana aktivnost naspram intenzivne aktivnosti? - </a:t>
            </a:r>
            <a:r>
              <a:rPr lang="en-US" sz="1600" b="1"/>
              <a:t>Kombinujte  umerene i fizičke aktivnosti visokog intenziteta!</a:t>
            </a:r>
            <a:endParaRPr sz="1600" b="1"/>
          </a:p>
          <a:p>
            <a:pPr marL="457200" lvl="0" indent="-152400" algn="l" rtl="0">
              <a:lnSpc>
                <a:spcPct val="100000"/>
              </a:lnSpc>
              <a:spcBef>
                <a:spcPts val="0"/>
              </a:spcBef>
              <a:spcAft>
                <a:spcPts val="0"/>
              </a:spcAft>
              <a:buClr>
                <a:schemeClr val="dk1"/>
              </a:buClr>
              <a:buSzPts val="2400"/>
              <a:buChar char="▸"/>
            </a:pPr>
            <a:r>
              <a:rPr lang="en-US" sz="1600" b="1" i="1"/>
              <a:t>aktivnosti umerenog intenziteta</a:t>
            </a:r>
            <a:r>
              <a:rPr lang="en-US" sz="1600" i="1"/>
              <a:t> </a:t>
            </a:r>
            <a:r>
              <a:rPr lang="en-US" sz="1600"/>
              <a:t>povećavaju broj otkucaja srca i dovode do toga da dišete brže i da vam bude toplije </a:t>
            </a:r>
            <a:r>
              <a:rPr lang="en-US" sz="1600" i="1"/>
              <a:t>(</a:t>
            </a:r>
            <a:r>
              <a:rPr lang="en-US" sz="1600" b="1" i="1"/>
              <a:t>još uvek možete da pričate, ali ne i da pevate!</a:t>
            </a:r>
            <a:r>
              <a:rPr lang="en-US" sz="1600" i="1"/>
              <a:t>)</a:t>
            </a:r>
            <a:endParaRPr/>
          </a:p>
          <a:p>
            <a:pPr marL="457200" lvl="0" indent="-152400" algn="l" rtl="0">
              <a:lnSpc>
                <a:spcPct val="100000"/>
              </a:lnSpc>
              <a:spcBef>
                <a:spcPts val="0"/>
              </a:spcBef>
              <a:spcAft>
                <a:spcPts val="0"/>
              </a:spcAft>
              <a:buClr>
                <a:schemeClr val="dk1"/>
              </a:buClr>
              <a:buSzPts val="2400"/>
              <a:buChar char="▸"/>
            </a:pPr>
            <a:r>
              <a:rPr lang="en-US" sz="1600" b="1"/>
              <a:t>aktivnosti visokog intenziteta </a:t>
            </a:r>
            <a:r>
              <a:rPr lang="en-US" sz="1600"/>
              <a:t>povećavaju broj otkucaja srca, ubrzavaju disanje, čine da vam bude toplije i počinjete da se znojite (</a:t>
            </a:r>
            <a:r>
              <a:rPr lang="en-US" sz="1600" b="1" i="1"/>
              <a:t>niste u stanju da izgovorite više od nekoliko reči bez zastajanja da dođete do daha</a:t>
            </a:r>
            <a:r>
              <a:rPr lang="en-US" sz="1600"/>
              <a:t>!)</a:t>
            </a:r>
            <a:endParaRPr/>
          </a:p>
          <a:p>
            <a:pPr marL="457200" lvl="0" indent="-381000" algn="l" rtl="0">
              <a:lnSpc>
                <a:spcPct val="100000"/>
              </a:lnSpc>
              <a:spcBef>
                <a:spcPts val="600"/>
              </a:spcBef>
              <a:spcAft>
                <a:spcPts val="0"/>
              </a:spcAft>
              <a:buClr>
                <a:schemeClr val="dk1"/>
              </a:buClr>
              <a:buSzPts val="2400"/>
              <a:buNone/>
            </a:pPr>
            <a:r>
              <a:rPr lang="en-US" sz="1600" b="1"/>
              <a:t>		</a:t>
            </a:r>
            <a:r>
              <a:rPr lang="en-US" sz="1200" b="1"/>
              <a:t>&lt;3 MET      		nizak		&lt;</a:t>
            </a:r>
            <a:r>
              <a:rPr lang="en-US" sz="1200" b="1" i="1"/>
              <a:t> 3,5 kcal/min </a:t>
            </a:r>
            <a:endParaRPr sz="1200" b="1"/>
          </a:p>
          <a:p>
            <a:pPr marL="457200" lvl="0" indent="-381000" algn="l" rtl="0">
              <a:lnSpc>
                <a:spcPct val="100000"/>
              </a:lnSpc>
              <a:spcBef>
                <a:spcPts val="600"/>
              </a:spcBef>
              <a:spcAft>
                <a:spcPts val="0"/>
              </a:spcAft>
              <a:buClr>
                <a:schemeClr val="dk1"/>
              </a:buClr>
              <a:buSzPts val="2400"/>
              <a:buNone/>
            </a:pPr>
            <a:r>
              <a:rPr lang="en-US" sz="1200" b="1"/>
              <a:t>		3 – 6 MET		</a:t>
            </a:r>
            <a:r>
              <a:rPr lang="en-US" sz="1200" b="1" i="1">
                <a:solidFill>
                  <a:srgbClr val="FF0000"/>
                </a:solidFill>
              </a:rPr>
              <a:t>umeren	</a:t>
            </a:r>
            <a:r>
              <a:rPr lang="en-US" sz="1200" b="1"/>
              <a:t>	</a:t>
            </a:r>
            <a:r>
              <a:rPr lang="en-US" sz="1200" b="1" i="1"/>
              <a:t>3.5 to 7 kcal/min </a:t>
            </a:r>
            <a:endParaRPr sz="1200" b="1"/>
          </a:p>
          <a:p>
            <a:pPr marL="457200" lvl="0" indent="-381000" algn="l" rtl="0">
              <a:lnSpc>
                <a:spcPct val="100000"/>
              </a:lnSpc>
              <a:spcBef>
                <a:spcPts val="600"/>
              </a:spcBef>
              <a:spcAft>
                <a:spcPts val="0"/>
              </a:spcAft>
              <a:buClr>
                <a:schemeClr val="dk1"/>
              </a:buClr>
              <a:buSzPts val="2400"/>
              <a:buNone/>
            </a:pPr>
            <a:r>
              <a:rPr lang="en-US" sz="1200" b="1"/>
              <a:t>		&gt; 6 MET		visok		&gt;</a:t>
            </a:r>
            <a:r>
              <a:rPr lang="en-US" sz="1200" b="1" i="1"/>
              <a:t> 7 kcal/min </a:t>
            </a:r>
            <a:endParaRPr sz="1200" b="1"/>
          </a:p>
          <a:p>
            <a:pPr marL="457200" lvl="0" indent="0" algn="l" rtl="0">
              <a:lnSpc>
                <a:spcPct val="100000"/>
              </a:lnSpc>
              <a:spcBef>
                <a:spcPts val="0"/>
              </a:spcBef>
              <a:spcAft>
                <a:spcPts val="0"/>
              </a:spcAft>
              <a:buClr>
                <a:schemeClr val="dk1"/>
              </a:buClr>
              <a:buSzPts val="2400"/>
              <a:buNone/>
            </a:pPr>
            <a:endParaRPr sz="1600" i="1"/>
          </a:p>
          <a:p>
            <a:pPr marL="457200" lvl="0" indent="-381000" algn="l" rtl="0">
              <a:lnSpc>
                <a:spcPct val="100000"/>
              </a:lnSpc>
              <a:spcBef>
                <a:spcPts val="600"/>
              </a:spcBef>
              <a:spcAft>
                <a:spcPts val="0"/>
              </a:spcAft>
              <a:buClr>
                <a:schemeClr val="dk1"/>
              </a:buClr>
              <a:buSzPts val="2400"/>
              <a:buNone/>
            </a:pPr>
            <a:endParaRPr sz="1600" i="1"/>
          </a:p>
          <a:p>
            <a:pPr marL="457200" lvl="0" indent="-228600" algn="l" rtl="0">
              <a:lnSpc>
                <a:spcPct val="100000"/>
              </a:lnSpc>
              <a:spcBef>
                <a:spcPts val="600"/>
              </a:spcBef>
              <a:spcAft>
                <a:spcPts val="0"/>
              </a:spcAft>
              <a:buClr>
                <a:schemeClr val="dk1"/>
              </a:buClr>
              <a:buSzPts val="2400"/>
              <a:buNone/>
            </a:pPr>
            <a:endParaRPr sz="1800" b="1"/>
          </a:p>
          <a:p>
            <a:pPr marL="457200" lvl="0" indent="-381000" algn="l" rtl="0">
              <a:lnSpc>
                <a:spcPct val="100000"/>
              </a:lnSpc>
              <a:spcBef>
                <a:spcPts val="600"/>
              </a:spcBef>
              <a:spcAft>
                <a:spcPts val="0"/>
              </a:spcAft>
              <a:buClr>
                <a:schemeClr val="dk1"/>
              </a:buClr>
              <a:buSzPts val="2400"/>
              <a:buNone/>
            </a:pPr>
            <a:endParaRPr sz="1800" b="1"/>
          </a:p>
          <a:p>
            <a:pPr marL="457200" lvl="0" indent="-228600" algn="l" rtl="0">
              <a:lnSpc>
                <a:spcPct val="100000"/>
              </a:lnSpc>
              <a:spcBef>
                <a:spcPts val="600"/>
              </a:spcBef>
              <a:spcAft>
                <a:spcPts val="0"/>
              </a:spcAft>
              <a:buClr>
                <a:schemeClr val="dk1"/>
              </a:buClr>
              <a:buSzPts val="2400"/>
              <a:buFont typeface="Noto Sans Symbols"/>
              <a:buNone/>
            </a:pPr>
            <a:endParaRPr sz="2800" b="1" i="1"/>
          </a:p>
          <a:p>
            <a:pPr marL="457200" lvl="0" indent="-381000" algn="l" rtl="0">
              <a:lnSpc>
                <a:spcPct val="100000"/>
              </a:lnSpc>
              <a:spcBef>
                <a:spcPts val="600"/>
              </a:spcBef>
              <a:spcAft>
                <a:spcPts val="0"/>
              </a:spcAft>
              <a:buClr>
                <a:schemeClr val="dk1"/>
              </a:buClr>
              <a:buSzPts val="2400"/>
              <a:buNone/>
            </a:pPr>
            <a:endParaRPr sz="1800" b="1"/>
          </a:p>
          <a:p>
            <a:pPr marL="457200" lvl="0" indent="-228600" algn="l" rtl="0">
              <a:lnSpc>
                <a:spcPct val="100000"/>
              </a:lnSpc>
              <a:spcBef>
                <a:spcPts val="600"/>
              </a:spcBef>
              <a:spcAft>
                <a:spcPts val="0"/>
              </a:spcAft>
              <a:buClr>
                <a:schemeClr val="dk1"/>
              </a:buClr>
              <a:buSzPts val="2400"/>
              <a:buFont typeface="Noto Sans Symbols"/>
              <a:buNone/>
            </a:pPr>
            <a:endParaRPr sz="2800" b="1"/>
          </a:p>
          <a:p>
            <a:pPr marL="457200" lvl="0" indent="-381000" algn="l" rtl="0">
              <a:lnSpc>
                <a:spcPct val="100000"/>
              </a:lnSpc>
              <a:spcBef>
                <a:spcPts val="600"/>
              </a:spcBef>
              <a:spcAft>
                <a:spcPts val="0"/>
              </a:spcAft>
              <a:buClr>
                <a:schemeClr val="dk1"/>
              </a:buClr>
              <a:buSzPts val="2400"/>
              <a:buNone/>
            </a:pPr>
            <a:endParaRPr sz="2800" b="1"/>
          </a:p>
          <a:p>
            <a:pPr marL="457200" lvl="0" indent="-381000" algn="l" rtl="0">
              <a:lnSpc>
                <a:spcPct val="100000"/>
              </a:lnSpc>
              <a:spcBef>
                <a:spcPts val="600"/>
              </a:spcBef>
              <a:spcAft>
                <a:spcPts val="0"/>
              </a:spcAft>
              <a:buClr>
                <a:schemeClr val="dk1"/>
              </a:buClr>
              <a:buSzPts val="2400"/>
              <a:buNone/>
            </a:pPr>
            <a:endParaRPr/>
          </a:p>
        </p:txBody>
      </p:sp>
      <p:grpSp>
        <p:nvGrpSpPr>
          <p:cNvPr id="280" name="Google Shape;280;p14"/>
          <p:cNvGrpSpPr/>
          <p:nvPr/>
        </p:nvGrpSpPr>
        <p:grpSpPr>
          <a:xfrm>
            <a:off x="8458200" y="304800"/>
            <a:ext cx="361474" cy="636193"/>
            <a:chOff x="4276825" y="487236"/>
            <a:chExt cx="317500" cy="419100"/>
          </a:xfrm>
        </p:grpSpPr>
        <p:sp>
          <p:nvSpPr>
            <p:cNvPr id="281" name="Google Shape;281;p1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2" name="Google Shape;282;p1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Primer</a:t>
            </a:r>
            <a:endParaRPr/>
          </a:p>
        </p:txBody>
      </p:sp>
      <p:sp>
        <p:nvSpPr>
          <p:cNvPr id="288" name="Google Shape;288;p15"/>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Clr>
                <a:schemeClr val="dk1"/>
              </a:buClr>
              <a:buSzPts val="2400"/>
              <a:buNone/>
            </a:pPr>
            <a:endParaRPr/>
          </a:p>
        </p:txBody>
      </p:sp>
      <p:pic>
        <p:nvPicPr>
          <p:cNvPr id="289" name="Google Shape;289;p15"/>
          <p:cNvPicPr preferRelativeResize="0"/>
          <p:nvPr/>
        </p:nvPicPr>
        <p:blipFill rotWithShape="1">
          <a:blip r:embed="rId3">
            <a:alphaModFix/>
          </a:blip>
          <a:srcRect/>
          <a:stretch/>
        </p:blipFill>
        <p:spPr>
          <a:xfrm>
            <a:off x="381000" y="1905000"/>
            <a:ext cx="8534400" cy="4431200"/>
          </a:xfrm>
          <a:prstGeom prst="rect">
            <a:avLst/>
          </a:prstGeom>
          <a:noFill/>
          <a:ln>
            <a:noFill/>
          </a:ln>
        </p:spPr>
      </p:pic>
      <p:grpSp>
        <p:nvGrpSpPr>
          <p:cNvPr id="290" name="Google Shape;290;p15"/>
          <p:cNvGrpSpPr/>
          <p:nvPr/>
        </p:nvGrpSpPr>
        <p:grpSpPr>
          <a:xfrm>
            <a:off x="8458200" y="304800"/>
            <a:ext cx="361474" cy="636193"/>
            <a:chOff x="4276825" y="487236"/>
            <a:chExt cx="317500" cy="419100"/>
          </a:xfrm>
        </p:grpSpPr>
        <p:sp>
          <p:nvSpPr>
            <p:cNvPr id="291" name="Google Shape;291;p1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92" name="Google Shape;292;p1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b="1"/>
              <a:t>Kalkulator potrošnje kalorija tokom vežbanja</a:t>
            </a:r>
            <a:endParaRPr/>
          </a:p>
        </p:txBody>
      </p:sp>
      <p:sp>
        <p:nvSpPr>
          <p:cNvPr id="298" name="Google Shape;298;p16"/>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Font typeface="Arial"/>
              <a:buNone/>
            </a:pPr>
            <a:r>
              <a:rPr lang="en-US" sz="2000" b="1"/>
              <a:t>MET x 3.5 x telesna težina u Kg/200 = kcal/min</a:t>
            </a:r>
            <a:endParaRPr/>
          </a:p>
          <a:p>
            <a:pPr marL="457200" lvl="0" indent="-381000" algn="l" rtl="0">
              <a:lnSpc>
                <a:spcPct val="100000"/>
              </a:lnSpc>
              <a:spcBef>
                <a:spcPts val="600"/>
              </a:spcBef>
              <a:spcAft>
                <a:spcPts val="0"/>
              </a:spcAft>
              <a:buClr>
                <a:schemeClr val="dk1"/>
              </a:buClr>
              <a:buSzPts val="2400"/>
              <a:buFont typeface="Arial"/>
              <a:buNone/>
            </a:pPr>
            <a:endParaRPr sz="2000" b="1"/>
          </a:p>
          <a:p>
            <a:pPr marL="457200" lvl="0" indent="-381000" algn="l" rtl="0">
              <a:lnSpc>
                <a:spcPct val="100000"/>
              </a:lnSpc>
              <a:spcBef>
                <a:spcPts val="600"/>
              </a:spcBef>
              <a:spcAft>
                <a:spcPts val="0"/>
              </a:spcAft>
              <a:buClr>
                <a:schemeClr val="dk1"/>
              </a:buClr>
              <a:buSzPts val="2400"/>
              <a:buFont typeface="Arial"/>
              <a:buNone/>
            </a:pPr>
            <a:r>
              <a:rPr lang="en-US" sz="2000"/>
              <a:t>Primer: Osoba telesne težine 60 kg vežba na 7 MET-a na traci za trčanje. Koliko će kalorija potrošiti za 30 min?</a:t>
            </a:r>
            <a:endParaRPr/>
          </a:p>
          <a:p>
            <a:pPr marL="457200" lvl="0" indent="-381000" algn="l" rtl="0">
              <a:lnSpc>
                <a:spcPct val="100000"/>
              </a:lnSpc>
              <a:spcBef>
                <a:spcPts val="600"/>
              </a:spcBef>
              <a:spcAft>
                <a:spcPts val="0"/>
              </a:spcAft>
              <a:buClr>
                <a:schemeClr val="dk1"/>
              </a:buClr>
              <a:buSzPts val="2400"/>
              <a:buFont typeface="Arial"/>
              <a:buNone/>
            </a:pPr>
            <a:endParaRPr sz="2000" b="1"/>
          </a:p>
          <a:p>
            <a:pPr marL="457200" lvl="0" indent="-381000" algn="l" rtl="0">
              <a:lnSpc>
                <a:spcPct val="100000"/>
              </a:lnSpc>
              <a:spcBef>
                <a:spcPts val="600"/>
              </a:spcBef>
              <a:spcAft>
                <a:spcPts val="0"/>
              </a:spcAft>
              <a:buClr>
                <a:schemeClr val="dk1"/>
              </a:buClr>
              <a:buSzPts val="2400"/>
              <a:buFont typeface="Arial"/>
              <a:buNone/>
            </a:pPr>
            <a:r>
              <a:rPr lang="en-US" sz="2000"/>
              <a:t>7 x 3.5 x 60/200 =  7.35 ili 7 kcal/min x 30</a:t>
            </a:r>
            <a:endParaRPr/>
          </a:p>
          <a:p>
            <a:pPr marL="457200" lvl="0" indent="-381000" algn="l" rtl="0">
              <a:lnSpc>
                <a:spcPct val="100000"/>
              </a:lnSpc>
              <a:spcBef>
                <a:spcPts val="600"/>
              </a:spcBef>
              <a:spcAft>
                <a:spcPts val="0"/>
              </a:spcAft>
              <a:buClr>
                <a:schemeClr val="dk1"/>
              </a:buClr>
              <a:buSzPts val="2400"/>
              <a:buFont typeface="Arial"/>
              <a:buNone/>
            </a:pPr>
            <a:r>
              <a:rPr lang="en-US" sz="2000"/>
              <a:t>Potrošnja kalorija za 30 min vežbanja =  </a:t>
            </a:r>
            <a:r>
              <a:rPr lang="en-US" sz="2000" i="1"/>
              <a:t>210 kcal</a:t>
            </a:r>
            <a:endParaRPr/>
          </a:p>
          <a:p>
            <a:pPr marL="457200" lvl="0" indent="-228600" algn="l" rtl="0">
              <a:lnSpc>
                <a:spcPct val="100000"/>
              </a:lnSpc>
              <a:spcBef>
                <a:spcPts val="600"/>
              </a:spcBef>
              <a:spcAft>
                <a:spcPts val="0"/>
              </a:spcAft>
              <a:buClr>
                <a:schemeClr val="dk1"/>
              </a:buClr>
              <a:buSzPts val="2400"/>
              <a:buNone/>
            </a:pPr>
            <a:endParaRPr/>
          </a:p>
        </p:txBody>
      </p:sp>
      <p:sp>
        <p:nvSpPr>
          <p:cNvPr id="299" name="Google Shape;299;p16"/>
          <p:cNvSpPr txBox="1"/>
          <p:nvPr/>
        </p:nvSpPr>
        <p:spPr>
          <a:xfrm>
            <a:off x="3733800" y="6019800"/>
            <a:ext cx="5669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1">
                <a:solidFill>
                  <a:schemeClr val="dk1"/>
                </a:solidFill>
                <a:latin typeface="Calibri"/>
                <a:ea typeface="Calibri"/>
                <a:cs typeface="Calibri"/>
                <a:sym typeface="Calibri"/>
              </a:rPr>
              <a:t>Baladi GJ, Kardiološke klinike, Tom 19, Br. 3, avgust 2001.</a:t>
            </a:r>
            <a:endParaRPr sz="1400" b="0" i="0" u="none" strike="noStrike" cap="none">
              <a:solidFill>
                <a:srgbClr val="000000"/>
              </a:solidFill>
              <a:latin typeface="Arial"/>
              <a:ea typeface="Arial"/>
              <a:cs typeface="Arial"/>
              <a:sym typeface="Arial"/>
            </a:endParaRPr>
          </a:p>
        </p:txBody>
      </p:sp>
      <p:grpSp>
        <p:nvGrpSpPr>
          <p:cNvPr id="300" name="Google Shape;300;p16"/>
          <p:cNvGrpSpPr/>
          <p:nvPr/>
        </p:nvGrpSpPr>
        <p:grpSpPr>
          <a:xfrm>
            <a:off x="8458200" y="354407"/>
            <a:ext cx="361474" cy="636193"/>
            <a:chOff x="4276825" y="487236"/>
            <a:chExt cx="317500" cy="419100"/>
          </a:xfrm>
        </p:grpSpPr>
        <p:sp>
          <p:nvSpPr>
            <p:cNvPr id="301" name="Google Shape;301;p1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02" name="Google Shape;302;p1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FITT princip</a:t>
            </a:r>
            <a:endParaRPr/>
          </a:p>
        </p:txBody>
      </p:sp>
      <p:sp>
        <p:nvSpPr>
          <p:cNvPr id="308" name="Google Shape;308;p17"/>
          <p:cNvSpPr txBox="1">
            <a:spLocks noGrp="1"/>
          </p:cNvSpPr>
          <p:nvPr>
            <p:ph type="body" idx="1"/>
          </p:nvPr>
        </p:nvSpPr>
        <p:spPr>
          <a:xfrm>
            <a:off x="381000" y="1905000"/>
            <a:ext cx="7696200" cy="4419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rgbClr val="C00000"/>
              </a:buClr>
              <a:buSzPts val="2400"/>
              <a:buNone/>
            </a:pPr>
            <a:r>
              <a:rPr lang="en-US" sz="3600" b="1">
                <a:solidFill>
                  <a:srgbClr val="C00000"/>
                </a:solidFill>
              </a:rPr>
              <a:t>T</a:t>
            </a:r>
            <a:r>
              <a:rPr lang="en-US" sz="3600" b="1"/>
              <a:t> </a:t>
            </a:r>
            <a:r>
              <a:rPr lang="en-US" sz="2000" b="1"/>
              <a:t>Tempo tj. vreme</a:t>
            </a:r>
            <a:endParaRPr/>
          </a:p>
          <a:p>
            <a:pPr marL="457200" lvl="0" indent="-381000" algn="l" rtl="0">
              <a:lnSpc>
                <a:spcPct val="100000"/>
              </a:lnSpc>
              <a:spcBef>
                <a:spcPts val="600"/>
              </a:spcBef>
              <a:spcAft>
                <a:spcPts val="0"/>
              </a:spcAft>
              <a:buClr>
                <a:schemeClr val="dk1"/>
              </a:buClr>
              <a:buSzPts val="2400"/>
              <a:buChar char="▸"/>
            </a:pPr>
            <a:r>
              <a:rPr lang="en-US" sz="1600"/>
              <a:t>Koliko traje trening —20 minuta, 1 sat, 30 minuta podeljeno na dva treninga u jednom danu?  - </a:t>
            </a:r>
            <a:r>
              <a:rPr lang="en-US" sz="1600" b="1" i="1"/>
              <a:t>cilj je u proseku najmanje 60 minuta fizičke aktivnosti umerenog ili visokog intenziteta dnevno tokom nedelje</a:t>
            </a:r>
            <a:endParaRPr/>
          </a:p>
          <a:p>
            <a:pPr marL="457200" lvl="0" indent="-381000" algn="l" rtl="0">
              <a:lnSpc>
                <a:spcPct val="100000"/>
              </a:lnSpc>
              <a:spcBef>
                <a:spcPts val="600"/>
              </a:spcBef>
              <a:spcAft>
                <a:spcPts val="0"/>
              </a:spcAft>
              <a:buClr>
                <a:srgbClr val="C00000"/>
              </a:buClr>
              <a:buSzPts val="2400"/>
              <a:buNone/>
            </a:pPr>
            <a:r>
              <a:rPr lang="en-US" sz="3600" b="1">
                <a:solidFill>
                  <a:srgbClr val="C00000"/>
                </a:solidFill>
              </a:rPr>
              <a:t>T</a:t>
            </a:r>
            <a:r>
              <a:rPr lang="en-US" sz="3600" b="1"/>
              <a:t> </a:t>
            </a:r>
            <a:r>
              <a:rPr lang="en-US" sz="2000" b="1"/>
              <a:t>Tip tj. vrsta</a:t>
            </a:r>
            <a:endParaRPr/>
          </a:p>
          <a:p>
            <a:pPr marL="457200" lvl="0" indent="-381000" algn="l" rtl="0">
              <a:lnSpc>
                <a:spcPct val="100000"/>
              </a:lnSpc>
              <a:spcBef>
                <a:spcPts val="600"/>
              </a:spcBef>
              <a:spcAft>
                <a:spcPts val="0"/>
              </a:spcAft>
              <a:buClr>
                <a:schemeClr val="dk1"/>
              </a:buClr>
              <a:buSzPts val="2400"/>
              <a:buChar char="▸"/>
            </a:pPr>
            <a:r>
              <a:rPr lang="en-US" sz="1600"/>
              <a:t>Deca i mladi treba da rade 2 vrste fizičke aktivnosti svake nedelje:</a:t>
            </a:r>
            <a:endParaRPr/>
          </a:p>
          <a:p>
            <a:pPr marL="457200" lvl="0" indent="-381000" algn="l" rtl="0">
              <a:lnSpc>
                <a:spcPct val="100000"/>
              </a:lnSpc>
              <a:spcBef>
                <a:spcPts val="600"/>
              </a:spcBef>
              <a:spcAft>
                <a:spcPts val="0"/>
              </a:spcAft>
              <a:buClr>
                <a:schemeClr val="dk1"/>
              </a:buClr>
              <a:buSzPts val="2400"/>
              <a:buFont typeface="Noto Sans Symbols"/>
              <a:buChar char="✔"/>
            </a:pPr>
            <a:r>
              <a:rPr lang="en-US" sz="1600"/>
              <a:t>aerobne vežbe</a:t>
            </a:r>
            <a:endParaRPr sz="1600"/>
          </a:p>
          <a:p>
            <a:pPr marL="457200" lvl="0" indent="-381000" algn="l" rtl="0">
              <a:lnSpc>
                <a:spcPct val="100000"/>
              </a:lnSpc>
              <a:spcBef>
                <a:spcPts val="600"/>
              </a:spcBef>
              <a:spcAft>
                <a:spcPts val="0"/>
              </a:spcAft>
              <a:buClr>
                <a:schemeClr val="dk1"/>
              </a:buClr>
              <a:buSzPts val="2400"/>
              <a:buFont typeface="Noto Sans Symbols"/>
              <a:buChar char="✔"/>
            </a:pPr>
            <a:r>
              <a:rPr lang="en-US" sz="1600"/>
              <a:t>vežbe za jačanje mišića i kostiju</a:t>
            </a:r>
            <a:endParaRPr/>
          </a:p>
          <a:p>
            <a:pPr marL="457200" lvl="0" indent="0" algn="l" rtl="0">
              <a:lnSpc>
                <a:spcPct val="100000"/>
              </a:lnSpc>
              <a:spcBef>
                <a:spcPts val="0"/>
              </a:spcBef>
              <a:spcAft>
                <a:spcPts val="0"/>
              </a:spcAft>
              <a:buClr>
                <a:schemeClr val="dk1"/>
              </a:buClr>
              <a:buSzPts val="2400"/>
              <a:buNone/>
            </a:pPr>
            <a:endParaRPr sz="1600" i="1"/>
          </a:p>
          <a:p>
            <a:pPr marL="457200" lvl="0" indent="-381000" algn="l" rtl="0">
              <a:lnSpc>
                <a:spcPct val="100000"/>
              </a:lnSpc>
              <a:spcBef>
                <a:spcPts val="600"/>
              </a:spcBef>
              <a:spcAft>
                <a:spcPts val="0"/>
              </a:spcAft>
              <a:buClr>
                <a:schemeClr val="dk1"/>
              </a:buClr>
              <a:buSzPts val="2400"/>
              <a:buNone/>
            </a:pPr>
            <a:endParaRPr sz="1600" i="1"/>
          </a:p>
          <a:p>
            <a:pPr marL="457200" lvl="0" indent="-228600" algn="l" rtl="0">
              <a:lnSpc>
                <a:spcPct val="100000"/>
              </a:lnSpc>
              <a:spcBef>
                <a:spcPts val="600"/>
              </a:spcBef>
              <a:spcAft>
                <a:spcPts val="0"/>
              </a:spcAft>
              <a:buClr>
                <a:schemeClr val="dk1"/>
              </a:buClr>
              <a:buSzPts val="2400"/>
              <a:buNone/>
            </a:pPr>
            <a:endParaRPr sz="1800" b="1"/>
          </a:p>
          <a:p>
            <a:pPr marL="457200" lvl="0" indent="-381000" algn="l" rtl="0">
              <a:lnSpc>
                <a:spcPct val="100000"/>
              </a:lnSpc>
              <a:spcBef>
                <a:spcPts val="600"/>
              </a:spcBef>
              <a:spcAft>
                <a:spcPts val="0"/>
              </a:spcAft>
              <a:buClr>
                <a:schemeClr val="dk1"/>
              </a:buClr>
              <a:buSzPts val="2400"/>
              <a:buNone/>
            </a:pPr>
            <a:endParaRPr sz="1800" b="1"/>
          </a:p>
          <a:p>
            <a:pPr marL="457200" lvl="0" indent="-228600" algn="l" rtl="0">
              <a:lnSpc>
                <a:spcPct val="100000"/>
              </a:lnSpc>
              <a:spcBef>
                <a:spcPts val="600"/>
              </a:spcBef>
              <a:spcAft>
                <a:spcPts val="0"/>
              </a:spcAft>
              <a:buClr>
                <a:schemeClr val="dk1"/>
              </a:buClr>
              <a:buSzPts val="2400"/>
              <a:buFont typeface="Noto Sans Symbols"/>
              <a:buNone/>
            </a:pPr>
            <a:endParaRPr sz="2800" b="1" i="1"/>
          </a:p>
          <a:p>
            <a:pPr marL="457200" lvl="0" indent="-381000" algn="l" rtl="0">
              <a:lnSpc>
                <a:spcPct val="100000"/>
              </a:lnSpc>
              <a:spcBef>
                <a:spcPts val="600"/>
              </a:spcBef>
              <a:spcAft>
                <a:spcPts val="0"/>
              </a:spcAft>
              <a:buClr>
                <a:schemeClr val="dk1"/>
              </a:buClr>
              <a:buSzPts val="2400"/>
              <a:buNone/>
            </a:pPr>
            <a:endParaRPr sz="1800" b="1"/>
          </a:p>
          <a:p>
            <a:pPr marL="457200" lvl="0" indent="-228600" algn="l" rtl="0">
              <a:lnSpc>
                <a:spcPct val="100000"/>
              </a:lnSpc>
              <a:spcBef>
                <a:spcPts val="600"/>
              </a:spcBef>
              <a:spcAft>
                <a:spcPts val="0"/>
              </a:spcAft>
              <a:buClr>
                <a:schemeClr val="dk1"/>
              </a:buClr>
              <a:buSzPts val="2400"/>
              <a:buFont typeface="Noto Sans Symbols"/>
              <a:buNone/>
            </a:pPr>
            <a:endParaRPr sz="2800" b="1"/>
          </a:p>
          <a:p>
            <a:pPr marL="457200" lvl="0" indent="-381000" algn="l" rtl="0">
              <a:lnSpc>
                <a:spcPct val="100000"/>
              </a:lnSpc>
              <a:spcBef>
                <a:spcPts val="600"/>
              </a:spcBef>
              <a:spcAft>
                <a:spcPts val="0"/>
              </a:spcAft>
              <a:buClr>
                <a:schemeClr val="dk1"/>
              </a:buClr>
              <a:buSzPts val="2400"/>
              <a:buNone/>
            </a:pPr>
            <a:endParaRPr sz="2800" b="1"/>
          </a:p>
          <a:p>
            <a:pPr marL="457200" lvl="0" indent="-381000" algn="l" rtl="0">
              <a:lnSpc>
                <a:spcPct val="100000"/>
              </a:lnSpc>
              <a:spcBef>
                <a:spcPts val="600"/>
              </a:spcBef>
              <a:spcAft>
                <a:spcPts val="0"/>
              </a:spcAft>
              <a:buClr>
                <a:schemeClr val="dk1"/>
              </a:buClr>
              <a:buSzPts val="2400"/>
              <a:buNone/>
            </a:pPr>
            <a:endParaRPr/>
          </a:p>
        </p:txBody>
      </p:sp>
      <p:grpSp>
        <p:nvGrpSpPr>
          <p:cNvPr id="309" name="Google Shape;309;p17"/>
          <p:cNvGrpSpPr/>
          <p:nvPr/>
        </p:nvGrpSpPr>
        <p:grpSpPr>
          <a:xfrm>
            <a:off x="8458200" y="304800"/>
            <a:ext cx="361474" cy="636193"/>
            <a:chOff x="4276825" y="487236"/>
            <a:chExt cx="317500" cy="419100"/>
          </a:xfrm>
        </p:grpSpPr>
        <p:sp>
          <p:nvSpPr>
            <p:cNvPr id="310" name="Google Shape;310;p1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1" name="Google Shape;311;p1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139700" lvl="0" indent="0" algn="ctr" rtl="0">
              <a:lnSpc>
                <a:spcPct val="100000"/>
              </a:lnSpc>
              <a:spcBef>
                <a:spcPts val="0"/>
              </a:spcBef>
              <a:spcAft>
                <a:spcPts val="0"/>
              </a:spcAft>
              <a:buClr>
                <a:schemeClr val="lt1"/>
              </a:buClr>
              <a:buSzPts val="3000"/>
              <a:buFont typeface="Barlow SemiBold"/>
              <a:buNone/>
            </a:pPr>
            <a:r>
              <a:rPr lang="en-US" sz="2000">
                <a:solidFill>
                  <a:schemeClr val="lt1"/>
                </a:solidFill>
                <a:latin typeface="Barlow SemiBold"/>
                <a:ea typeface="Barlow SemiBold"/>
                <a:cs typeface="Barlow SemiBold"/>
                <a:sym typeface="Barlow SemiBold"/>
              </a:rPr>
              <a:t>Projekat broj: 2021-1-RO01- KA220-HED-38B739A3</a:t>
            </a:r>
            <a:endParaRPr/>
          </a:p>
        </p:txBody>
      </p:sp>
      <p:sp>
        <p:nvSpPr>
          <p:cNvPr id="141" name="Google Shape;141;p2"/>
          <p:cNvSpPr txBox="1">
            <a:spLocks noGrp="1"/>
          </p:cNvSpPr>
          <p:nvPr>
            <p:ph type="body" idx="2"/>
          </p:nvPr>
        </p:nvSpPr>
        <p:spPr>
          <a:xfrm>
            <a:off x="362794" y="3717032"/>
            <a:ext cx="4968552" cy="1632181"/>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Clr>
                <a:schemeClr val="dk1"/>
              </a:buClr>
              <a:buSzPts val="2200"/>
              <a:buNone/>
            </a:pPr>
            <a:r>
              <a:rPr lang="en-US" sz="1400" b="1">
                <a:solidFill>
                  <a:srgbClr val="001F46"/>
                </a:solidFill>
                <a:latin typeface="Barlow"/>
                <a:ea typeface="Barlow"/>
                <a:cs typeface="Barlow"/>
                <a:sym typeface="Barlow"/>
              </a:rPr>
              <a:t>Podrška koju je Evropska komisija pružila pri izradi ove prezentacije ne predstavlja čin odobravanja sadržaja, koji odražava isključivo stavove autora, te se Komisija ne može smatrati odgovornom za bilo koje moguće korišćenje informacija koje su ovde sadržane.</a:t>
            </a:r>
            <a:endParaRPr sz="1400" b="1">
              <a:latin typeface="Barlow"/>
              <a:ea typeface="Barlow"/>
              <a:cs typeface="Barlow"/>
              <a:sym typeface="Barlow"/>
            </a:endParaRPr>
          </a:p>
          <a:p>
            <a:pPr marL="0" lvl="0" indent="0" algn="l" rtl="0">
              <a:lnSpc>
                <a:spcPct val="100000"/>
              </a:lnSpc>
              <a:spcBef>
                <a:spcPts val="0"/>
              </a:spcBef>
              <a:spcAft>
                <a:spcPts val="0"/>
              </a:spcAft>
              <a:buClr>
                <a:schemeClr val="dk1"/>
              </a:buClr>
              <a:buSzPts val="1100"/>
              <a:buFont typeface="Arial"/>
              <a:buNone/>
            </a:pPr>
            <a:endParaRPr sz="1400">
              <a:solidFill>
                <a:schemeClr val="accent2"/>
              </a:solidFill>
            </a:endParaRPr>
          </a:p>
          <a:p>
            <a:pPr marL="0" lvl="0" indent="0" algn="l" rtl="0">
              <a:lnSpc>
                <a:spcPct val="100000"/>
              </a:lnSpc>
              <a:spcBef>
                <a:spcPts val="0"/>
              </a:spcBef>
              <a:spcAft>
                <a:spcPts val="0"/>
              </a:spcAft>
              <a:buClr>
                <a:schemeClr val="dk1"/>
              </a:buClr>
              <a:buSzPts val="2200"/>
              <a:buNone/>
            </a:pPr>
            <a:endParaRPr sz="1400">
              <a:solidFill>
                <a:schemeClr val="accent2"/>
              </a:solidFill>
            </a:endParaRPr>
          </a:p>
        </p:txBody>
      </p:sp>
      <p:sp>
        <p:nvSpPr>
          <p:cNvPr id="142" name="Google Shape;142;p2"/>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888888"/>
              </a:buClr>
              <a:buSzPts val="1200"/>
              <a:buFont typeface="Calibri"/>
              <a:buNone/>
            </a:pPr>
            <a:fld id="{00000000-1234-1234-1234-123412341234}" type="slidenum">
              <a:rPr lang="en-US"/>
              <a:t>2</a:t>
            </a:fld>
            <a:endParaRPr/>
          </a:p>
        </p:txBody>
      </p:sp>
      <p:grpSp>
        <p:nvGrpSpPr>
          <p:cNvPr id="143" name="Google Shape;143;p2"/>
          <p:cNvGrpSpPr/>
          <p:nvPr/>
        </p:nvGrpSpPr>
        <p:grpSpPr>
          <a:xfrm>
            <a:off x="8391682" y="402124"/>
            <a:ext cx="450753" cy="600944"/>
            <a:chOff x="3277794" y="2969995"/>
            <a:chExt cx="457200" cy="457200"/>
          </a:xfrm>
        </p:grpSpPr>
        <p:sp>
          <p:nvSpPr>
            <p:cNvPr id="144" name="Google Shape;144;p2"/>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5" name="Google Shape;145;p2"/>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6" name="Google Shape;146;p2"/>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47" name="Google Shape;147;p2"/>
          <p:cNvPicPr preferRelativeResize="0"/>
          <p:nvPr/>
        </p:nvPicPr>
        <p:blipFill rotWithShape="1">
          <a:blip r:embed="rId3">
            <a:alphaModFix/>
          </a:blip>
          <a:srcRect/>
          <a:stretch/>
        </p:blipFill>
        <p:spPr>
          <a:xfrm>
            <a:off x="5724128" y="2564904"/>
            <a:ext cx="3196632" cy="2688299"/>
          </a:xfrm>
          <a:prstGeom prst="rect">
            <a:avLst/>
          </a:prstGeom>
          <a:noFill/>
          <a:ln>
            <a:noFill/>
          </a:ln>
        </p:spPr>
      </p:pic>
      <p:pic>
        <p:nvPicPr>
          <p:cNvPr id="148" name="Google Shape;148;p2"/>
          <p:cNvPicPr preferRelativeResize="0"/>
          <p:nvPr/>
        </p:nvPicPr>
        <p:blipFill rotWithShape="1">
          <a:blip r:embed="rId4">
            <a:alphaModFix/>
          </a:blip>
          <a:srcRect/>
          <a:stretch/>
        </p:blipFill>
        <p:spPr>
          <a:xfrm>
            <a:off x="467544" y="2276873"/>
            <a:ext cx="4759052" cy="13368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FF0000"/>
              </a:buClr>
              <a:buSzPts val="3000"/>
              <a:buFont typeface="Calibri"/>
              <a:buNone/>
            </a:pPr>
            <a:r>
              <a:rPr lang="en-US">
                <a:solidFill>
                  <a:srgbClr val="FF0000"/>
                </a:solidFill>
              </a:rPr>
              <a:t>T</a:t>
            </a:r>
            <a:r>
              <a:rPr lang="en-US"/>
              <a:t>ip tj. vrsta fizičke aktivnosti</a:t>
            </a:r>
            <a:endParaRPr>
              <a:solidFill>
                <a:srgbClr val="FF0000"/>
              </a:solidFill>
            </a:endParaRPr>
          </a:p>
        </p:txBody>
      </p:sp>
      <p:sp>
        <p:nvSpPr>
          <p:cNvPr id="317" name="Google Shape;317;p18"/>
          <p:cNvSpPr txBox="1">
            <a:spLocks noGrp="1"/>
          </p:cNvSpPr>
          <p:nvPr>
            <p:ph type="body" idx="1"/>
          </p:nvPr>
        </p:nvSpPr>
        <p:spPr>
          <a:xfrm>
            <a:off x="457200" y="1981200"/>
            <a:ext cx="7772400" cy="435499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Font typeface="Noto Sans Symbols"/>
              <a:buChar char="❖"/>
            </a:pPr>
            <a:r>
              <a:rPr lang="en-US" sz="2000" b="1"/>
              <a:t>Aerobne/kardiovaskularne vežbe</a:t>
            </a:r>
            <a:endParaRPr/>
          </a:p>
          <a:p>
            <a:pPr marL="457200" lvl="0" indent="-381000" algn="l" rtl="0">
              <a:lnSpc>
                <a:spcPct val="100000"/>
              </a:lnSpc>
              <a:spcBef>
                <a:spcPts val="600"/>
              </a:spcBef>
              <a:spcAft>
                <a:spcPts val="0"/>
              </a:spcAft>
              <a:buClr>
                <a:schemeClr val="dk1"/>
              </a:buClr>
              <a:buSzPts val="2400"/>
              <a:buChar char="▸"/>
            </a:pPr>
            <a:r>
              <a:rPr lang="en-US" sz="2000"/>
              <a:t>aktivnosti koje su dovoljno intenzivne i izvode se dovoljno dugo kako bi se održala ili poboljšala kardiorespiratorna kondicija</a:t>
            </a:r>
            <a:endParaRPr sz="2000"/>
          </a:p>
          <a:p>
            <a:pPr marL="457200" lvl="0" indent="-381000" algn="l" rtl="0">
              <a:lnSpc>
                <a:spcPct val="100000"/>
              </a:lnSpc>
              <a:spcBef>
                <a:spcPts val="600"/>
              </a:spcBef>
              <a:spcAft>
                <a:spcPts val="0"/>
              </a:spcAft>
              <a:buClr>
                <a:schemeClr val="dk1"/>
              </a:buClr>
              <a:buSzPts val="2400"/>
              <a:buChar char="▸"/>
            </a:pPr>
            <a:r>
              <a:rPr lang="en-US" sz="2000" b="1" i="1"/>
              <a:t>primeri:</a:t>
            </a:r>
            <a:r>
              <a:rPr lang="en-US" sz="2000"/>
              <a:t> hodanje, trčanje, ples, vožnja bicikla, košarka, fudbal, plivanje</a:t>
            </a:r>
            <a:endParaRPr/>
          </a:p>
          <a:p>
            <a:pPr marL="457200" lvl="0" indent="-381000" algn="l" rtl="0">
              <a:lnSpc>
                <a:spcPct val="100000"/>
              </a:lnSpc>
              <a:spcBef>
                <a:spcPts val="600"/>
              </a:spcBef>
              <a:spcAft>
                <a:spcPts val="0"/>
              </a:spcAft>
              <a:buClr>
                <a:schemeClr val="dk1"/>
              </a:buClr>
              <a:buSzPts val="2400"/>
              <a:buFont typeface="Noto Sans Symbols"/>
              <a:buChar char="❖"/>
            </a:pPr>
            <a:r>
              <a:rPr lang="en-US" sz="2000" b="1"/>
              <a:t>Vežbe za jačanje mišića </a:t>
            </a:r>
            <a:endParaRPr/>
          </a:p>
          <a:p>
            <a:pPr marL="457200" lvl="0" indent="-381000" algn="l" rtl="0">
              <a:lnSpc>
                <a:spcPct val="100000"/>
              </a:lnSpc>
              <a:spcBef>
                <a:spcPts val="600"/>
              </a:spcBef>
              <a:spcAft>
                <a:spcPts val="0"/>
              </a:spcAft>
              <a:buClr>
                <a:schemeClr val="dk1"/>
              </a:buClr>
              <a:buSzPts val="2400"/>
              <a:buChar char="▸"/>
            </a:pPr>
            <a:r>
              <a:rPr lang="en-US" sz="2000"/>
              <a:t>poznate su kao trening otpora</a:t>
            </a:r>
            <a:endParaRPr/>
          </a:p>
          <a:p>
            <a:pPr marL="457200" lvl="0" indent="-381000" algn="l" rtl="0">
              <a:lnSpc>
                <a:spcPct val="100000"/>
              </a:lnSpc>
              <a:spcBef>
                <a:spcPts val="600"/>
              </a:spcBef>
              <a:spcAft>
                <a:spcPts val="0"/>
              </a:spcAft>
              <a:buClr>
                <a:schemeClr val="dk1"/>
              </a:buClr>
              <a:buSzPts val="2400"/>
              <a:buChar char="▸"/>
            </a:pPr>
            <a:r>
              <a:rPr lang="en-US" sz="2000"/>
              <a:t> ove aktivnosti održavaju ili povećavaju mišićnu snagu, izdržljivost i moć</a:t>
            </a:r>
            <a:endParaRPr/>
          </a:p>
          <a:p>
            <a:pPr marL="457200" lvl="0" indent="-381000" algn="l" rtl="0">
              <a:lnSpc>
                <a:spcPct val="100000"/>
              </a:lnSpc>
              <a:spcBef>
                <a:spcPts val="600"/>
              </a:spcBef>
              <a:spcAft>
                <a:spcPts val="0"/>
              </a:spcAft>
              <a:buClr>
                <a:schemeClr val="dk1"/>
              </a:buClr>
              <a:buSzPts val="2400"/>
              <a:buChar char="▸"/>
            </a:pPr>
            <a:r>
              <a:rPr lang="en-US" sz="2000" b="1" i="1"/>
              <a:t>primeri:</a:t>
            </a:r>
            <a:r>
              <a:rPr lang="en-US" sz="2000"/>
              <a:t> sprave za dizanje težina, trening sa slobodnim tegovima, elastične trake za vežbanje sa otporom, pilates, svakodnevne aktivnosti (podizanje dece, nošenje namirnica ili veša, penjanje uz stepenice)</a:t>
            </a:r>
            <a:endParaRPr/>
          </a:p>
          <a:p>
            <a:pPr marL="457200" lvl="0" indent="-228600" algn="l" rtl="0">
              <a:lnSpc>
                <a:spcPct val="100000"/>
              </a:lnSpc>
              <a:spcBef>
                <a:spcPts val="600"/>
              </a:spcBef>
              <a:spcAft>
                <a:spcPts val="0"/>
              </a:spcAft>
              <a:buClr>
                <a:schemeClr val="dk1"/>
              </a:buClr>
              <a:buSzPts val="2400"/>
              <a:buFont typeface="Noto Sans Symbols"/>
              <a:buNone/>
            </a:pPr>
            <a:endParaRPr sz="2000" b="1"/>
          </a:p>
          <a:p>
            <a:pPr marL="76200" lvl="0" indent="0" algn="l" rtl="0">
              <a:lnSpc>
                <a:spcPct val="100000"/>
              </a:lnSpc>
              <a:spcBef>
                <a:spcPts val="600"/>
              </a:spcBef>
              <a:spcAft>
                <a:spcPts val="0"/>
              </a:spcAft>
              <a:buClr>
                <a:schemeClr val="dk1"/>
              </a:buClr>
              <a:buSzPts val="2400"/>
              <a:buNone/>
            </a:pPr>
            <a:endParaRPr sz="2000" b="1"/>
          </a:p>
          <a:p>
            <a:pPr marL="457200" lvl="0" indent="-228600" algn="l" rtl="0">
              <a:lnSpc>
                <a:spcPct val="100000"/>
              </a:lnSpc>
              <a:spcBef>
                <a:spcPts val="600"/>
              </a:spcBef>
              <a:spcAft>
                <a:spcPts val="0"/>
              </a:spcAft>
              <a:buClr>
                <a:schemeClr val="dk1"/>
              </a:buClr>
              <a:buSzPts val="2400"/>
              <a:buFont typeface="Noto Sans Symbols"/>
              <a:buNone/>
            </a:pPr>
            <a:endParaRPr sz="2000" b="1"/>
          </a:p>
          <a:p>
            <a:pPr marL="457200" lvl="0" indent="-228600" algn="l" rtl="0">
              <a:lnSpc>
                <a:spcPct val="100000"/>
              </a:lnSpc>
              <a:spcBef>
                <a:spcPts val="600"/>
              </a:spcBef>
              <a:spcAft>
                <a:spcPts val="0"/>
              </a:spcAft>
              <a:buClr>
                <a:schemeClr val="dk1"/>
              </a:buClr>
              <a:buSzPts val="2400"/>
              <a:buFont typeface="Noto Sans Symbols"/>
              <a:buNone/>
            </a:pPr>
            <a:endParaRPr b="1"/>
          </a:p>
          <a:p>
            <a:pPr marL="76200" lvl="0" indent="0" algn="l" rtl="0">
              <a:lnSpc>
                <a:spcPct val="100000"/>
              </a:lnSpc>
              <a:spcBef>
                <a:spcPts val="600"/>
              </a:spcBef>
              <a:spcAft>
                <a:spcPts val="0"/>
              </a:spcAft>
              <a:buClr>
                <a:schemeClr val="dk1"/>
              </a:buClr>
              <a:buSzPts val="2400"/>
              <a:buNone/>
            </a:pP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FF0000"/>
              </a:buClr>
              <a:buSzPts val="3000"/>
              <a:buFont typeface="Calibri"/>
              <a:buNone/>
            </a:pPr>
            <a:r>
              <a:rPr lang="en-US">
                <a:solidFill>
                  <a:srgbClr val="FF0000"/>
                </a:solidFill>
              </a:rPr>
              <a:t>T</a:t>
            </a:r>
            <a:r>
              <a:rPr lang="en-US"/>
              <a:t>ip tj. vrsta fizičke aktivnosti</a:t>
            </a:r>
            <a:endParaRPr>
              <a:solidFill>
                <a:srgbClr val="FF0000"/>
              </a:solidFill>
            </a:endParaRPr>
          </a:p>
        </p:txBody>
      </p:sp>
      <p:sp>
        <p:nvSpPr>
          <p:cNvPr id="323" name="Google Shape;323;p19"/>
          <p:cNvSpPr txBox="1">
            <a:spLocks noGrp="1"/>
          </p:cNvSpPr>
          <p:nvPr>
            <p:ph type="body" idx="1"/>
          </p:nvPr>
        </p:nvSpPr>
        <p:spPr>
          <a:xfrm>
            <a:off x="457200" y="1981200"/>
            <a:ext cx="7772400" cy="4355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Font typeface="Noto Sans Symbols"/>
              <a:buChar char="❖"/>
            </a:pPr>
            <a:r>
              <a:rPr lang="en-US" sz="2000" b="1"/>
              <a:t>Trening fleksibilnosti </a:t>
            </a:r>
            <a:endParaRPr/>
          </a:p>
          <a:p>
            <a:pPr marL="457200" lvl="0" indent="-381000" algn="l" rtl="0">
              <a:lnSpc>
                <a:spcPct val="100000"/>
              </a:lnSpc>
              <a:spcBef>
                <a:spcPts val="600"/>
              </a:spcBef>
              <a:spcAft>
                <a:spcPts val="0"/>
              </a:spcAft>
              <a:buClr>
                <a:schemeClr val="dk1"/>
              </a:buClr>
              <a:buSzPts val="2400"/>
              <a:buChar char="▸"/>
            </a:pPr>
            <a:r>
              <a:rPr lang="en-US" sz="2000"/>
              <a:t>poznat i kao  istezanje; skeletni mišić se izdužuje ili savija do tačke napetosti i tako zadržava nekoliko sekundi da bi se povećala elastičnost i obim pokreta u zglobu; poboljšanje fleksibilnosti može povećati ukupni fizički učinak drugih vrsta vežbi</a:t>
            </a:r>
            <a:endParaRPr/>
          </a:p>
          <a:p>
            <a:pPr marL="457200" lvl="0" indent="-381000" algn="l" rtl="0">
              <a:lnSpc>
                <a:spcPct val="100000"/>
              </a:lnSpc>
              <a:spcBef>
                <a:spcPts val="600"/>
              </a:spcBef>
              <a:spcAft>
                <a:spcPts val="0"/>
              </a:spcAft>
              <a:buClr>
                <a:schemeClr val="dk1"/>
              </a:buClr>
              <a:buSzPts val="2400"/>
              <a:buChar char="▸"/>
            </a:pPr>
            <a:r>
              <a:rPr lang="en-US" sz="2000" b="1" i="1"/>
              <a:t>Primeri:</a:t>
            </a:r>
            <a:r>
              <a:rPr lang="en-US" sz="2000"/>
              <a:t> dinamičko istezanje koje se izvodi uz pokret (joga, tai či), statičko istezanje bez pokreta (zadržavanje u stavu ili pozi nekoliko sekundi ili duže), pasivno istezanje (primenom spoljašnje sile poput trake ili zida za zadržavanje u istegnutom položaju) i aktivno istezanje (zadržavanje u položaju bez spoljašnje sile)</a:t>
            </a:r>
            <a:endParaRPr/>
          </a:p>
          <a:p>
            <a:pPr marL="457200" lvl="0" indent="-228600" algn="l" rtl="0">
              <a:lnSpc>
                <a:spcPct val="100000"/>
              </a:lnSpc>
              <a:spcBef>
                <a:spcPts val="600"/>
              </a:spcBef>
              <a:spcAft>
                <a:spcPts val="0"/>
              </a:spcAft>
              <a:buClr>
                <a:schemeClr val="dk1"/>
              </a:buClr>
              <a:buSzPts val="2400"/>
              <a:buFont typeface="Noto Sans Symbols"/>
              <a:buNone/>
            </a:pPr>
            <a:endParaRPr sz="2000" b="1"/>
          </a:p>
          <a:p>
            <a:pPr marL="457200" lvl="0" indent="-228600" algn="l" rtl="0">
              <a:lnSpc>
                <a:spcPct val="100000"/>
              </a:lnSpc>
              <a:spcBef>
                <a:spcPts val="600"/>
              </a:spcBef>
              <a:spcAft>
                <a:spcPts val="0"/>
              </a:spcAft>
              <a:buClr>
                <a:schemeClr val="dk1"/>
              </a:buClr>
              <a:buSzPts val="2400"/>
              <a:buFont typeface="Noto Sans Symbols"/>
              <a:buNone/>
            </a:pPr>
            <a:endParaRPr sz="2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FF0000"/>
              </a:buClr>
              <a:buSzPts val="3000"/>
              <a:buFont typeface="Calibri"/>
              <a:buNone/>
            </a:pPr>
            <a:r>
              <a:rPr lang="en-US">
                <a:solidFill>
                  <a:srgbClr val="FF0000"/>
                </a:solidFill>
              </a:rPr>
              <a:t>T</a:t>
            </a:r>
            <a:r>
              <a:rPr lang="en-US"/>
              <a:t>ip tj. vrsta fizičke aktivnosti</a:t>
            </a:r>
            <a:endParaRPr>
              <a:solidFill>
                <a:srgbClr val="FF0000"/>
              </a:solidFill>
            </a:endParaRPr>
          </a:p>
        </p:txBody>
      </p:sp>
      <p:sp>
        <p:nvSpPr>
          <p:cNvPr id="329" name="Google Shape;329;p20"/>
          <p:cNvSpPr txBox="1">
            <a:spLocks noGrp="1"/>
          </p:cNvSpPr>
          <p:nvPr>
            <p:ph type="body" idx="1"/>
          </p:nvPr>
        </p:nvSpPr>
        <p:spPr>
          <a:xfrm>
            <a:off x="457200" y="1905000"/>
            <a:ext cx="7696199" cy="44312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Font typeface="Noto Sans Symbols"/>
              <a:buChar char="❖"/>
            </a:pPr>
            <a:r>
              <a:rPr lang="en-US" sz="2000" b="1"/>
              <a:t>Trening ravnoteže</a:t>
            </a:r>
            <a:endParaRPr/>
          </a:p>
          <a:p>
            <a:pPr marL="457200" lvl="0" indent="-381000" algn="l" rtl="0">
              <a:lnSpc>
                <a:spcPct val="100000"/>
              </a:lnSpc>
              <a:spcBef>
                <a:spcPts val="600"/>
              </a:spcBef>
              <a:spcAft>
                <a:spcPts val="0"/>
              </a:spcAft>
              <a:buClr>
                <a:schemeClr val="dk1"/>
              </a:buClr>
              <a:buSzPts val="2400"/>
              <a:buChar char="▸"/>
            </a:pPr>
            <a:r>
              <a:rPr lang="en-US" sz="2000"/>
              <a:t>ove aktivnosti imaju za cilj da nas izbace iz ravnoteže kako bi se poboljšali kontrola i stabilnost tela; ove vežbe mogu pomoći u sprečavanju padova i drugih povreda</a:t>
            </a:r>
            <a:endParaRPr/>
          </a:p>
          <a:p>
            <a:pPr marL="457200" lvl="0" indent="-381000" algn="l" rtl="0">
              <a:lnSpc>
                <a:spcPct val="100000"/>
              </a:lnSpc>
              <a:spcBef>
                <a:spcPts val="600"/>
              </a:spcBef>
              <a:spcAft>
                <a:spcPts val="0"/>
              </a:spcAft>
              <a:buClr>
                <a:schemeClr val="dk1"/>
              </a:buClr>
              <a:buSzPts val="2400"/>
              <a:buChar char="▸"/>
            </a:pPr>
            <a:r>
              <a:rPr lang="en-US" sz="2000" b="1" i="1"/>
              <a:t>primeri:</a:t>
            </a:r>
            <a:r>
              <a:rPr lang="en-US" sz="2000"/>
              <a:t> stoj na jednoj nozi, hodanje po savršeno pravoj liniji po principu peta-prsti, stajanje na dasci za ravnotežu ili balans klackalici</a:t>
            </a:r>
            <a:endParaRPr/>
          </a:p>
          <a:p>
            <a:pPr marL="457200" lvl="0" indent="-228600" algn="l" rtl="0">
              <a:lnSpc>
                <a:spcPct val="100000"/>
              </a:lnSpc>
              <a:spcBef>
                <a:spcPts val="600"/>
              </a:spcBef>
              <a:spcAft>
                <a:spcPts val="0"/>
              </a:spcAft>
              <a:buClr>
                <a:schemeClr val="dk1"/>
              </a:buClr>
              <a:buSzPts val="2400"/>
              <a:buFont typeface="Noto Sans Symbols"/>
              <a:buNone/>
            </a:pPr>
            <a:endParaRPr sz="2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Saveti za sprovođenje programa</a:t>
            </a:r>
            <a:endParaRPr/>
          </a:p>
        </p:txBody>
      </p:sp>
      <p:sp>
        <p:nvSpPr>
          <p:cNvPr id="335" name="Google Shape;335;p21"/>
          <p:cNvSpPr txBox="1">
            <a:spLocks noGrp="1"/>
          </p:cNvSpPr>
          <p:nvPr>
            <p:ph type="body" idx="1"/>
          </p:nvPr>
        </p:nvSpPr>
        <p:spPr>
          <a:xfrm>
            <a:off x="381000" y="2273566"/>
            <a:ext cx="7772399" cy="4062633"/>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Char char="▸"/>
            </a:pPr>
            <a:r>
              <a:rPr lang="en-US" sz="2400"/>
              <a:t>uzmite anamnezu, naročito ličnu, i proverite da li postoje bilo kakvi komorbiditeti (npr. dijabetes, visok krvni pritisak, mišićno-koštane tegobe, itd.)</a:t>
            </a:r>
            <a:endParaRPr sz="2400"/>
          </a:p>
          <a:p>
            <a:pPr marL="457200" lvl="0" indent="-381000" algn="l" rtl="0">
              <a:lnSpc>
                <a:spcPct val="100000"/>
              </a:lnSpc>
              <a:spcBef>
                <a:spcPts val="600"/>
              </a:spcBef>
              <a:spcAft>
                <a:spcPts val="0"/>
              </a:spcAft>
              <a:buClr>
                <a:schemeClr val="dk1"/>
              </a:buClr>
              <a:buSzPts val="2400"/>
              <a:buChar char="▸"/>
            </a:pPr>
            <a:r>
              <a:rPr lang="en-US" sz="2400"/>
              <a:t>procenite telesnu visinu (TV), telesnu težinu (TT), indeks telesne mase (BMI),  procenat telesne masti (% BF)</a:t>
            </a:r>
            <a:endParaRPr/>
          </a:p>
          <a:p>
            <a:pPr marL="457200" lvl="0" indent="-381000" algn="l" rtl="0">
              <a:lnSpc>
                <a:spcPct val="100000"/>
              </a:lnSpc>
              <a:spcBef>
                <a:spcPts val="600"/>
              </a:spcBef>
              <a:spcAft>
                <a:spcPts val="0"/>
              </a:spcAft>
              <a:buClr>
                <a:schemeClr val="dk1"/>
              </a:buClr>
              <a:buSzPts val="2400"/>
              <a:buChar char="▸"/>
            </a:pPr>
            <a:r>
              <a:rPr lang="en-US" sz="2400"/>
              <a:t>izaberite fizičku aktivnost koja je detetu interesantna i zabavna </a:t>
            </a:r>
            <a:endParaRPr sz="2400"/>
          </a:p>
          <a:p>
            <a:pPr marL="457200" lvl="0" indent="-381000" algn="l" rtl="0">
              <a:lnSpc>
                <a:spcPct val="100000"/>
              </a:lnSpc>
              <a:spcBef>
                <a:spcPts val="600"/>
              </a:spcBef>
              <a:spcAft>
                <a:spcPts val="0"/>
              </a:spcAft>
              <a:buClr>
                <a:schemeClr val="dk1"/>
              </a:buClr>
              <a:buSzPts val="2400"/>
              <a:buChar char="▸"/>
            </a:pPr>
            <a:r>
              <a:rPr lang="en-US" sz="2400"/>
              <a:t>počnite sa aktivnostima niskog intenziteta</a:t>
            </a:r>
            <a:endParaRPr/>
          </a:p>
          <a:p>
            <a:pPr marL="457200" lvl="0" indent="-381000" algn="l" rtl="0">
              <a:lnSpc>
                <a:spcPct val="100000"/>
              </a:lnSpc>
              <a:spcBef>
                <a:spcPts val="600"/>
              </a:spcBef>
              <a:spcAft>
                <a:spcPts val="0"/>
              </a:spcAft>
              <a:buClr>
                <a:schemeClr val="dk1"/>
              </a:buClr>
              <a:buSzPts val="2400"/>
              <a:buChar char="▸"/>
            </a:pPr>
            <a:r>
              <a:rPr lang="en-US" sz="2400"/>
              <a:t>povećajte intenzitet tokom vremena</a:t>
            </a:r>
            <a:endParaRPr/>
          </a:p>
          <a:p>
            <a:pPr marL="457200" lvl="0" indent="-228600" algn="l" rtl="0">
              <a:lnSpc>
                <a:spcPct val="100000"/>
              </a:lnSpc>
              <a:spcBef>
                <a:spcPts val="600"/>
              </a:spcBef>
              <a:spcAft>
                <a:spcPts val="0"/>
              </a:spcAft>
              <a:buClr>
                <a:schemeClr val="dk1"/>
              </a:buClr>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Ishodi</a:t>
            </a:r>
            <a:endParaRPr/>
          </a:p>
        </p:txBody>
      </p:sp>
      <p:sp>
        <p:nvSpPr>
          <p:cNvPr id="341" name="Google Shape;341;p22"/>
          <p:cNvSpPr txBox="1">
            <a:spLocks noGrp="1"/>
          </p:cNvSpPr>
          <p:nvPr>
            <p:ph type="body" idx="1"/>
          </p:nvPr>
        </p:nvSpPr>
        <p:spPr>
          <a:xfrm>
            <a:off x="381000" y="2273566"/>
            <a:ext cx="7696199" cy="4062633"/>
          </a:xfrm>
          <a:prstGeom prst="rect">
            <a:avLst/>
          </a:prstGeom>
          <a:noFill/>
          <a:ln>
            <a:noFill/>
          </a:ln>
        </p:spPr>
        <p:txBody>
          <a:bodyPr spcFirstLastPara="1" wrap="square" lIns="0" tIns="0" rIns="0" bIns="0" anchor="t" anchorCtr="0">
            <a:noAutofit/>
          </a:bodyPr>
          <a:lstStyle/>
          <a:p>
            <a:pPr marL="533400" lvl="0" indent="-457200" algn="l" rtl="0">
              <a:lnSpc>
                <a:spcPct val="100000"/>
              </a:lnSpc>
              <a:spcBef>
                <a:spcPts val="600"/>
              </a:spcBef>
              <a:spcAft>
                <a:spcPts val="0"/>
              </a:spcAft>
              <a:buClr>
                <a:schemeClr val="dk1"/>
              </a:buClr>
              <a:buSzPts val="2400"/>
              <a:buAutoNum type="arabicPeriod"/>
            </a:pPr>
            <a:r>
              <a:rPr lang="en-US" sz="2400"/>
              <a:t>gubitak težine</a:t>
            </a:r>
            <a:endParaRPr/>
          </a:p>
          <a:p>
            <a:pPr marL="457200" lvl="0" indent="-381000" algn="l" rtl="0">
              <a:lnSpc>
                <a:spcPct val="100000"/>
              </a:lnSpc>
              <a:spcBef>
                <a:spcPts val="600"/>
              </a:spcBef>
              <a:spcAft>
                <a:spcPts val="0"/>
              </a:spcAft>
              <a:buClr>
                <a:schemeClr val="dk1"/>
              </a:buClr>
              <a:buSzPts val="2400"/>
              <a:buFont typeface="Noto Sans Symbols"/>
              <a:buChar char="▪"/>
            </a:pPr>
            <a:r>
              <a:rPr lang="en-US" sz="2400"/>
              <a:t> za decu koja imaju BMI ≥99,6 percentila, prihvatljiv je postepeni gubitak telesne težine do maksimalno 0,5–1,0 kg mesečno </a:t>
            </a:r>
            <a:endParaRPr sz="2400"/>
          </a:p>
          <a:p>
            <a:pPr marL="0" lvl="0" indent="0" algn="l" rtl="0">
              <a:lnSpc>
                <a:spcPct val="100000"/>
              </a:lnSpc>
              <a:spcBef>
                <a:spcPts val="600"/>
              </a:spcBef>
              <a:spcAft>
                <a:spcPts val="0"/>
              </a:spcAft>
              <a:buNone/>
            </a:pPr>
            <a:r>
              <a:rPr lang="en-US" sz="2400"/>
              <a:t>2. 	ukupni holesterol, trigliceridi, lipoproteini visoke gustine (HDL holesterol), lipoproteini niske gustine (LDL holesterol), nivo glukoze tj. šećera u krvi na prazan stomak tokom dva sata, sistolni krvni pritisak, dijastolni krvni pritisak, ukupan kvalitet života i fizička spremnost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endParaRPr/>
          </a:p>
        </p:txBody>
      </p:sp>
      <p:sp>
        <p:nvSpPr>
          <p:cNvPr id="347" name="Google Shape;347;p23"/>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Clr>
                <a:schemeClr val="dk1"/>
              </a:buClr>
              <a:buSzPts val="2400"/>
              <a:buNone/>
            </a:pPr>
            <a:endParaRPr/>
          </a:p>
        </p:txBody>
      </p:sp>
      <p:pic>
        <p:nvPicPr>
          <p:cNvPr id="348" name="Google Shape;348;p23" descr="http://www.goodnewstoronto.ca/wp-content/uploads/2015/04/exercise-rx.jpg"/>
          <p:cNvPicPr preferRelativeResize="0"/>
          <p:nvPr/>
        </p:nvPicPr>
        <p:blipFill rotWithShape="1">
          <a:blip r:embed="rId3">
            <a:alphaModFix/>
          </a:blip>
          <a:srcRect/>
          <a:stretch/>
        </p:blipFill>
        <p:spPr>
          <a:xfrm>
            <a:off x="304801" y="1828801"/>
            <a:ext cx="8001000" cy="4507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Literatura</a:t>
            </a:r>
            <a:endParaRPr/>
          </a:p>
        </p:txBody>
      </p:sp>
      <p:sp>
        <p:nvSpPr>
          <p:cNvPr id="354" name="Google Shape;354;p24"/>
          <p:cNvSpPr txBox="1">
            <a:spLocks noGrp="1"/>
          </p:cNvSpPr>
          <p:nvPr>
            <p:ph type="body" idx="1"/>
          </p:nvPr>
        </p:nvSpPr>
        <p:spPr>
          <a:xfrm>
            <a:off x="457200" y="1905000"/>
            <a:ext cx="7848600" cy="4431199"/>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Clr>
                <a:schemeClr val="dk1"/>
              </a:buClr>
              <a:buSzPts val="2400"/>
              <a:buFont typeface="Arial"/>
              <a:buNone/>
            </a:pPr>
            <a:endParaRPr sz="1600"/>
          </a:p>
          <a:p>
            <a:pPr marL="457200" lvl="0" indent="-381000" algn="l" rtl="0">
              <a:lnSpc>
                <a:spcPct val="100000"/>
              </a:lnSpc>
              <a:spcBef>
                <a:spcPts val="600"/>
              </a:spcBef>
              <a:spcAft>
                <a:spcPts val="0"/>
              </a:spcAft>
              <a:buClr>
                <a:schemeClr val="dk1"/>
              </a:buClr>
              <a:buSzPts val="2400"/>
              <a:buFont typeface="Arial"/>
              <a:buChar char="•"/>
            </a:pPr>
            <a:r>
              <a:rPr lang="en-US" sz="1400"/>
              <a:t>Busnatu, S.S.; Serbanoiu, L.I.; Lacraru, A.E.; Andrei, C.L.; Jercalau, C.E.; Stoian, M.; Stoian, A. Effects of Exercise in Improving</a:t>
            </a:r>
            <a:br>
              <a:rPr lang="en-US" sz="1400"/>
            </a:br>
            <a:r>
              <a:rPr lang="en-US" sz="1400"/>
              <a:t>Cardiometabolic Risk Factors in Overweight Children: A Systematic Review and Meta-Analysis. Healthcare 2022, 10, 82</a:t>
            </a:r>
            <a:endParaRPr sz="1400"/>
          </a:p>
          <a:p>
            <a:pPr marL="457200" lvl="0" indent="-381000" algn="l" rtl="0">
              <a:lnSpc>
                <a:spcPct val="100000"/>
              </a:lnSpc>
              <a:spcBef>
                <a:spcPts val="600"/>
              </a:spcBef>
              <a:spcAft>
                <a:spcPts val="0"/>
              </a:spcAft>
              <a:buClr>
                <a:schemeClr val="dk1"/>
              </a:buClr>
              <a:buSzPts val="2400"/>
              <a:buFont typeface="Arial"/>
              <a:buChar char="•"/>
            </a:pPr>
            <a:r>
              <a:rPr lang="en-US" sz="1400"/>
              <a:t>Bull, F.C.; Al-Ansari, S.S.; Biddle, S.; Borodulin, K.; Buman, M.P.; Cardon, G.; Carty, C.; Chaput, J.P.; Chastin, S.; Chou, R.; et al.</a:t>
            </a:r>
            <a:br>
              <a:rPr lang="en-US" sz="1400"/>
            </a:br>
            <a:r>
              <a:rPr lang="en-US" sz="1400"/>
              <a:t>World Health Organization 2020 guidelines on physical activity and sedentary behaviour. Br. J. Sports Med. 2020, 54, 1451–1462.</a:t>
            </a:r>
            <a:endParaRPr/>
          </a:p>
          <a:p>
            <a:pPr marL="457200" lvl="0" indent="-381000" algn="l" rtl="0">
              <a:lnSpc>
                <a:spcPct val="100000"/>
              </a:lnSpc>
              <a:spcBef>
                <a:spcPts val="600"/>
              </a:spcBef>
              <a:spcAft>
                <a:spcPts val="0"/>
              </a:spcAft>
              <a:buClr>
                <a:schemeClr val="dk1"/>
              </a:buClr>
              <a:buSzPts val="2400"/>
              <a:buFont typeface="Arial"/>
              <a:buChar char="•"/>
            </a:pPr>
            <a:r>
              <a:rPr lang="en-US" sz="1400"/>
              <a:t>García-Hermoso, A.; Ramírez-Vélez, R.; Ramírez-Campillo, R.; Peterson, M.D.; Martínez-Vizcaíno, V. Concurrent aerobic plus</a:t>
            </a:r>
            <a:br>
              <a:rPr lang="en-US" sz="1400"/>
            </a:br>
            <a:r>
              <a:rPr lang="en-US" sz="1400"/>
              <a:t>resistance exercise versus aerobic exercise alone to improve health outcomes in paediatric obesity: A systematic review and</a:t>
            </a:r>
            <a:br>
              <a:rPr lang="en-US" sz="1400"/>
            </a:br>
            <a:r>
              <a:rPr lang="en-US" sz="1400"/>
              <a:t>meta-analysis. Br. J. Sports Med. 2018, 52, 161–166. [CrossRef] [PubMed]</a:t>
            </a:r>
            <a:endParaRPr/>
          </a:p>
          <a:p>
            <a:pPr marL="457200" lvl="0" indent="-381000" algn="l" rtl="0">
              <a:lnSpc>
                <a:spcPct val="100000"/>
              </a:lnSpc>
              <a:spcBef>
                <a:spcPts val="600"/>
              </a:spcBef>
              <a:spcAft>
                <a:spcPts val="0"/>
              </a:spcAft>
              <a:buClr>
                <a:schemeClr val="dk1"/>
              </a:buClr>
              <a:buSzPts val="2400"/>
              <a:buFont typeface="Arial"/>
              <a:buChar char="•"/>
            </a:pPr>
            <a:r>
              <a:rPr lang="en-US" sz="1400"/>
              <a:t>Li, D.; Chen, P. The Effects of Different Exercise Modalities in the Treatment of Cardiometabolic Risk Factors in Obese Adolescents</a:t>
            </a:r>
            <a:br>
              <a:rPr lang="en-US" sz="1400"/>
            </a:br>
            <a:r>
              <a:rPr lang="en-US" sz="1400"/>
              <a:t>with Sedentary Behavior-A Systematic Review and Meta-Analysis of Randomized Controlled Trials. Children 2021, 8, 1062.</a:t>
            </a:r>
            <a:br>
              <a:rPr lang="en-US" sz="1400"/>
            </a:br>
            <a:r>
              <a:rPr lang="en-US" sz="1400"/>
              <a:t>[CrossRef]</a:t>
            </a:r>
            <a:endParaRPr/>
          </a:p>
          <a:p>
            <a:pPr marL="457200" lvl="0" indent="-228600" algn="l" rtl="0">
              <a:lnSpc>
                <a:spcPct val="100000"/>
              </a:lnSpc>
              <a:spcBef>
                <a:spcPts val="600"/>
              </a:spcBef>
              <a:spcAft>
                <a:spcPts val="0"/>
              </a:spcAft>
              <a:buClr>
                <a:schemeClr val="dk1"/>
              </a:buClr>
              <a:buSzPts val="2400"/>
              <a:buFont typeface="Arial"/>
              <a:buNone/>
            </a:pPr>
            <a:endParaRPr sz="1200"/>
          </a:p>
          <a:p>
            <a:pPr marL="457200" lvl="0" indent="-228600" algn="l" rtl="0">
              <a:lnSpc>
                <a:spcPct val="100000"/>
              </a:lnSpc>
              <a:spcBef>
                <a:spcPts val="600"/>
              </a:spcBef>
              <a:spcAft>
                <a:spcPts val="0"/>
              </a:spcAft>
              <a:buClr>
                <a:schemeClr val="dk1"/>
              </a:buClr>
              <a:buSzPts val="2400"/>
              <a:buFont typeface="Arial"/>
              <a:buNone/>
            </a:pPr>
            <a:endParaRPr sz="1200"/>
          </a:p>
          <a:p>
            <a:pPr marL="457200" lvl="0" indent="-228600" algn="l" rtl="0">
              <a:lnSpc>
                <a:spcPct val="100000"/>
              </a:lnSpc>
              <a:spcBef>
                <a:spcPts val="600"/>
              </a:spcBef>
              <a:spcAft>
                <a:spcPts val="0"/>
              </a:spcAft>
              <a:buClr>
                <a:schemeClr val="dk1"/>
              </a:buClr>
              <a:buSzPts val="2400"/>
              <a:buFont typeface="Arial"/>
              <a:buNone/>
            </a:pPr>
            <a:endParaRPr sz="1600"/>
          </a:p>
          <a:p>
            <a:pPr marL="76200" lvl="0" indent="0" algn="l" rtl="0">
              <a:lnSpc>
                <a:spcPct val="100000"/>
              </a:lnSpc>
              <a:spcBef>
                <a:spcPts val="600"/>
              </a:spcBef>
              <a:spcAft>
                <a:spcPts val="0"/>
              </a:spcAft>
              <a:buClr>
                <a:schemeClr val="dk1"/>
              </a:buClr>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Literatura</a:t>
            </a:r>
            <a:endParaRPr/>
          </a:p>
        </p:txBody>
      </p:sp>
      <p:sp>
        <p:nvSpPr>
          <p:cNvPr id="360" name="Google Shape;360;p25"/>
          <p:cNvSpPr txBox="1">
            <a:spLocks noGrp="1"/>
          </p:cNvSpPr>
          <p:nvPr>
            <p:ph type="body" idx="1"/>
          </p:nvPr>
        </p:nvSpPr>
        <p:spPr>
          <a:xfrm>
            <a:off x="457200" y="1905000"/>
            <a:ext cx="7696200" cy="443119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Font typeface="Arial"/>
              <a:buChar char="•"/>
            </a:pPr>
            <a:r>
              <a:rPr lang="en-US" sz="1200"/>
              <a:t>Ells, L.J.; Rees, K.; Brown, T.; Mead, E.; Al-Khudairy, L.; Azevedo, L.; McGeechan, G.J.; Baur, L.; Loveman, E.; Clements, H.</a:t>
            </a:r>
            <a:br>
              <a:rPr lang="en-US" sz="1200"/>
            </a:br>
            <a:r>
              <a:rPr lang="en-US" sz="1200"/>
              <a:t>Interventions for treating children and adolescents with overweight and obesity: An overview of Cochrane reviews. Int. J. Obes.</a:t>
            </a:r>
            <a:br>
              <a:rPr lang="en-US" sz="1200"/>
            </a:br>
            <a:r>
              <a:rPr lang="en-US" sz="1200"/>
              <a:t>2018, 42, 1823–1833. [CrossRef] [PubMed]</a:t>
            </a:r>
            <a:endParaRPr/>
          </a:p>
          <a:p>
            <a:pPr marL="457200" lvl="0" indent="-381000" algn="l" rtl="0">
              <a:lnSpc>
                <a:spcPct val="100000"/>
              </a:lnSpc>
              <a:spcBef>
                <a:spcPts val="600"/>
              </a:spcBef>
              <a:spcAft>
                <a:spcPts val="0"/>
              </a:spcAft>
              <a:buClr>
                <a:schemeClr val="dk1"/>
              </a:buClr>
              <a:buSzPts val="2400"/>
              <a:buFont typeface="Arial"/>
              <a:buChar char="•"/>
            </a:pPr>
            <a:r>
              <a:rPr lang="en-US" sz="1200" b="1"/>
              <a:t>Guidelines for treating child and adolescent obesity: A systematic review, </a:t>
            </a:r>
            <a:r>
              <a:rPr lang="en-US" sz="1200"/>
              <a:t>Front Nutr. 2022; 9: 902865. Published online 2022 Oct 12. doi: </a:t>
            </a:r>
            <a:r>
              <a:rPr lang="en-US" sz="1200" u="sng">
                <a:solidFill>
                  <a:schemeClr val="hlink"/>
                </a:solidFill>
                <a:hlinkClick r:id="rId3"/>
              </a:rPr>
              <a:t>10.3389/fnut.2022.902865</a:t>
            </a:r>
            <a:r>
              <a:rPr lang="en-US" sz="1200"/>
              <a:t> </a:t>
            </a:r>
            <a:r>
              <a:rPr lang="en-US" sz="1200" u="sng">
                <a:solidFill>
                  <a:schemeClr val="hlink"/>
                </a:solidFill>
                <a:hlinkClick r:id="rId4"/>
              </a:rPr>
              <a:t>Louise Tully</a:t>
            </a:r>
            <a:r>
              <a:rPr lang="en-US" sz="1200"/>
              <a:t>,</a:t>
            </a:r>
            <a:r>
              <a:rPr lang="en-US" sz="1200" baseline="30000"/>
              <a:t> 1 </a:t>
            </a:r>
            <a:r>
              <a:rPr lang="en-US" sz="1200" u="sng">
                <a:solidFill>
                  <a:schemeClr val="hlink"/>
                </a:solidFill>
                <a:hlinkClick r:id="rId5"/>
              </a:rPr>
              <a:t>Niamh Arthurs</a:t>
            </a:r>
            <a:r>
              <a:rPr lang="en-US" sz="1200"/>
              <a:t>,</a:t>
            </a:r>
            <a:r>
              <a:rPr lang="en-US" sz="1200" baseline="30000"/>
              <a:t> 1 , 2 </a:t>
            </a:r>
            <a:r>
              <a:rPr lang="en-US" sz="1200" u="sng">
                <a:solidFill>
                  <a:schemeClr val="hlink"/>
                </a:solidFill>
                <a:hlinkClick r:id="rId6"/>
              </a:rPr>
              <a:t>Cathy Wyse</a:t>
            </a:r>
            <a:r>
              <a:rPr lang="en-US" sz="1200"/>
              <a:t>,</a:t>
            </a:r>
            <a:r>
              <a:rPr lang="en-US" sz="1200" baseline="30000"/>
              <a:t> 1 </a:t>
            </a:r>
            <a:r>
              <a:rPr lang="en-US" sz="1200" u="sng">
                <a:solidFill>
                  <a:schemeClr val="hlink"/>
                </a:solidFill>
                <a:hlinkClick r:id="rId7"/>
              </a:rPr>
              <a:t>Sarah Browne</a:t>
            </a:r>
            <a:r>
              <a:rPr lang="en-US" sz="1200"/>
              <a:t>,</a:t>
            </a:r>
            <a:r>
              <a:rPr lang="en-US" sz="1200" baseline="30000"/>
              <a:t> 3 </a:t>
            </a:r>
            <a:r>
              <a:rPr lang="en-US" sz="1200" u="sng">
                <a:solidFill>
                  <a:schemeClr val="hlink"/>
                </a:solidFill>
                <a:hlinkClick r:id="rId8"/>
              </a:rPr>
              <a:t>Lucinda Case</a:t>
            </a:r>
            <a:r>
              <a:rPr lang="en-US" sz="1200"/>
              <a:t>,</a:t>
            </a:r>
            <a:r>
              <a:rPr lang="en-US" sz="1200" baseline="30000"/>
              <a:t> 2 </a:t>
            </a:r>
            <a:r>
              <a:rPr lang="en-US" sz="1200" u="sng">
                <a:solidFill>
                  <a:schemeClr val="hlink"/>
                </a:solidFill>
                <a:hlinkClick r:id="rId9"/>
              </a:rPr>
              <a:t>Lois McCrea</a:t>
            </a:r>
            <a:r>
              <a:rPr lang="en-US" sz="1200"/>
              <a:t>,</a:t>
            </a:r>
            <a:r>
              <a:rPr lang="en-US" sz="1200" baseline="30000"/>
              <a:t> 2 </a:t>
            </a:r>
            <a:r>
              <a:rPr lang="en-US" sz="1200" u="sng">
                <a:solidFill>
                  <a:schemeClr val="hlink"/>
                </a:solidFill>
                <a:hlinkClick r:id="rId10"/>
              </a:rPr>
              <a:t>Jean M. O’Connell</a:t>
            </a:r>
            <a:r>
              <a:rPr lang="en-US" sz="1200"/>
              <a:t>,</a:t>
            </a:r>
            <a:r>
              <a:rPr lang="en-US" sz="1200" baseline="30000"/>
              <a:t> 4 </a:t>
            </a:r>
            <a:r>
              <a:rPr lang="en-US" sz="1200" u="sng">
                <a:solidFill>
                  <a:schemeClr val="hlink"/>
                </a:solidFill>
                <a:hlinkClick r:id="rId11"/>
              </a:rPr>
              <a:t>Clodagh S. O’Gorman</a:t>
            </a:r>
            <a:r>
              <a:rPr lang="en-US" sz="1200"/>
              <a:t>,</a:t>
            </a:r>
            <a:r>
              <a:rPr lang="en-US" sz="1200" baseline="30000"/>
              <a:t> 5 , 6 </a:t>
            </a:r>
            <a:r>
              <a:rPr lang="en-US" sz="1200" u="sng">
                <a:solidFill>
                  <a:schemeClr val="hlink"/>
                </a:solidFill>
                <a:hlinkClick r:id="rId12"/>
              </a:rPr>
              <a:t>Susan M. Smith</a:t>
            </a:r>
            <a:r>
              <a:rPr lang="en-US" sz="1200"/>
              <a:t>,</a:t>
            </a:r>
            <a:r>
              <a:rPr lang="en-US" sz="1200" baseline="30000"/>
              <a:t> 7 </a:t>
            </a:r>
            <a:r>
              <a:rPr lang="en-US" sz="1200" u="sng">
                <a:solidFill>
                  <a:schemeClr val="hlink"/>
                </a:solidFill>
                <a:hlinkClick r:id="rId13"/>
              </a:rPr>
              <a:t>Aisling Walsh</a:t>
            </a:r>
            <a:r>
              <a:rPr lang="en-US" sz="1200"/>
              <a:t>,</a:t>
            </a:r>
            <a:r>
              <a:rPr lang="en-US" sz="1200" baseline="30000"/>
              <a:t> 8 </a:t>
            </a:r>
            <a:r>
              <a:rPr lang="en-US" sz="1200" u="sng">
                <a:solidFill>
                  <a:schemeClr val="hlink"/>
                </a:solidFill>
                <a:hlinkClick r:id="rId14"/>
              </a:rPr>
              <a:t>Fiona Ward</a:t>
            </a:r>
            <a:r>
              <a:rPr lang="en-US" sz="1200"/>
              <a:t>,</a:t>
            </a:r>
            <a:r>
              <a:rPr lang="en-US" sz="1200" baseline="30000"/>
              <a:t> 9 </a:t>
            </a:r>
            <a:r>
              <a:rPr lang="en-US" sz="1200"/>
              <a:t>and </a:t>
            </a:r>
            <a:r>
              <a:rPr lang="en-US" sz="1200" u="sng">
                <a:solidFill>
                  <a:schemeClr val="hlink"/>
                </a:solidFill>
                <a:hlinkClick r:id="rId15"/>
              </a:rPr>
              <a:t>Grace O’Malley</a:t>
            </a:r>
            <a:r>
              <a:rPr lang="en-US" sz="1200" baseline="30000"/>
              <a:t> 1 , 2 ,</a:t>
            </a:r>
            <a:endParaRPr sz="1200"/>
          </a:p>
          <a:p>
            <a:pPr marL="76200" lvl="0" indent="0" algn="l" rtl="0">
              <a:lnSpc>
                <a:spcPct val="100000"/>
              </a:lnSpc>
              <a:spcBef>
                <a:spcPts val="600"/>
              </a:spcBef>
              <a:spcAft>
                <a:spcPts val="0"/>
              </a:spcAft>
              <a:buClr>
                <a:schemeClr val="dk1"/>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Definicije termina</a:t>
            </a:r>
            <a:endParaRPr/>
          </a:p>
        </p:txBody>
      </p:sp>
      <p:sp>
        <p:nvSpPr>
          <p:cNvPr id="154" name="Google Shape;154;p3"/>
          <p:cNvSpPr txBox="1">
            <a:spLocks noGrp="1"/>
          </p:cNvSpPr>
          <p:nvPr>
            <p:ph type="body" idx="1"/>
          </p:nvPr>
        </p:nvSpPr>
        <p:spPr>
          <a:xfrm>
            <a:off x="614975" y="2131700"/>
            <a:ext cx="7309800" cy="4269000"/>
          </a:xfrm>
          <a:prstGeom prst="rect">
            <a:avLst/>
          </a:prstGeom>
          <a:noFill/>
          <a:ln>
            <a:noFill/>
          </a:ln>
        </p:spPr>
        <p:txBody>
          <a:bodyPr spcFirstLastPara="1" wrap="square" lIns="0" tIns="0" rIns="0" bIns="0" anchor="t" anchorCtr="0">
            <a:noAutofit/>
          </a:bodyPr>
          <a:lstStyle/>
          <a:p>
            <a:pPr marL="457200" lvl="0" indent="-152400" algn="just" rtl="0">
              <a:lnSpc>
                <a:spcPct val="100000"/>
              </a:lnSpc>
              <a:spcBef>
                <a:spcPts val="0"/>
              </a:spcBef>
              <a:spcAft>
                <a:spcPts val="0"/>
              </a:spcAft>
              <a:buClr>
                <a:schemeClr val="dk1"/>
              </a:buClr>
              <a:buSzPts val="2400"/>
              <a:buFont typeface="Noto Sans Symbols"/>
              <a:buChar char="❖"/>
            </a:pPr>
            <a:r>
              <a:rPr lang="en-US" sz="2800" b="1"/>
              <a:t>Fizička aktivnost</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800" b="1" i="1"/>
              <a:t> </a:t>
            </a:r>
            <a:r>
              <a:rPr lang="en-US" sz="2000" i="1"/>
              <a:t>bilo koji pokret tela </a:t>
            </a:r>
            <a:r>
              <a:rPr lang="en-US" sz="2000"/>
              <a:t>koji izvode naši skeletni mišići koji za posledicu ima utrošak energije iznad (bazalnih) nivoa u mirovanju</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000" b="1"/>
              <a:t>potrošnja energije</a:t>
            </a:r>
            <a:r>
              <a:rPr lang="en-US" sz="2000"/>
              <a:t> koja se meri na dva načina – MET (metabolički ekvivalenti zadatka) i Kcal (kilokalorijama)</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000"/>
              <a:t>U širem smislu, obuhvata vežbanje, sport i fizičke aktivnosti koje se obavljaju kao deo svakodnevnog života, zanimanja, slobodnog vremena i aktivnog prevoza</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000"/>
              <a:t> </a:t>
            </a:r>
            <a:r>
              <a:rPr lang="en-US" sz="2800" b="1"/>
              <a:t>Vežbanje</a:t>
            </a:r>
            <a:endParaRPr/>
          </a:p>
          <a:p>
            <a:pPr marL="457200" lvl="0" indent="-381000" algn="just" rtl="0">
              <a:lnSpc>
                <a:spcPct val="100000"/>
              </a:lnSpc>
              <a:spcBef>
                <a:spcPts val="600"/>
              </a:spcBef>
              <a:spcAft>
                <a:spcPts val="0"/>
              </a:spcAft>
              <a:buClr>
                <a:schemeClr val="dk1"/>
              </a:buClr>
              <a:buSzPts val="2400"/>
              <a:buChar char="▸"/>
            </a:pPr>
            <a:r>
              <a:rPr lang="en-US" sz="2000"/>
              <a:t>fizička aktivnost koja je </a:t>
            </a:r>
            <a:r>
              <a:rPr lang="en-US" sz="2000" b="1"/>
              <a:t>planirana</a:t>
            </a:r>
            <a:r>
              <a:rPr lang="en-US" sz="2000"/>
              <a:t>, </a:t>
            </a:r>
            <a:r>
              <a:rPr lang="en-US" sz="2000" b="1"/>
              <a:t>strukturirana </a:t>
            </a:r>
            <a:r>
              <a:rPr lang="en-US" sz="2000"/>
              <a:t>i koja se </a:t>
            </a:r>
            <a:r>
              <a:rPr lang="en-US" sz="2000" b="1"/>
              <a:t>ponavlja </a:t>
            </a:r>
            <a:r>
              <a:rPr lang="en-US" sz="2000"/>
              <a:t>a za krajnji ili privremeni </a:t>
            </a:r>
            <a:r>
              <a:rPr lang="en-US" sz="2000" b="1"/>
              <a:t>cilj </a:t>
            </a:r>
            <a:r>
              <a:rPr lang="en-US" sz="2000"/>
              <a:t>ima poboljšanje održavanja </a:t>
            </a:r>
            <a:r>
              <a:rPr lang="en-US" sz="2000" b="1"/>
              <a:t>fizičke kondicije</a:t>
            </a:r>
            <a:endParaRPr sz="2000" b="1"/>
          </a:p>
          <a:p>
            <a:pPr marL="457200" lvl="0" indent="0" algn="just" rtl="0">
              <a:lnSpc>
                <a:spcPct val="100000"/>
              </a:lnSpc>
              <a:spcBef>
                <a:spcPts val="0"/>
              </a:spcBef>
              <a:spcAft>
                <a:spcPts val="0"/>
              </a:spcAft>
              <a:buClr>
                <a:schemeClr val="dk1"/>
              </a:buClr>
              <a:buSzPts val="2400"/>
              <a:buNone/>
            </a:pPr>
            <a:endParaRPr sz="2800" b="1"/>
          </a:p>
          <a:p>
            <a:pPr marL="457200" lvl="0" indent="0" algn="ctr" rtl="0">
              <a:lnSpc>
                <a:spcPct val="100000"/>
              </a:lnSpc>
              <a:spcBef>
                <a:spcPts val="0"/>
              </a:spcBef>
              <a:spcAft>
                <a:spcPts val="0"/>
              </a:spcAft>
              <a:buClr>
                <a:schemeClr val="dk1"/>
              </a:buClr>
              <a:buSzPts val="2400"/>
              <a:buFont typeface="Noto Sans Symbols"/>
              <a:buNone/>
            </a:pPr>
            <a:endParaRPr sz="2000"/>
          </a:p>
          <a:p>
            <a:pPr marL="457200" lvl="0" indent="-381000" algn="l" rtl="0">
              <a:lnSpc>
                <a:spcPct val="100000"/>
              </a:lnSpc>
              <a:spcBef>
                <a:spcPts val="600"/>
              </a:spcBef>
              <a:spcAft>
                <a:spcPts val="0"/>
              </a:spcAft>
              <a:buClr>
                <a:schemeClr val="dk1"/>
              </a:buClr>
              <a:buSzPts val="2400"/>
              <a:buNone/>
            </a:pPr>
            <a:endParaRPr/>
          </a:p>
        </p:txBody>
      </p:sp>
      <p:sp>
        <p:nvSpPr>
          <p:cNvPr id="155" name="Google Shape;155;p3"/>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888888"/>
              </a:buClr>
              <a:buSzPts val="1200"/>
              <a:buFont typeface="Calibri"/>
              <a:buNone/>
            </a:pPr>
            <a:fld id="{00000000-1234-1234-1234-123412341234}" type="slidenum">
              <a:rPr lang="en-US"/>
              <a:t>3</a:t>
            </a:fld>
            <a:endParaRPr/>
          </a:p>
        </p:txBody>
      </p:sp>
      <p:grpSp>
        <p:nvGrpSpPr>
          <p:cNvPr id="156" name="Google Shape;156;p3"/>
          <p:cNvGrpSpPr/>
          <p:nvPr/>
        </p:nvGrpSpPr>
        <p:grpSpPr>
          <a:xfrm>
            <a:off x="8436324" y="363484"/>
            <a:ext cx="361474" cy="636193"/>
            <a:chOff x="4276825" y="487236"/>
            <a:chExt cx="317500" cy="419100"/>
          </a:xfrm>
        </p:grpSpPr>
        <p:sp>
          <p:nvSpPr>
            <p:cNvPr id="157" name="Google Shape;157;p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8" name="Google Shape;158;p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pic>
        <p:nvPicPr>
          <p:cNvPr id="159" name="Google Shape;159;p3" descr="loving your body as an overweight cyclist"/>
          <p:cNvPicPr preferRelativeResize="0"/>
          <p:nvPr/>
        </p:nvPicPr>
        <p:blipFill rotWithShape="1">
          <a:blip r:embed="rId3">
            <a:alphaModFix/>
          </a:blip>
          <a:srcRect/>
          <a:stretch/>
        </p:blipFill>
        <p:spPr>
          <a:xfrm>
            <a:off x="7467600" y="1752600"/>
            <a:ext cx="1371600" cy="990600"/>
          </a:xfrm>
          <a:prstGeom prst="rect">
            <a:avLst/>
          </a:prstGeom>
          <a:noFill/>
          <a:ln>
            <a:noFill/>
          </a:ln>
        </p:spPr>
      </p:pic>
      <p:pic>
        <p:nvPicPr>
          <p:cNvPr id="160" name="Google Shape;160;p3" descr="Exercise and Children: The Benefits"/>
          <p:cNvPicPr preferRelativeResize="0"/>
          <p:nvPr/>
        </p:nvPicPr>
        <p:blipFill rotWithShape="1">
          <a:blip r:embed="rId4">
            <a:alphaModFix/>
          </a:blip>
          <a:srcRect/>
          <a:stretch/>
        </p:blipFill>
        <p:spPr>
          <a:xfrm>
            <a:off x="7508550" y="6096000"/>
            <a:ext cx="1447799" cy="76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Definicije termina</a:t>
            </a:r>
            <a:endParaRPr/>
          </a:p>
        </p:txBody>
      </p:sp>
      <p:sp>
        <p:nvSpPr>
          <p:cNvPr id="166" name="Google Shape;166;p4"/>
          <p:cNvSpPr txBox="1">
            <a:spLocks noGrp="1"/>
          </p:cNvSpPr>
          <p:nvPr>
            <p:ph type="body" idx="1"/>
          </p:nvPr>
        </p:nvSpPr>
        <p:spPr>
          <a:xfrm>
            <a:off x="381000" y="1828800"/>
            <a:ext cx="7696200" cy="4648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SzPts val="2400"/>
              <a:buFont typeface="Noto Sans Symbols"/>
              <a:buChar char="❖"/>
            </a:pPr>
            <a:r>
              <a:rPr lang="en-US" sz="2800" b="1"/>
              <a:t>Fizička kondicija</a:t>
            </a:r>
            <a:endParaRPr sz="2800" b="1"/>
          </a:p>
          <a:p>
            <a:pPr marL="457200" lvl="0" indent="-152400" algn="just" rtl="0">
              <a:lnSpc>
                <a:spcPct val="100000"/>
              </a:lnSpc>
              <a:spcBef>
                <a:spcPts val="0"/>
              </a:spcBef>
              <a:spcAft>
                <a:spcPts val="0"/>
              </a:spcAft>
              <a:buClr>
                <a:schemeClr val="dk1"/>
              </a:buClr>
              <a:buSzPts val="2400"/>
              <a:buFont typeface="Noto Sans Symbols"/>
              <a:buChar char="▪"/>
            </a:pPr>
            <a:r>
              <a:rPr lang="en-US" sz="2000" b="1"/>
              <a:t>sposobnost obavljanja svakodnevnih zadataka </a:t>
            </a:r>
            <a:r>
              <a:rPr lang="en-US" sz="2000"/>
              <a:t>energično i sa budnom pažnjom, bez preteranog umora i sa dovoljno energije da se uživa u [slobodnim] aktivnostima i suoči sa nepredviđenim vanrednim situacijama</a:t>
            </a:r>
            <a:endParaRPr sz="2000"/>
          </a:p>
          <a:p>
            <a:pPr marL="457200" lvl="0" indent="-152400" algn="just" rtl="0">
              <a:lnSpc>
                <a:spcPct val="100000"/>
              </a:lnSpc>
              <a:spcBef>
                <a:spcPts val="0"/>
              </a:spcBef>
              <a:spcAft>
                <a:spcPts val="0"/>
              </a:spcAft>
              <a:buClr>
                <a:schemeClr val="dk1"/>
              </a:buClr>
              <a:buSzPts val="2400"/>
              <a:buFont typeface="Noto Sans Symbols"/>
              <a:buChar char="▪"/>
            </a:pPr>
            <a:r>
              <a:rPr lang="en-US" sz="2000"/>
              <a:t>Operacionalizuje se kao merljive zdravstvene karakteristike povezane sa veštinama koje obuhvataju </a:t>
            </a:r>
            <a:r>
              <a:rPr lang="en-US" sz="2000" b="1"/>
              <a:t>kardiorespiratornu kondiciju, mišićnu snagu i izdržljivost, sastav tela i fleksibilnost, ravnotežu, agilnost, vreme reakcije i snagu</a:t>
            </a:r>
            <a:endParaRPr sz="1800" b="1"/>
          </a:p>
          <a:p>
            <a:pPr marL="457200" lvl="0" indent="-152400" algn="just" rtl="0">
              <a:lnSpc>
                <a:spcPct val="100000"/>
              </a:lnSpc>
              <a:spcBef>
                <a:spcPts val="0"/>
              </a:spcBef>
              <a:spcAft>
                <a:spcPts val="0"/>
              </a:spcAft>
              <a:buClr>
                <a:schemeClr val="dk1"/>
              </a:buClr>
              <a:buSzPts val="2400"/>
              <a:buFont typeface="Noto Sans Symbols"/>
              <a:buChar char="❖"/>
            </a:pPr>
            <a:r>
              <a:rPr lang="en-US" sz="2800" b="1"/>
              <a:t>Fizička neaktivnost</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000"/>
              <a:t>nedovoljan stepen fizičke aktivnosti kako bi se zadovoljile postojeće preporuke za fizičku aktivnost</a:t>
            </a:r>
            <a:endParaRPr sz="2000"/>
          </a:p>
          <a:p>
            <a:pPr marL="457200" lvl="0" indent="0" algn="just" rtl="0">
              <a:lnSpc>
                <a:spcPct val="100000"/>
              </a:lnSpc>
              <a:spcBef>
                <a:spcPts val="0"/>
              </a:spcBef>
              <a:spcAft>
                <a:spcPts val="0"/>
              </a:spcAft>
              <a:buClr>
                <a:schemeClr val="dk1"/>
              </a:buClr>
              <a:buSzPts val="2400"/>
              <a:buNone/>
            </a:pPr>
            <a:endParaRPr sz="1800" b="1"/>
          </a:p>
          <a:p>
            <a:pPr marL="457200" lvl="0" indent="0" algn="just" rtl="0">
              <a:lnSpc>
                <a:spcPct val="100000"/>
              </a:lnSpc>
              <a:spcBef>
                <a:spcPts val="0"/>
              </a:spcBef>
              <a:spcAft>
                <a:spcPts val="0"/>
              </a:spcAft>
              <a:buClr>
                <a:schemeClr val="dk1"/>
              </a:buClr>
              <a:buSzPts val="2400"/>
              <a:buNone/>
            </a:pPr>
            <a:r>
              <a:rPr lang="en-US" sz="1800"/>
              <a:t>				&lt; 60 min/dan umerene do visoke fizičke aktivnnosti MVPA</a:t>
            </a:r>
            <a:endParaRPr sz="1800"/>
          </a:p>
          <a:p>
            <a:pPr marL="457200" lvl="0" indent="0" algn="just" rtl="0">
              <a:lnSpc>
                <a:spcPct val="100000"/>
              </a:lnSpc>
              <a:spcBef>
                <a:spcPts val="0"/>
              </a:spcBef>
              <a:spcAft>
                <a:spcPts val="0"/>
              </a:spcAft>
              <a:buClr>
                <a:schemeClr val="dk1"/>
              </a:buClr>
              <a:buSzPts val="2400"/>
              <a:buFont typeface="Noto Sans Symbols"/>
              <a:buNone/>
            </a:pPr>
            <a:endParaRPr sz="1800" b="1"/>
          </a:p>
          <a:p>
            <a:pPr marL="457200" lvl="0" indent="0" algn="just" rtl="0">
              <a:lnSpc>
                <a:spcPct val="100000"/>
              </a:lnSpc>
              <a:spcBef>
                <a:spcPts val="0"/>
              </a:spcBef>
              <a:spcAft>
                <a:spcPts val="0"/>
              </a:spcAft>
              <a:buClr>
                <a:schemeClr val="dk1"/>
              </a:buClr>
              <a:buSzPts val="2400"/>
              <a:buFont typeface="Noto Sans Symbols"/>
              <a:buNone/>
            </a:pPr>
            <a:endParaRPr sz="2000" b="1"/>
          </a:p>
          <a:p>
            <a:pPr marL="457200" lvl="0" indent="0" algn="just" rtl="0">
              <a:lnSpc>
                <a:spcPct val="100000"/>
              </a:lnSpc>
              <a:spcBef>
                <a:spcPts val="0"/>
              </a:spcBef>
              <a:spcAft>
                <a:spcPts val="0"/>
              </a:spcAft>
              <a:buClr>
                <a:schemeClr val="dk1"/>
              </a:buClr>
              <a:buSzPts val="2400"/>
              <a:buFont typeface="Noto Sans Symbols"/>
              <a:buNone/>
            </a:pPr>
            <a:endParaRPr sz="2000" b="1"/>
          </a:p>
          <a:p>
            <a:pPr marL="457200" lvl="0" indent="0" algn="l" rtl="0">
              <a:lnSpc>
                <a:spcPct val="100000"/>
              </a:lnSpc>
              <a:spcBef>
                <a:spcPts val="0"/>
              </a:spcBef>
              <a:spcAft>
                <a:spcPts val="0"/>
              </a:spcAft>
              <a:buClr>
                <a:schemeClr val="dk1"/>
              </a:buClr>
              <a:buSzPts val="2400"/>
              <a:buFont typeface="Noto Sans Symbols"/>
              <a:buNone/>
            </a:pPr>
            <a:endParaRPr sz="2800" b="1"/>
          </a:p>
          <a:p>
            <a:pPr marL="457200" lvl="0" indent="0" algn="l" rtl="0">
              <a:lnSpc>
                <a:spcPct val="100000"/>
              </a:lnSpc>
              <a:spcBef>
                <a:spcPts val="0"/>
              </a:spcBef>
              <a:spcAft>
                <a:spcPts val="0"/>
              </a:spcAft>
              <a:buClr>
                <a:schemeClr val="dk1"/>
              </a:buClr>
              <a:buSzPts val="2400"/>
              <a:buFont typeface="Noto Sans Symbols"/>
              <a:buNone/>
            </a:pPr>
            <a:endParaRPr sz="2000"/>
          </a:p>
        </p:txBody>
      </p:sp>
      <p:grpSp>
        <p:nvGrpSpPr>
          <p:cNvPr id="167" name="Google Shape;167;p4"/>
          <p:cNvGrpSpPr/>
          <p:nvPr/>
        </p:nvGrpSpPr>
        <p:grpSpPr>
          <a:xfrm>
            <a:off x="8436324" y="384504"/>
            <a:ext cx="361474" cy="636193"/>
            <a:chOff x="4276825" y="487236"/>
            <a:chExt cx="317500" cy="419100"/>
          </a:xfrm>
        </p:grpSpPr>
        <p:sp>
          <p:nvSpPr>
            <p:cNvPr id="168" name="Google Shape;168;p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69" name="Google Shape;169;p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pic>
        <p:nvPicPr>
          <p:cNvPr id="170" name="Google Shape;170;p4"/>
          <p:cNvPicPr preferRelativeResize="0"/>
          <p:nvPr/>
        </p:nvPicPr>
        <p:blipFill rotWithShape="1">
          <a:blip r:embed="rId3">
            <a:alphaModFix/>
          </a:blip>
          <a:srcRect/>
          <a:stretch/>
        </p:blipFill>
        <p:spPr>
          <a:xfrm>
            <a:off x="6858000" y="5181600"/>
            <a:ext cx="1371600" cy="144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Definicije termina</a:t>
            </a:r>
            <a:endParaRPr/>
          </a:p>
        </p:txBody>
      </p:sp>
      <p:sp>
        <p:nvSpPr>
          <p:cNvPr id="176" name="Google Shape;176;p5"/>
          <p:cNvSpPr txBox="1">
            <a:spLocks noGrp="1"/>
          </p:cNvSpPr>
          <p:nvPr>
            <p:ph type="body" idx="1"/>
          </p:nvPr>
        </p:nvSpPr>
        <p:spPr>
          <a:xfrm>
            <a:off x="381000" y="1905000"/>
            <a:ext cx="7696199" cy="4419600"/>
          </a:xfrm>
          <a:prstGeom prst="rect">
            <a:avLst/>
          </a:prstGeom>
          <a:noFill/>
          <a:ln>
            <a:noFill/>
          </a:ln>
        </p:spPr>
        <p:txBody>
          <a:bodyPr spcFirstLastPara="1" wrap="square" lIns="0" tIns="0" rIns="0" bIns="0" anchor="t" anchorCtr="0">
            <a:noAutofit/>
          </a:bodyPr>
          <a:lstStyle/>
          <a:p>
            <a:pPr marL="457200" lvl="0" indent="-152400" algn="just" rtl="0">
              <a:lnSpc>
                <a:spcPct val="100000"/>
              </a:lnSpc>
              <a:spcBef>
                <a:spcPts val="0"/>
              </a:spcBef>
              <a:spcAft>
                <a:spcPts val="0"/>
              </a:spcAft>
              <a:buClr>
                <a:schemeClr val="dk1"/>
              </a:buClr>
              <a:buSzPts val="2400"/>
              <a:buFont typeface="Noto Sans Symbols"/>
              <a:buChar char="❖"/>
            </a:pPr>
            <a:r>
              <a:rPr lang="en-US" sz="2800" b="1"/>
              <a:t>Potrošnja energije</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2000" b="1"/>
              <a:t>MET - </a:t>
            </a:r>
            <a:r>
              <a:rPr lang="en-US" sz="2000"/>
              <a:t>odnos između energije utrošene tokom neke aktivnosti i energije koja se potroši u mirovanju</a:t>
            </a:r>
            <a:endParaRPr sz="2000"/>
          </a:p>
          <a:p>
            <a:pPr marL="457200" lvl="0" indent="-152400" algn="just" rtl="0">
              <a:lnSpc>
                <a:spcPct val="100000"/>
              </a:lnSpc>
              <a:spcBef>
                <a:spcPts val="0"/>
              </a:spcBef>
              <a:spcAft>
                <a:spcPts val="0"/>
              </a:spcAft>
              <a:buClr>
                <a:schemeClr val="dk1"/>
              </a:buClr>
              <a:buSzPts val="2400"/>
              <a:buFont typeface="Noto Sans Symbols"/>
              <a:buChar char="✔"/>
            </a:pPr>
            <a:r>
              <a:rPr lang="en-US" sz="2000" b="1"/>
              <a:t> </a:t>
            </a:r>
            <a:r>
              <a:rPr lang="en-US" sz="2000"/>
              <a:t>jedan MET odgovara </a:t>
            </a:r>
            <a:r>
              <a:rPr lang="en-US" sz="2000" b="1"/>
              <a:t>potrošnji energije dok sedimo i odmaramo</a:t>
            </a:r>
            <a:r>
              <a:rPr lang="en-US" sz="2000"/>
              <a:t>; jednak je potrošnji kiseonika od </a:t>
            </a:r>
            <a:r>
              <a:rPr lang="en-US" sz="2000" b="1" i="1"/>
              <a:t>3.5 mL ∙ kg</a:t>
            </a:r>
            <a:r>
              <a:rPr lang="en-US" sz="2000" b="1" i="1" baseline="30000"/>
              <a:t>−1</a:t>
            </a:r>
            <a:r>
              <a:rPr lang="en-US" sz="2000" b="1" i="1"/>
              <a:t> ∙ min</a:t>
            </a:r>
            <a:r>
              <a:rPr lang="en-US" sz="2000" b="1" i="1" baseline="30000"/>
              <a:t>−1 </a:t>
            </a:r>
            <a:endParaRPr sz="2000" b="1" i="1" baseline="30000"/>
          </a:p>
          <a:p>
            <a:pPr marL="457200" lvl="0" indent="-152400" algn="just" rtl="0">
              <a:lnSpc>
                <a:spcPct val="100000"/>
              </a:lnSpc>
              <a:spcBef>
                <a:spcPts val="0"/>
              </a:spcBef>
              <a:spcAft>
                <a:spcPts val="0"/>
              </a:spcAft>
              <a:buClr>
                <a:schemeClr val="dk1"/>
              </a:buClr>
              <a:buSzPts val="2400"/>
              <a:buFont typeface="Noto Sans Symbols"/>
              <a:buChar char="▪"/>
            </a:pPr>
            <a:r>
              <a:rPr lang="en-US" sz="2000" b="1"/>
              <a:t>Kcal - </a:t>
            </a:r>
            <a:r>
              <a:rPr lang="en-US" sz="2000"/>
              <a:t>Energija potrebna za podizanje temperature 1 kg vode za 1° C</a:t>
            </a:r>
            <a:endParaRPr sz="2000"/>
          </a:p>
          <a:p>
            <a:pPr marL="457200" lvl="0" indent="-152400" algn="just" rtl="0">
              <a:lnSpc>
                <a:spcPct val="100000"/>
              </a:lnSpc>
              <a:spcBef>
                <a:spcPts val="0"/>
              </a:spcBef>
              <a:spcAft>
                <a:spcPts val="0"/>
              </a:spcAft>
              <a:buClr>
                <a:schemeClr val="dk1"/>
              </a:buClr>
              <a:buSzPts val="2400"/>
              <a:buFont typeface="Noto Sans Symbols"/>
              <a:buChar char="✔"/>
            </a:pPr>
            <a:r>
              <a:rPr lang="en-US" sz="2000"/>
              <a:t>MET se može pretvoriti u kcal ∙</a:t>
            </a:r>
            <a:r>
              <a:rPr lang="en-US" sz="2000" b="1"/>
              <a:t> </a:t>
            </a:r>
            <a:r>
              <a:rPr lang="en-US" sz="2000"/>
              <a:t>min</a:t>
            </a:r>
            <a:r>
              <a:rPr lang="en-US" sz="2000" baseline="30000"/>
              <a:t>−1</a:t>
            </a:r>
            <a:r>
              <a:rPr lang="en-US" sz="2000"/>
              <a:t> :</a:t>
            </a:r>
            <a:endParaRPr/>
          </a:p>
          <a:p>
            <a:pPr marL="457200" lvl="0" indent="0" algn="just" rtl="0">
              <a:lnSpc>
                <a:spcPct val="100000"/>
              </a:lnSpc>
              <a:spcBef>
                <a:spcPts val="0"/>
              </a:spcBef>
              <a:spcAft>
                <a:spcPts val="0"/>
              </a:spcAft>
              <a:buClr>
                <a:schemeClr val="dk1"/>
              </a:buClr>
              <a:buSzPts val="2400"/>
              <a:buNone/>
            </a:pPr>
            <a:r>
              <a:rPr lang="en-US" sz="2000"/>
              <a:t>	</a:t>
            </a:r>
            <a:r>
              <a:rPr lang="en-US" sz="1800"/>
              <a:t>kcal · min</a:t>
            </a:r>
            <a:r>
              <a:rPr lang="en-US" sz="1800" baseline="30000"/>
              <a:t>−1</a:t>
            </a:r>
            <a:r>
              <a:rPr lang="en-US" sz="1800"/>
              <a:t> = [(METs × 3.5 mL ∙</a:t>
            </a:r>
            <a:r>
              <a:rPr lang="en-US" sz="1800" b="1"/>
              <a:t> </a:t>
            </a:r>
            <a:r>
              <a:rPr lang="en-US" sz="1800"/>
              <a:t>kg</a:t>
            </a:r>
            <a:r>
              <a:rPr lang="en-US" sz="1800" baseline="30000"/>
              <a:t>−1</a:t>
            </a:r>
            <a:r>
              <a:rPr lang="en-US" sz="1800"/>
              <a:t> ∙</a:t>
            </a:r>
            <a:r>
              <a:rPr lang="en-US" sz="1800" b="1"/>
              <a:t> </a:t>
            </a:r>
            <a:r>
              <a:rPr lang="en-US" sz="1800"/>
              <a:t>min</a:t>
            </a:r>
            <a:r>
              <a:rPr lang="en-US" sz="1800" baseline="30000"/>
              <a:t>−1</a:t>
            </a:r>
            <a:r>
              <a:rPr lang="en-US" sz="1800"/>
              <a:t> × telesna težina WT u kg) ÷ 	1000)] × 5</a:t>
            </a:r>
            <a:endParaRPr sz="1800"/>
          </a:p>
          <a:p>
            <a:pPr marL="457200" lvl="0" indent="-152400" algn="just" rtl="0">
              <a:lnSpc>
                <a:spcPct val="100000"/>
              </a:lnSpc>
              <a:spcBef>
                <a:spcPts val="0"/>
              </a:spcBef>
              <a:spcAft>
                <a:spcPts val="0"/>
              </a:spcAft>
              <a:buClr>
                <a:schemeClr val="dk1"/>
              </a:buClr>
              <a:buSzPts val="2400"/>
              <a:buFont typeface="Noto Sans Symbols"/>
              <a:buChar char="▪"/>
            </a:pPr>
            <a:r>
              <a:rPr lang="en-US" sz="1800"/>
              <a:t>PRIMER potrošnje energije: </a:t>
            </a:r>
            <a:endParaRPr/>
          </a:p>
          <a:p>
            <a:pPr marL="457200" lvl="0" indent="-152400" algn="just" rtl="0">
              <a:lnSpc>
                <a:spcPct val="100000"/>
              </a:lnSpc>
              <a:spcBef>
                <a:spcPts val="0"/>
              </a:spcBef>
              <a:spcAft>
                <a:spcPts val="0"/>
              </a:spcAft>
              <a:buClr>
                <a:schemeClr val="dk1"/>
              </a:buClr>
              <a:buSzPts val="2400"/>
              <a:buFont typeface="Noto Sans Symbols"/>
              <a:buChar char="✔"/>
            </a:pPr>
            <a:r>
              <a:rPr lang="en-US" sz="1800" b="1" i="1"/>
              <a:t>Džogiranje (pri ~7 MET-a) u trajanju od 30 min puta 3 d </a:t>
            </a:r>
            <a:r>
              <a:rPr lang="en-US" sz="1800" b="1"/>
              <a:t>∙ </a:t>
            </a:r>
            <a:r>
              <a:rPr lang="en-US" sz="1800" b="1" i="1"/>
              <a:t>wk</a:t>
            </a:r>
            <a:r>
              <a:rPr lang="en-US" sz="1800" b="1" baseline="30000"/>
              <a:t>−</a:t>
            </a:r>
            <a:r>
              <a:rPr lang="en-US" sz="1800" b="1" i="1" baseline="30000"/>
              <a:t>1</a:t>
            </a:r>
            <a:r>
              <a:rPr lang="en-US" sz="1800" b="1" i="1"/>
              <a:t> za muškarca teškog 50 kg:</a:t>
            </a:r>
            <a:endParaRPr sz="1800" b="1" i="1"/>
          </a:p>
          <a:p>
            <a:pPr marL="457200" lvl="0" indent="0" algn="just" rtl="0">
              <a:lnSpc>
                <a:spcPct val="100000"/>
              </a:lnSpc>
              <a:spcBef>
                <a:spcPts val="0"/>
              </a:spcBef>
              <a:spcAft>
                <a:spcPts val="0"/>
              </a:spcAft>
              <a:buClr>
                <a:schemeClr val="dk1"/>
              </a:buClr>
              <a:buSzPts val="2400"/>
              <a:buNone/>
            </a:pPr>
            <a:r>
              <a:rPr lang="en-US" sz="1800" b="1" i="1"/>
              <a:t>	</a:t>
            </a:r>
            <a:r>
              <a:rPr lang="en-US" sz="1800" i="1"/>
              <a:t> </a:t>
            </a:r>
            <a:r>
              <a:rPr lang="en-US" sz="1600" i="1"/>
              <a:t>7 METa ×</a:t>
            </a:r>
            <a:r>
              <a:rPr lang="en-US" sz="1600"/>
              <a:t> </a:t>
            </a:r>
            <a:r>
              <a:rPr lang="en-US" sz="1600" i="1"/>
              <a:t>30 min ×</a:t>
            </a:r>
            <a:r>
              <a:rPr lang="en-US" sz="1600"/>
              <a:t> </a:t>
            </a:r>
            <a:r>
              <a:rPr lang="en-US" sz="1600" i="1"/>
              <a:t>3 puta nedeljno=</a:t>
            </a:r>
            <a:r>
              <a:rPr lang="en-US" sz="1600"/>
              <a:t> </a:t>
            </a:r>
            <a:r>
              <a:rPr lang="en-US" sz="1600" b="1" i="1"/>
              <a:t>630 MET-min · wk</a:t>
            </a:r>
            <a:r>
              <a:rPr lang="en-US" sz="1600" b="1" baseline="30000"/>
              <a:t>−</a:t>
            </a:r>
            <a:r>
              <a:rPr lang="en-US" sz="1600" b="1" i="1" baseline="30000"/>
              <a:t>1</a:t>
            </a:r>
            <a:endParaRPr sz="1600" b="1" i="1" baseline="30000"/>
          </a:p>
          <a:p>
            <a:pPr marL="457200" lvl="0" indent="0" algn="just" rtl="0">
              <a:lnSpc>
                <a:spcPct val="100000"/>
              </a:lnSpc>
              <a:spcBef>
                <a:spcPts val="0"/>
              </a:spcBef>
              <a:spcAft>
                <a:spcPts val="0"/>
              </a:spcAft>
              <a:buClr>
                <a:schemeClr val="dk1"/>
              </a:buClr>
              <a:buSzPts val="2400"/>
              <a:buNone/>
            </a:pPr>
            <a:r>
              <a:rPr lang="en-US" sz="1600" b="1" i="1" baseline="30000"/>
              <a:t>	</a:t>
            </a:r>
            <a:r>
              <a:rPr lang="en-US" sz="1600" i="1"/>
              <a:t>[(7 METa ×</a:t>
            </a:r>
            <a:r>
              <a:rPr lang="en-US" sz="1600"/>
              <a:t> </a:t>
            </a:r>
            <a:r>
              <a:rPr lang="en-US" sz="1600" i="1"/>
              <a:t>3.5 mL </a:t>
            </a:r>
            <a:r>
              <a:rPr lang="en-US" sz="1600"/>
              <a:t>∙</a:t>
            </a:r>
            <a:r>
              <a:rPr lang="en-US" sz="1600" b="1"/>
              <a:t> </a:t>
            </a:r>
            <a:r>
              <a:rPr lang="en-US" sz="1600" i="1"/>
              <a:t>kg</a:t>
            </a:r>
            <a:r>
              <a:rPr lang="en-US" sz="1600" baseline="30000"/>
              <a:t>−</a:t>
            </a:r>
            <a:r>
              <a:rPr lang="en-US" sz="1600" i="1" baseline="30000"/>
              <a:t>1</a:t>
            </a:r>
            <a:r>
              <a:rPr lang="en-US" sz="1600" i="1"/>
              <a:t> </a:t>
            </a:r>
            <a:r>
              <a:rPr lang="en-US" sz="1600"/>
              <a:t>∙</a:t>
            </a:r>
            <a:r>
              <a:rPr lang="en-US" sz="1600" b="1"/>
              <a:t> </a:t>
            </a:r>
            <a:r>
              <a:rPr lang="en-US" sz="1600" i="1"/>
              <a:t>min</a:t>
            </a:r>
            <a:r>
              <a:rPr lang="en-US" sz="1600" baseline="30000"/>
              <a:t>−</a:t>
            </a:r>
            <a:r>
              <a:rPr lang="en-US" sz="1600" i="1" baseline="30000"/>
              <a:t>1</a:t>
            </a:r>
            <a:r>
              <a:rPr lang="en-US" sz="1600" i="1"/>
              <a:t> ×</a:t>
            </a:r>
            <a:r>
              <a:rPr lang="en-US" sz="1600"/>
              <a:t> </a:t>
            </a:r>
            <a:r>
              <a:rPr lang="en-US" sz="1600" i="1"/>
              <a:t>50 kg) </a:t>
            </a:r>
            <a:r>
              <a:rPr lang="en-US" sz="1600"/>
              <a:t>÷ </a:t>
            </a:r>
            <a:r>
              <a:rPr lang="en-US" sz="1600" i="1"/>
              <a:t>1000)] ×</a:t>
            </a:r>
            <a:r>
              <a:rPr lang="en-US" sz="1600"/>
              <a:t> </a:t>
            </a:r>
            <a:r>
              <a:rPr lang="en-US" sz="1600" b="1" i="1">
                <a:solidFill>
                  <a:schemeClr val="dk1"/>
                </a:solidFill>
              </a:rPr>
              <a:t>5</a:t>
            </a:r>
            <a:r>
              <a:rPr lang="en-US" sz="1600" b="1" i="1">
                <a:solidFill>
                  <a:srgbClr val="C00000"/>
                </a:solidFill>
              </a:rPr>
              <a:t> </a:t>
            </a:r>
            <a:r>
              <a:rPr lang="en-US" sz="1600" i="1"/>
              <a:t>=</a:t>
            </a:r>
            <a:r>
              <a:rPr lang="en-US" sz="1600"/>
              <a:t> </a:t>
            </a:r>
            <a:r>
              <a:rPr lang="en-US" sz="1600" b="1" i="1"/>
              <a:t>6.125 kcal · min</a:t>
            </a:r>
            <a:r>
              <a:rPr lang="en-US" sz="1600" b="1" baseline="30000"/>
              <a:t>−</a:t>
            </a:r>
            <a:r>
              <a:rPr lang="en-US" sz="1600" b="1" i="1" baseline="30000"/>
              <a:t>1</a:t>
            </a:r>
            <a:endParaRPr sz="1600" b="1" i="1" baseline="30000"/>
          </a:p>
          <a:p>
            <a:pPr marL="457200" lvl="0" indent="0" algn="just" rtl="0">
              <a:lnSpc>
                <a:spcPct val="100000"/>
              </a:lnSpc>
              <a:spcBef>
                <a:spcPts val="0"/>
              </a:spcBef>
              <a:spcAft>
                <a:spcPts val="0"/>
              </a:spcAft>
              <a:buClr>
                <a:schemeClr val="dk1"/>
              </a:buClr>
              <a:buSzPts val="2400"/>
              <a:buNone/>
            </a:pPr>
            <a:r>
              <a:rPr lang="en-US" sz="1600" b="1" i="1" baseline="30000"/>
              <a:t>	</a:t>
            </a:r>
            <a:r>
              <a:rPr lang="en-US" sz="1600" i="1"/>
              <a:t>6.125 kcal </a:t>
            </a:r>
            <a:r>
              <a:rPr lang="en-US" sz="1600"/>
              <a:t>∙</a:t>
            </a:r>
            <a:r>
              <a:rPr lang="en-US" sz="1600" b="1"/>
              <a:t> </a:t>
            </a:r>
            <a:r>
              <a:rPr lang="en-US" sz="1600" i="1"/>
              <a:t>min</a:t>
            </a:r>
            <a:r>
              <a:rPr lang="en-US" sz="1600" baseline="30000"/>
              <a:t>−</a:t>
            </a:r>
            <a:r>
              <a:rPr lang="en-US" sz="1600" i="1" baseline="30000"/>
              <a:t>1</a:t>
            </a:r>
            <a:r>
              <a:rPr lang="en-US" sz="1600" i="1"/>
              <a:t> ×</a:t>
            </a:r>
            <a:r>
              <a:rPr lang="en-US" sz="1600"/>
              <a:t> </a:t>
            </a:r>
            <a:r>
              <a:rPr lang="en-US" sz="1600" i="1"/>
              <a:t>30 min ×</a:t>
            </a:r>
            <a:r>
              <a:rPr lang="en-US" sz="1600"/>
              <a:t> </a:t>
            </a:r>
            <a:r>
              <a:rPr lang="en-US" sz="1600" i="1"/>
              <a:t>3 puta nedeljno =</a:t>
            </a:r>
            <a:r>
              <a:rPr lang="en-US" sz="1600"/>
              <a:t> </a:t>
            </a:r>
            <a:r>
              <a:rPr lang="en-US" sz="1600" b="1" i="1"/>
              <a:t>551.25 kcal · wk</a:t>
            </a:r>
            <a:r>
              <a:rPr lang="en-US" sz="1600" b="1" baseline="30000"/>
              <a:t>−</a:t>
            </a:r>
            <a:r>
              <a:rPr lang="en-US" sz="1600" b="1" i="1" baseline="30000"/>
              <a:t>1</a:t>
            </a:r>
            <a:endParaRPr/>
          </a:p>
          <a:p>
            <a:pPr marL="457200" lvl="0" indent="0" algn="just" rtl="0">
              <a:lnSpc>
                <a:spcPct val="100000"/>
              </a:lnSpc>
              <a:spcBef>
                <a:spcPts val="0"/>
              </a:spcBef>
              <a:spcAft>
                <a:spcPts val="0"/>
              </a:spcAft>
              <a:buClr>
                <a:schemeClr val="dk1"/>
              </a:buClr>
              <a:buSzPts val="2400"/>
              <a:buNone/>
            </a:pPr>
            <a:endParaRPr sz="1800" b="1" i="1" baseline="30000"/>
          </a:p>
          <a:p>
            <a:pPr marL="457200" lvl="0" indent="0" algn="just" rtl="0">
              <a:lnSpc>
                <a:spcPct val="100000"/>
              </a:lnSpc>
              <a:spcBef>
                <a:spcPts val="0"/>
              </a:spcBef>
              <a:spcAft>
                <a:spcPts val="0"/>
              </a:spcAft>
              <a:buClr>
                <a:schemeClr val="dk1"/>
              </a:buClr>
              <a:buSzPts val="2400"/>
              <a:buNone/>
            </a:pPr>
            <a:endParaRPr sz="1800" b="1" i="1" baseline="30000"/>
          </a:p>
          <a:p>
            <a:pPr marL="457200" lvl="0" indent="0" algn="just" rtl="0">
              <a:lnSpc>
                <a:spcPct val="100000"/>
              </a:lnSpc>
              <a:spcBef>
                <a:spcPts val="0"/>
              </a:spcBef>
              <a:spcAft>
                <a:spcPts val="0"/>
              </a:spcAft>
              <a:buClr>
                <a:schemeClr val="dk1"/>
              </a:buClr>
              <a:buSzPts val="2400"/>
              <a:buNone/>
            </a:pPr>
            <a:endParaRPr sz="1800" b="1" i="1" baseline="30000"/>
          </a:p>
          <a:p>
            <a:pPr marL="457200" lvl="0" indent="0" algn="just" rtl="0">
              <a:lnSpc>
                <a:spcPct val="100000"/>
              </a:lnSpc>
              <a:spcBef>
                <a:spcPts val="0"/>
              </a:spcBef>
              <a:spcAft>
                <a:spcPts val="0"/>
              </a:spcAft>
              <a:buClr>
                <a:schemeClr val="dk1"/>
              </a:buClr>
              <a:buSzPts val="2400"/>
              <a:buNone/>
            </a:pPr>
            <a:endParaRPr sz="1800" b="1" i="1"/>
          </a:p>
          <a:p>
            <a:pPr marL="457200" lvl="0" indent="0" algn="just" rtl="0">
              <a:lnSpc>
                <a:spcPct val="100000"/>
              </a:lnSpc>
              <a:spcBef>
                <a:spcPts val="0"/>
              </a:spcBef>
              <a:spcAft>
                <a:spcPts val="0"/>
              </a:spcAft>
              <a:buClr>
                <a:schemeClr val="dk1"/>
              </a:buClr>
              <a:buSzPts val="2400"/>
              <a:buNone/>
            </a:pPr>
            <a:endParaRPr sz="1800"/>
          </a:p>
          <a:p>
            <a:pPr marL="457200" lvl="0" indent="-381000" algn="l" rtl="0">
              <a:lnSpc>
                <a:spcPct val="100000"/>
              </a:lnSpc>
              <a:spcBef>
                <a:spcPts val="600"/>
              </a:spcBef>
              <a:spcAft>
                <a:spcPts val="0"/>
              </a:spcAft>
              <a:buClr>
                <a:schemeClr val="dk1"/>
              </a:buClr>
              <a:buSzPts val="2400"/>
              <a:buNone/>
            </a:pPr>
            <a:endParaRPr/>
          </a:p>
        </p:txBody>
      </p:sp>
      <p:grpSp>
        <p:nvGrpSpPr>
          <p:cNvPr id="177" name="Google Shape;177;p5"/>
          <p:cNvGrpSpPr/>
          <p:nvPr/>
        </p:nvGrpSpPr>
        <p:grpSpPr>
          <a:xfrm>
            <a:off x="8436324" y="384504"/>
            <a:ext cx="361474" cy="636193"/>
            <a:chOff x="4276825" y="487236"/>
            <a:chExt cx="317500" cy="419100"/>
          </a:xfrm>
        </p:grpSpPr>
        <p:sp>
          <p:nvSpPr>
            <p:cNvPr id="178" name="Google Shape;178;p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9" name="Google Shape;179;p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endParaRPr/>
          </a:p>
        </p:txBody>
      </p:sp>
      <p:sp>
        <p:nvSpPr>
          <p:cNvPr id="185" name="Google Shape;185;p6"/>
          <p:cNvSpPr txBox="1">
            <a:spLocks noGrp="1"/>
          </p:cNvSpPr>
          <p:nvPr>
            <p:ph type="body" idx="1"/>
          </p:nvPr>
        </p:nvSpPr>
        <p:spPr>
          <a:xfrm>
            <a:off x="228600" y="1905000"/>
            <a:ext cx="8686800" cy="45720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Clr>
                <a:schemeClr val="dk1"/>
              </a:buClr>
              <a:buSzPts val="2400"/>
              <a:buNone/>
            </a:pPr>
            <a:endParaRPr/>
          </a:p>
        </p:txBody>
      </p:sp>
      <p:pic>
        <p:nvPicPr>
          <p:cNvPr id="186" name="Google Shape;186;p6" descr="How much physical activity do children need? | Physical Activity | DNPAO |  CDC"/>
          <p:cNvPicPr preferRelativeResize="0"/>
          <p:nvPr/>
        </p:nvPicPr>
        <p:blipFill rotWithShape="1">
          <a:blip r:embed="rId3">
            <a:alphaModFix/>
          </a:blip>
          <a:srcRect/>
          <a:stretch/>
        </p:blipFill>
        <p:spPr>
          <a:xfrm>
            <a:off x="1066800" y="1981200"/>
            <a:ext cx="2819401" cy="1828799"/>
          </a:xfrm>
          <a:prstGeom prst="rect">
            <a:avLst/>
          </a:prstGeom>
          <a:noFill/>
          <a:ln>
            <a:noFill/>
          </a:ln>
        </p:spPr>
      </p:pic>
      <p:pic>
        <p:nvPicPr>
          <p:cNvPr id="187" name="Google Shape;187;p6" descr="Kids Bike Size Chart: The Definitive Guide to Kids Bike Sizes + Infographic"/>
          <p:cNvPicPr preferRelativeResize="0"/>
          <p:nvPr/>
        </p:nvPicPr>
        <p:blipFill rotWithShape="1">
          <a:blip r:embed="rId4">
            <a:alphaModFix/>
          </a:blip>
          <a:srcRect/>
          <a:stretch/>
        </p:blipFill>
        <p:spPr>
          <a:xfrm>
            <a:off x="4191000" y="1981200"/>
            <a:ext cx="2667000" cy="1828800"/>
          </a:xfrm>
          <a:prstGeom prst="rect">
            <a:avLst/>
          </a:prstGeom>
          <a:noFill/>
          <a:ln>
            <a:noFill/>
          </a:ln>
        </p:spPr>
      </p:pic>
      <p:pic>
        <p:nvPicPr>
          <p:cNvPr id="188" name="Google Shape;188;p6" descr="Safe exercise for children | healthdirect"/>
          <p:cNvPicPr preferRelativeResize="0"/>
          <p:nvPr/>
        </p:nvPicPr>
        <p:blipFill rotWithShape="1">
          <a:blip r:embed="rId5">
            <a:alphaModFix/>
          </a:blip>
          <a:srcRect/>
          <a:stretch/>
        </p:blipFill>
        <p:spPr>
          <a:xfrm>
            <a:off x="838200" y="4114800"/>
            <a:ext cx="6934201" cy="1981200"/>
          </a:xfrm>
          <a:prstGeom prst="rect">
            <a:avLst/>
          </a:prstGeom>
          <a:noFill/>
          <a:ln>
            <a:noFill/>
          </a:ln>
        </p:spPr>
      </p:pic>
      <p:grpSp>
        <p:nvGrpSpPr>
          <p:cNvPr id="189" name="Google Shape;189;p6"/>
          <p:cNvGrpSpPr/>
          <p:nvPr/>
        </p:nvGrpSpPr>
        <p:grpSpPr>
          <a:xfrm>
            <a:off x="8436324" y="384504"/>
            <a:ext cx="361474" cy="636193"/>
            <a:chOff x="4276825" y="487236"/>
            <a:chExt cx="317500" cy="419100"/>
          </a:xfrm>
        </p:grpSpPr>
        <p:sp>
          <p:nvSpPr>
            <p:cNvPr id="190" name="Google Shape;190;p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1" name="Google Shape;191;p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Efekti fizičke aktivnosti</a:t>
            </a:r>
            <a:endParaRPr/>
          </a:p>
        </p:txBody>
      </p:sp>
      <p:sp>
        <p:nvSpPr>
          <p:cNvPr id="197" name="Google Shape;197;p7"/>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Clr>
                <a:schemeClr val="dk1"/>
              </a:buClr>
              <a:buSzPts val="2400"/>
              <a:buNone/>
            </a:pPr>
            <a:endParaRPr/>
          </a:p>
        </p:txBody>
      </p:sp>
      <p:pic>
        <p:nvPicPr>
          <p:cNvPr id="198" name="Google Shape;198;p7"/>
          <p:cNvPicPr preferRelativeResize="0">
            <a:picLocks noGrp="1"/>
          </p:cNvPicPr>
          <p:nvPr>
            <p:ph type="body" idx="1"/>
          </p:nvPr>
        </p:nvPicPr>
        <p:blipFill rotWithShape="1">
          <a:blip r:embed="rId3">
            <a:alphaModFix/>
          </a:blip>
          <a:srcRect/>
          <a:stretch/>
        </p:blipFill>
        <p:spPr>
          <a:xfrm>
            <a:off x="1447800" y="2362200"/>
            <a:ext cx="5486400" cy="3733800"/>
          </a:xfrm>
          <a:prstGeom prst="rect">
            <a:avLst/>
          </a:prstGeom>
          <a:noFill/>
          <a:ln>
            <a:noFill/>
          </a:ln>
        </p:spPr>
      </p:pic>
      <p:grpSp>
        <p:nvGrpSpPr>
          <p:cNvPr id="199" name="Google Shape;199;p7"/>
          <p:cNvGrpSpPr/>
          <p:nvPr/>
        </p:nvGrpSpPr>
        <p:grpSpPr>
          <a:xfrm>
            <a:off x="8436324" y="384504"/>
            <a:ext cx="361474" cy="636193"/>
            <a:chOff x="4276825" y="487236"/>
            <a:chExt cx="317500" cy="419100"/>
          </a:xfrm>
        </p:grpSpPr>
        <p:sp>
          <p:nvSpPr>
            <p:cNvPr id="200" name="Google Shape;200;p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01" name="Google Shape;201;p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
        <p:nvSpPr>
          <p:cNvPr id="202" name="Google Shape;202;p7"/>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4b4178fd60_0_63"/>
          <p:cNvSpPr txBox="1">
            <a:spLocks noGrp="1"/>
          </p:cNvSpPr>
          <p:nvPr>
            <p:ph type="title"/>
          </p:nvPr>
        </p:nvSpPr>
        <p:spPr>
          <a:xfrm>
            <a:off x="614975" y="521800"/>
            <a:ext cx="6757800" cy="122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t>Efekti fizičke aktivnosti</a:t>
            </a:r>
            <a:endParaRPr/>
          </a:p>
        </p:txBody>
      </p:sp>
      <p:sp>
        <p:nvSpPr>
          <p:cNvPr id="209" name="Google Shape;209;g24b4178fd60_0_63"/>
          <p:cNvSpPr txBox="1">
            <a:spLocks noGrp="1"/>
          </p:cNvSpPr>
          <p:nvPr>
            <p:ph type="body" idx="1"/>
          </p:nvPr>
        </p:nvSpPr>
        <p:spPr>
          <a:xfrm>
            <a:off x="749299" y="1790700"/>
            <a:ext cx="7454901" cy="506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err="1"/>
              <a:t>Fizička</a:t>
            </a:r>
            <a:r>
              <a:rPr lang="en-US" b="1" dirty="0"/>
              <a:t> </a:t>
            </a:r>
            <a:r>
              <a:rPr lang="en-US" b="1" dirty="0" err="1"/>
              <a:t>aktivnost</a:t>
            </a:r>
            <a:endParaRPr b="1" dirty="0"/>
          </a:p>
          <a:p>
            <a:pPr marL="0" lvl="0" indent="0" algn="l" rtl="0">
              <a:spcBef>
                <a:spcPts val="600"/>
              </a:spcBef>
              <a:spcAft>
                <a:spcPts val="0"/>
              </a:spcAft>
              <a:buNone/>
            </a:pPr>
            <a:r>
              <a:rPr lang="en-US" sz="2400" dirty="0"/>
              <a:t>-</a:t>
            </a:r>
            <a:r>
              <a:rPr lang="en-US" sz="2400" dirty="0" err="1"/>
              <a:t>endotelna</a:t>
            </a:r>
            <a:r>
              <a:rPr lang="en-US" sz="2400" dirty="0"/>
              <a:t> </a:t>
            </a:r>
            <a:r>
              <a:rPr lang="en-US" sz="2400" dirty="0" err="1"/>
              <a:t>funkcija</a:t>
            </a:r>
            <a:endParaRPr sz="2400" dirty="0"/>
          </a:p>
          <a:p>
            <a:pPr marL="0" lvl="0" indent="0" algn="l" rtl="0">
              <a:spcBef>
                <a:spcPts val="600"/>
              </a:spcBef>
              <a:spcAft>
                <a:spcPts val="0"/>
              </a:spcAft>
              <a:buNone/>
            </a:pPr>
            <a:r>
              <a:rPr lang="en-US" sz="2400" dirty="0"/>
              <a:t>-</a:t>
            </a:r>
            <a:r>
              <a:rPr lang="en-US" sz="2400" dirty="0" err="1"/>
              <a:t>telesni</a:t>
            </a:r>
            <a:r>
              <a:rPr lang="en-US" sz="2400" dirty="0"/>
              <a:t> </a:t>
            </a:r>
            <a:r>
              <a:rPr lang="en-US" sz="2400" dirty="0" err="1"/>
              <a:t>sastav</a:t>
            </a:r>
            <a:endParaRPr sz="2400" dirty="0"/>
          </a:p>
          <a:p>
            <a:pPr marL="0" lvl="0" indent="0" algn="l" rtl="0">
              <a:spcBef>
                <a:spcPts val="600"/>
              </a:spcBef>
              <a:spcAft>
                <a:spcPts val="0"/>
              </a:spcAft>
              <a:buNone/>
            </a:pPr>
            <a:r>
              <a:rPr lang="en-US" sz="2400" dirty="0"/>
              <a:t>-</a:t>
            </a:r>
            <a:r>
              <a:rPr lang="en-US" sz="2400" dirty="0" err="1"/>
              <a:t>metabolizam</a:t>
            </a:r>
            <a:r>
              <a:rPr lang="en-US" sz="2400" dirty="0"/>
              <a:t> </a:t>
            </a:r>
            <a:r>
              <a:rPr lang="en-US" sz="2400" dirty="0" err="1"/>
              <a:t>lipoproteina</a:t>
            </a:r>
            <a:endParaRPr sz="2400" dirty="0"/>
          </a:p>
          <a:p>
            <a:pPr marL="0" lvl="0" indent="0" algn="l" rtl="0">
              <a:spcBef>
                <a:spcPts val="600"/>
              </a:spcBef>
              <a:spcAft>
                <a:spcPts val="0"/>
              </a:spcAft>
              <a:buNone/>
            </a:pPr>
            <a:r>
              <a:rPr lang="en-US" sz="2400" dirty="0"/>
              <a:t>-</a:t>
            </a:r>
            <a:r>
              <a:rPr lang="en-US" sz="2400" dirty="0" err="1"/>
              <a:t>metabolizam</a:t>
            </a:r>
            <a:r>
              <a:rPr lang="en-US" sz="2400" dirty="0"/>
              <a:t> </a:t>
            </a:r>
            <a:r>
              <a:rPr lang="en-US" sz="2400" dirty="0" err="1"/>
              <a:t>ugljenih</a:t>
            </a:r>
            <a:r>
              <a:rPr lang="en-US" sz="2400" dirty="0"/>
              <a:t> </a:t>
            </a:r>
            <a:r>
              <a:rPr lang="en-US" sz="2400" dirty="0" err="1"/>
              <a:t>hidrata</a:t>
            </a:r>
            <a:endParaRPr sz="2400" dirty="0"/>
          </a:p>
          <a:p>
            <a:pPr marL="0" lvl="0" indent="0" algn="l" rtl="0">
              <a:spcBef>
                <a:spcPts val="600"/>
              </a:spcBef>
              <a:spcAft>
                <a:spcPts val="0"/>
              </a:spcAft>
              <a:buNone/>
            </a:pPr>
            <a:r>
              <a:rPr lang="en-US" sz="2400" dirty="0"/>
              <a:t>-</a:t>
            </a:r>
            <a:r>
              <a:rPr lang="en-US" sz="2400" dirty="0" err="1"/>
              <a:t>viskoznost</a:t>
            </a:r>
            <a:r>
              <a:rPr lang="en-US" sz="2400" dirty="0"/>
              <a:t> </a:t>
            </a:r>
            <a:r>
              <a:rPr lang="en-US" sz="2400" dirty="0" err="1"/>
              <a:t>krvi</a:t>
            </a:r>
            <a:r>
              <a:rPr lang="en-US" sz="2400" dirty="0"/>
              <a:t>, </a:t>
            </a:r>
            <a:r>
              <a:rPr lang="en-US" sz="2400" dirty="0" err="1"/>
              <a:t>faktori</a:t>
            </a:r>
            <a:r>
              <a:rPr lang="en-US" sz="2400" dirty="0"/>
              <a:t> </a:t>
            </a:r>
            <a:r>
              <a:rPr lang="en-US" sz="2400" dirty="0" err="1"/>
              <a:t>zgrušavanja,fibrinoliza</a:t>
            </a:r>
            <a:endParaRPr sz="2400" dirty="0"/>
          </a:p>
          <a:p>
            <a:pPr marL="0" lvl="0" indent="0" algn="l" rtl="0">
              <a:spcBef>
                <a:spcPts val="600"/>
              </a:spcBef>
              <a:spcAft>
                <a:spcPts val="0"/>
              </a:spcAft>
              <a:buNone/>
            </a:pPr>
            <a:r>
              <a:rPr lang="en-US" sz="2400" dirty="0"/>
              <a:t>-</a:t>
            </a:r>
            <a:r>
              <a:rPr lang="en-US" sz="2400" dirty="0" err="1"/>
              <a:t>upalni</a:t>
            </a:r>
            <a:r>
              <a:rPr lang="en-US" sz="2400" dirty="0"/>
              <a:t> </a:t>
            </a:r>
            <a:r>
              <a:rPr lang="en-US" sz="2400" dirty="0" err="1"/>
              <a:t>markeri</a:t>
            </a:r>
            <a:endParaRPr sz="2400" dirty="0"/>
          </a:p>
          <a:p>
            <a:pPr marL="0" lvl="0" indent="0" algn="l" rtl="0">
              <a:spcBef>
                <a:spcPts val="600"/>
              </a:spcBef>
              <a:spcAft>
                <a:spcPts val="0"/>
              </a:spcAft>
              <a:buNone/>
            </a:pPr>
            <a:r>
              <a:rPr lang="en-US" sz="2400" dirty="0"/>
              <a:t>-</a:t>
            </a:r>
            <a:r>
              <a:rPr lang="en-US" sz="2400" dirty="0" err="1"/>
              <a:t>neurohumeralni</a:t>
            </a:r>
            <a:r>
              <a:rPr lang="en-US" sz="2400" dirty="0"/>
              <a:t> </a:t>
            </a:r>
            <a:r>
              <a:rPr lang="en-US" sz="2400" dirty="0" err="1"/>
              <a:t>efekti</a:t>
            </a:r>
            <a:endParaRPr sz="2400" dirty="0"/>
          </a:p>
          <a:p>
            <a:pPr marL="0" lvl="0" indent="0" algn="l" rtl="0">
              <a:spcBef>
                <a:spcPts val="600"/>
              </a:spcBef>
              <a:spcAft>
                <a:spcPts val="0"/>
              </a:spcAft>
              <a:buNone/>
            </a:pPr>
            <a:r>
              <a:rPr lang="en-US" sz="2400" dirty="0"/>
              <a:t>-</a:t>
            </a:r>
            <a:r>
              <a:rPr lang="en-US" sz="2400" dirty="0" err="1"/>
              <a:t>vagalni</a:t>
            </a:r>
            <a:r>
              <a:rPr lang="en-US" sz="2400" dirty="0"/>
              <a:t> tonus, </a:t>
            </a:r>
            <a:r>
              <a:rPr lang="en-US" sz="2400" dirty="0" err="1"/>
              <a:t>električna</a:t>
            </a:r>
            <a:r>
              <a:rPr lang="en-US" sz="2400" dirty="0"/>
              <a:t> </a:t>
            </a:r>
            <a:r>
              <a:rPr lang="en-US" sz="2400" dirty="0" err="1"/>
              <a:t>stabilnost</a:t>
            </a:r>
            <a:endParaRPr sz="2400" dirty="0"/>
          </a:p>
          <a:p>
            <a:pPr marL="0" lvl="0" indent="0" algn="l" rtl="0">
              <a:spcBef>
                <a:spcPts val="600"/>
              </a:spcBef>
              <a:spcAft>
                <a:spcPts val="0"/>
              </a:spcAft>
              <a:buNone/>
            </a:pPr>
            <a:r>
              <a:rPr lang="en-US" sz="2400" dirty="0"/>
              <a:t>-</a:t>
            </a:r>
            <a:r>
              <a:rPr lang="en-US" sz="2400" dirty="0" err="1"/>
              <a:t>kolaterali</a:t>
            </a:r>
            <a:endParaRPr sz="2400" dirty="0"/>
          </a:p>
          <a:p>
            <a:pPr marL="0" lvl="0" indent="0" algn="l" rtl="0">
              <a:spcBef>
                <a:spcPts val="600"/>
              </a:spcBef>
              <a:spcAft>
                <a:spcPts val="0"/>
              </a:spcAft>
              <a:buNone/>
            </a:pPr>
            <a:r>
              <a:rPr lang="en-US" sz="2400" dirty="0"/>
              <a:t>-EPC (</a:t>
            </a:r>
            <a:r>
              <a:rPr lang="en-US" sz="2400" dirty="0" err="1"/>
              <a:t>elektronski</a:t>
            </a:r>
            <a:r>
              <a:rPr lang="en-US" sz="2400" dirty="0"/>
              <a:t> </a:t>
            </a:r>
            <a:r>
              <a:rPr lang="en-US" sz="2400" dirty="0" err="1"/>
              <a:t>recepti</a:t>
            </a:r>
            <a:r>
              <a:rPr lang="en-US" sz="2400" dirty="0"/>
              <a:t> </a:t>
            </a:r>
            <a:r>
              <a:rPr lang="en-US" sz="2400" dirty="0" err="1"/>
              <a:t>za</a:t>
            </a:r>
            <a:r>
              <a:rPr lang="en-US" sz="2400" dirty="0"/>
              <a:t> </a:t>
            </a:r>
            <a:r>
              <a:rPr lang="en-US" sz="2400" dirty="0" err="1"/>
              <a:t>kontrolisane</a:t>
            </a:r>
            <a:r>
              <a:rPr lang="en-US" sz="2400" dirty="0"/>
              <a:t> </a:t>
            </a:r>
            <a:r>
              <a:rPr lang="en-US" sz="2400" dirty="0" err="1"/>
              <a:t>supstance</a:t>
            </a:r>
            <a:r>
              <a:rPr lang="en-US" sz="2400" dirty="0"/>
              <a:t>)</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a:t>Efekti fizičke aktivnosti</a:t>
            </a:r>
            <a:endParaRPr/>
          </a:p>
        </p:txBody>
      </p:sp>
      <p:sp>
        <p:nvSpPr>
          <p:cNvPr id="215" name="Google Shape;215;p8"/>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Clr>
                <a:schemeClr val="dk1"/>
              </a:buClr>
              <a:buSzPts val="2400"/>
              <a:buNone/>
            </a:pPr>
            <a:endParaRPr/>
          </a:p>
        </p:txBody>
      </p:sp>
      <p:pic>
        <p:nvPicPr>
          <p:cNvPr id="216" name="Google Shape;216;p8" descr="See the source image"/>
          <p:cNvPicPr preferRelativeResize="0"/>
          <p:nvPr/>
        </p:nvPicPr>
        <p:blipFill rotWithShape="1">
          <a:blip r:embed="rId3">
            <a:alphaModFix/>
          </a:blip>
          <a:srcRect/>
          <a:stretch/>
        </p:blipFill>
        <p:spPr>
          <a:xfrm>
            <a:off x="609600" y="2286000"/>
            <a:ext cx="7315200" cy="3810000"/>
          </a:xfrm>
          <a:prstGeom prst="rect">
            <a:avLst/>
          </a:prstGeom>
          <a:noFill/>
          <a:ln>
            <a:noFill/>
          </a:ln>
        </p:spPr>
      </p:pic>
      <p:grpSp>
        <p:nvGrpSpPr>
          <p:cNvPr id="217" name="Google Shape;217;p8"/>
          <p:cNvGrpSpPr/>
          <p:nvPr/>
        </p:nvGrpSpPr>
        <p:grpSpPr>
          <a:xfrm>
            <a:off x="8436324" y="384504"/>
            <a:ext cx="361474" cy="636193"/>
            <a:chOff x="4276825" y="487236"/>
            <a:chExt cx="317500" cy="419100"/>
          </a:xfrm>
        </p:grpSpPr>
        <p:sp>
          <p:nvSpPr>
            <p:cNvPr id="218" name="Google Shape;218;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19" name="Google Shape;219;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2251</Words>
  <Application>Microsoft Office PowerPoint</Application>
  <PresentationFormat>On-screen Show (4:3)</PresentationFormat>
  <Paragraphs>188</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Barlow</vt:lpstr>
      <vt:lpstr>Arial</vt:lpstr>
      <vt:lpstr>Barlow SemiBold</vt:lpstr>
      <vt:lpstr>Calibri</vt:lpstr>
      <vt:lpstr>Noto Sans Symbols</vt:lpstr>
      <vt:lpstr>Office Theme</vt:lpstr>
      <vt:lpstr> Terapija vežbanjem u lečenju gojaznosti – definicija, značaj i primena Sanja Mazić·Danka Sinadinović· Stevan Mijomanović· Irena Aleksić-Hajduković</vt:lpstr>
      <vt:lpstr>Projekat broj: 2021-1-RO01- KA220-HED-38B739A3</vt:lpstr>
      <vt:lpstr>Definicije termina</vt:lpstr>
      <vt:lpstr>Definicije termina</vt:lpstr>
      <vt:lpstr>Definicije termina</vt:lpstr>
      <vt:lpstr>PowerPoint Presentation</vt:lpstr>
      <vt:lpstr>Efekti fizičke aktivnosti</vt:lpstr>
      <vt:lpstr>Efekti fizičke aktivnosti</vt:lpstr>
      <vt:lpstr>Efekti fizičke aktivnosti</vt:lpstr>
      <vt:lpstr>Efekti fizičke aktivnosti</vt:lpstr>
      <vt:lpstr>Fizička aktivnost – opšte preporuke</vt:lpstr>
      <vt:lpstr>Preporuke za decu uzrasta 5-17 godina</vt:lpstr>
      <vt:lpstr>Fizička aktivnost – preporuke za decu sa prekomernom težinom i gojaznošću</vt:lpstr>
      <vt:lpstr>Fizička aktivnost – preporuke za decu sa prekomernom težinom i gojaznošću</vt:lpstr>
      <vt:lpstr>Fizička aktivnost – preporuke za decu sa prekomernom težinom i gojaznošću</vt:lpstr>
      <vt:lpstr>FITT princip</vt:lpstr>
      <vt:lpstr>Primer</vt:lpstr>
      <vt:lpstr>Kalkulator potrošnje kalorija tokom vežbanja</vt:lpstr>
      <vt:lpstr>FITT princip</vt:lpstr>
      <vt:lpstr>Tip tj. vrsta fizičke aktivnosti</vt:lpstr>
      <vt:lpstr>Tip tj. vrsta fizičke aktivnosti</vt:lpstr>
      <vt:lpstr>Tip tj. vrsta fizičke aktivnosti</vt:lpstr>
      <vt:lpstr>Saveti za sprovođenje programa</vt:lpstr>
      <vt:lpstr>Ishodi</vt:lpstr>
      <vt:lpstr>PowerPoint Presentation</vt:lpstr>
      <vt:lpstr>Literatura</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Terapija vežbanjem u lečenju gojaznosti – definicija, značaj i primena Sanja Mazić·Danka Sinadinović· Stevan Mijomanović· Irena Aleksić-Hajduković</dc:title>
  <dc:creator>Korisnik</dc:creator>
  <cp:lastModifiedBy>Danka Sinadinović</cp:lastModifiedBy>
  <cp:revision>1</cp:revision>
  <dcterms:created xsi:type="dcterms:W3CDTF">2022-10-29T12:02:35Z</dcterms:created>
  <dcterms:modified xsi:type="dcterms:W3CDTF">2023-06-25T20:13:10Z</dcterms:modified>
</cp:coreProperties>
</file>