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81" r:id="rId2"/>
    <p:sldId id="282" r:id="rId3"/>
    <p:sldId id="283" r:id="rId4"/>
    <p:sldId id="284" r:id="rId5"/>
    <p:sldId id="285" r:id="rId6"/>
    <p:sldId id="261" r:id="rId7"/>
    <p:sldId id="262" r:id="rId8"/>
    <p:sldId id="263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278" r:id="rId24"/>
    <p:sldId id="279" r:id="rId25"/>
    <p:sldId id="280" r:id="rId26"/>
  </p:sldIdLst>
  <p:sldSz cx="9144000" cy="6858000" type="screen4x3"/>
  <p:notesSz cx="6858000" cy="9144000"/>
  <p:embeddedFontLst>
    <p:embeddedFont>
      <p:font typeface="Barlow SemiBold" panose="00000700000000000000" pitchFamily="2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gKrL/s+jDP478Ww0UiiX7qi/Us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37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442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092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19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010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0950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115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5891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2760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814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127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831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67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117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649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454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787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821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413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783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190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46274"/>
                </a:srgbClr>
              </a:gs>
              <a:gs pos="50000">
                <a:srgbClr val="FFFFFF">
                  <a:alpha val="46274"/>
                </a:srgbClr>
              </a:gs>
              <a:gs pos="100000">
                <a:srgbClr val="FFFFFF">
                  <a:alpha val="4627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27"/>
          <p:cNvGrpSpPr/>
          <p:nvPr/>
        </p:nvGrpSpPr>
        <p:grpSpPr>
          <a:xfrm rot="10800000" flipH="1">
            <a:off x="341404" y="4166473"/>
            <a:ext cx="8801750" cy="2691632"/>
            <a:chOff x="-4395163" y="751996"/>
            <a:chExt cx="13539072" cy="3105253"/>
          </a:xfrm>
        </p:grpSpPr>
        <p:sp>
          <p:nvSpPr>
            <p:cNvPr id="18" name="Google Shape;18;p27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Google Shape;19;p27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7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7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0980"/>
              </a:srgbClr>
            </a:solidFill>
            <a:ln>
              <a:noFill/>
            </a:ln>
          </p:spPr>
        </p:sp>
        <p:sp>
          <p:nvSpPr>
            <p:cNvPr id="22" name="Google Shape;22;p27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7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24;p27"/>
          <p:cNvSpPr txBox="1">
            <a:spLocks noGrp="1"/>
          </p:cNvSpPr>
          <p:nvPr>
            <p:ph type="ctrTitle"/>
          </p:nvPr>
        </p:nvSpPr>
        <p:spPr>
          <a:xfrm>
            <a:off x="614975" y="4166467"/>
            <a:ext cx="6058800" cy="20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25" name="Google Shape;2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353" y="5243822"/>
            <a:ext cx="1164637" cy="87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8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28" name="Google Shape;28;p2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8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31" name="Google Shape;31;p2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32" name="Google Shape;32;p2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33" name="Google Shape;33;p2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5;p2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36" name="Google Shape;36;p2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37" name="Google Shape;37;p2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604000" y="2273567"/>
            <a:ext cx="3185400" cy="3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▸"/>
              <a:defRPr sz="2200"/>
            </a:lvl1pPr>
            <a:lvl2pPr marL="914400" lvl="1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▹"/>
              <a:defRPr sz="2200"/>
            </a:lvl2pPr>
            <a:lvl3pPr marL="1371600" lvl="2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3pPr>
            <a:lvl4pPr marL="1828800" lvl="3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/>
            </a:lvl4pPr>
            <a:lvl5pPr marL="2286000" lvl="4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5pPr>
            <a:lvl6pPr marL="2743200" lvl="5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6pPr>
            <a:lvl7pPr marL="3200400" lvl="6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/>
            </a:lvl7pPr>
            <a:lvl8pPr marL="3657600" lvl="7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8pPr>
            <a:lvl9pPr marL="4114800" lvl="8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4187378" y="2273567"/>
            <a:ext cx="3185400" cy="3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▸"/>
              <a:defRPr sz="2200"/>
            </a:lvl1pPr>
            <a:lvl2pPr marL="914400" lvl="1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▹"/>
              <a:defRPr sz="2200"/>
            </a:lvl2pPr>
            <a:lvl3pPr marL="1371600" lvl="2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3pPr>
            <a:lvl4pPr marL="1828800" lvl="3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/>
            </a:lvl4pPr>
            <a:lvl5pPr marL="2286000" lvl="4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5pPr>
            <a:lvl6pPr marL="2743200" lvl="5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6pPr>
            <a:lvl7pPr marL="3200400" lvl="6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/>
            </a:lvl7pPr>
            <a:lvl8pPr marL="3657600" lvl="7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8pPr>
            <a:lvl9pPr marL="4114800" lvl="8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6255541"/>
            <a:ext cx="796962" cy="59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29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46" name="Google Shape;46;p2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p29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49" name="Google Shape;49;p2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50" name="Google Shape;50;p2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1" name="Google Shape;51;p2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2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4" name="Google Shape;54;p2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55" name="Google Shape;55;p2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  <a:defRPr/>
            </a:lvl1pPr>
            <a:lvl2pPr marL="914400" lvl="1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▹"/>
              <a:defRPr/>
            </a:lvl2pPr>
            <a:lvl3pPr marL="1371600" lvl="2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/>
            </a:lvl3pPr>
            <a:lvl4pPr marL="1828800" lvl="3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4pPr>
            <a:lvl5pPr marL="2286000" lvl="4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5pPr>
            <a:lvl6pPr marL="2743200" lvl="5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/>
            </a:lvl6pPr>
            <a:lvl7pPr marL="3200400" lvl="6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7pPr>
            <a:lvl8pPr marL="3657600" lvl="7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8pPr>
            <a:lvl9pPr marL="4114800" lvl="8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" name="Google Shape;6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6255541"/>
            <a:ext cx="796962" cy="59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Case%20L%5bAuthor%5d" TargetMode="External"/><Relationship Id="rId13" Type="http://schemas.openxmlformats.org/officeDocument/2006/relationships/hyperlink" Target="https://pubmed.ncbi.nlm.nih.gov/?term=Walsh%20A%5bAuthor%5d" TargetMode="External"/><Relationship Id="rId3" Type="http://schemas.openxmlformats.org/officeDocument/2006/relationships/hyperlink" Target="https://doi.org/10.3389/fnut.2022.902865" TargetMode="External"/><Relationship Id="rId7" Type="http://schemas.openxmlformats.org/officeDocument/2006/relationships/hyperlink" Target="https://pubmed.ncbi.nlm.nih.gov/?term=Browne%20S%5bAuthor%5d" TargetMode="External"/><Relationship Id="rId12" Type="http://schemas.openxmlformats.org/officeDocument/2006/relationships/hyperlink" Target="https://pubmed.ncbi.nlm.nih.gov/?term=Smith%20SM%5bAuthor%5d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ubmed.ncbi.nlm.nih.gov/?term=Wyse%20C%5bAuthor%5d" TargetMode="External"/><Relationship Id="rId11" Type="http://schemas.openxmlformats.org/officeDocument/2006/relationships/hyperlink" Target="https://pubmed.ncbi.nlm.nih.gov/?term=O%E2%80%99Gorman%20CS%5bAuthor%5d" TargetMode="External"/><Relationship Id="rId5" Type="http://schemas.openxmlformats.org/officeDocument/2006/relationships/hyperlink" Target="https://pubmed.ncbi.nlm.nih.gov/?term=Arthurs%20N%5bAuthor%5d" TargetMode="External"/><Relationship Id="rId15" Type="http://schemas.openxmlformats.org/officeDocument/2006/relationships/hyperlink" Target="https://pubmed.ncbi.nlm.nih.gov/?term=O%E2%80%99Malley%20G%5bAuthor%5d" TargetMode="External"/><Relationship Id="rId10" Type="http://schemas.openxmlformats.org/officeDocument/2006/relationships/hyperlink" Target="https://pubmed.ncbi.nlm.nih.gov/?term=O%E2%80%99Connell%20JM%5bAuthor%5d" TargetMode="External"/><Relationship Id="rId4" Type="http://schemas.openxmlformats.org/officeDocument/2006/relationships/hyperlink" Target="https://pubmed.ncbi.nlm.nih.gov/?term=Tully%20L%5bAuthor%5d" TargetMode="External"/><Relationship Id="rId9" Type="http://schemas.openxmlformats.org/officeDocument/2006/relationships/hyperlink" Target="https://pubmed.ncbi.nlm.nih.gov/?term=McCrea%20L%5bAuthor%5d" TargetMode="External"/><Relationship Id="rId14" Type="http://schemas.openxmlformats.org/officeDocument/2006/relationships/hyperlink" Target="https://pubmed.ncbi.nlm.nih.gov/?term=Ward%20F%5bAuthor%5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>
            <a:spLocks noGrp="1"/>
          </p:cNvSpPr>
          <p:nvPr>
            <p:ph type="ctrTitle"/>
          </p:nvPr>
        </p:nvSpPr>
        <p:spPr>
          <a:xfrm>
            <a:off x="2699792" y="4114800"/>
            <a:ext cx="432048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Char char="•"/>
            </a:pPr>
            <a:br>
              <a:rPr lang="en-US" sz="2400" dirty="0">
                <a:solidFill>
                  <a:schemeClr val="accent1"/>
                </a:solidFill>
              </a:rPr>
            </a:br>
            <a:r>
              <a:rPr lang="lt-LT" sz="2000" b="1" dirty="0"/>
              <a:t>Kineziterapija gydant nutukimą – apibrėžimas, reikšmė ir taikymas</a:t>
            </a:r>
            <a:br>
              <a:rPr lang="en-US" sz="2000" b="1" dirty="0"/>
            </a:br>
            <a:br>
              <a:rPr lang="en-US" sz="2400" b="1" dirty="0"/>
            </a:br>
            <a:r>
              <a:rPr lang="en-US" sz="1600" dirty="0"/>
              <a:t>Sanja </a:t>
            </a:r>
            <a:r>
              <a:rPr lang="en-US" sz="1600" dirty="0" err="1"/>
              <a:t>Mazić·Danka</a:t>
            </a:r>
            <a:r>
              <a:rPr lang="en-US" sz="1600" dirty="0"/>
              <a:t> </a:t>
            </a:r>
            <a:r>
              <a:rPr lang="en-US" sz="1600" dirty="0" err="1"/>
              <a:t>Sinadinović</a:t>
            </a:r>
            <a:r>
              <a:rPr lang="en-US" sz="1600" dirty="0"/>
              <a:t>· </a:t>
            </a:r>
            <a:r>
              <a:rPr lang="en-US" sz="1600" dirty="0" err="1"/>
              <a:t>Stevan</a:t>
            </a:r>
            <a:r>
              <a:rPr lang="en-US" sz="1600" dirty="0"/>
              <a:t> </a:t>
            </a:r>
            <a:r>
              <a:rPr lang="en-US" sz="1600" dirty="0" err="1"/>
              <a:t>Mijomanović</a:t>
            </a:r>
            <a:r>
              <a:rPr lang="en-US" sz="1600" dirty="0"/>
              <a:t>· Irena </a:t>
            </a:r>
            <a:r>
              <a:rPr lang="en-US" sz="1600" dirty="0" err="1"/>
              <a:t>Aleksić-Hajduković</a:t>
            </a:r>
            <a:endParaRPr sz="1600" dirty="0"/>
          </a:p>
        </p:txBody>
      </p:sp>
      <p:sp>
        <p:nvSpPr>
          <p:cNvPr id="135" name="Google Shape;135;p1"/>
          <p:cNvSpPr/>
          <p:nvPr/>
        </p:nvSpPr>
        <p:spPr>
          <a:xfrm>
            <a:off x="683569" y="1210688"/>
            <a:ext cx="764434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Connected 4 Health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93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lt-LT" dirty="0"/>
              <a:t>Rekomendacijos 5-17 metų vaikams</a:t>
            </a:r>
            <a:endParaRPr dirty="0"/>
          </a:p>
        </p:txBody>
      </p:sp>
      <p:sp>
        <p:nvSpPr>
          <p:cNvPr id="227" name="Google Shape;227;p10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lt-LT" sz="2000" dirty="0"/>
              <a:t>per dieną užsiimkite bent 60 minučių vidutinio ar intensyvaus fizinio aktyvumo, daugiausia aerobinio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lt-LT" sz="2000" dirty="0"/>
              <a:t>intensyvi veikla turi apimti bent 3 dienas per savaitę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lt-LT" sz="2000" dirty="0"/>
              <a:t>raumenis ir kaulus stiprinanti veikla turi apimti mažiausiai 3 dienas per savaitę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2000" dirty="0"/>
              <a:t>Laikui bėgant palaipsniui didinkite kiekį ir intensyvumą</a:t>
            </a:r>
            <a:endParaRPr sz="20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 dirty="0"/>
              <a:t>VEIKLA NAMUOSE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1800" dirty="0"/>
              <a:t>60 minučių nepertraukiamo fizinio aktyvumo per dieną, dėl geresnės sveikatos. </a:t>
            </a:r>
            <a:endParaRPr sz="18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1800" dirty="0"/>
              <a:t>Keletas trumpų 10 ar net 5 minučių aktyvumo per visą dieną gali būti toks pat </a:t>
            </a:r>
            <a:r>
              <a:rPr lang="lt-LT" sz="1800" dirty="0" err="1"/>
              <a:t>nauingas</a:t>
            </a:r>
            <a:r>
              <a:rPr lang="lt-LT" sz="1800" dirty="0"/>
              <a:t>, kaip valandos trukmės ruožas</a:t>
            </a:r>
            <a:endParaRPr dirty="0"/>
          </a:p>
        </p:txBody>
      </p:sp>
      <p:grpSp>
        <p:nvGrpSpPr>
          <p:cNvPr id="228" name="Google Shape;228;p10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229" name="Google Shape;229;p10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29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200" dirty="0" err="1"/>
              <a:t>Fizinis</a:t>
            </a:r>
            <a:r>
              <a:rPr lang="en-US" sz="3200" dirty="0"/>
              <a:t> </a:t>
            </a:r>
            <a:r>
              <a:rPr lang="en-US" sz="3200" dirty="0" err="1"/>
              <a:t>aktyvumas</a:t>
            </a:r>
            <a:r>
              <a:rPr lang="en-US" sz="3200" dirty="0"/>
              <a:t> – </a:t>
            </a:r>
            <a:r>
              <a:rPr lang="en-US" sz="3200" dirty="0" err="1"/>
              <a:t>rekomendacijos</a:t>
            </a:r>
            <a:r>
              <a:rPr lang="en-US" sz="3200" dirty="0"/>
              <a:t> </a:t>
            </a:r>
            <a:r>
              <a:rPr lang="en-US" sz="3200" dirty="0" err="1"/>
              <a:t>antsvorio</a:t>
            </a:r>
            <a:r>
              <a:rPr lang="en-US" sz="3200" dirty="0"/>
              <a:t> </a:t>
            </a:r>
            <a:r>
              <a:rPr lang="en-US" sz="3200" dirty="0" err="1"/>
              <a:t>turintiems</a:t>
            </a:r>
            <a:r>
              <a:rPr lang="en-US" sz="3200" dirty="0"/>
              <a:t> </a:t>
            </a:r>
            <a:r>
              <a:rPr lang="en-US" sz="3200" dirty="0" err="1"/>
              <a:t>ir</a:t>
            </a:r>
            <a:r>
              <a:rPr lang="en-US" sz="3200" dirty="0"/>
              <a:t> </a:t>
            </a:r>
            <a:r>
              <a:rPr lang="en-US" sz="3200" dirty="0" err="1"/>
              <a:t>nutukusiems</a:t>
            </a:r>
            <a:r>
              <a:rPr lang="en-US" sz="3200" dirty="0"/>
              <a:t> </a:t>
            </a:r>
            <a:r>
              <a:rPr lang="en-US" sz="3200" dirty="0" err="1"/>
              <a:t>vaikams</a:t>
            </a:r>
            <a:endParaRPr sz="3200" dirty="0"/>
          </a:p>
        </p:txBody>
      </p:sp>
      <p:sp>
        <p:nvSpPr>
          <p:cNvPr id="236" name="Google Shape;236;p11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924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lt-LT" sz="1800" dirty="0"/>
              <a:t>nutukimas vaikystėje yra susijęs su </a:t>
            </a:r>
            <a:r>
              <a:rPr lang="lt-LT" sz="1800" b="1" dirty="0"/>
              <a:t>medžiagų apykaitos, širdies ir kvėpavimo sistemos, širdies ir kraujagyslių, kepenų, virškinimo trakto, šlapimo takų, raumenų ir kaulų sistemos komplikacijomis, psichikos sveikatos sutrikimais.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1800" dirty="0"/>
              <a:t> </a:t>
            </a:r>
            <a:r>
              <a:rPr lang="lt-LT" sz="1800" dirty="0"/>
              <a:t>prieš įgyvendinant fizinio aktyvumo programą būtina pasitikrinti, ar nėra </a:t>
            </a:r>
            <a:r>
              <a:rPr lang="lt-LT" sz="1800" b="1" dirty="0"/>
              <a:t>gretutinių ligų</a:t>
            </a:r>
            <a:r>
              <a:rPr lang="lt-LT" sz="1800" dirty="0"/>
              <a:t>!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lt-LT" sz="1800" dirty="0"/>
              <a:t>gairėse daugiausia rekomenduojamos </a:t>
            </a:r>
            <a:r>
              <a:rPr lang="lt-LT" sz="1800" b="1" dirty="0" err="1"/>
              <a:t>daugiakomponentės</a:t>
            </a:r>
            <a:r>
              <a:rPr lang="lt-LT" sz="1800" b="1" dirty="0"/>
              <a:t> elgesio keitimo intervencijos</a:t>
            </a:r>
            <a:r>
              <a:rPr lang="lt-LT" sz="1800" dirty="0"/>
              <a:t>, kuriomis siekiama pagerinti </a:t>
            </a:r>
            <a:r>
              <a:rPr lang="lt-LT" sz="1800" i="1" dirty="0"/>
              <a:t>mitybą ir fizinį aktyvumą kartu su amžių atitinkančiais, kultūriškai jautriais, į šeimą orientuotais gyvenimo būdo pakeitimais.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lt-LT" sz="1800" dirty="0"/>
              <a:t>tėvų/šeimų dalyvavimas gydyme yra stipriai skatinamas, ypač jaunesniems nei 12 metų vaikams, todėl tėvai/šeimos gali būti sektinais pavyzdžiais.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lt-LT" sz="1800" dirty="0"/>
              <a:t>pritaikytas arba individualizuotas požiūris – fizinis aktyvumas turi atitikti vaiko amžių, pomėgius ir gebėjimus, kad būtų skatinamas ir palaikomas įsitraukimas</a:t>
            </a:r>
            <a:endParaRPr sz="2000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grpSp>
        <p:nvGrpSpPr>
          <p:cNvPr id="237" name="Google Shape;237;p11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238" name="Google Shape;238;p11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89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2800" dirty="0" err="1"/>
              <a:t>Fizinis</a:t>
            </a:r>
            <a:r>
              <a:rPr lang="en-US" sz="2800" dirty="0"/>
              <a:t> </a:t>
            </a:r>
            <a:r>
              <a:rPr lang="en-US" sz="2800" dirty="0" err="1"/>
              <a:t>aktyvumas</a:t>
            </a:r>
            <a:r>
              <a:rPr lang="en-US" sz="2800" dirty="0"/>
              <a:t> – </a:t>
            </a:r>
            <a:r>
              <a:rPr lang="en-US" sz="2800" dirty="0" err="1"/>
              <a:t>rekomendacijos</a:t>
            </a:r>
            <a:r>
              <a:rPr lang="en-US" sz="2800" dirty="0"/>
              <a:t> </a:t>
            </a:r>
            <a:r>
              <a:rPr lang="en-US" sz="2800" dirty="0" err="1"/>
              <a:t>antsvorio</a:t>
            </a:r>
            <a:r>
              <a:rPr lang="en-US" sz="2800" dirty="0"/>
              <a:t> </a:t>
            </a:r>
            <a:r>
              <a:rPr lang="en-US" sz="2800" dirty="0" err="1"/>
              <a:t>turintiems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nutukusiems</a:t>
            </a:r>
            <a:r>
              <a:rPr lang="en-US" sz="2800" dirty="0"/>
              <a:t> </a:t>
            </a:r>
            <a:r>
              <a:rPr lang="en-US" sz="2800" dirty="0" err="1"/>
              <a:t>vaikams</a:t>
            </a:r>
            <a:endParaRPr sz="2800" dirty="0"/>
          </a:p>
        </p:txBody>
      </p:sp>
      <p:sp>
        <p:nvSpPr>
          <p:cNvPr id="245" name="Google Shape;245;p12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dirty="0"/>
              <a:t>KINEZITERAPIJA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2000" dirty="0"/>
              <a:t>didelį antsvorį turintiems vaikams nereikia didinti krūvio lyginant su vaikais, kurie neturi antsvorio. Jų papildomas kūno svoris reiškia, kad jie natūraliai sudegins daugiau kalorijų atliekant tą pačią veiklą</a:t>
            </a:r>
            <a:endParaRPr sz="20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2000" dirty="0"/>
              <a:t>turintiems didelį antsvorį gali prireikti daugiau nei 60 min per dieną; laipsniškai didinant nuo 20 iki 60 minučių per dieną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b="1" dirty="0" err="1"/>
              <a:t>Veikla</a:t>
            </a:r>
            <a:r>
              <a:rPr lang="en-US" sz="2000" b="1" dirty="0"/>
              <a:t> </a:t>
            </a:r>
            <a:r>
              <a:rPr lang="en-US" sz="2000" b="1" dirty="0" err="1"/>
              <a:t>namuose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000" dirty="0" err="1"/>
              <a:t>sektinas</a:t>
            </a:r>
            <a:r>
              <a:rPr lang="en-US" sz="2000" dirty="0"/>
              <a:t> </a:t>
            </a:r>
            <a:r>
              <a:rPr lang="en-US" sz="2000" dirty="0" err="1"/>
              <a:t>pavyzdys</a:t>
            </a:r>
            <a:r>
              <a:rPr lang="en-US" sz="2000" dirty="0"/>
              <a:t>, </a:t>
            </a:r>
            <a:r>
              <a:rPr lang="en-US" sz="2000" dirty="0" err="1"/>
              <a:t>šeimos</a:t>
            </a:r>
            <a:r>
              <a:rPr lang="en-US" sz="2000" dirty="0"/>
              <a:t> </a:t>
            </a:r>
            <a:r>
              <a:rPr lang="en-US" sz="2000" dirty="0" err="1"/>
              <a:t>hobis</a:t>
            </a:r>
            <a:r>
              <a:rPr lang="en-US" sz="2000" dirty="0"/>
              <a:t>, </a:t>
            </a:r>
            <a:r>
              <a:rPr lang="en-US" sz="2000" dirty="0" err="1"/>
              <a:t>įtraukianti</a:t>
            </a:r>
            <a:r>
              <a:rPr lang="en-US" sz="2000" dirty="0"/>
              <a:t> </a:t>
            </a:r>
            <a:r>
              <a:rPr lang="en-US" sz="2000" dirty="0" err="1"/>
              <a:t>veikla</a:t>
            </a:r>
            <a:r>
              <a:rPr lang="en-US" sz="2000" dirty="0"/>
              <a:t>, </a:t>
            </a:r>
            <a:r>
              <a:rPr lang="en-US" sz="2000" dirty="0" err="1"/>
              <a:t>smagi</a:t>
            </a:r>
            <a:r>
              <a:rPr lang="en-US" sz="2000" dirty="0"/>
              <a:t> </a:t>
            </a:r>
            <a:r>
              <a:rPr lang="en-US" sz="2000" dirty="0" err="1"/>
              <a:t>veikla</a:t>
            </a:r>
            <a:r>
              <a:rPr lang="en-US" sz="2000" dirty="0"/>
              <a:t>, </a:t>
            </a:r>
            <a:r>
              <a:rPr lang="en-US" sz="2000" dirty="0" err="1"/>
              <a:t>maloni</a:t>
            </a:r>
            <a:r>
              <a:rPr lang="en-US" sz="2000" dirty="0"/>
              <a:t> </a:t>
            </a:r>
            <a:r>
              <a:rPr lang="en-US" sz="2000" dirty="0" err="1"/>
              <a:t>veikla</a:t>
            </a:r>
            <a:r>
              <a:rPr lang="en-US" sz="2000" dirty="0"/>
              <a:t>...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b="1" dirty="0" err="1"/>
              <a:t>specialiai</a:t>
            </a:r>
            <a:r>
              <a:rPr lang="en-US" sz="2000" b="1" dirty="0"/>
              <a:t> </a:t>
            </a:r>
            <a:r>
              <a:rPr lang="en-US" sz="2000" b="1" dirty="0" err="1"/>
              <a:t>pritaikyta</a:t>
            </a:r>
            <a:r>
              <a:rPr lang="en-US" sz="2000" b="1" dirty="0"/>
              <a:t>, </a:t>
            </a:r>
            <a:r>
              <a:rPr lang="en-US" sz="2000" b="1" dirty="0" err="1"/>
              <a:t>prižiūrima</a:t>
            </a:r>
            <a:r>
              <a:rPr lang="en-US" sz="2000" b="1" dirty="0"/>
              <a:t> </a:t>
            </a:r>
            <a:r>
              <a:rPr lang="en-US" sz="2000" b="1" dirty="0" err="1"/>
              <a:t>programa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000" dirty="0" err="1"/>
              <a:t>pratimai</a:t>
            </a:r>
            <a:r>
              <a:rPr lang="en-US" sz="2000" dirty="0"/>
              <a:t> </a:t>
            </a:r>
            <a:r>
              <a:rPr lang="en-US" sz="2000" dirty="0" err="1"/>
              <a:t>yra</a:t>
            </a:r>
            <a:r>
              <a:rPr lang="en-US" sz="2000" dirty="0"/>
              <a:t> </a:t>
            </a:r>
            <a:r>
              <a:rPr lang="en-US" sz="2000" dirty="0" err="1"/>
              <a:t>vaistas</a:t>
            </a:r>
            <a:r>
              <a:rPr lang="en-US" sz="2000" dirty="0"/>
              <a:t> </a:t>
            </a:r>
            <a:r>
              <a:rPr lang="en-US" sz="2000" dirty="0" err="1"/>
              <a:t>ir</a:t>
            </a:r>
            <a:r>
              <a:rPr lang="en-US" sz="2000" dirty="0"/>
              <a:t> </a:t>
            </a:r>
            <a:r>
              <a:rPr lang="en-US" sz="2000" dirty="0" err="1"/>
              <a:t>juos</a:t>
            </a:r>
            <a:r>
              <a:rPr lang="en-US" sz="2000" dirty="0"/>
              <a:t> </a:t>
            </a:r>
            <a:r>
              <a:rPr lang="en-US" sz="2000" dirty="0" err="1"/>
              <a:t>reikia</a:t>
            </a:r>
            <a:r>
              <a:rPr lang="en-US" sz="2000" dirty="0"/>
              <a:t> </a:t>
            </a:r>
            <a:r>
              <a:rPr lang="en-US" sz="2000" dirty="0" err="1"/>
              <a:t>skirti</a:t>
            </a:r>
            <a:endParaRPr sz="2000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dirty="0"/>
          </a:p>
        </p:txBody>
      </p:sp>
      <p:grpSp>
        <p:nvGrpSpPr>
          <p:cNvPr id="246" name="Google Shape;246;p12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247" name="Google Shape;247;p12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43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2800" dirty="0" err="1"/>
              <a:t>Fizinis</a:t>
            </a:r>
            <a:r>
              <a:rPr lang="en-US" sz="2800" dirty="0"/>
              <a:t> </a:t>
            </a:r>
            <a:r>
              <a:rPr lang="en-US" sz="2800" dirty="0" err="1"/>
              <a:t>aktyvumas</a:t>
            </a:r>
            <a:r>
              <a:rPr lang="en-US" sz="2800" dirty="0"/>
              <a:t> – </a:t>
            </a:r>
            <a:r>
              <a:rPr lang="en-US" sz="2800" dirty="0" err="1"/>
              <a:t>rekomendacijos</a:t>
            </a:r>
            <a:r>
              <a:rPr lang="en-US" sz="2800" dirty="0"/>
              <a:t> </a:t>
            </a:r>
            <a:r>
              <a:rPr lang="en-US" sz="2800" dirty="0" err="1"/>
              <a:t>antsvorio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nutukusiems</a:t>
            </a:r>
            <a:r>
              <a:rPr lang="en-US" sz="2800" dirty="0"/>
              <a:t> </a:t>
            </a:r>
            <a:r>
              <a:rPr lang="en-US" sz="2800" dirty="0" err="1"/>
              <a:t>vaikams</a:t>
            </a:r>
            <a:endParaRPr sz="2800" dirty="0"/>
          </a:p>
        </p:txBody>
      </p:sp>
      <p:sp>
        <p:nvSpPr>
          <p:cNvPr id="254" name="Google Shape;254;p13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7848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Char char="▹"/>
            </a:pPr>
            <a:r>
              <a:rPr lang="en-US" sz="5400" b="1" dirty="0">
                <a:solidFill>
                  <a:srgbClr val="C00000"/>
                </a:solidFill>
              </a:rPr>
              <a:t>FITT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/>
              <a:t>Principas</a:t>
            </a:r>
            <a:endParaRPr sz="4000" b="1" dirty="0">
              <a:solidFill>
                <a:srgbClr val="C00000"/>
              </a:solidFill>
            </a:endParaRPr>
          </a:p>
          <a:p>
            <a:pPr marL="914400" lvl="1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4000" b="1" dirty="0">
                <a:solidFill>
                  <a:srgbClr val="C00000"/>
                </a:solidFill>
              </a:rPr>
              <a:t>- F</a:t>
            </a:r>
            <a:r>
              <a:rPr lang="en-US" sz="3200" b="1" dirty="0"/>
              <a:t> </a:t>
            </a:r>
            <a:r>
              <a:rPr lang="en-US" sz="3200" b="1" dirty="0" err="1"/>
              <a:t>Dažnumas</a:t>
            </a:r>
            <a:endParaRPr sz="3200" i="1" dirty="0"/>
          </a:p>
          <a:p>
            <a:pPr marL="914400" lvl="1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4000" b="1" dirty="0">
                <a:solidFill>
                  <a:srgbClr val="C00000"/>
                </a:solidFill>
              </a:rPr>
              <a:t>- 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/>
              <a:t>Intensyvumas</a:t>
            </a:r>
            <a:endParaRPr sz="3200" i="1" dirty="0"/>
          </a:p>
          <a:p>
            <a:pPr marL="914400" lvl="1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4000" b="1" dirty="0">
                <a:solidFill>
                  <a:srgbClr val="C00000"/>
                </a:solidFill>
              </a:rPr>
              <a:t>- T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Laikas</a:t>
            </a:r>
            <a:r>
              <a:rPr lang="en-US" sz="3200" dirty="0"/>
              <a:t> </a:t>
            </a:r>
            <a:r>
              <a:rPr lang="en-US" i="1" dirty="0"/>
              <a:t>	</a:t>
            </a:r>
            <a:endParaRPr sz="3200" i="1" dirty="0"/>
          </a:p>
          <a:p>
            <a:pPr marL="914400" lvl="1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4000" b="1" dirty="0">
                <a:solidFill>
                  <a:srgbClr val="C00000"/>
                </a:solidFill>
              </a:rPr>
              <a:t>- T </a:t>
            </a:r>
            <a:r>
              <a:rPr lang="en-US" sz="3200" b="1" dirty="0" err="1"/>
              <a:t>Rūšis</a:t>
            </a:r>
            <a:r>
              <a:rPr lang="en-US" sz="3200" b="1" dirty="0"/>
              <a:t> </a:t>
            </a:r>
            <a:r>
              <a:rPr lang="en-US" i="1" dirty="0"/>
              <a:t>	</a:t>
            </a:r>
            <a:endParaRPr dirty="0"/>
          </a:p>
        </p:txBody>
      </p:sp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997200"/>
            <a:ext cx="3671888" cy="313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 descr="acsmlogo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6600" y="1905000"/>
            <a:ext cx="1752600" cy="15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13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258" name="Google Shape;258;p13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282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/>
              <a:t>FITT </a:t>
            </a:r>
            <a:r>
              <a:rPr lang="en-US" dirty="0" err="1"/>
              <a:t>principas</a:t>
            </a:r>
            <a:endParaRPr dirty="0"/>
          </a:p>
        </p:txBody>
      </p:sp>
      <p:sp>
        <p:nvSpPr>
          <p:cNvPr id="265" name="Google Shape;265;p14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696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2000" b="1" dirty="0">
                <a:solidFill>
                  <a:srgbClr val="C00000"/>
                </a:solidFill>
              </a:rPr>
              <a:t>F</a:t>
            </a:r>
            <a:r>
              <a:rPr lang="en-US" sz="2000" b="1" dirty="0"/>
              <a:t> </a:t>
            </a:r>
            <a:r>
              <a:rPr lang="lt-LT" sz="2000" b="1" dirty="0"/>
              <a:t>Dažnumas</a:t>
            </a:r>
            <a:endParaRPr sz="20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lt-LT" sz="1600" dirty="0"/>
              <a:t>Kaip dažnai užsiimsite šia veikla – kartą per dieną, tris kartus per savaitę, du kartus per mėnesį?</a:t>
            </a:r>
            <a:r>
              <a:rPr lang="en-US" sz="1600" dirty="0"/>
              <a:t> - </a:t>
            </a:r>
            <a:r>
              <a:rPr lang="en-US" sz="1600" b="1" i="1" dirty="0" err="1"/>
              <a:t>Būkite</a:t>
            </a:r>
            <a:r>
              <a:rPr lang="en-US" sz="1600" b="1" i="1" dirty="0"/>
              <a:t> </a:t>
            </a:r>
            <a:r>
              <a:rPr lang="en-US" sz="1600" b="1" i="1" dirty="0" err="1"/>
              <a:t>aktyvūs</a:t>
            </a:r>
            <a:r>
              <a:rPr lang="en-US" sz="1600" b="1" i="1" dirty="0"/>
              <a:t> </a:t>
            </a:r>
            <a:r>
              <a:rPr lang="en-US" sz="1600" b="1" i="1" dirty="0" err="1"/>
              <a:t>kiekvieną</a:t>
            </a:r>
            <a:r>
              <a:rPr lang="en-US" sz="1600" b="1" i="1" dirty="0"/>
              <a:t> </a:t>
            </a:r>
            <a:r>
              <a:rPr lang="en-US" sz="1600" b="1" i="1" dirty="0" err="1"/>
              <a:t>dieną</a:t>
            </a:r>
            <a:r>
              <a:rPr lang="en-US" sz="1600" b="1" i="1" dirty="0"/>
              <a:t>!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b="1" dirty="0"/>
              <a:t> – </a:t>
            </a:r>
            <a:r>
              <a:rPr lang="en-US" sz="2000" b="1" dirty="0" err="1"/>
              <a:t>Intensyvumas</a:t>
            </a:r>
            <a:r>
              <a:rPr lang="en-US" sz="2000" b="1" dirty="0"/>
              <a:t> </a:t>
            </a:r>
            <a:endParaRPr sz="2000" b="1" dirty="0"/>
          </a:p>
          <a:p>
            <a:pPr marL="4572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1600" dirty="0" err="1"/>
              <a:t>Kiek</a:t>
            </a:r>
            <a:r>
              <a:rPr lang="en-US" sz="1600" dirty="0"/>
              <a:t> </a:t>
            </a:r>
            <a:r>
              <a:rPr lang="en-US" sz="1600" dirty="0" err="1"/>
              <a:t>energijos</a:t>
            </a:r>
            <a:r>
              <a:rPr lang="en-US" sz="1600" dirty="0"/>
              <a:t> </a:t>
            </a:r>
            <a:r>
              <a:rPr lang="en-US" sz="1600" dirty="0" err="1"/>
              <a:t>reikia</a:t>
            </a:r>
            <a:r>
              <a:rPr lang="en-US" sz="1600" dirty="0"/>
              <a:t> – </a:t>
            </a:r>
            <a:r>
              <a:rPr lang="en-US" sz="1600" dirty="0" err="1"/>
              <a:t>lengvam</a:t>
            </a:r>
            <a:r>
              <a:rPr lang="en-US" sz="1600" dirty="0"/>
              <a:t> </a:t>
            </a:r>
            <a:r>
              <a:rPr lang="en-US" sz="1600" dirty="0" err="1"/>
              <a:t>ar</a:t>
            </a:r>
            <a:r>
              <a:rPr lang="en-US" sz="1600" dirty="0"/>
              <a:t> </a:t>
            </a:r>
            <a:r>
              <a:rPr lang="en-US" sz="1600" dirty="0" err="1"/>
              <a:t>energingingam</a:t>
            </a:r>
            <a:r>
              <a:rPr lang="en-US" sz="1600" dirty="0"/>
              <a:t> </a:t>
            </a:r>
            <a:r>
              <a:rPr lang="en-US" sz="1600" dirty="0" err="1"/>
              <a:t>aktyvumui</a:t>
            </a:r>
            <a:r>
              <a:rPr lang="en-US" sz="1600" dirty="0"/>
              <a:t>? – </a:t>
            </a:r>
            <a:r>
              <a:rPr lang="en-US" sz="1600" b="1" dirty="0" err="1"/>
              <a:t>Kombinuokite</a:t>
            </a:r>
            <a:r>
              <a:rPr lang="en-US" sz="1600" b="1" dirty="0"/>
              <a:t> </a:t>
            </a:r>
            <a:r>
              <a:rPr lang="en-US" sz="1600" b="1" dirty="0" err="1"/>
              <a:t>vidutinio</a:t>
            </a:r>
            <a:r>
              <a:rPr lang="en-US" sz="1600" b="1" dirty="0"/>
              <a:t> </a:t>
            </a:r>
            <a:r>
              <a:rPr lang="en-US" sz="1600" b="1" dirty="0" err="1"/>
              <a:t>ir</a:t>
            </a:r>
            <a:r>
              <a:rPr lang="en-US" sz="1600" b="1" dirty="0"/>
              <a:t> </a:t>
            </a:r>
            <a:r>
              <a:rPr lang="en-US" sz="1600" b="1" dirty="0" err="1"/>
              <a:t>intensyvaus</a:t>
            </a:r>
            <a:r>
              <a:rPr lang="en-US" sz="1600" b="1" dirty="0"/>
              <a:t> </a:t>
            </a:r>
            <a:r>
              <a:rPr lang="en-US" sz="1600" b="1" dirty="0" err="1"/>
              <a:t>fizinio</a:t>
            </a:r>
            <a:r>
              <a:rPr lang="en-US" sz="1600" b="1" dirty="0"/>
              <a:t> </a:t>
            </a:r>
            <a:r>
              <a:rPr lang="en-US" sz="1600" b="1" dirty="0" err="1"/>
              <a:t>aktyvumo</a:t>
            </a:r>
            <a:r>
              <a:rPr lang="en-US" sz="1600" b="1" dirty="0"/>
              <a:t> </a:t>
            </a:r>
            <a:r>
              <a:rPr lang="en-US" sz="1600" b="1" dirty="0" err="1"/>
              <a:t>derinį</a:t>
            </a:r>
            <a:r>
              <a:rPr lang="en-US" sz="1600" b="1" dirty="0"/>
              <a:t>! </a:t>
            </a:r>
            <a:endParaRPr sz="1600" b="1" dirty="0"/>
          </a:p>
          <a:p>
            <a:pPr marL="4572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1600" b="1" i="1" dirty="0"/>
              <a:t>vidutinio intensyvumo veikla </a:t>
            </a:r>
            <a:r>
              <a:rPr lang="lt-LT" sz="1600" dirty="0"/>
              <a:t>padidina širdies susitraukimų dažnį, verčia greičiau kvėpuoti ir jaustis šilčiau </a:t>
            </a:r>
            <a:r>
              <a:rPr lang="en-US" sz="1600" dirty="0"/>
              <a:t>(kai </a:t>
            </a:r>
            <a:r>
              <a:rPr lang="en-US" sz="1600" b="1" i="1" dirty="0"/>
              <a:t>vis </a:t>
            </a:r>
            <a:r>
              <a:rPr lang="en-US" sz="1600" b="1" i="1" dirty="0" err="1"/>
              <a:t>dar</a:t>
            </a:r>
            <a:r>
              <a:rPr lang="en-US" sz="1600" b="1" i="1" dirty="0"/>
              <a:t> </a:t>
            </a:r>
            <a:r>
              <a:rPr lang="en-US" sz="1600" b="1" i="1" dirty="0" err="1"/>
              <a:t>gali</a:t>
            </a:r>
            <a:r>
              <a:rPr lang="en-US" sz="1600" b="1" i="1" dirty="0"/>
              <a:t> </a:t>
            </a:r>
            <a:r>
              <a:rPr lang="en-US" sz="1600" b="1" i="1" dirty="0" err="1"/>
              <a:t>kalbėti</a:t>
            </a:r>
            <a:r>
              <a:rPr lang="en-US" sz="1600" b="1" i="1" dirty="0"/>
              <a:t>, bet </a:t>
            </a:r>
            <a:r>
              <a:rPr lang="en-US" sz="1600" b="1" i="1" dirty="0" err="1"/>
              <a:t>dainuoti</a:t>
            </a:r>
            <a:r>
              <a:rPr lang="en-US" sz="1600" b="1" i="1" dirty="0"/>
              <a:t> ne!</a:t>
            </a:r>
            <a:r>
              <a:rPr lang="en-US" sz="1600" i="1" dirty="0"/>
              <a:t>)</a:t>
            </a:r>
            <a:endParaRPr dirty="0"/>
          </a:p>
          <a:p>
            <a:pPr marL="4572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1600" b="1" dirty="0"/>
              <a:t>intensyvi veikla </a:t>
            </a:r>
            <a:r>
              <a:rPr lang="lt-LT" sz="1600" dirty="0"/>
              <a:t>padidina širdies susitraukimų dažnį, pagreitina kvėpavimą, šildo ir pradedat prakaituoti </a:t>
            </a:r>
            <a:r>
              <a:rPr lang="en-US" sz="1600" dirty="0"/>
              <a:t>(</a:t>
            </a:r>
            <a:r>
              <a:rPr lang="lt-LT" sz="1600" b="1" i="1" dirty="0"/>
              <a:t>nesustoję atsikvėpti negalite pasakyti daugiau nei kelių žodžių</a:t>
            </a:r>
            <a:r>
              <a:rPr lang="en-US" sz="1600" b="1" i="1" dirty="0"/>
              <a:t>!</a:t>
            </a:r>
            <a:r>
              <a:rPr lang="en-US" sz="1600" i="1" dirty="0"/>
              <a:t>)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b="1" dirty="0"/>
              <a:t>		</a:t>
            </a:r>
            <a:r>
              <a:rPr lang="en-US" sz="1200" b="1" dirty="0"/>
              <a:t>&lt;3 MET      		</a:t>
            </a:r>
            <a:r>
              <a:rPr lang="en-US" sz="1200" b="1" dirty="0" err="1"/>
              <a:t>žemas</a:t>
            </a:r>
            <a:r>
              <a:rPr lang="en-US" sz="1200" b="1" dirty="0"/>
              <a:t>		&lt;</a:t>
            </a:r>
            <a:r>
              <a:rPr lang="en-US" sz="1200" b="1" i="1" dirty="0"/>
              <a:t> 3,5 kcal/min </a:t>
            </a:r>
            <a:endParaRPr sz="12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200" b="1" dirty="0"/>
              <a:t>		3 – 6 MET		</a:t>
            </a:r>
            <a:r>
              <a:rPr lang="en-US" sz="1200" b="1" i="1" dirty="0" err="1">
                <a:solidFill>
                  <a:srgbClr val="FF0000"/>
                </a:solidFill>
              </a:rPr>
              <a:t>vidutinis</a:t>
            </a:r>
            <a:r>
              <a:rPr lang="en-US" sz="1200" b="1" i="1" dirty="0">
                <a:solidFill>
                  <a:srgbClr val="FF0000"/>
                </a:solidFill>
              </a:rPr>
              <a:t>	</a:t>
            </a:r>
            <a:r>
              <a:rPr lang="en-US" sz="1200" b="1" dirty="0"/>
              <a:t>	</a:t>
            </a:r>
            <a:r>
              <a:rPr lang="en-US" sz="1200" b="1" i="1" dirty="0"/>
              <a:t>3.5 to 7 kcal/min </a:t>
            </a:r>
            <a:endParaRPr sz="12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200" b="1" dirty="0"/>
              <a:t>		&gt; 6 MET		</a:t>
            </a:r>
            <a:r>
              <a:rPr lang="en-US" sz="1200" b="1" dirty="0" err="1"/>
              <a:t>energingas</a:t>
            </a:r>
            <a:r>
              <a:rPr lang="en-US" sz="1200" b="1" dirty="0"/>
              <a:t> 		&gt;</a:t>
            </a:r>
            <a:r>
              <a:rPr lang="en-US" sz="1200" b="1" i="1" dirty="0"/>
              <a:t> 7 kcal/min </a:t>
            </a:r>
            <a:endParaRPr sz="1200"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600" i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600" i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i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grpSp>
        <p:nvGrpSpPr>
          <p:cNvPr id="266" name="Google Shape;266;p14"/>
          <p:cNvGrpSpPr/>
          <p:nvPr/>
        </p:nvGrpSpPr>
        <p:grpSpPr>
          <a:xfrm>
            <a:off x="8458200" y="304800"/>
            <a:ext cx="361474" cy="636193"/>
            <a:chOff x="4276825" y="487236"/>
            <a:chExt cx="317500" cy="419100"/>
          </a:xfrm>
        </p:grpSpPr>
        <p:sp>
          <p:nvSpPr>
            <p:cNvPr id="267" name="Google Shape;267;p14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7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/>
              <a:t>Pavyzdžiai</a:t>
            </a:r>
            <a:endParaRPr dirty="0"/>
          </a:p>
        </p:txBody>
      </p:sp>
      <p:sp>
        <p:nvSpPr>
          <p:cNvPr id="274" name="Google Shape;274;p15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75" name="Google Shape;2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905000"/>
            <a:ext cx="8534400" cy="443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15"/>
          <p:cNvGrpSpPr/>
          <p:nvPr/>
        </p:nvGrpSpPr>
        <p:grpSpPr>
          <a:xfrm>
            <a:off x="8458200" y="304800"/>
            <a:ext cx="361474" cy="636193"/>
            <a:chOff x="4276825" y="487236"/>
            <a:chExt cx="317500" cy="419100"/>
          </a:xfrm>
        </p:grpSpPr>
        <p:sp>
          <p:nvSpPr>
            <p:cNvPr id="277" name="Google Shape;277;p15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84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lt-LT" b="1" dirty="0"/>
              <a:t>Pratimų kalorijų sąnaudų skaičiavimas</a:t>
            </a:r>
            <a:endParaRPr dirty="0"/>
          </a:p>
        </p:txBody>
      </p:sp>
      <p:sp>
        <p:nvSpPr>
          <p:cNvPr id="284" name="Google Shape;284;p16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dirty="0"/>
              <a:t>MET x 3.5 x </a:t>
            </a:r>
            <a:r>
              <a:rPr lang="en-US" sz="2000" b="1" dirty="0" err="1"/>
              <a:t>kūno</a:t>
            </a:r>
            <a:r>
              <a:rPr lang="en-US" sz="2000" b="1" dirty="0"/>
              <a:t> </a:t>
            </a:r>
            <a:r>
              <a:rPr lang="en-US" sz="2000" b="1" dirty="0" err="1"/>
              <a:t>svoris</a:t>
            </a:r>
            <a:r>
              <a:rPr lang="en-US" sz="2000" b="1" dirty="0"/>
              <a:t> Kg/200 = kcal/min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dirty="0" err="1"/>
              <a:t>Pavyzdys</a:t>
            </a:r>
            <a:r>
              <a:rPr lang="en-US" sz="2000" dirty="0"/>
              <a:t>: </a:t>
            </a:r>
            <a:r>
              <a:rPr lang="en-US" sz="2000" dirty="0" err="1"/>
              <a:t>Kūno</a:t>
            </a:r>
            <a:r>
              <a:rPr lang="en-US" sz="2000" dirty="0"/>
              <a:t> </a:t>
            </a:r>
            <a:r>
              <a:rPr lang="en-US" sz="2000" dirty="0" err="1"/>
              <a:t>svoris</a:t>
            </a:r>
            <a:r>
              <a:rPr lang="en-US" sz="2000" dirty="0"/>
              <a:t> 60 kg </a:t>
            </a:r>
            <a:r>
              <a:rPr lang="en-US" sz="2000" dirty="0" err="1"/>
              <a:t>sportuojama</a:t>
            </a:r>
            <a:r>
              <a:rPr lang="en-US" sz="2000" dirty="0"/>
              <a:t> 7 MET ant </a:t>
            </a:r>
            <a:r>
              <a:rPr lang="en-US" sz="2000" dirty="0" err="1"/>
              <a:t>bėgimo</a:t>
            </a:r>
            <a:r>
              <a:rPr lang="en-US" sz="2000" dirty="0"/>
              <a:t> </a:t>
            </a:r>
            <a:r>
              <a:rPr lang="en-US" sz="2000" dirty="0" err="1"/>
              <a:t>takelio</a:t>
            </a:r>
            <a:r>
              <a:rPr lang="en-US" sz="2000" dirty="0"/>
              <a:t>.  </a:t>
            </a:r>
            <a:r>
              <a:rPr lang="en-US" sz="2000" dirty="0" err="1"/>
              <a:t>Kiek</a:t>
            </a:r>
            <a:r>
              <a:rPr lang="en-US" sz="2000" dirty="0"/>
              <a:t> </a:t>
            </a:r>
            <a:r>
              <a:rPr lang="en-US" sz="2000" dirty="0" err="1"/>
              <a:t>kalorijų</a:t>
            </a:r>
            <a:r>
              <a:rPr lang="en-US" sz="2000" dirty="0"/>
              <a:t> </a:t>
            </a:r>
            <a:r>
              <a:rPr lang="en-US" sz="2000" dirty="0" err="1"/>
              <a:t>sunaudos</a:t>
            </a:r>
            <a:r>
              <a:rPr lang="en-US" sz="2000" dirty="0"/>
              <a:t> per 30 min?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dirty="0"/>
              <a:t>7 x 3.5 x 60/200 =  7.35 or 7 kcal/min x 30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dirty="0" err="1"/>
              <a:t>Kalorijų</a:t>
            </a:r>
            <a:r>
              <a:rPr lang="en-US" sz="2000" dirty="0"/>
              <a:t> </a:t>
            </a:r>
            <a:r>
              <a:rPr lang="en-US" sz="2000" dirty="0" err="1"/>
              <a:t>sunaudojimas</a:t>
            </a:r>
            <a:r>
              <a:rPr lang="en-US" sz="2000" dirty="0"/>
              <a:t> per 30 min </a:t>
            </a:r>
            <a:r>
              <a:rPr lang="en-US" sz="2000" dirty="0" err="1"/>
              <a:t>sporto</a:t>
            </a:r>
            <a:r>
              <a:rPr lang="en-US" sz="2000" dirty="0"/>
              <a:t> =  </a:t>
            </a:r>
            <a:r>
              <a:rPr lang="en-US" sz="2000" i="1" dirty="0"/>
              <a:t>210 kcal</a:t>
            </a:r>
            <a:endParaRPr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85" name="Google Shape;285;p16"/>
          <p:cNvSpPr txBox="1"/>
          <p:nvPr/>
        </p:nvSpPr>
        <p:spPr>
          <a:xfrm>
            <a:off x="3733800" y="6019800"/>
            <a:ext cx="566896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Balady GJ, Cardiology Clinics, Vol 19, No.3  Aug 2001</a:t>
            </a:r>
            <a:endParaRPr/>
          </a:p>
        </p:txBody>
      </p:sp>
      <p:grpSp>
        <p:nvGrpSpPr>
          <p:cNvPr id="286" name="Google Shape;286;p16"/>
          <p:cNvGrpSpPr/>
          <p:nvPr/>
        </p:nvGrpSpPr>
        <p:grpSpPr>
          <a:xfrm>
            <a:off x="8458200" y="354407"/>
            <a:ext cx="361474" cy="636193"/>
            <a:chOff x="4276825" y="487236"/>
            <a:chExt cx="317500" cy="419100"/>
          </a:xfrm>
        </p:grpSpPr>
        <p:sp>
          <p:nvSpPr>
            <p:cNvPr id="287" name="Google Shape;287;p16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4892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/>
              <a:t>FITT </a:t>
            </a:r>
            <a:r>
              <a:rPr lang="en-US" dirty="0" err="1"/>
              <a:t>principas</a:t>
            </a:r>
            <a:endParaRPr dirty="0"/>
          </a:p>
        </p:txBody>
      </p:sp>
      <p:sp>
        <p:nvSpPr>
          <p:cNvPr id="294" name="Google Shape;294;p17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6962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3600" b="1" dirty="0">
                <a:solidFill>
                  <a:srgbClr val="C00000"/>
                </a:solidFill>
              </a:rPr>
              <a:t>T</a:t>
            </a:r>
            <a:r>
              <a:rPr lang="en-US" sz="3600" b="1" dirty="0"/>
              <a:t> </a:t>
            </a:r>
            <a:r>
              <a:rPr lang="en-US" sz="2000" b="1" dirty="0" err="1"/>
              <a:t>Laikas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1600" dirty="0"/>
              <a:t>Kiek laiko trunka mankšta - 20 minučių, 1 valanda, 30 minučių, padalinta į du užsiėmimus per vieną dieną</a:t>
            </a:r>
            <a:r>
              <a:rPr lang="en-US" sz="1600" dirty="0"/>
              <a:t>? - </a:t>
            </a:r>
            <a:r>
              <a:rPr lang="lt-LT" sz="1600" b="1" i="1" dirty="0"/>
              <a:t>siekti vidutiniškai bent 60 minučių vidutinio ar didelio intensyvumo fizinės veiklos per dieną per savaitę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-US" sz="3600" b="1" dirty="0">
                <a:solidFill>
                  <a:srgbClr val="C00000"/>
                </a:solidFill>
              </a:rPr>
              <a:t>T</a:t>
            </a:r>
            <a:r>
              <a:rPr lang="en-US" sz="3600" b="1" dirty="0"/>
              <a:t> </a:t>
            </a:r>
            <a:r>
              <a:rPr lang="en-US" sz="2000" b="1" dirty="0" err="1"/>
              <a:t>Tipas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1600" dirty="0"/>
              <a:t>Vaikai ir paaugliai kiekvieną savaitę turi užsiimti 2 rūšių fizine veikla: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1600" dirty="0"/>
              <a:t>aerobikos pratimai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1600" dirty="0"/>
              <a:t>pratimai raumenims ir kaulams stiprinti</a:t>
            </a:r>
            <a:endParaRPr sz="1600" i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600" i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i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grpSp>
        <p:nvGrpSpPr>
          <p:cNvPr id="295" name="Google Shape;295;p17"/>
          <p:cNvGrpSpPr/>
          <p:nvPr/>
        </p:nvGrpSpPr>
        <p:grpSpPr>
          <a:xfrm>
            <a:off x="8458200" y="304800"/>
            <a:ext cx="361474" cy="636193"/>
            <a:chOff x="4276825" y="487236"/>
            <a:chExt cx="317500" cy="419100"/>
          </a:xfrm>
        </p:grpSpPr>
        <p:sp>
          <p:nvSpPr>
            <p:cNvPr id="296" name="Google Shape;296;p17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668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en-US" dirty="0" err="1">
                <a:solidFill>
                  <a:schemeClr val="tx1"/>
                </a:solidFill>
              </a:rPr>
              <a:t>Fizinio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aktyvumo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>
                <a:solidFill>
                  <a:schemeClr val="tx1"/>
                </a:solidFill>
              </a:rPr>
              <a:t>ipas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7772400" cy="435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lt-LT" sz="2000" b="1" dirty="0"/>
              <a:t>Aerobinis / širdies ir kraujagyslių</a:t>
            </a:r>
            <a:endParaRPr lang="en-US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2000" dirty="0"/>
              <a:t>veikla, kuri yra pakankamai intensyvi ir atliekama pakankamai ilgai, kad išlaikytų ar pagerintų širdies ir plaučių būklę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2000" b="1" dirty="0"/>
              <a:t>pavyzdžiai</a:t>
            </a:r>
            <a:r>
              <a:rPr lang="lt-LT" sz="2000" dirty="0"/>
              <a:t>: vaikščiojimas, bėgiojimas, šokiai, važiavimas dviračiu, krepšinis, futbolas, plaukimas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itchFamily="2" charset="2"/>
              <a:buChar char="v"/>
            </a:pPr>
            <a:r>
              <a:rPr lang="lt-LT" sz="2000" b="1" dirty="0"/>
              <a:t>Raumenų stiprinimas</a:t>
            </a:r>
            <a:r>
              <a:rPr lang="en-US" sz="2000" b="1" dirty="0"/>
              <a:t> </a:t>
            </a:r>
            <a:endParaRPr lang="en-US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2000" dirty="0"/>
              <a:t>vadinamas pasipriešinimo mokymu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2000" dirty="0"/>
              <a:t>  ši veikla palaiko arba padidina raumenų jėgą, ištvermę ir galią</a:t>
            </a:r>
            <a:r>
              <a:rPr lang="en-US" sz="2000" dirty="0"/>
              <a:t> 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b="1" i="1" dirty="0" err="1"/>
              <a:t>pavyzdžiai</a:t>
            </a:r>
            <a:r>
              <a:rPr lang="en-US" sz="2000" b="1" i="1" dirty="0"/>
              <a:t>:</a:t>
            </a:r>
            <a:r>
              <a:rPr lang="en-US" sz="2000" dirty="0"/>
              <a:t> </a:t>
            </a:r>
            <a:r>
              <a:rPr lang="lt-LT" sz="2000" dirty="0"/>
              <a:t>svoriai, laisvieji svarmenys, pasipriešinimo juostos, </a:t>
            </a:r>
            <a:r>
              <a:rPr lang="lt-LT" sz="2000" dirty="0" err="1"/>
              <a:t>pilatesas</a:t>
            </a:r>
            <a:r>
              <a:rPr lang="lt-LT" sz="2000" dirty="0"/>
              <a:t>, kasdienė veikla (vaikų kėlimas, maisto produktų ar skalbinių nešimas, lipimas laiptais)</a:t>
            </a:r>
            <a:endParaRPr sz="2000" b="1" dirty="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b="1" dirty="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04591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en-US" dirty="0" err="1">
                <a:solidFill>
                  <a:schemeClr val="tx1"/>
                </a:solidFill>
              </a:rPr>
              <a:t>Fizinio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aktyvumo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>
                <a:solidFill>
                  <a:schemeClr val="tx1"/>
                </a:solidFill>
              </a:rPr>
              <a:t>ipas</a:t>
            </a:r>
            <a:endParaRPr dirty="0"/>
          </a:p>
        </p:txBody>
      </p:sp>
      <p:sp>
        <p:nvSpPr>
          <p:cNvPr id="309" name="Google Shape;309;p1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7772400" cy="4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lt-LT" sz="2000" b="1" dirty="0"/>
              <a:t>Lankstumo treniruotės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2000" dirty="0"/>
              <a:t>vadinamas tempimu. Išilginti arba sulenkti griaučių raumenis iki įtempimo taško ir palaikyti kelias sekundes, kad padidėtų elastingumas ir judesių amplitudė aplink sąnarį; lankstumo gerinimas gali pagerinti bendrą fizinį našumą atliekant kitų rūšių pratimus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b="1" i="1" dirty="0" err="1"/>
              <a:t>Pavyzdžiai</a:t>
            </a:r>
            <a:r>
              <a:rPr lang="en-US" sz="2000" b="1" i="1" dirty="0"/>
              <a:t>:</a:t>
            </a:r>
            <a:r>
              <a:rPr lang="en-US" sz="2000" dirty="0"/>
              <a:t> </a:t>
            </a:r>
            <a:r>
              <a:rPr lang="lt-LT" sz="2000" dirty="0"/>
              <a:t>dinaminiai tempimai, atliekami su judesiu (joga, tai </a:t>
            </a:r>
            <a:r>
              <a:rPr lang="lt-LT" sz="2000" dirty="0" err="1"/>
              <a:t>chi</a:t>
            </a:r>
            <a:r>
              <a:rPr lang="lt-LT" sz="2000" dirty="0"/>
              <a:t>), statiniai tempimai be judesių (išlaikant pozą kelias sekundes ar ilgiau), pasyvus tempimas (naudojant išorinę jėgą, pvz., dirželį ar sienelę, norint išlaikyti tempimo būseną) ir aktyvus tempimas ( tempimas be išorinės jėgos)</a:t>
            </a:r>
            <a:endParaRPr sz="2000" b="1"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108877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</a:pPr>
            <a:r>
              <a:rPr lang="en-US" sz="2000" dirty="0" err="1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Projekto</a:t>
            </a:r>
            <a:r>
              <a:rPr lang="en-US" sz="20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numeris</a:t>
            </a:r>
            <a:r>
              <a:rPr lang="en-US" sz="20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: 2021-1-RO01- KA220-HED-38B739A3</a:t>
            </a:r>
            <a:endParaRPr dirty="0"/>
          </a:p>
        </p:txBody>
      </p:sp>
      <p:sp>
        <p:nvSpPr>
          <p:cNvPr id="141" name="Google Shape;141;p2"/>
          <p:cNvSpPr txBox="1">
            <a:spLocks noGrp="1"/>
          </p:cNvSpPr>
          <p:nvPr>
            <p:ph type="body" idx="2"/>
          </p:nvPr>
        </p:nvSpPr>
        <p:spPr>
          <a:xfrm>
            <a:off x="362794" y="3717032"/>
            <a:ext cx="4968552" cy="163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lt-LT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Europos Komisijos parama rengiant šį pristatymą neprisiima atsakomybės už turinį, kuris atspindi tik autorių požiūrį ir komisija negali būti laikoma atsakinga už bet kokį jame pateiktos informacijos naudojimą.</a:t>
            </a:r>
            <a:endParaRPr lang="lt-LT"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42" name="Google Shape;142;p2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143" name="Google Shape;143;p2"/>
          <p:cNvGrpSpPr/>
          <p:nvPr/>
        </p:nvGrpSpPr>
        <p:grpSpPr>
          <a:xfrm>
            <a:off x="8391682" y="402124"/>
            <a:ext cx="450753" cy="600944"/>
            <a:chOff x="3277794" y="2969995"/>
            <a:chExt cx="457200" cy="457200"/>
          </a:xfrm>
        </p:grpSpPr>
        <p:sp>
          <p:nvSpPr>
            <p:cNvPr id="144" name="Google Shape;144;p2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128" y="2564904"/>
            <a:ext cx="3196632" cy="268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2276873"/>
            <a:ext cx="4759052" cy="133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441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lang="en-US" dirty="0" err="1">
                <a:solidFill>
                  <a:schemeClr val="tx1"/>
                </a:solidFill>
              </a:rPr>
              <a:t>Fizinio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aktyvumo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>
                <a:solidFill>
                  <a:schemeClr val="tx1"/>
                </a:solidFill>
              </a:rPr>
              <a:t>ipas</a:t>
            </a:r>
            <a:endParaRPr dirty="0"/>
          </a:p>
        </p:txBody>
      </p:sp>
      <p:sp>
        <p:nvSpPr>
          <p:cNvPr id="315" name="Google Shape;315;p20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7696199" cy="44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000" b="1" dirty="0" err="1"/>
              <a:t>Pusiausvyros</a:t>
            </a:r>
            <a:r>
              <a:rPr lang="en-US" sz="2000" b="1" dirty="0"/>
              <a:t> </a:t>
            </a:r>
            <a:r>
              <a:rPr lang="en-US" sz="2000" b="1" dirty="0" err="1"/>
              <a:t>lavinimas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2000" dirty="0"/>
              <a:t>ši veikla skirta lavinti pusiausvyrą, pagerinti kūno kontrolę ir stabilumą; jie gali padėti išvengti kritimų ir kitų traumų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en-US" sz="2000" b="1" i="1" dirty="0" err="1"/>
              <a:t>pavyzdžiai</a:t>
            </a:r>
            <a:r>
              <a:rPr lang="en-US" sz="2000" b="1" i="1" dirty="0"/>
              <a:t>:</a:t>
            </a:r>
            <a:r>
              <a:rPr lang="en-US" sz="2000" dirty="0"/>
              <a:t> </a:t>
            </a:r>
            <a:r>
              <a:rPr lang="lt-LT" sz="2000" dirty="0"/>
              <a:t>stovint ant vienos kojos, vaikščiojant nuo kulno iki kojų visiškai tiesia linija, stovint ant pusiausvyros ar banguojančios lentos</a:t>
            </a:r>
            <a:endParaRPr dirty="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2129854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/>
              <a:t>Patarimai</a:t>
            </a:r>
            <a:r>
              <a:rPr lang="en-US" dirty="0"/>
              <a:t> </a:t>
            </a:r>
            <a:r>
              <a:rPr lang="en-US" dirty="0" err="1"/>
              <a:t>įgyvendinimui</a:t>
            </a:r>
            <a:endParaRPr dirty="0"/>
          </a:p>
        </p:txBody>
      </p:sp>
      <p:sp>
        <p:nvSpPr>
          <p:cNvPr id="321" name="Google Shape;321;p21"/>
          <p:cNvSpPr txBox="1">
            <a:spLocks noGrp="1"/>
          </p:cNvSpPr>
          <p:nvPr>
            <p:ph type="body" idx="1"/>
          </p:nvPr>
        </p:nvSpPr>
        <p:spPr>
          <a:xfrm>
            <a:off x="381000" y="2273566"/>
            <a:ext cx="7772399" cy="406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2400" dirty="0"/>
              <a:t>rinkti savo šeimos ligų istoriją, ypač asmeninę istoriją, ir patikrinti, ar nėra kokių nors gretutinių ligų (pvz., diabetas, aukštas kraujospūdis, raumenų ir kaulų sistemos problemos ir kt.)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2400" dirty="0"/>
              <a:t>įvertinti ūgį, kūno svorį, KMI, riebalų %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2400" dirty="0"/>
              <a:t>rinkitės vaikui įdomią ir smagią fizinę veiklą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2400" dirty="0"/>
              <a:t>pradėkite nuo mažo intensyvumo veiklos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2400" dirty="0"/>
              <a:t>laikui bėgant padidinkite intensyvumą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622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/>
              <a:t>Rezultatai</a:t>
            </a:r>
            <a:endParaRPr dirty="0"/>
          </a:p>
        </p:txBody>
      </p:sp>
      <p:sp>
        <p:nvSpPr>
          <p:cNvPr id="327" name="Google Shape;327;p22"/>
          <p:cNvSpPr txBox="1">
            <a:spLocks noGrp="1"/>
          </p:cNvSpPr>
          <p:nvPr>
            <p:ph type="body" idx="1"/>
          </p:nvPr>
        </p:nvSpPr>
        <p:spPr>
          <a:xfrm>
            <a:off x="381000" y="2273566"/>
            <a:ext cx="7696199" cy="406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334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400" dirty="0" err="1"/>
              <a:t>svorio</a:t>
            </a:r>
            <a:r>
              <a:rPr lang="en-US" sz="2400" dirty="0"/>
              <a:t> </a:t>
            </a:r>
            <a:r>
              <a:rPr lang="en-US" sz="2400" dirty="0" err="1"/>
              <a:t>metimas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dirty="0"/>
              <a:t> </a:t>
            </a:r>
            <a:r>
              <a:rPr lang="lt-LT" sz="2400" dirty="0"/>
              <a:t>vaikams, kurių KMI yra ≥ 99,6 </a:t>
            </a:r>
            <a:r>
              <a:rPr lang="lt-LT" sz="2400" dirty="0" err="1"/>
              <a:t>procentilis</a:t>
            </a:r>
            <a:r>
              <a:rPr lang="lt-LT" sz="2400" dirty="0"/>
              <a:t>, leidžiamas laipsniškas svorio mažėjimas iki daugiausiai 0,5–1,0 kg per mėnesį.</a:t>
            </a:r>
            <a:endParaRPr dirty="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2. </a:t>
            </a:r>
            <a:r>
              <a:rPr lang="lt-LT" sz="2400" dirty="0"/>
              <a:t>bendras cholesterolis, trigliceridai, didelio tankio lipoproteinų (DTL) cholesterolis, mažo tankio lipoproteinų (MTL) cholesterolis, dviejų valandų nevalgius gliukozės kiekis kraujyje, </a:t>
            </a:r>
            <a:r>
              <a:rPr lang="lt-LT" sz="2400" dirty="0" err="1"/>
              <a:t>sistolinis</a:t>
            </a:r>
            <a:r>
              <a:rPr lang="lt-LT" sz="2400" dirty="0"/>
              <a:t> kraujospūdis, </a:t>
            </a:r>
            <a:r>
              <a:rPr lang="lt-LT" sz="2400" dirty="0" err="1"/>
              <a:t>diastolinis</a:t>
            </a:r>
            <a:r>
              <a:rPr lang="lt-LT" sz="2400" dirty="0"/>
              <a:t> kraujospūdis, bendra gyvenimo kokybė ir fizinis pasirengimas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2644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/>
          </a:p>
        </p:txBody>
      </p:sp>
      <p:sp>
        <p:nvSpPr>
          <p:cNvPr id="333" name="Google Shape;333;p23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34" name="Google Shape;334;p23" descr="http://www.goodnewstoronto.ca/wp-content/uploads/2015/04/exercise-r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1828801"/>
            <a:ext cx="8001000" cy="45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/>
              <a:t>Literat</a:t>
            </a:r>
            <a:r>
              <a:rPr lang="lt-LT" dirty="0" err="1"/>
              <a:t>ūra</a:t>
            </a:r>
            <a:endParaRPr dirty="0"/>
          </a:p>
        </p:txBody>
      </p:sp>
      <p:sp>
        <p:nvSpPr>
          <p:cNvPr id="340" name="Google Shape;340;p2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7848600" cy="443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/>
              <a:t>Busnatu, S.S.; Serbanoiu, L.I.; Lacraru, A.E.; Andrei, C.L.; Jercalau, C.E.; Stoian, M.; Stoian, A. Effects of Exercise in Improving</a:t>
            </a:r>
            <a:br>
              <a:rPr lang="en-US" sz="1400"/>
            </a:br>
            <a:r>
              <a:rPr lang="en-US" sz="1400"/>
              <a:t>Cardiometabolic Risk Factors in Overweight Children: A Systematic Review and Meta-Analysis. Healthcare 2022, 10, 82</a:t>
            </a:r>
            <a:endParaRPr sz="140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/>
              <a:t>Bull, F.C.; Al-Ansari, S.S.; Biddle, S.; Borodulin, K.; Buman, M.P.; Cardon, G.; Carty, C.; Chaput, J.P.; Chastin, S.; Chou, R.; et al.</a:t>
            </a:r>
            <a:br>
              <a:rPr lang="en-US" sz="1400"/>
            </a:br>
            <a:r>
              <a:rPr lang="en-US" sz="1400"/>
              <a:t>World Health Organization 2020 guidelines on physical activity and sedentary behaviour. Br. J. Sports Med. 2020, 54, 1451–1462.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/>
              <a:t>García-Hermoso, A.; Ramírez-Vélez, R.; Ramírez-Campillo, R.; Peterson, M.D.; Martínez-Vizcaíno, V. Concurrent aerobic plus</a:t>
            </a:r>
            <a:br>
              <a:rPr lang="en-US" sz="1400"/>
            </a:br>
            <a:r>
              <a:rPr lang="en-US" sz="1400"/>
              <a:t>resistance exercise versus aerobic exercise alone to improve health outcomes in paediatric obesity: A systematic review and</a:t>
            </a:r>
            <a:br>
              <a:rPr lang="en-US" sz="1400"/>
            </a:br>
            <a:r>
              <a:rPr lang="en-US" sz="1400"/>
              <a:t>meta-analysis. Br. J. Sports Med. 2018, 52, 161–166. [CrossRef] [PubMed]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400"/>
              <a:t>Li, D.; Chen, P. The Effects of Different Exercise Modalities in the Treatment of Cardiometabolic Risk Factors in Obese Adolescents</a:t>
            </a:r>
            <a:br>
              <a:rPr lang="en-US" sz="1400"/>
            </a:br>
            <a:r>
              <a:rPr lang="en-US" sz="1400"/>
              <a:t>with Sedentary Behavior-A Systematic Review and Meta-Analysis of Randomized Controlled Trials. Children 2021, 8, 1062.</a:t>
            </a:r>
            <a:br>
              <a:rPr lang="en-US" sz="1400"/>
            </a:br>
            <a:r>
              <a:rPr lang="en-US" sz="1400"/>
              <a:t>[CrossRef]</a:t>
            </a:r>
            <a:endParaRPr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20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200"/>
          </a:p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/>
              <a:t>Literat</a:t>
            </a:r>
            <a:r>
              <a:rPr lang="lt-LT" dirty="0" err="1"/>
              <a:t>ūra</a:t>
            </a:r>
            <a:endParaRPr dirty="0"/>
          </a:p>
        </p:txBody>
      </p:sp>
      <p:sp>
        <p:nvSpPr>
          <p:cNvPr id="346" name="Google Shape;346;p2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7696200" cy="443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dirty="0"/>
              <a:t>Ells, L.J.; Rees, K.; Brown, T.; Mead, E.; Al-</a:t>
            </a:r>
            <a:r>
              <a:rPr lang="en-US" sz="1200" dirty="0" err="1"/>
              <a:t>Khudairy</a:t>
            </a:r>
            <a:r>
              <a:rPr lang="en-US" sz="1200" dirty="0"/>
              <a:t>, L.; Azevedo, L.; </a:t>
            </a:r>
            <a:r>
              <a:rPr lang="en-US" sz="1200" dirty="0" err="1"/>
              <a:t>McGeechan</a:t>
            </a:r>
            <a:r>
              <a:rPr lang="en-US" sz="1200" dirty="0"/>
              <a:t>, G.J.; Baur, L.; </a:t>
            </a:r>
            <a:r>
              <a:rPr lang="en-US" sz="1200" dirty="0" err="1"/>
              <a:t>Loveman</a:t>
            </a:r>
            <a:r>
              <a:rPr lang="en-US" sz="1200" dirty="0"/>
              <a:t>, E.; Clements, H.</a:t>
            </a:r>
            <a:br>
              <a:rPr lang="en-US" sz="1200" dirty="0"/>
            </a:br>
            <a:r>
              <a:rPr lang="en-US" sz="1200" dirty="0"/>
              <a:t>Interventions for treating children and adolescents with overweight and obesity: An overview of Cochrane reviews. Int. J. </a:t>
            </a:r>
            <a:r>
              <a:rPr lang="en-US" sz="1200" dirty="0" err="1"/>
              <a:t>Obes</a:t>
            </a:r>
            <a:r>
              <a:rPr lang="en-US" sz="1200" dirty="0"/>
              <a:t>.</a:t>
            </a:r>
            <a:br>
              <a:rPr lang="en-US" sz="1200" dirty="0"/>
            </a:br>
            <a:r>
              <a:rPr lang="en-US" sz="1200" dirty="0"/>
              <a:t>2018, 42, 1823–1833. [</a:t>
            </a:r>
            <a:r>
              <a:rPr lang="en-US" sz="1200" dirty="0" err="1"/>
              <a:t>CrossRef</a:t>
            </a:r>
            <a:r>
              <a:rPr lang="en-US" sz="1200" dirty="0"/>
              <a:t>] [PubMed]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200" b="1" dirty="0"/>
              <a:t>Guidelines for treating child and adolescent obesity: A systematic review, </a:t>
            </a:r>
            <a:r>
              <a:rPr lang="en-US" sz="1200" dirty="0"/>
              <a:t>Front </a:t>
            </a:r>
            <a:r>
              <a:rPr lang="en-US" sz="1200" dirty="0" err="1"/>
              <a:t>Nutr</a:t>
            </a:r>
            <a:r>
              <a:rPr lang="en-US" sz="1200" dirty="0"/>
              <a:t>. 2022; 9: 902865. Published online 2022 Oct 12. </a:t>
            </a:r>
            <a:r>
              <a:rPr lang="en-US" sz="1200" dirty="0" err="1"/>
              <a:t>doi</a:t>
            </a:r>
            <a:r>
              <a:rPr lang="en-US" sz="1200" dirty="0"/>
              <a:t>: </a:t>
            </a:r>
            <a:r>
              <a:rPr lang="en-US" sz="1200" u="sng" dirty="0">
                <a:solidFill>
                  <a:schemeClr val="hlink"/>
                </a:solidFill>
                <a:hlinkClick r:id="rId3"/>
              </a:rPr>
              <a:t>10.3389/fnut.2022.902865</a:t>
            </a:r>
            <a:r>
              <a:rPr lang="en-US" sz="1200" dirty="0"/>
              <a:t> </a:t>
            </a:r>
            <a:r>
              <a:rPr lang="en-US" sz="1200" u="sng" dirty="0">
                <a:solidFill>
                  <a:schemeClr val="hlink"/>
                </a:solidFill>
                <a:hlinkClick r:id="rId4"/>
              </a:rPr>
              <a:t>Louise Tully</a:t>
            </a:r>
            <a:r>
              <a:rPr lang="en-US" sz="1200" dirty="0"/>
              <a:t>,</a:t>
            </a:r>
            <a:r>
              <a:rPr lang="en-US" sz="1200" baseline="30000" dirty="0"/>
              <a:t> 1 </a:t>
            </a:r>
            <a:r>
              <a:rPr lang="en-US" sz="1200" u="sng" dirty="0">
                <a:solidFill>
                  <a:schemeClr val="hlink"/>
                </a:solidFill>
                <a:hlinkClick r:id="rId5"/>
              </a:rPr>
              <a:t>Niamh Arthurs</a:t>
            </a:r>
            <a:r>
              <a:rPr lang="en-US" sz="1200" dirty="0"/>
              <a:t>,</a:t>
            </a:r>
            <a:r>
              <a:rPr lang="en-US" sz="1200" baseline="30000" dirty="0"/>
              <a:t> 1 , 2 </a:t>
            </a:r>
            <a:r>
              <a:rPr lang="en-US" sz="1200" u="sng" dirty="0">
                <a:solidFill>
                  <a:schemeClr val="hlink"/>
                </a:solidFill>
                <a:hlinkClick r:id="rId6"/>
              </a:rPr>
              <a:t>Cathy Wyse</a:t>
            </a:r>
            <a:r>
              <a:rPr lang="en-US" sz="1200" dirty="0"/>
              <a:t>,</a:t>
            </a:r>
            <a:r>
              <a:rPr lang="en-US" sz="1200" baseline="30000" dirty="0"/>
              <a:t> 1 </a:t>
            </a:r>
            <a:r>
              <a:rPr lang="en-US" sz="1200" u="sng" dirty="0">
                <a:solidFill>
                  <a:schemeClr val="hlink"/>
                </a:solidFill>
                <a:hlinkClick r:id="rId7"/>
              </a:rPr>
              <a:t>Sarah Browne</a:t>
            </a:r>
            <a:r>
              <a:rPr lang="en-US" sz="1200" dirty="0"/>
              <a:t>,</a:t>
            </a:r>
            <a:r>
              <a:rPr lang="en-US" sz="1200" baseline="30000" dirty="0"/>
              <a:t> 3 </a:t>
            </a:r>
            <a:r>
              <a:rPr lang="en-US" sz="1200" u="sng" dirty="0">
                <a:solidFill>
                  <a:schemeClr val="hlink"/>
                </a:solidFill>
                <a:hlinkClick r:id="rId8"/>
              </a:rPr>
              <a:t>Lucinda Case</a:t>
            </a:r>
            <a:r>
              <a:rPr lang="en-US" sz="1200" dirty="0"/>
              <a:t>,</a:t>
            </a:r>
            <a:r>
              <a:rPr lang="en-US" sz="1200" baseline="30000" dirty="0"/>
              <a:t> 2 </a:t>
            </a:r>
            <a:r>
              <a:rPr lang="en-US" sz="1200" u="sng" dirty="0">
                <a:solidFill>
                  <a:schemeClr val="hlink"/>
                </a:solidFill>
                <a:hlinkClick r:id="rId9"/>
              </a:rPr>
              <a:t>Lois McCrea</a:t>
            </a:r>
            <a:r>
              <a:rPr lang="en-US" sz="1200" dirty="0"/>
              <a:t>,</a:t>
            </a:r>
            <a:r>
              <a:rPr lang="en-US" sz="1200" baseline="30000" dirty="0"/>
              <a:t> 2 </a:t>
            </a:r>
            <a:r>
              <a:rPr lang="en-US" sz="1200" u="sng" dirty="0">
                <a:solidFill>
                  <a:schemeClr val="hlink"/>
                </a:solidFill>
                <a:hlinkClick r:id="rId10"/>
              </a:rPr>
              <a:t>Jean M. O’Connell</a:t>
            </a:r>
            <a:r>
              <a:rPr lang="en-US" sz="1200" dirty="0"/>
              <a:t>,</a:t>
            </a:r>
            <a:r>
              <a:rPr lang="en-US" sz="1200" baseline="30000" dirty="0"/>
              <a:t> 4 </a:t>
            </a:r>
            <a:r>
              <a:rPr lang="en-US" sz="1200" u="sng" dirty="0">
                <a:solidFill>
                  <a:schemeClr val="hlink"/>
                </a:solidFill>
                <a:hlinkClick r:id="rId11"/>
              </a:rPr>
              <a:t>Clodagh S. O’Gorman</a:t>
            </a:r>
            <a:r>
              <a:rPr lang="en-US" sz="1200" dirty="0"/>
              <a:t>,</a:t>
            </a:r>
            <a:r>
              <a:rPr lang="en-US" sz="1200" baseline="30000" dirty="0"/>
              <a:t> 5 , 6 </a:t>
            </a:r>
            <a:r>
              <a:rPr lang="en-US" sz="1200" u="sng" dirty="0">
                <a:solidFill>
                  <a:schemeClr val="hlink"/>
                </a:solidFill>
                <a:hlinkClick r:id="rId12"/>
              </a:rPr>
              <a:t>Susan M. </a:t>
            </a:r>
            <a:r>
              <a:rPr lang="en-US" sz="1200" u="sng">
                <a:solidFill>
                  <a:schemeClr val="hlink"/>
                </a:solidFill>
                <a:hlinkClick r:id="rId12"/>
              </a:rPr>
              <a:t>Smith</a:t>
            </a:r>
            <a:r>
              <a:rPr lang="en-US" sz="1200"/>
              <a:t>,</a:t>
            </a:r>
            <a:r>
              <a:rPr lang="en-US" sz="1200" baseline="30000"/>
              <a:t> 7 </a:t>
            </a:r>
            <a:r>
              <a:rPr lang="en-US" sz="1200" u="sng">
                <a:solidFill>
                  <a:schemeClr val="hlink"/>
                </a:solidFill>
                <a:hlinkClick r:id="rId13"/>
              </a:rPr>
              <a:t>Aisling Walsh</a:t>
            </a:r>
            <a:r>
              <a:rPr lang="en-US" sz="1200"/>
              <a:t>,</a:t>
            </a:r>
            <a:r>
              <a:rPr lang="en-US" sz="1200" baseline="30000"/>
              <a:t> 8 </a:t>
            </a:r>
            <a:r>
              <a:rPr lang="en-US" sz="1200" u="sng">
                <a:solidFill>
                  <a:schemeClr val="hlink"/>
                </a:solidFill>
                <a:hlinkClick r:id="rId14"/>
              </a:rPr>
              <a:t>Fiona Ward</a:t>
            </a:r>
            <a:r>
              <a:rPr lang="en-US" sz="1200"/>
              <a:t>,</a:t>
            </a:r>
            <a:r>
              <a:rPr lang="en-US" sz="1200" baseline="30000"/>
              <a:t> 9 </a:t>
            </a:r>
            <a:r>
              <a:rPr lang="en-US" sz="1200"/>
              <a:t>and </a:t>
            </a:r>
            <a:r>
              <a:rPr lang="en-US" sz="1200" u="sng">
                <a:solidFill>
                  <a:schemeClr val="hlink"/>
                </a:solidFill>
                <a:hlinkClick r:id="rId15"/>
              </a:rPr>
              <a:t>Grace O’Malley</a:t>
            </a:r>
            <a:r>
              <a:rPr lang="en-US" sz="1200" baseline="30000"/>
              <a:t> 1 , 2 ,</a:t>
            </a:r>
            <a:endParaRPr sz="1200"/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lt-LT" dirty="0" err="1"/>
              <a:t>Termin</a:t>
            </a:r>
            <a:r>
              <a:rPr lang="en-GB" dirty="0"/>
              <a:t>ai </a:t>
            </a:r>
            <a:r>
              <a:rPr lang="en-GB" dirty="0" err="1"/>
              <a:t>ir</a:t>
            </a:r>
            <a:r>
              <a:rPr lang="lt-LT" dirty="0"/>
              <a:t> apibrėžima</a:t>
            </a:r>
            <a:r>
              <a:rPr lang="en-GB" dirty="0" err="1"/>
              <a:t>i</a:t>
            </a:r>
            <a:endParaRPr dirty="0"/>
          </a:p>
        </p:txBody>
      </p:sp>
      <p:sp>
        <p:nvSpPr>
          <p:cNvPr id="154" name="Google Shape;154;p3"/>
          <p:cNvSpPr txBox="1">
            <a:spLocks noGrp="1"/>
          </p:cNvSpPr>
          <p:nvPr>
            <p:ph type="body" idx="1"/>
          </p:nvPr>
        </p:nvSpPr>
        <p:spPr>
          <a:xfrm>
            <a:off x="614975" y="2131700"/>
            <a:ext cx="7309800" cy="4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800" b="1" dirty="0" err="1"/>
              <a:t>Fizinis</a:t>
            </a:r>
            <a:r>
              <a:rPr lang="en-US" sz="2800" b="1" dirty="0"/>
              <a:t> </a:t>
            </a:r>
            <a:r>
              <a:rPr lang="en-US" sz="2800" b="1" dirty="0" err="1"/>
              <a:t>aktyvumas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800" b="1" i="1" dirty="0"/>
              <a:t> </a:t>
            </a:r>
            <a:r>
              <a:rPr lang="lt-LT" sz="2000" i="1" dirty="0"/>
              <a:t>bet koks kūno judėjimas</a:t>
            </a:r>
            <a:r>
              <a:rPr lang="lt-LT" sz="2000" dirty="0"/>
              <a:t>, kurį sukelia skeleto raumenys, dėl kurio energijos sąnaudos viršija ramybės (bazinį) lygį</a:t>
            </a: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lt-LT" sz="2000" b="1" dirty="0"/>
              <a:t>energijos sąnaudos </a:t>
            </a:r>
            <a:r>
              <a:rPr lang="lt-LT" sz="2000" dirty="0"/>
              <a:t>matuojamos dviem būdais – MET (</a:t>
            </a:r>
            <a:r>
              <a:rPr lang="lt-LT" sz="2000" dirty="0" err="1"/>
              <a:t>Metabolic</a:t>
            </a:r>
            <a:r>
              <a:rPr lang="lt-LT" sz="2000" dirty="0"/>
              <a:t> </a:t>
            </a:r>
            <a:r>
              <a:rPr lang="lt-LT" sz="2000" dirty="0" err="1"/>
              <a:t>Equivalents</a:t>
            </a:r>
            <a:r>
              <a:rPr lang="lt-LT" sz="2000" dirty="0"/>
              <a:t> </a:t>
            </a:r>
            <a:r>
              <a:rPr lang="lt-LT" sz="2000" dirty="0" err="1"/>
              <a:t>of</a:t>
            </a:r>
            <a:r>
              <a:rPr lang="lt-LT" sz="2000" dirty="0"/>
              <a:t> </a:t>
            </a:r>
            <a:r>
              <a:rPr lang="lt-LT" sz="2000" dirty="0" err="1"/>
              <a:t>Task</a:t>
            </a:r>
            <a:r>
              <a:rPr lang="lt-LT" sz="2000" dirty="0"/>
              <a:t>) ir Kcal (</a:t>
            </a:r>
            <a:r>
              <a:rPr lang="lt-LT" sz="2000" dirty="0" err="1"/>
              <a:t>kilokalorijos</a:t>
            </a:r>
            <a:r>
              <a:rPr lang="lt-LT" sz="2000" dirty="0"/>
              <a:t>)</a:t>
            </a: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lt-LT" sz="2000" dirty="0"/>
              <a:t>Tai plačiai apima mankštą, sportą ir fizinę veiklą, atliekamą kaip kasdienio gyvenimo, užimtumo, laisvalaikio ir aktyvaus judėjimo dalį.</a:t>
            </a:r>
            <a:r>
              <a:rPr lang="en-US" sz="2000" dirty="0"/>
              <a:t> </a:t>
            </a:r>
          </a:p>
          <a:p>
            <a:pPr marL="7620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itchFamily="2" charset="2"/>
              <a:buChar char="v"/>
            </a:pPr>
            <a:r>
              <a:rPr lang="lt-LT" sz="2800" b="1" dirty="0"/>
              <a:t>Pratimai</a:t>
            </a:r>
            <a:endParaRPr dirty="0"/>
          </a:p>
          <a:p>
            <a:pPr marL="457200" lvl="0" indent="-3810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▸"/>
            </a:pPr>
            <a:r>
              <a:rPr lang="lt-LT" sz="2000" dirty="0"/>
              <a:t>fizinės veiklos, kuri yra </a:t>
            </a:r>
            <a:r>
              <a:rPr lang="lt-LT" sz="2000" b="1" dirty="0"/>
              <a:t>planuojama, struktūrizuota</a:t>
            </a:r>
            <a:r>
              <a:rPr lang="lt-LT" sz="2000" dirty="0"/>
              <a:t> ir </a:t>
            </a:r>
            <a:r>
              <a:rPr lang="lt-LT" sz="2000" b="1" dirty="0"/>
              <a:t>kartojama</a:t>
            </a:r>
            <a:r>
              <a:rPr lang="lt-LT" sz="2000" dirty="0"/>
              <a:t>, galutinis arba tarpinis </a:t>
            </a:r>
            <a:r>
              <a:rPr lang="lt-LT" sz="2000" b="1" dirty="0"/>
              <a:t>tikslas</a:t>
            </a:r>
            <a:r>
              <a:rPr lang="lt-LT" sz="2000" dirty="0"/>
              <a:t> yra pagerinti </a:t>
            </a:r>
            <a:r>
              <a:rPr lang="lt-LT" sz="2000" b="1" dirty="0"/>
              <a:t>fizinį pasirengimą</a:t>
            </a:r>
            <a:r>
              <a:rPr lang="lt-LT" sz="2000" dirty="0"/>
              <a:t>.</a:t>
            </a:r>
            <a:endParaRPr sz="2000" b="1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55" name="Google Shape;155;p3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156" name="Google Shape;156;p3"/>
          <p:cNvGrpSpPr/>
          <p:nvPr/>
        </p:nvGrpSpPr>
        <p:grpSpPr>
          <a:xfrm>
            <a:off x="8436324" y="363484"/>
            <a:ext cx="361474" cy="636193"/>
            <a:chOff x="4276825" y="487236"/>
            <a:chExt cx="317500" cy="419100"/>
          </a:xfrm>
        </p:grpSpPr>
        <p:sp>
          <p:nvSpPr>
            <p:cNvPr id="157" name="Google Shape;157;p3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9" name="Google Shape;159;p3" descr="loving your body as an overweight cycl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752600"/>
            <a:ext cx="13716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" descr="Exercise and Children: The Benefi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8550" y="6096000"/>
            <a:ext cx="1447799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78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lt-LT" dirty="0" err="1"/>
              <a:t>Termin</a:t>
            </a:r>
            <a:r>
              <a:rPr lang="en-GB" dirty="0"/>
              <a:t>ai </a:t>
            </a:r>
            <a:r>
              <a:rPr lang="en-GB" dirty="0" err="1"/>
              <a:t>ir</a:t>
            </a:r>
            <a:r>
              <a:rPr lang="lt-LT" dirty="0"/>
              <a:t> apibrėžima</a:t>
            </a:r>
            <a:r>
              <a:rPr lang="en-GB" dirty="0" err="1"/>
              <a:t>i</a:t>
            </a:r>
            <a:endParaRPr dirty="0"/>
          </a:p>
        </p:txBody>
      </p:sp>
      <p:sp>
        <p:nvSpPr>
          <p:cNvPr id="166" name="Google Shape;166;p4"/>
          <p:cNvSpPr txBox="1">
            <a:spLocks noGrp="1"/>
          </p:cNvSpPr>
          <p:nvPr>
            <p:ph type="body" idx="1"/>
          </p:nvPr>
        </p:nvSpPr>
        <p:spPr>
          <a:xfrm>
            <a:off x="381000" y="1828800"/>
            <a:ext cx="76962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800" b="1" dirty="0" err="1"/>
              <a:t>Fizinis</a:t>
            </a:r>
            <a:r>
              <a:rPr lang="en-US" sz="2800" b="1" dirty="0"/>
              <a:t> </a:t>
            </a:r>
            <a:r>
              <a:rPr lang="en-US" sz="2800" b="1" dirty="0" err="1"/>
              <a:t>pasirengimas</a:t>
            </a:r>
            <a:endParaRPr lang="en-US"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lt-LT" sz="2000" b="1" dirty="0"/>
              <a:t>gebėjimas </a:t>
            </a:r>
            <a:r>
              <a:rPr lang="lt-LT" sz="2000" dirty="0"/>
              <a:t>energingai ir žvaliai </a:t>
            </a:r>
            <a:r>
              <a:rPr lang="lt-LT" sz="2000" b="1" dirty="0"/>
              <a:t>atlikti kasdienes užduotis</a:t>
            </a:r>
            <a:r>
              <a:rPr lang="lt-LT" sz="2000" dirty="0"/>
              <a:t>, be didelio nuovargio ir su daug energijos, kad galėtumėte mėgautis [laisvalaikio] užsiėmimais ir priimti iššūkius nenumatytomis kritinėmis situacijomis</a:t>
            </a: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lt-LT" sz="2000" dirty="0"/>
              <a:t>Jis naudojamas kai norime išmatuoti sveikatą ir įgūdžius, apimantis širdies ir kvėpavimo sistemos tinkamumą, raumenų jėgą ir ištvermę, kūno sudėtį ir lankstumą, pusiausvyrą, judrumą, reakcijos laiką ir galią.</a:t>
            </a:r>
          </a:p>
          <a:p>
            <a:pPr marL="7620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itchFamily="2" charset="2"/>
              <a:buChar char="v"/>
            </a:pPr>
            <a:r>
              <a:rPr lang="en-US" sz="2800" b="1" dirty="0" err="1"/>
              <a:t>Fizinis</a:t>
            </a:r>
            <a:r>
              <a:rPr lang="en-US" sz="2800" b="1" dirty="0"/>
              <a:t> </a:t>
            </a:r>
            <a:r>
              <a:rPr lang="en-US" sz="2800" b="1" dirty="0" err="1"/>
              <a:t>neveiklumas</a:t>
            </a:r>
            <a:endParaRPr lang="en-US"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lt-LT" sz="2000" dirty="0"/>
              <a:t>nepakankamas fizinio aktyvumo lygis, kuris neatitinka dabartinių fizinio aktyvumo rekomendacijų</a:t>
            </a:r>
            <a:r>
              <a:rPr lang="lt-LT" sz="1800" dirty="0"/>
              <a:t> (</a:t>
            </a:r>
            <a:r>
              <a:rPr lang="en-US" sz="1800" dirty="0"/>
              <a:t>&lt; 60 min/d </a:t>
            </a:r>
            <a:r>
              <a:rPr lang="en-US" sz="1800" dirty="0" err="1"/>
              <a:t>nuo</a:t>
            </a:r>
            <a:r>
              <a:rPr lang="en-US" sz="1800" dirty="0"/>
              <a:t> </a:t>
            </a:r>
            <a:r>
              <a:rPr lang="en-US" sz="1800" dirty="0" err="1"/>
              <a:t>vidutinio</a:t>
            </a:r>
            <a:r>
              <a:rPr lang="en-US" sz="1800" dirty="0"/>
              <a:t> </a:t>
            </a:r>
            <a:r>
              <a:rPr lang="en-US" sz="1800" dirty="0" err="1"/>
              <a:t>iki</a:t>
            </a:r>
            <a:r>
              <a:rPr lang="en-US" sz="1800" dirty="0"/>
              <a:t> </a:t>
            </a:r>
            <a:r>
              <a:rPr lang="en-US" sz="1800" dirty="0" err="1"/>
              <a:t>intensyvaus</a:t>
            </a:r>
            <a:r>
              <a:rPr lang="en-US" sz="1800" dirty="0"/>
              <a:t> </a:t>
            </a:r>
            <a:r>
              <a:rPr lang="en-US" sz="1800" dirty="0" err="1"/>
              <a:t>fizinio</a:t>
            </a:r>
            <a:r>
              <a:rPr lang="en-US" sz="1800" dirty="0"/>
              <a:t> </a:t>
            </a:r>
            <a:r>
              <a:rPr lang="en-US" sz="1800" dirty="0" err="1"/>
              <a:t>aktyvumo</a:t>
            </a:r>
            <a:r>
              <a:rPr lang="en-US" sz="1800" dirty="0"/>
              <a:t>).</a:t>
            </a:r>
            <a:endParaRPr sz="1800" b="1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dirty="0"/>
          </a:p>
        </p:txBody>
      </p:sp>
      <p:grpSp>
        <p:nvGrpSpPr>
          <p:cNvPr id="167" name="Google Shape;167;p4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168" name="Google Shape;168;p4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7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/>
              <a:t>Terminai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apibrėžimai</a:t>
            </a:r>
            <a:endParaRPr dirty="0"/>
          </a:p>
        </p:txBody>
      </p:sp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7696199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800" b="1" dirty="0" err="1"/>
              <a:t>Energijos</a:t>
            </a:r>
            <a:r>
              <a:rPr lang="en-US" sz="2800" b="1" dirty="0"/>
              <a:t> </a:t>
            </a:r>
            <a:r>
              <a:rPr lang="en-US" sz="2800" b="1" dirty="0" err="1"/>
              <a:t>sąnaudos</a:t>
            </a:r>
            <a:endParaRPr lang="en-US"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b="1" dirty="0"/>
              <a:t>MET - </a:t>
            </a:r>
            <a:r>
              <a:rPr lang="lt-LT" sz="2000" dirty="0"/>
              <a:t>energijos suvartojimo normos per veiklą ir energijos normos, sunaudojamos ramybės būsenoje, santykis</a:t>
            </a:r>
            <a:endParaRPr lang="en-US" sz="2000"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000" b="1" dirty="0"/>
              <a:t> </a:t>
            </a:r>
            <a:r>
              <a:rPr lang="lt-LT" sz="2000" dirty="0"/>
              <a:t>vienas MET yra </a:t>
            </a:r>
            <a:r>
              <a:rPr lang="lt-LT" sz="2000" b="1" dirty="0"/>
              <a:t>energijos sunaudojimo rodiklis sėdint ramybės būsenoje.</a:t>
            </a:r>
            <a:r>
              <a:rPr lang="lt-LT" sz="2000" dirty="0"/>
              <a:t> Jis lygus deguonies suvartojimui </a:t>
            </a:r>
            <a:r>
              <a:rPr lang="lt-LT" sz="2000" b="1" dirty="0"/>
              <a:t>3,5 ml ∙ kg-1 ∙ min-1 </a:t>
            </a:r>
          </a:p>
          <a:p>
            <a:pPr marL="6477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1" dirty="0"/>
              <a:t>Kcal – </a:t>
            </a:r>
            <a:r>
              <a:rPr lang="en-US" sz="2000" dirty="0" err="1"/>
              <a:t>Energijos</a:t>
            </a:r>
            <a:r>
              <a:rPr lang="en-US" sz="2000" dirty="0"/>
              <a:t> </a:t>
            </a:r>
            <a:r>
              <a:rPr lang="en-US" sz="2000" dirty="0" err="1"/>
              <a:t>kiekis</a:t>
            </a:r>
            <a:r>
              <a:rPr lang="en-US" sz="2000" dirty="0"/>
              <a:t>, </a:t>
            </a:r>
            <a:r>
              <a:rPr lang="en-US" sz="2000" dirty="0" err="1"/>
              <a:t>reikalingas</a:t>
            </a:r>
            <a:r>
              <a:rPr lang="en-US" sz="2000" dirty="0"/>
              <a:t> 1 kg </a:t>
            </a:r>
            <a:r>
              <a:rPr lang="en-US" sz="2000" dirty="0" err="1"/>
              <a:t>vandens</a:t>
            </a:r>
            <a:r>
              <a:rPr lang="en-US" sz="2000" dirty="0"/>
              <a:t> </a:t>
            </a:r>
            <a:r>
              <a:rPr lang="en-US" sz="2000" dirty="0" err="1"/>
              <a:t>temperatūrai</a:t>
            </a:r>
            <a:r>
              <a:rPr lang="en-US" sz="2000" dirty="0"/>
              <a:t> </a:t>
            </a:r>
            <a:r>
              <a:rPr lang="en-US" sz="2000" dirty="0" err="1"/>
              <a:t>padidinti</a:t>
            </a:r>
            <a:r>
              <a:rPr lang="en-US" sz="2000" dirty="0"/>
              <a:t> 1°C</a:t>
            </a: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000" dirty="0" err="1"/>
              <a:t>galite</a:t>
            </a:r>
            <a:r>
              <a:rPr lang="en-US" sz="2000" dirty="0"/>
              <a:t> </a:t>
            </a:r>
            <a:r>
              <a:rPr lang="en-US" sz="2000" dirty="0" err="1"/>
              <a:t>konvertuoti</a:t>
            </a:r>
            <a:r>
              <a:rPr lang="en-US" sz="2000" dirty="0"/>
              <a:t> MET </a:t>
            </a:r>
            <a:r>
              <a:rPr lang="en-US" sz="2000" dirty="0" err="1"/>
              <a:t>į</a:t>
            </a:r>
            <a:r>
              <a:rPr lang="en-US" sz="2000" dirty="0"/>
              <a:t> kcal ∙ min−1:</a:t>
            </a:r>
          </a:p>
          <a:p>
            <a:pPr marL="3048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dirty="0"/>
              <a:t>	</a:t>
            </a:r>
            <a:r>
              <a:rPr lang="en-US" sz="1800" dirty="0"/>
              <a:t>kcal · min</a:t>
            </a:r>
            <a:r>
              <a:rPr lang="en-US" sz="1800" baseline="30000" dirty="0"/>
              <a:t>−1</a:t>
            </a:r>
            <a:r>
              <a:rPr lang="en-US" sz="1800" dirty="0"/>
              <a:t> = [(METs × 3.5 mL ∙</a:t>
            </a:r>
            <a:r>
              <a:rPr lang="en-US" sz="1800" b="1" dirty="0"/>
              <a:t> </a:t>
            </a:r>
            <a:r>
              <a:rPr lang="en-US" sz="1800" dirty="0"/>
              <a:t>kg</a:t>
            </a:r>
            <a:r>
              <a:rPr lang="en-US" sz="1800" baseline="30000" dirty="0"/>
              <a:t>−1</a:t>
            </a:r>
            <a:r>
              <a:rPr lang="en-US" sz="1800" dirty="0"/>
              <a:t> ∙</a:t>
            </a:r>
            <a:r>
              <a:rPr lang="en-US" sz="1800" b="1" dirty="0"/>
              <a:t> </a:t>
            </a:r>
            <a:r>
              <a:rPr lang="en-US" sz="1800" dirty="0"/>
              <a:t>min</a:t>
            </a:r>
            <a:r>
              <a:rPr lang="en-US" sz="1800" baseline="30000" dirty="0"/>
              <a:t>−1</a:t>
            </a:r>
            <a:r>
              <a:rPr lang="en-US" sz="1800" dirty="0"/>
              <a:t> × </a:t>
            </a:r>
            <a:r>
              <a:rPr lang="en-US" sz="1800" dirty="0" err="1"/>
              <a:t>kūno</a:t>
            </a:r>
            <a:r>
              <a:rPr lang="en-US" sz="1800" dirty="0"/>
              <a:t> </a:t>
            </a:r>
            <a:r>
              <a:rPr lang="en-US" sz="1800" dirty="0" err="1"/>
              <a:t>svoris</a:t>
            </a:r>
            <a:r>
              <a:rPr lang="en-US" sz="1800" dirty="0"/>
              <a:t> kg) ÷ 	1000)] × 5</a:t>
            </a:r>
            <a:endParaRPr sz="1800"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lt-LT" sz="1800" dirty="0"/>
              <a:t>Energijos sąnaudų PAVYZDYS </a:t>
            </a:r>
            <a:r>
              <a:rPr lang="en-US" sz="1800" dirty="0"/>
              <a:t>: 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lt-LT" sz="1800" b="1" i="1" dirty="0"/>
              <a:t>Bėgimas (~7 MET) 30 min 3 d ∙ sav.-1 50 kg sveriančiam vyrui:</a:t>
            </a:r>
            <a:r>
              <a:rPr lang="en-US" sz="1800" b="1" i="1" dirty="0"/>
              <a:t>	</a:t>
            </a:r>
            <a:r>
              <a:rPr lang="en-US" sz="1800" i="1" dirty="0"/>
              <a:t> </a:t>
            </a:r>
            <a:r>
              <a:rPr lang="en-US" sz="1600" i="1" dirty="0"/>
              <a:t>7 MET × 30 min × 3 </a:t>
            </a:r>
            <a:r>
              <a:rPr lang="en-US" sz="1600" i="1" dirty="0" err="1"/>
              <a:t>kartus</a:t>
            </a:r>
            <a:r>
              <a:rPr lang="en-US" sz="1600" i="1" dirty="0"/>
              <a:t> per </a:t>
            </a:r>
            <a:r>
              <a:rPr lang="en-US" sz="1600" i="1" dirty="0" err="1"/>
              <a:t>savaitę</a:t>
            </a:r>
            <a:r>
              <a:rPr lang="en-US" sz="1600" i="1" dirty="0"/>
              <a:t> = </a:t>
            </a:r>
            <a:r>
              <a:rPr lang="en-US" sz="1600" b="1" i="1" dirty="0"/>
              <a:t>630 MET-min · sav.</a:t>
            </a:r>
            <a:r>
              <a:rPr lang="en-US" sz="1600" b="1" i="1" baseline="30000" dirty="0"/>
              <a:t>-1</a:t>
            </a:r>
            <a:endParaRPr sz="1600" b="1" i="1" baseline="30000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b="1" i="1" baseline="30000" dirty="0"/>
              <a:t>	</a:t>
            </a:r>
            <a:r>
              <a:rPr lang="en-US" sz="1600" i="1" dirty="0"/>
              <a:t>[(7 METs ×</a:t>
            </a:r>
            <a:r>
              <a:rPr lang="en-US" sz="1600" dirty="0"/>
              <a:t> </a:t>
            </a:r>
            <a:r>
              <a:rPr lang="en-US" sz="1600" i="1" dirty="0"/>
              <a:t>3.5 mL </a:t>
            </a:r>
            <a:r>
              <a:rPr lang="en-US" sz="1600" dirty="0"/>
              <a:t>∙</a:t>
            </a:r>
            <a:r>
              <a:rPr lang="en-US" sz="1600" b="1" dirty="0"/>
              <a:t> </a:t>
            </a:r>
            <a:r>
              <a:rPr lang="en-US" sz="1600" i="1" dirty="0"/>
              <a:t>kg</a:t>
            </a:r>
            <a:r>
              <a:rPr lang="en-US" sz="1600" baseline="30000" dirty="0"/>
              <a:t>−</a:t>
            </a:r>
            <a:r>
              <a:rPr lang="en-US" sz="1600" i="1" baseline="30000" dirty="0"/>
              <a:t>1</a:t>
            </a:r>
            <a:r>
              <a:rPr lang="en-US" sz="1600" i="1" dirty="0"/>
              <a:t> </a:t>
            </a:r>
            <a:r>
              <a:rPr lang="en-US" sz="1600" dirty="0"/>
              <a:t>∙</a:t>
            </a:r>
            <a:r>
              <a:rPr lang="en-US" sz="1600" b="1" dirty="0"/>
              <a:t> </a:t>
            </a:r>
            <a:r>
              <a:rPr lang="en-US" sz="1600" i="1" dirty="0"/>
              <a:t>min</a:t>
            </a:r>
            <a:r>
              <a:rPr lang="en-US" sz="1600" baseline="30000" dirty="0"/>
              <a:t>−</a:t>
            </a:r>
            <a:r>
              <a:rPr lang="en-US" sz="1600" i="1" baseline="30000" dirty="0"/>
              <a:t>1</a:t>
            </a:r>
            <a:r>
              <a:rPr lang="en-US" sz="1600" i="1" dirty="0"/>
              <a:t> ×</a:t>
            </a:r>
            <a:r>
              <a:rPr lang="en-US" sz="1600" dirty="0"/>
              <a:t> </a:t>
            </a:r>
            <a:r>
              <a:rPr lang="en-US" sz="1600" i="1" dirty="0"/>
              <a:t>50 kg) </a:t>
            </a:r>
            <a:r>
              <a:rPr lang="en-US" sz="1600" dirty="0"/>
              <a:t>÷ </a:t>
            </a:r>
            <a:r>
              <a:rPr lang="en-US" sz="1600" i="1" dirty="0"/>
              <a:t>1000)] ×</a:t>
            </a:r>
            <a:r>
              <a:rPr lang="en-US" sz="1600" dirty="0"/>
              <a:t> </a:t>
            </a:r>
            <a:r>
              <a:rPr lang="en-US" sz="1600" b="1" i="1" dirty="0">
                <a:solidFill>
                  <a:schemeClr val="tx1"/>
                </a:solidFill>
              </a:rPr>
              <a:t>5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i="1" dirty="0"/>
              <a:t>=</a:t>
            </a:r>
            <a:r>
              <a:rPr lang="en-US" sz="1600" dirty="0"/>
              <a:t> </a:t>
            </a:r>
            <a:r>
              <a:rPr lang="en-US" sz="1600" b="1" i="1" dirty="0"/>
              <a:t>6.125 kcal · min</a:t>
            </a:r>
            <a:r>
              <a:rPr lang="en-US" sz="1600" b="1" baseline="30000" dirty="0"/>
              <a:t>−</a:t>
            </a:r>
            <a:r>
              <a:rPr lang="en-US" sz="1600" b="1" i="1" baseline="30000" dirty="0"/>
              <a:t>1</a:t>
            </a:r>
            <a:endParaRPr sz="1600" b="1" i="1" baseline="30000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b="1" i="1" baseline="30000" dirty="0"/>
              <a:t>	</a:t>
            </a:r>
            <a:r>
              <a:rPr lang="en-US" sz="1600" i="1" dirty="0"/>
              <a:t>6.125 kcal </a:t>
            </a:r>
            <a:r>
              <a:rPr lang="en-US" sz="1600" dirty="0"/>
              <a:t>∙</a:t>
            </a:r>
            <a:r>
              <a:rPr lang="en-US" sz="1600" b="1" dirty="0"/>
              <a:t> </a:t>
            </a:r>
            <a:r>
              <a:rPr lang="en-US" sz="1600" i="1" dirty="0"/>
              <a:t>min</a:t>
            </a:r>
            <a:r>
              <a:rPr lang="en-US" sz="1600" baseline="30000" dirty="0"/>
              <a:t>−</a:t>
            </a:r>
            <a:r>
              <a:rPr lang="en-US" sz="1600" i="1" baseline="30000" dirty="0"/>
              <a:t>1</a:t>
            </a:r>
            <a:r>
              <a:rPr lang="en-US" sz="1600" i="1" dirty="0"/>
              <a:t> ×</a:t>
            </a:r>
            <a:r>
              <a:rPr lang="en-US" sz="1600" dirty="0"/>
              <a:t> </a:t>
            </a:r>
            <a:r>
              <a:rPr lang="en-US" sz="1600" i="1" dirty="0"/>
              <a:t>30 min ×</a:t>
            </a:r>
            <a:r>
              <a:rPr lang="en-US" sz="1600" dirty="0"/>
              <a:t> </a:t>
            </a:r>
            <a:r>
              <a:rPr lang="en-US" sz="1600" i="1" dirty="0"/>
              <a:t>3 </a:t>
            </a:r>
            <a:r>
              <a:rPr lang="en-US" sz="1600" i="1" dirty="0" err="1"/>
              <a:t>kartai</a:t>
            </a:r>
            <a:r>
              <a:rPr lang="en-US" sz="1600" i="1" dirty="0"/>
              <a:t> per sav.=</a:t>
            </a:r>
            <a:r>
              <a:rPr lang="en-US" sz="1600" dirty="0"/>
              <a:t> </a:t>
            </a:r>
            <a:r>
              <a:rPr lang="en-US" sz="1600" b="1" i="1" dirty="0"/>
              <a:t>551.25 kcal · sav.</a:t>
            </a:r>
            <a:r>
              <a:rPr lang="en-US" sz="1600" b="1" baseline="30000" dirty="0"/>
              <a:t>−</a:t>
            </a:r>
            <a:r>
              <a:rPr lang="en-US" sz="1600" b="1" i="1" baseline="30000" dirty="0"/>
              <a:t>1</a:t>
            </a:r>
            <a:endParaRPr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i="1" baseline="30000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i="1" baseline="30000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i="1" baseline="30000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b="1" i="1"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grpSp>
        <p:nvGrpSpPr>
          <p:cNvPr id="177" name="Google Shape;177;p5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178" name="Google Shape;178;p5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17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/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228600" y="1905000"/>
            <a:ext cx="8686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86" name="Google Shape;186;p6" descr="How much physical activity do children need? | Physical Activity | DNPAO |  CD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981200"/>
            <a:ext cx="2819401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 descr="Kids Bike Size Chart: The Definitive Guide to Kids Bike Sizes + Infographi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1981200"/>
            <a:ext cx="2667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 descr="Safe exercise for children | healthdirec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4114800"/>
            <a:ext cx="6934201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6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190" name="Google Shape;190;p6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/>
              <a:t>Fizinio</a:t>
            </a:r>
            <a:r>
              <a:rPr lang="en-US" dirty="0"/>
              <a:t> </a:t>
            </a:r>
            <a:r>
              <a:rPr lang="en-US" dirty="0" err="1"/>
              <a:t>aktyvumo</a:t>
            </a:r>
            <a:r>
              <a:rPr lang="en-US" dirty="0"/>
              <a:t> </a:t>
            </a:r>
            <a:r>
              <a:rPr lang="en-US" dirty="0" err="1"/>
              <a:t>poveikis</a:t>
            </a:r>
            <a:endParaRPr dirty="0"/>
          </a:p>
        </p:txBody>
      </p:sp>
      <p:sp>
        <p:nvSpPr>
          <p:cNvPr id="197" name="Google Shape;197;p7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98" name="Google Shape;198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2362200"/>
            <a:ext cx="5486400" cy="373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7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201" name="Google Shape;201;p7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27829-4441-6B62-5B75-56C73DEC0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sr-Latn-R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/>
              <a:t>Fizinio</a:t>
            </a:r>
            <a:r>
              <a:rPr lang="en-US" dirty="0"/>
              <a:t> </a:t>
            </a:r>
            <a:r>
              <a:rPr lang="en-US" dirty="0" err="1"/>
              <a:t>aktyvumo</a:t>
            </a:r>
            <a:r>
              <a:rPr lang="en-US" dirty="0"/>
              <a:t> </a:t>
            </a:r>
            <a:r>
              <a:rPr lang="en-US" dirty="0" err="1"/>
              <a:t>poveikis</a:t>
            </a:r>
            <a:endParaRPr dirty="0"/>
          </a:p>
        </p:txBody>
      </p:sp>
      <p:sp>
        <p:nvSpPr>
          <p:cNvPr id="208" name="Google Shape;208;p8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09" name="Google Shape;209;p8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286000"/>
            <a:ext cx="7315200" cy="381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8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211" name="Google Shape;211;p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dirty="0" err="1"/>
              <a:t>Fizinis</a:t>
            </a:r>
            <a:r>
              <a:rPr lang="en-US" dirty="0"/>
              <a:t> </a:t>
            </a:r>
            <a:r>
              <a:rPr lang="en-US" dirty="0" err="1"/>
              <a:t>aktyvumas</a:t>
            </a:r>
            <a:r>
              <a:rPr lang="en-US" dirty="0"/>
              <a:t> – </a:t>
            </a:r>
            <a:r>
              <a:rPr lang="en-US" dirty="0" err="1"/>
              <a:t>bendrosios</a:t>
            </a:r>
            <a:r>
              <a:rPr lang="en-US" dirty="0"/>
              <a:t> </a:t>
            </a:r>
            <a:r>
              <a:rPr lang="en-US" dirty="0" err="1"/>
              <a:t>rekomendacijos</a:t>
            </a:r>
            <a:endParaRPr dirty="0"/>
          </a:p>
        </p:txBody>
      </p:sp>
      <p:sp>
        <p:nvSpPr>
          <p:cNvPr id="218" name="Google Shape;218;p9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8077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lt-LT" sz="2400" b="1" dirty="0"/>
              <a:t>Pasaulinės rekomendacijos dėl fizinio aktyvumo sveikatai, PSO</a:t>
            </a:r>
            <a:r>
              <a:rPr lang="en-US" sz="2400" b="1" dirty="0"/>
              <a:t>, 2011 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800" b="1" dirty="0"/>
              <a:t> </a:t>
            </a:r>
            <a:r>
              <a:rPr lang="lt-LT" sz="2000" u="sng" dirty="0"/>
              <a:t>fizinio aktyvumo nereikėtų painioti su sportu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lt-LT" sz="1800" dirty="0"/>
              <a:t>tai apima sportą, mankštą, žaidimą, vaikščiojimą, namų ruošos darbu</a:t>
            </a:r>
            <a:r>
              <a:rPr lang="en-US" sz="1800" dirty="0"/>
              <a:t>s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lt-LT" sz="2000" u="sng" dirty="0"/>
              <a:t>vidutinio intensyvumo ir didelio intensyvumo fizinė veikla</a:t>
            </a:r>
            <a:endParaRPr lang="en-US"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1800" dirty="0"/>
              <a:t>‘</a:t>
            </a:r>
            <a:r>
              <a:rPr lang="lt-LT" sz="1800" dirty="0"/>
              <a:t>kaip sunkiai žmogus dirba, kad atliktų fizinę veiklą</a:t>
            </a:r>
            <a:r>
              <a:rPr lang="en-US" sz="1800" dirty="0"/>
              <a:t>’</a:t>
            </a:r>
            <a:endParaRPr lang="en-US"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lt-LT" sz="1800" dirty="0"/>
              <a:t>vidutinio intensyvumo veikla: pvz. šokiai, greitas ėjimas, darbai</a:t>
            </a:r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lt-LT" sz="1800" dirty="0"/>
              <a:t>energingos veiklos: pvz. bėgimas, greitas važiavimas dviračiu, greitas plaukimas</a:t>
            </a:r>
            <a:endParaRPr lang="en-US"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u="sng" dirty="0" err="1"/>
              <a:t>fizinio</a:t>
            </a:r>
            <a:r>
              <a:rPr lang="en-US" sz="2000" u="sng" dirty="0"/>
              <a:t> </a:t>
            </a:r>
            <a:r>
              <a:rPr lang="en-US" sz="2000" u="sng" dirty="0" err="1"/>
              <a:t>aktyvumo</a:t>
            </a:r>
            <a:r>
              <a:rPr lang="en-US" sz="2000" u="sng" dirty="0"/>
              <a:t> </a:t>
            </a:r>
            <a:r>
              <a:rPr lang="en-US" sz="2000" u="sng" dirty="0" err="1"/>
              <a:t>kaupimas</a:t>
            </a:r>
            <a:r>
              <a:rPr lang="en-US" sz="2000" u="sng" dirty="0"/>
              <a:t> </a:t>
            </a:r>
            <a:r>
              <a:rPr lang="en-US" sz="2000" u="sng" dirty="0" err="1"/>
              <a:t>visą</a:t>
            </a:r>
            <a:r>
              <a:rPr lang="en-US" sz="2000" u="sng" dirty="0"/>
              <a:t> </a:t>
            </a:r>
            <a:r>
              <a:rPr lang="en-US" sz="2000" u="sng" dirty="0" err="1"/>
              <a:t>savaitę</a:t>
            </a:r>
            <a:endParaRPr lang="en-US"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lt-LT" sz="1800" dirty="0"/>
              <a:t>pasiekti tikslą 60 minučių per dieną arba 150 minučių per savaitę, atliekant veiklą keliomis trumpesnėmis treniruotėmis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000" u="sng" dirty="0" err="1"/>
              <a:t>geriau</a:t>
            </a:r>
            <a:r>
              <a:rPr lang="en-US" sz="2000" u="sng" dirty="0"/>
              <a:t> </a:t>
            </a:r>
            <a:r>
              <a:rPr lang="en-US" sz="2000" u="sng" dirty="0" err="1"/>
              <a:t>užsiimti</a:t>
            </a:r>
            <a:r>
              <a:rPr lang="en-US" sz="2000" u="sng" dirty="0"/>
              <a:t> tam </a:t>
            </a:r>
            <a:r>
              <a:rPr lang="en-US" sz="2000" u="sng" dirty="0" err="1"/>
              <a:t>tikra</a:t>
            </a:r>
            <a:r>
              <a:rPr lang="en-US" sz="2000" u="sng" dirty="0"/>
              <a:t> </a:t>
            </a:r>
            <a:r>
              <a:rPr lang="en-US" sz="2000" u="sng" dirty="0" err="1"/>
              <a:t>fizine</a:t>
            </a:r>
            <a:r>
              <a:rPr lang="en-US" sz="2000" u="sng" dirty="0"/>
              <a:t> </a:t>
            </a:r>
            <a:r>
              <a:rPr lang="en-US" sz="2000" u="sng" dirty="0" err="1"/>
              <a:t>veikla</a:t>
            </a:r>
            <a:r>
              <a:rPr lang="en-US" sz="2000" u="sng" dirty="0"/>
              <a:t> </a:t>
            </a:r>
            <a:r>
              <a:rPr lang="en-US" sz="2000" u="sng" dirty="0" err="1"/>
              <a:t>nei</a:t>
            </a:r>
            <a:r>
              <a:rPr lang="en-US" sz="2000" u="sng" dirty="0"/>
              <a:t> </a:t>
            </a:r>
            <a:r>
              <a:rPr lang="en-US" sz="2000" u="sng" dirty="0" err="1"/>
              <a:t>nedaryti</a:t>
            </a:r>
            <a:r>
              <a:rPr lang="en-US" sz="2000" u="sng" dirty="0"/>
              <a:t> </a:t>
            </a:r>
            <a:r>
              <a:rPr lang="en-US" sz="2000" u="sng" dirty="0" err="1"/>
              <a:t>jokios</a:t>
            </a:r>
            <a:endParaRPr dirty="0"/>
          </a:p>
          <a:p>
            <a:pPr marL="457200" lvl="0" indent="-152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1800" dirty="0" err="1"/>
              <a:t>papildoma</a:t>
            </a:r>
            <a:r>
              <a:rPr lang="en-US" sz="1800" dirty="0"/>
              <a:t> </a:t>
            </a:r>
            <a:r>
              <a:rPr lang="en-US" sz="1800" dirty="0" err="1"/>
              <a:t>nauda</a:t>
            </a:r>
            <a:r>
              <a:rPr lang="en-US" sz="1800" dirty="0"/>
              <a:t> </a:t>
            </a:r>
            <a:r>
              <a:rPr lang="en-US" sz="1800" dirty="0" err="1"/>
              <a:t>sveikatai</a:t>
            </a:r>
            <a:r>
              <a:rPr lang="en-US" sz="1800" dirty="0"/>
              <a:t>, kai </a:t>
            </a:r>
            <a:r>
              <a:rPr lang="en-US" sz="1800" dirty="0" err="1"/>
              <a:t>tampate</a:t>
            </a:r>
            <a:r>
              <a:rPr lang="en-US" sz="1800" dirty="0"/>
              <a:t> bent </a:t>
            </a:r>
            <a:r>
              <a:rPr lang="en-US" sz="1800" dirty="0" err="1"/>
              <a:t>šiek</a:t>
            </a:r>
            <a:r>
              <a:rPr lang="en-US" sz="1800" dirty="0"/>
              <a:t> </a:t>
            </a:r>
            <a:r>
              <a:rPr lang="en-US" sz="1800" dirty="0" err="1"/>
              <a:t>tiek</a:t>
            </a:r>
            <a:r>
              <a:rPr lang="en-US" sz="1800" dirty="0"/>
              <a:t> </a:t>
            </a:r>
            <a:r>
              <a:rPr lang="en-US" sz="1800" dirty="0" err="1"/>
              <a:t>aktyvesni</a:t>
            </a:r>
            <a:endParaRPr dirty="0"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u="sng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</p:txBody>
      </p:sp>
      <p:grpSp>
        <p:nvGrpSpPr>
          <p:cNvPr id="219" name="Google Shape;219;p9"/>
          <p:cNvGrpSpPr/>
          <p:nvPr/>
        </p:nvGrpSpPr>
        <p:grpSpPr>
          <a:xfrm>
            <a:off x="8436324" y="384504"/>
            <a:ext cx="361474" cy="636193"/>
            <a:chOff x="4276825" y="487236"/>
            <a:chExt cx="317500" cy="419100"/>
          </a:xfrm>
        </p:grpSpPr>
        <p:sp>
          <p:nvSpPr>
            <p:cNvPr id="220" name="Google Shape;220;p9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25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1975</Words>
  <Application>Microsoft Office PowerPoint</Application>
  <PresentationFormat>On-screen Show (4:3)</PresentationFormat>
  <Paragraphs>158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Arial</vt:lpstr>
      <vt:lpstr>Wingdings</vt:lpstr>
      <vt:lpstr>Barlow SemiBold</vt:lpstr>
      <vt:lpstr>Noto Sans Symbols</vt:lpstr>
      <vt:lpstr>Office Theme</vt:lpstr>
      <vt:lpstr> Kineziterapija gydant nutukimą – apibrėžimas, reikšmė ir taikymas  Sanja Mazić·Danka Sinadinović· Stevan Mijomanović· Irena Aleksić-Hajduković</vt:lpstr>
      <vt:lpstr>Projekto numeris: 2021-1-RO01- KA220-HED-38B739A3</vt:lpstr>
      <vt:lpstr>Terminai ir apibrėžimai</vt:lpstr>
      <vt:lpstr>Terminai ir apibrėžimai</vt:lpstr>
      <vt:lpstr>Terminai ir apibrėžimai</vt:lpstr>
      <vt:lpstr>PowerPoint Presentation</vt:lpstr>
      <vt:lpstr>Fizinio aktyvumo poveikis</vt:lpstr>
      <vt:lpstr>Fizinio aktyvumo poveikis</vt:lpstr>
      <vt:lpstr>Fizinis aktyvumas – bendrosios rekomendacijos</vt:lpstr>
      <vt:lpstr>Rekomendacijos 5-17 metų vaikams</vt:lpstr>
      <vt:lpstr>Fizinis aktyvumas – rekomendacijos antsvorio turintiems ir nutukusiems vaikams</vt:lpstr>
      <vt:lpstr>Fizinis aktyvumas – rekomendacijos antsvorio turintiems ir nutukusiems vaikams</vt:lpstr>
      <vt:lpstr>Fizinis aktyvumas – rekomendacijos antsvorio ir nutukusiems vaikams</vt:lpstr>
      <vt:lpstr>FITT principas</vt:lpstr>
      <vt:lpstr>Pavyzdžiai</vt:lpstr>
      <vt:lpstr>Pratimų kalorijų sąnaudų skaičiavimas</vt:lpstr>
      <vt:lpstr>FITT principas</vt:lpstr>
      <vt:lpstr>Fizinio aktyvumo tipas</vt:lpstr>
      <vt:lpstr>Fizinio aktyvumo tipas</vt:lpstr>
      <vt:lpstr>Fizinio aktyvumo tipas</vt:lpstr>
      <vt:lpstr>Patarimai įgyvendinimui</vt:lpstr>
      <vt:lpstr>Rezultatai</vt:lpstr>
      <vt:lpstr>PowerPoint Presentation</vt:lpstr>
      <vt:lpstr>Literatūra</vt:lpstr>
      <vt:lpstr>Literatūra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therapy  in treating obesity – definition, significance and application  Sanja Mazić·Danka Sinadinović· Stevan Mijomanović· Irena Aleksić-Hajduković</dc:title>
  <dc:creator>Korisnik</dc:creator>
  <cp:lastModifiedBy>Aelita Skarbaliene</cp:lastModifiedBy>
  <cp:revision>9</cp:revision>
  <dcterms:created xsi:type="dcterms:W3CDTF">2022-10-29T12:02:35Z</dcterms:created>
  <dcterms:modified xsi:type="dcterms:W3CDTF">2023-08-22T06:11:45Z</dcterms:modified>
</cp:coreProperties>
</file>