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embeddedFontLst>
    <p:embeddedFont>
      <p:font typeface="Barlow SemiBold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KrL/s+jDP478Ww0UiiX7qi/Us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9" d="100"/>
          <a:sy n="119" d="100"/>
        </p:scale>
        <p:origin x="-140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442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00" name="Google Shape;3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12" name="Google Shape;3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18" name="Google Shape;3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24" name="Google Shape;3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30" name="Google Shape;3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37" name="Google Shape;3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43" name="Google Shape;3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5" name="Google Shape;2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46274"/>
                </a:srgbClr>
              </a:gs>
              <a:gs pos="50000">
                <a:srgbClr val="FFFFFF">
                  <a:alpha val="46274"/>
                </a:srgbClr>
              </a:gs>
              <a:gs pos="100000">
                <a:srgbClr val="FFFFFF">
                  <a:alpha val="4627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27"/>
          <p:cNvGrpSpPr/>
          <p:nvPr/>
        </p:nvGrpSpPr>
        <p:grpSpPr>
          <a:xfrm rot="10800000" flipH="1">
            <a:off x="341404" y="4166473"/>
            <a:ext cx="8801750" cy="2691632"/>
            <a:chOff x="-4395163" y="751996"/>
            <a:chExt cx="13539071" cy="3105253"/>
          </a:xfrm>
        </p:grpSpPr>
        <p:sp>
          <p:nvSpPr>
            <p:cNvPr id="18" name="Google Shape;18;p27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0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Google Shape;19;p27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7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7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Google Shape;22;p27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7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24;p27"/>
          <p:cNvSpPr txBox="1">
            <a:spLocks noGrp="1"/>
          </p:cNvSpPr>
          <p:nvPr>
            <p:ph type="ctrTitle"/>
          </p:nvPr>
        </p:nvSpPr>
        <p:spPr>
          <a:xfrm>
            <a:off x="614975" y="4166467"/>
            <a:ext cx="6058800" cy="2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25" name="Google Shape;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0353" y="5243822"/>
            <a:ext cx="1164637" cy="87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8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28" name="Google Shape;28;p2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8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31" name="Google Shape;31;p2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32" name="Google Shape;32;p2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3" name="Google Shape;33;p2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5;p2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36" name="Google Shape;36;p2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7" name="Google Shape;37;p2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604000" y="2273567"/>
            <a:ext cx="3185400" cy="3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200"/>
              <a:buChar char="▸"/>
              <a:defRPr sz="2200"/>
            </a:lvl1pPr>
            <a:lvl2pPr marL="914400" lvl="1" indent="-3683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Char char="▹"/>
              <a:defRPr sz="2200"/>
            </a:lvl2pPr>
            <a:lvl3pPr marL="1371600" lvl="2" indent="-3683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Char char="■"/>
              <a:defRPr sz="2200"/>
            </a:lvl3pPr>
            <a:lvl4pPr marL="1828800" lvl="3" indent="-3683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Char char="●"/>
              <a:defRPr sz="2200"/>
            </a:lvl4pPr>
            <a:lvl5pPr marL="2286000" lvl="4" indent="-3683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Char char="○"/>
              <a:defRPr sz="2200"/>
            </a:lvl5pPr>
            <a:lvl6pPr marL="2743200" lvl="5" indent="-3683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Char char="■"/>
              <a:defRPr sz="2200"/>
            </a:lvl6pPr>
            <a:lvl7pPr marL="3200400" lvl="6" indent="-3683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Char char="●"/>
              <a:defRPr sz="2200"/>
            </a:lvl7pPr>
            <a:lvl8pPr marL="3657600" lvl="7" indent="-3683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Char char="○"/>
              <a:defRPr sz="2200"/>
            </a:lvl8pPr>
            <a:lvl9pPr marL="4114800" lvl="8" indent="-3683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4187378" y="2273567"/>
            <a:ext cx="3185400" cy="3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200"/>
              <a:buChar char="▸"/>
              <a:defRPr sz="2200"/>
            </a:lvl1pPr>
            <a:lvl2pPr marL="914400" lvl="1" indent="-3683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Char char="▹"/>
              <a:defRPr sz="2200"/>
            </a:lvl2pPr>
            <a:lvl3pPr marL="1371600" lvl="2" indent="-3683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Char char="■"/>
              <a:defRPr sz="2200"/>
            </a:lvl3pPr>
            <a:lvl4pPr marL="1828800" lvl="3" indent="-3683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Char char="●"/>
              <a:defRPr sz="2200"/>
            </a:lvl4pPr>
            <a:lvl5pPr marL="2286000" lvl="4" indent="-3683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Char char="○"/>
              <a:defRPr sz="2200"/>
            </a:lvl5pPr>
            <a:lvl6pPr marL="2743200" lvl="5" indent="-3683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Char char="■"/>
              <a:defRPr sz="2200"/>
            </a:lvl6pPr>
            <a:lvl7pPr marL="3200400" lvl="6" indent="-3683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Char char="●"/>
              <a:defRPr sz="2200"/>
            </a:lvl7pPr>
            <a:lvl8pPr marL="3657600" lvl="7" indent="-3683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Char char="○"/>
              <a:defRPr sz="2200"/>
            </a:lvl8pPr>
            <a:lvl9pPr marL="4114800" lvl="8" indent="-3683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9552" y="6255541"/>
            <a:ext cx="796962" cy="59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29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46" name="Google Shape;46;p2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p29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49" name="Google Shape;49;p2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50" name="Google Shape;50;p2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1" name="Google Shape;51;p2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2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4" name="Google Shape;54;p2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" name="Google Shape;55;p2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  <a:defRPr/>
            </a:lvl1pPr>
            <a:lvl2pPr marL="914400" lvl="1" indent="-3810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Char char="▹"/>
              <a:defRPr/>
            </a:lvl2pPr>
            <a:lvl3pPr marL="1371600" lvl="2" indent="-3810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Char char="■"/>
              <a:defRPr/>
            </a:lvl3pPr>
            <a:lvl4pPr marL="1828800" lvl="3" indent="-3810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Char char="●"/>
              <a:defRPr/>
            </a:lvl4pPr>
            <a:lvl5pPr marL="2286000" lvl="4" indent="-3810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Char char="○"/>
              <a:defRPr/>
            </a:lvl5pPr>
            <a:lvl6pPr marL="2743200" lvl="5" indent="-3810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Char char="■"/>
              <a:defRPr/>
            </a:lvl6pPr>
            <a:lvl7pPr marL="3200400" lvl="6" indent="-3810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Char char="●"/>
              <a:defRPr/>
            </a:lvl7pPr>
            <a:lvl8pPr marL="3657600" lvl="7" indent="-3810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Char char="○"/>
              <a:defRPr/>
            </a:lvl8pPr>
            <a:lvl9pPr marL="4114800" lvl="8" indent="-38100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9552" y="6255541"/>
            <a:ext cx="796962" cy="59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ct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ct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ct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ct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Case%20L%5bAuthor%5d" TargetMode="External"/><Relationship Id="rId13" Type="http://schemas.openxmlformats.org/officeDocument/2006/relationships/hyperlink" Target="https://pubmed.ncbi.nlm.nih.gov/?term=Walsh%20A%5bAuthor%5d" TargetMode="External"/><Relationship Id="rId3" Type="http://schemas.openxmlformats.org/officeDocument/2006/relationships/hyperlink" Target="https://doi.org/10.3389/fnut.2022.902865" TargetMode="External"/><Relationship Id="rId7" Type="http://schemas.openxmlformats.org/officeDocument/2006/relationships/hyperlink" Target="https://pubmed.ncbi.nlm.nih.gov/?term=Browne%20S%5bAuthor%5d" TargetMode="External"/><Relationship Id="rId12" Type="http://schemas.openxmlformats.org/officeDocument/2006/relationships/hyperlink" Target="https://pubmed.ncbi.nlm.nih.gov/?term=Smith%20SM%5bAuthor%5d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ubmed.ncbi.nlm.nih.gov/?term=Wyse%20C%5bAuthor%5d" TargetMode="External"/><Relationship Id="rId11" Type="http://schemas.openxmlformats.org/officeDocument/2006/relationships/hyperlink" Target="https://pubmed.ncbi.nlm.nih.gov/?term=O%E2%80%99Gorman%20CS%5bAuthor%5d" TargetMode="External"/><Relationship Id="rId5" Type="http://schemas.openxmlformats.org/officeDocument/2006/relationships/hyperlink" Target="https://pubmed.ncbi.nlm.nih.gov/?term=Arthurs%20N%5bAuthor%5d" TargetMode="External"/><Relationship Id="rId15" Type="http://schemas.openxmlformats.org/officeDocument/2006/relationships/hyperlink" Target="https://pubmed.ncbi.nlm.nih.gov/?term=O%E2%80%99Malley%20G%5bAuthor%5d" TargetMode="External"/><Relationship Id="rId10" Type="http://schemas.openxmlformats.org/officeDocument/2006/relationships/hyperlink" Target="https://pubmed.ncbi.nlm.nih.gov/?term=O%E2%80%99Connell%20JM%5bAuthor%5d" TargetMode="External"/><Relationship Id="rId4" Type="http://schemas.openxmlformats.org/officeDocument/2006/relationships/hyperlink" Target="https://pubmed.ncbi.nlm.nih.gov/?term=Tully%20L%5bAuthor%5d" TargetMode="External"/><Relationship Id="rId9" Type="http://schemas.openxmlformats.org/officeDocument/2006/relationships/hyperlink" Target="https://pubmed.ncbi.nlm.nih.gov/?term=McCrea%20L%5bAuthor%5d" TargetMode="External"/><Relationship Id="rId14" Type="http://schemas.openxmlformats.org/officeDocument/2006/relationships/hyperlink" Target="https://pubmed.ncbi.nlm.nih.gov/?term=Ward%20F%5bAuthor%5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>
            <a:spLocks noGrp="1"/>
          </p:cNvSpPr>
          <p:nvPr>
            <p:ph type="ctrTitle"/>
          </p:nvPr>
        </p:nvSpPr>
        <p:spPr>
          <a:xfrm>
            <a:off x="2699792" y="4114800"/>
            <a:ext cx="432048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-304800" algn="ctr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/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000" b="1" dirty="0" err="1"/>
              <a:t>Terapia</a:t>
            </a:r>
            <a:r>
              <a:rPr lang="en-US" sz="2000" b="1" dirty="0"/>
              <a:t> </a:t>
            </a:r>
            <a:r>
              <a:rPr lang="en-US" sz="2000" b="1" dirty="0" err="1" smtClean="0"/>
              <a:t>dell‘Esercizio</a:t>
            </a:r>
            <a:r>
              <a:rPr lang="en-US" sz="2000" b="1" dirty="0" smtClean="0"/>
              <a:t>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err="1"/>
              <a:t>nel</a:t>
            </a:r>
            <a:r>
              <a:rPr lang="en-US" sz="2000" b="1" dirty="0"/>
              <a:t> </a:t>
            </a:r>
            <a:r>
              <a:rPr lang="en-US" sz="2000" b="1" dirty="0" err="1"/>
              <a:t>T</a:t>
            </a:r>
            <a:r>
              <a:rPr lang="en-US" sz="2000" b="1" dirty="0" err="1" smtClean="0"/>
              <a:t>rattamento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dell‘Obesità</a:t>
            </a:r>
            <a:r>
              <a:rPr lang="en-US" sz="2000" b="1" dirty="0" smtClean="0"/>
              <a:t> </a:t>
            </a:r>
            <a:r>
              <a:rPr lang="en-US" sz="2000" b="1" dirty="0"/>
              <a:t>- </a:t>
            </a:r>
            <a:r>
              <a:rPr lang="en-US" sz="2000" b="1" dirty="0" err="1"/>
              <a:t>D</a:t>
            </a:r>
            <a:r>
              <a:rPr lang="en-US" sz="2000" b="1" dirty="0" err="1" smtClean="0"/>
              <a:t>efinizione</a:t>
            </a:r>
            <a:r>
              <a:rPr lang="en-US" sz="2000" b="1" dirty="0"/>
              <a:t>, </a:t>
            </a:r>
            <a:r>
              <a:rPr lang="en-US" sz="2000" b="1" dirty="0" err="1"/>
              <a:t>S</a:t>
            </a:r>
            <a:r>
              <a:rPr lang="en-US" sz="2000" b="1" dirty="0" err="1" smtClean="0"/>
              <a:t>ignificato</a:t>
            </a:r>
            <a:r>
              <a:rPr lang="en-US" sz="2000" b="1" dirty="0" smtClean="0"/>
              <a:t> </a:t>
            </a:r>
            <a:r>
              <a:rPr lang="en-US" sz="2000" b="1" dirty="0"/>
              <a:t>e </a:t>
            </a:r>
            <a:r>
              <a:rPr lang="en-US" sz="2000" b="1" dirty="0" err="1"/>
              <a:t>A</a:t>
            </a:r>
            <a:r>
              <a:rPr lang="en-US" sz="2000" b="1" dirty="0" err="1" smtClean="0"/>
              <a:t>pplicazione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1600" dirty="0" err="1"/>
              <a:t>Sanja</a:t>
            </a:r>
            <a:r>
              <a:rPr lang="en-US" sz="1600" dirty="0"/>
              <a:t> </a:t>
            </a:r>
            <a:r>
              <a:rPr lang="en-US" sz="1600" dirty="0" err="1"/>
              <a:t>Mazić</a:t>
            </a:r>
            <a:r>
              <a:rPr lang="en-US" sz="1600" dirty="0"/>
              <a:t>-Danka </a:t>
            </a:r>
            <a:r>
              <a:rPr lang="en-US" sz="1600" dirty="0" err="1"/>
              <a:t>Sinadinović</a:t>
            </a:r>
            <a:r>
              <a:rPr lang="en-US" sz="1600" dirty="0"/>
              <a:t>- </a:t>
            </a:r>
            <a:r>
              <a:rPr lang="en-US" sz="1600" dirty="0" err="1"/>
              <a:t>Stevan</a:t>
            </a:r>
            <a:r>
              <a:rPr lang="en-US" sz="1600" dirty="0"/>
              <a:t> </a:t>
            </a:r>
            <a:r>
              <a:rPr lang="en-US" sz="1600" dirty="0" err="1"/>
              <a:t>Mijomanović</a:t>
            </a:r>
            <a:r>
              <a:rPr lang="en-US" sz="1600" dirty="0"/>
              <a:t>- Irena </a:t>
            </a:r>
            <a:r>
              <a:rPr lang="en-US" sz="1600" dirty="0" err="1"/>
              <a:t>Aleksić-Hajduković</a:t>
            </a:r>
            <a:endParaRPr sz="1600" dirty="0"/>
          </a:p>
        </p:txBody>
      </p:sp>
      <p:sp>
        <p:nvSpPr>
          <p:cNvPr id="135" name="Google Shape;135;p1"/>
          <p:cNvSpPr/>
          <p:nvPr/>
        </p:nvSpPr>
        <p:spPr>
          <a:xfrm>
            <a:off x="683569" y="1210688"/>
            <a:ext cx="76443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Connected 4 Health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/>
              <a:t>Raccomandazioni</a:t>
            </a:r>
            <a:r>
              <a:rPr lang="en-US" dirty="0"/>
              <a:t> per i </a:t>
            </a:r>
            <a:r>
              <a:rPr lang="en-US" dirty="0" smtClean="0"/>
              <a:t>Bambini </a:t>
            </a:r>
            <a:r>
              <a:rPr lang="en-US" dirty="0" err="1"/>
              <a:t>dai</a:t>
            </a:r>
            <a:r>
              <a:rPr lang="en-US" dirty="0"/>
              <a:t> 5 </a:t>
            </a:r>
            <a:r>
              <a:rPr lang="en-US" dirty="0" err="1"/>
              <a:t>ai</a:t>
            </a:r>
            <a:r>
              <a:rPr lang="en-US" dirty="0"/>
              <a:t> 17 </a:t>
            </a:r>
            <a:r>
              <a:rPr lang="en-US" dirty="0" err="1"/>
              <a:t>A</a:t>
            </a:r>
            <a:r>
              <a:rPr lang="en-US" dirty="0" err="1" smtClean="0"/>
              <a:t>nni</a:t>
            </a:r>
            <a:endParaRPr dirty="0"/>
          </a:p>
        </p:txBody>
      </p:sp>
      <p:sp>
        <p:nvSpPr>
          <p:cNvPr id="227" name="Google Shape;227;p10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/>
              <a:t>fare almeno 60 minuti al giorno di attività fisica di intensità da moderata a vigorosa, soprattutto di tipo aerobico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/>
              <a:t>attività ad alta intensità per almeno 3 giorni alla settimana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/>
              <a:t>attività di rinforzo muscolare e osseo (con carico di peso) per almeno 3 giorni alla settimana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/>
              <a:t>Aumentare la quantità e l'intensità gradualmente nel tempo</a:t>
            </a:r>
            <a:endParaRPr sz="2000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/>
              <a:t>ATTIVITÀ A DOMICILIO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800"/>
              <a:t>60 minuti di attività fisica al giorno per una buona salute, ma necessariamente tutti insieme</a:t>
            </a:r>
            <a:endParaRPr sz="1800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800"/>
              <a:t>Diversi brevi momenti di attività di 10 minuti, o anche di 5 minuti, nel corso della giornata, possono essere altrettanto validi di un'ora di stretching.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228" name="Google Shape;228;p10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229" name="Google Shape;229;p10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200" dirty="0" err="1"/>
              <a:t>Attività</a:t>
            </a:r>
            <a:r>
              <a:rPr lang="en-US" sz="3200" dirty="0"/>
              <a:t> </a:t>
            </a:r>
            <a:r>
              <a:rPr lang="en-US" sz="3200" dirty="0" err="1"/>
              <a:t>F</a:t>
            </a:r>
            <a:r>
              <a:rPr lang="en-US" sz="3200" dirty="0" err="1" smtClean="0"/>
              <a:t>isica</a:t>
            </a:r>
            <a:r>
              <a:rPr lang="en-US" sz="3200" dirty="0" smtClean="0"/>
              <a:t> </a:t>
            </a:r>
            <a:r>
              <a:rPr lang="en-US" sz="3200" dirty="0"/>
              <a:t>- </a:t>
            </a:r>
            <a:r>
              <a:rPr lang="en-US" sz="3200" dirty="0" err="1"/>
              <a:t>R</a:t>
            </a:r>
            <a:r>
              <a:rPr lang="en-US" sz="3200" dirty="0" err="1" smtClean="0"/>
              <a:t>accomandazioni</a:t>
            </a:r>
            <a:r>
              <a:rPr lang="en-US" sz="3200" dirty="0" smtClean="0"/>
              <a:t> </a:t>
            </a:r>
            <a:r>
              <a:rPr lang="en-US" sz="3200" dirty="0"/>
              <a:t>per i </a:t>
            </a:r>
            <a:r>
              <a:rPr lang="en-US" sz="3200" dirty="0" smtClean="0"/>
              <a:t>Bambini </a:t>
            </a:r>
            <a:r>
              <a:rPr lang="en-US" sz="3200" dirty="0"/>
              <a:t>in </a:t>
            </a:r>
            <a:r>
              <a:rPr lang="en-US" sz="3200" dirty="0" err="1"/>
              <a:t>S</a:t>
            </a:r>
            <a:r>
              <a:rPr lang="en-US" sz="3200" dirty="0" err="1" smtClean="0"/>
              <a:t>ovrappeso</a:t>
            </a:r>
            <a:r>
              <a:rPr lang="en-US" sz="3200" dirty="0" smtClean="0"/>
              <a:t> </a:t>
            </a:r>
            <a:r>
              <a:rPr lang="en-US" sz="3200" dirty="0"/>
              <a:t>e </a:t>
            </a:r>
            <a:r>
              <a:rPr lang="en-US" sz="3200" dirty="0" err="1"/>
              <a:t>O</a:t>
            </a:r>
            <a:r>
              <a:rPr lang="en-US" sz="3200" dirty="0" err="1" smtClean="0"/>
              <a:t>besi</a:t>
            </a:r>
            <a:endParaRPr sz="3200" dirty="0"/>
          </a:p>
        </p:txBody>
      </p:sp>
      <p:sp>
        <p:nvSpPr>
          <p:cNvPr id="236" name="Google Shape;236;p11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924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1800"/>
              <a:t>l'obesità nell'infanzia è associata a </a:t>
            </a:r>
            <a:r>
              <a:rPr lang="en-US" sz="1800" b="1"/>
              <a:t>complicazioni metaboliche, cardiorespiratorie, cardiovascolari, epatiche, gastrointestinali, genitourinarie, muscoloscheletriche, a condizioni di salute mentale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800"/>
              <a:t> è necessario verificare la presenza di eventuali </a:t>
            </a:r>
            <a:r>
              <a:rPr lang="en-US" sz="1800" b="1"/>
              <a:t>comorbidità </a:t>
            </a:r>
            <a:r>
              <a:rPr lang="en-US" sz="1800"/>
              <a:t>prima di implementare un programma di attività fisica!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800"/>
              <a:t>le linee guida raccomandano prevalentemente la realizzazione di </a:t>
            </a:r>
            <a:r>
              <a:rPr lang="en-US" sz="1800" b="1"/>
              <a:t>interventi multicomponenti di cambiamento del comportamento </a:t>
            </a:r>
            <a:r>
              <a:rPr lang="en-US" sz="1800"/>
              <a:t>volti a migliorare l'alimentazione e l'attività fisica, accompagnati da </a:t>
            </a:r>
            <a:r>
              <a:rPr lang="en-US" sz="1800" i="1"/>
              <a:t>modifiche dello stile di vita adeguate all'età, culturalmente sensibili e incentrate sulla famiglia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800"/>
              <a:t>la partecipazione dei genitori/famiglie al trattamento è ampiamente incoraggiata, soprattutto per i bambini di età inferiore ai 12 anni, in quanto i genitori/famiglie possono essere modelli di ruolo e agenti di cambiamento</a:t>
            </a:r>
            <a:endParaRPr sz="1800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800"/>
              <a:t>approccio personalizzato - l'attività fisica deve essere adeguata all'età, agli interessi e alle capacità del bambino per incoraggiarne e mantenerne l'impegno</a:t>
            </a:r>
            <a:endParaRPr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2000"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2000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237" name="Google Shape;237;p11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238" name="Google Shape;238;p11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it-IT" sz="2800" dirty="0" smtClean="0"/>
              <a:t>Attività </a:t>
            </a:r>
            <a:r>
              <a:rPr lang="it-IT" sz="2800" dirty="0" smtClean="0"/>
              <a:t>F</a:t>
            </a:r>
            <a:r>
              <a:rPr lang="it-IT" sz="2800" dirty="0" smtClean="0"/>
              <a:t>isica - Raccomandazioni Per I Bambini In Sovrappeso E Obesi</a:t>
            </a:r>
            <a:endParaRPr lang="it-IT" sz="2800" dirty="0"/>
          </a:p>
        </p:txBody>
      </p:sp>
      <p:sp>
        <p:nvSpPr>
          <p:cNvPr id="245" name="Google Shape;245;p12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/>
              <a:t>TERAPIA DELL'ESERCIZIO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/>
              <a:t>I bambini in forte sovrappeso non hanno bisogno di fare più esercizio rispetto ai bambini più magri; il loro peso corporeo extra significa che bruceranno naturalmente più calorie per la stessa attività</a:t>
            </a:r>
            <a:endParaRPr sz="2000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/>
              <a:t>più di 60 minuti al giorno possono essere necessari per chi è in forte sovrappeso; aumentare gradualmente da 20 a 60 minuti al giorno</a:t>
            </a:r>
            <a:endParaRPr sz="2000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b="1"/>
              <a:t>attività a domicilio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000"/>
              <a:t>modello, azienda familiare, interessante, divertente, piacevole...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b="1"/>
              <a:t>programma personalizzato e supervisionato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000"/>
              <a:t>l'esercizio è una medicina e la medicina deve essere prescritta</a:t>
            </a:r>
            <a:endParaRPr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/>
          </a:p>
        </p:txBody>
      </p:sp>
      <p:grpSp>
        <p:nvGrpSpPr>
          <p:cNvPr id="246" name="Google Shape;246;p12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247" name="Google Shape;247;p12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it-IT" sz="2800" dirty="0" smtClean="0"/>
              <a:t>Attività Fisica - Raccomandazioni Per I Bambini In Sovrappeso E Obesi</a:t>
            </a:r>
            <a:endParaRPr lang="it-IT" sz="2800" dirty="0"/>
          </a:p>
        </p:txBody>
      </p:sp>
      <p:sp>
        <p:nvSpPr>
          <p:cNvPr id="254" name="Google Shape;254;p13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7848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0" lvl="1" indent="-38100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ts val="2400"/>
              <a:buChar char="▹"/>
            </a:pPr>
            <a:r>
              <a:rPr lang="en-US" sz="4000" b="1"/>
              <a:t>Principio </a:t>
            </a:r>
            <a:r>
              <a:rPr lang="en-US" sz="5400" b="1">
                <a:solidFill>
                  <a:srgbClr val="C00000"/>
                </a:solidFill>
              </a:rPr>
              <a:t>FITT</a:t>
            </a:r>
            <a:endParaRPr sz="4000" b="1">
              <a:solidFill>
                <a:srgbClr val="C00000"/>
              </a:solidFill>
            </a:endParaRPr>
          </a:p>
          <a:p>
            <a:pPr marL="914400" lvl="1" indent="0" algn="l" rtl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ts val="2400"/>
              <a:buNone/>
            </a:pPr>
            <a:r>
              <a:rPr lang="en-US" sz="4000" b="1">
                <a:solidFill>
                  <a:srgbClr val="C00000"/>
                </a:solidFill>
              </a:rPr>
              <a:t>- F </a:t>
            </a:r>
            <a:r>
              <a:rPr lang="en-US" sz="3200" b="1"/>
              <a:t>Frequenza</a:t>
            </a:r>
            <a:endParaRPr sz="3200" i="1"/>
          </a:p>
          <a:p>
            <a:pPr marL="914400" lvl="1" indent="0" algn="l" rtl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ts val="2400"/>
              <a:buNone/>
            </a:pPr>
            <a:r>
              <a:rPr lang="en-US" sz="4000" b="1">
                <a:solidFill>
                  <a:srgbClr val="C00000"/>
                </a:solidFill>
              </a:rPr>
              <a:t>- I </a:t>
            </a:r>
            <a:r>
              <a:rPr lang="en-US" sz="3200" b="1"/>
              <a:t>Intensità</a:t>
            </a:r>
            <a:endParaRPr sz="3200" i="1"/>
          </a:p>
          <a:p>
            <a:pPr marL="914400" lvl="1" indent="0" algn="l" rtl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ts val="2400"/>
              <a:buNone/>
            </a:pPr>
            <a:r>
              <a:rPr lang="en-US" i="1"/>
              <a:t>- Tempo </a:t>
            </a:r>
            <a:r>
              <a:rPr lang="en-US" sz="4000" b="1">
                <a:solidFill>
                  <a:srgbClr val="C00000"/>
                </a:solidFill>
              </a:rPr>
              <a:t>T</a:t>
            </a:r>
            <a:endParaRPr sz="3200" i="1"/>
          </a:p>
          <a:p>
            <a:pPr marL="914400" lvl="1" indent="0" algn="l" rtl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ts val="2400"/>
              <a:buNone/>
            </a:pPr>
            <a:r>
              <a:rPr lang="en-US" i="1"/>
              <a:t>- Tipo </a:t>
            </a:r>
            <a:r>
              <a:rPr lang="en-US" sz="4000" b="1">
                <a:solidFill>
                  <a:srgbClr val="C00000"/>
                </a:solidFill>
              </a:rPr>
              <a:t>T</a:t>
            </a:r>
            <a:endParaRPr/>
          </a:p>
        </p:txBody>
      </p:sp>
      <p:pic>
        <p:nvPicPr>
          <p:cNvPr id="255" name="Google Shape;2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997200"/>
            <a:ext cx="3671888" cy="313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 descr="acsmlogo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6600" y="1905000"/>
            <a:ext cx="1752600" cy="15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13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258" name="Google Shape;258;p13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Principio FITT</a:t>
            </a:r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696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ts val="2400"/>
              <a:buNone/>
            </a:pPr>
            <a:r>
              <a:rPr lang="en-US" sz="2000" b="1">
                <a:solidFill>
                  <a:srgbClr val="C00000"/>
                </a:solidFill>
              </a:rPr>
              <a:t>F </a:t>
            </a:r>
            <a:r>
              <a:rPr lang="en-US" sz="2000" b="1"/>
              <a:t>Frequenza</a:t>
            </a:r>
            <a:endParaRPr sz="2000" b="1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1600"/>
              <a:t>Con quale frequenza farete l'attività: una volta al giorno, tre volte alla settimana, due volte al mese? - </a:t>
            </a:r>
            <a:r>
              <a:rPr lang="en-US" sz="1600" b="1" i="1"/>
              <a:t>Siate attivi ogni giorno!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ts val="2400"/>
              <a:buNone/>
            </a:pPr>
            <a:r>
              <a:rPr lang="en-US" sz="2000" b="1">
                <a:solidFill>
                  <a:srgbClr val="FF0000"/>
                </a:solidFill>
              </a:rPr>
              <a:t>I </a:t>
            </a:r>
            <a:r>
              <a:rPr lang="en-US" sz="2000" b="1"/>
              <a:t>- Intensità </a:t>
            </a:r>
            <a:endParaRPr sz="2000" b="1"/>
          </a:p>
          <a:p>
            <a:pPr marL="457200" lvl="0" indent="-1524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600"/>
              <a:t>Quanta energia è necessaria: attività leggera o vigorosa? - </a:t>
            </a:r>
            <a:r>
              <a:rPr lang="en-US" sz="1600" b="1"/>
              <a:t>Combinazione di attività fisica moderata e vigorosa! </a:t>
            </a:r>
            <a:endParaRPr sz="1600" b="1"/>
          </a:p>
          <a:p>
            <a:pPr marL="457200" lvl="0" indent="-1524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600" b="1" i="1"/>
              <a:t>le attività di intensità moderata </a:t>
            </a:r>
            <a:r>
              <a:rPr lang="en-US" sz="1600"/>
              <a:t>aumentano la frequenza cardiaca, fanno respirare più velocemente e fanno sentire più caldo (quando si </a:t>
            </a:r>
            <a:r>
              <a:rPr lang="en-US" sz="1600" b="1" i="1"/>
              <a:t>può ancora parlare, ma non cantare!</a:t>
            </a:r>
            <a:r>
              <a:rPr lang="en-US" sz="1600" i="1"/>
              <a:t>)</a:t>
            </a:r>
            <a:endParaRPr/>
          </a:p>
          <a:p>
            <a:pPr marL="457200" lvl="0" indent="-1524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600" b="1"/>
              <a:t>le attività di forte intensità </a:t>
            </a:r>
            <a:r>
              <a:rPr lang="en-US" sz="1600"/>
              <a:t>aumentano la frequenza cardiaca, fanno respirare più velocemente, ci si sente più caldi e si inizia ad avere un senso di dolcezza (</a:t>
            </a:r>
            <a:r>
              <a:rPr lang="en-US" sz="1600" b="1" i="1"/>
              <a:t>non si è in grado di dire più di qualche parola senza fare una pausa per respirare!</a:t>
            </a:r>
            <a:r>
              <a:rPr lang="en-US" sz="1600" i="1"/>
              <a:t>)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r>
              <a:rPr lang="en-US" sz="1200" b="1"/>
              <a:t>		&lt;3 MET basso &lt; </a:t>
            </a:r>
            <a:r>
              <a:rPr lang="en-US" sz="1200" b="1" i="1"/>
              <a:t>3,5 kcal/min </a:t>
            </a:r>
            <a:endParaRPr sz="1200" b="1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r>
              <a:rPr lang="en-US" sz="1200" b="1"/>
              <a:t>		3 - 6 MET </a:t>
            </a:r>
            <a:r>
              <a:rPr lang="en-US" sz="1200" b="1" i="1">
                <a:solidFill>
                  <a:srgbClr val="FF0000"/>
                </a:solidFill>
              </a:rPr>
              <a:t>moderato </a:t>
            </a:r>
            <a:r>
              <a:rPr lang="en-US" sz="1200" b="1" i="1"/>
              <a:t>3,5 - 7 kcal/min </a:t>
            </a:r>
            <a:endParaRPr sz="1200" b="1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r>
              <a:rPr lang="en-US" sz="1200" b="1"/>
              <a:t>		&gt; 6 MET vigoroso &gt; </a:t>
            </a:r>
            <a:r>
              <a:rPr lang="en-US" sz="1200" b="1" i="1"/>
              <a:t>7 kcal/min </a:t>
            </a:r>
            <a:endParaRPr sz="1200" b="1"/>
          </a:p>
          <a:p>
            <a:pPr marL="45720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1600" i="1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1600" i="1"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1800" b="1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1800" b="1"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i="1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1800" b="1"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2800" b="1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266" name="Google Shape;266;p14"/>
          <p:cNvGrpSpPr/>
          <p:nvPr/>
        </p:nvGrpSpPr>
        <p:grpSpPr>
          <a:xfrm>
            <a:off x="8458200" y="304800"/>
            <a:ext cx="361474" cy="636193"/>
            <a:chOff x="4276825" y="487236"/>
            <a:chExt cx="317500" cy="419100"/>
          </a:xfrm>
        </p:grpSpPr>
        <p:sp>
          <p:nvSpPr>
            <p:cNvPr id="267" name="Google Shape;267;p14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Esempio</a:t>
            </a:r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75" name="Google Shape;2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905000"/>
            <a:ext cx="8534400" cy="443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15"/>
          <p:cNvGrpSpPr/>
          <p:nvPr/>
        </p:nvGrpSpPr>
        <p:grpSpPr>
          <a:xfrm>
            <a:off x="8458200" y="304800"/>
            <a:ext cx="361474" cy="636193"/>
            <a:chOff x="4276825" y="487236"/>
            <a:chExt cx="317500" cy="419100"/>
          </a:xfrm>
        </p:grpSpPr>
        <p:sp>
          <p:nvSpPr>
            <p:cNvPr id="277" name="Google Shape;277;p15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it-IT" b="1" dirty="0" smtClean="0"/>
              <a:t>Calcolo Del Costo Calorico Dell'esercizio Fisico</a:t>
            </a:r>
            <a:endParaRPr lang="it-IT" dirty="0"/>
          </a:p>
        </p:txBody>
      </p:sp>
      <p:sp>
        <p:nvSpPr>
          <p:cNvPr id="284" name="Google Shape;284;p16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/>
              <a:t>MET x 3,5 x peso corporeo in Kg/200 = kcal/min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1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/>
              <a:t>Esempio: Un corpo di 60 kg si allena a 7 MET sul tapis roulant.  Quante calorie deve spendere per 30 minuti?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1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/>
              <a:t>7 x 3,5 x 60/200 = 7,35 o 7 kcal/min x 30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/>
              <a:t>Costo calorico per 30 minuti di esercizio = </a:t>
            </a:r>
            <a:r>
              <a:rPr lang="en-US" sz="2000" i="1"/>
              <a:t>210 kcal</a:t>
            </a:r>
            <a:endParaRPr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3733800" y="6019800"/>
            <a:ext cx="566896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Balady GJ, Cardiology Clinics, Vol 19, No.3 Aug 2001</a:t>
            </a:r>
            <a:endParaRPr/>
          </a:p>
        </p:txBody>
      </p:sp>
      <p:grpSp>
        <p:nvGrpSpPr>
          <p:cNvPr id="286" name="Google Shape;286;p16"/>
          <p:cNvGrpSpPr/>
          <p:nvPr/>
        </p:nvGrpSpPr>
        <p:grpSpPr>
          <a:xfrm>
            <a:off x="8458200" y="354407"/>
            <a:ext cx="361474" cy="636193"/>
            <a:chOff x="4276825" y="487236"/>
            <a:chExt cx="317500" cy="419100"/>
          </a:xfrm>
        </p:grpSpPr>
        <p:sp>
          <p:nvSpPr>
            <p:cNvPr id="287" name="Google Shape;287;p16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Principio FITT</a:t>
            </a:r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696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ts val="2400"/>
              <a:buNone/>
            </a:pPr>
            <a:r>
              <a:rPr lang="en-US" sz="2000" b="1"/>
              <a:t>Tempo </a:t>
            </a:r>
            <a:r>
              <a:rPr lang="en-US" sz="3600" b="1">
                <a:solidFill>
                  <a:srgbClr val="C00000"/>
                </a:solidFill>
              </a:rPr>
              <a:t>T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600"/>
              <a:t>Quanto dura la sessione di esercizio - 20 minuti, 1 ora, 30 minuti divisi in due sessioni in un giorno? - </a:t>
            </a:r>
            <a:r>
              <a:rPr lang="en-US" sz="1600" b="1" i="1"/>
              <a:t>puntare a una media di almeno 60 minuti di attività fisica di intensità moderata o vigorosa al giorno nell'arco della settimana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ts val="2400"/>
              <a:buNone/>
            </a:pPr>
            <a:r>
              <a:rPr lang="en-US" sz="2000" b="1"/>
              <a:t>Tipo </a:t>
            </a:r>
            <a:r>
              <a:rPr lang="en-US" sz="3600" b="1">
                <a:solidFill>
                  <a:srgbClr val="C00000"/>
                </a:solidFill>
              </a:rPr>
              <a:t>T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600"/>
              <a:t>I bambini e i giovani devono svolgere 2 tipi di attività fisica alla settimana: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1600"/>
              <a:t>esercizio aerobico</a:t>
            </a:r>
            <a:endParaRPr sz="1600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1600"/>
              <a:t>esercizi per rafforzare i muscoli e le ossa</a:t>
            </a:r>
            <a:endParaRPr/>
          </a:p>
          <a:p>
            <a:pPr marL="45720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1600" i="1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1600" i="1"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1800" b="1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1800" b="1"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i="1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1800" b="1"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2800" b="1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295" name="Google Shape;295;p17"/>
          <p:cNvGrpSpPr/>
          <p:nvPr/>
        </p:nvGrpSpPr>
        <p:grpSpPr>
          <a:xfrm>
            <a:off x="8458200" y="304800"/>
            <a:ext cx="361474" cy="636193"/>
            <a:chOff x="4276825" y="487236"/>
            <a:chExt cx="317500" cy="419100"/>
          </a:xfrm>
        </p:grpSpPr>
        <p:sp>
          <p:nvSpPr>
            <p:cNvPr id="296" name="Google Shape;296;p17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en-US" dirty="0" err="1" smtClean="0"/>
              <a:t>Tipo</a:t>
            </a:r>
            <a:r>
              <a:rPr lang="en-US" dirty="0" smtClean="0"/>
              <a:t> Di </a:t>
            </a:r>
            <a:r>
              <a:rPr lang="en-US" dirty="0" err="1" smtClean="0"/>
              <a:t>Attività</a:t>
            </a:r>
            <a:r>
              <a:rPr lang="en-US" dirty="0" smtClean="0"/>
              <a:t> </a:t>
            </a:r>
            <a:r>
              <a:rPr lang="en-US" dirty="0" err="1" smtClean="0"/>
              <a:t>Fisica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7772400" cy="435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 b="1"/>
              <a:t>Aerobico/cardiovascolare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/>
              <a:t>attività sufficientemente intense ed eseguite per un tempo sufficientemente lungo da mantenere o migliorare la forma fisica di cuore e polmoni </a:t>
            </a:r>
            <a:endParaRPr sz="2000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b="1" i="1"/>
              <a:t>esempi: </a:t>
            </a:r>
            <a:r>
              <a:rPr lang="en-US" sz="2000"/>
              <a:t>camminare, fare jogging, ballare, andare in bicicletta, pallacanestro, calcio, nuoto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 b="1"/>
              <a:t>Rafforzamento muscolare 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/>
              <a:t>definito allenamento di resistenza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/>
              <a:t> queste attività mantengono o aumentano la forza, la resistenza e la potenza muscolare 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b="1" i="1"/>
              <a:t>esempi: </a:t>
            </a:r>
            <a:r>
              <a:rPr lang="en-US" sz="2000"/>
              <a:t>macchine per i pesi, pesi liberi, bande elastiche di resistenza, Pilates, attività quotidiane (sollevare bambini, portare la spesa o il bucato, salire le scale).</a:t>
            </a:r>
            <a:endParaRPr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/>
          </a:p>
          <a:p>
            <a:pPr marL="76200" lvl="0" indent="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2000" b="1"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b="1"/>
          </a:p>
          <a:p>
            <a:pPr marL="76200" lvl="0" indent="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b="1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en-US" sz="4400" dirty="0" err="1" smtClean="0"/>
              <a:t>Tipo</a:t>
            </a:r>
            <a:r>
              <a:rPr lang="en-US" sz="4400" dirty="0" smtClean="0"/>
              <a:t> Di </a:t>
            </a:r>
            <a:r>
              <a:rPr lang="en-US" sz="4400" dirty="0" err="1" smtClean="0"/>
              <a:t>Attività</a:t>
            </a:r>
            <a:r>
              <a:rPr lang="en-US" sz="4400" dirty="0" smtClean="0"/>
              <a:t> </a:t>
            </a:r>
            <a:r>
              <a:rPr lang="en-US" sz="4400" dirty="0" err="1" smtClean="0"/>
              <a:t>Fisica</a:t>
            </a:r>
            <a:endParaRPr lang="en-US" dirty="0"/>
          </a:p>
        </p:txBody>
      </p:sp>
      <p:sp>
        <p:nvSpPr>
          <p:cNvPr id="309" name="Google Shape;309;p1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7772400" cy="4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 b="1"/>
              <a:t>Allenamento alla flessibilità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/>
              <a:t>allungamento o flessione di un muscolo scheletrico fino al punto di tensione e mantenimento per alcuni secondi per aumentare l'elasticità e la gamma di movimenti intorno all'articolazione; il miglioramento della flessibilità può migliorare le prestazioni fisiche complessive di altri tipi di esercizio.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b="1" i="1"/>
              <a:t>Esempi: </a:t>
            </a:r>
            <a:r>
              <a:rPr lang="en-US" sz="2000"/>
              <a:t>allungamenti dinamici eseguiti con movimento (yoga, tai chi), allungamenti statici senza movimento (mantenendo una posizione per alcuni secondi o più), allungamenti passivi (utilizzando una forza esterna come una cinghia o una parete per mantenere una posizione allungata) e allungamenti attivi (mantenendo una posizione senza una forza esterna).</a:t>
            </a:r>
            <a:endParaRPr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lvl="0" indent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</a:pPr>
            <a:r>
              <a:rPr lang="en-US" sz="2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Numero di progetto: 2021-1-RO01- KA220-HED-38B739A3</a:t>
            </a:r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body" idx="2"/>
          </p:nvPr>
        </p:nvSpPr>
        <p:spPr>
          <a:xfrm>
            <a:off x="362794" y="3717032"/>
            <a:ext cx="4968552" cy="163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9700" lvl="0" indent="0" algn="ctr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200"/>
              <a:buNone/>
            </a:pPr>
            <a:r>
              <a:rPr lang="en-US" sz="14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Il sostegno della Commissione europea alla realizzazione di questa presentazione non costituisce un'approvazione dei contenuti, che riflettono esclusivamente il punto di vista degli autori, e la Commissione non può essere ritenuta responsabile per l'uso che può essere fatto delle informazioni in essa contenute.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None/>
            </a:pPr>
            <a:endParaRPr sz="1400">
              <a:solidFill>
                <a:schemeClr val="accent2"/>
              </a:solidFill>
            </a:endParaRPr>
          </a:p>
        </p:txBody>
      </p:sp>
      <p:sp>
        <p:nvSpPr>
          <p:cNvPr id="142" name="Google Shape;142;p2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143" name="Google Shape;143;p2"/>
          <p:cNvGrpSpPr/>
          <p:nvPr/>
        </p:nvGrpSpPr>
        <p:grpSpPr>
          <a:xfrm>
            <a:off x="8391682" y="402124"/>
            <a:ext cx="450753" cy="600944"/>
            <a:chOff x="3277794" y="2969995"/>
            <a:chExt cx="457200" cy="457200"/>
          </a:xfrm>
        </p:grpSpPr>
        <p:sp>
          <p:nvSpPr>
            <p:cNvPr id="144" name="Google Shape;144;p2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128" y="2564904"/>
            <a:ext cx="3196632" cy="268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44" y="2276873"/>
            <a:ext cx="4759052" cy="1336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en-US" sz="4400"/>
              <a:t>Tipo di attività fisica</a:t>
            </a:r>
            <a:endParaRPr/>
          </a:p>
        </p:txBody>
      </p:sp>
      <p:sp>
        <p:nvSpPr>
          <p:cNvPr id="315" name="Google Shape;315;p2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7696199" cy="44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 b="1"/>
              <a:t>Allenamento dell'equilibrio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/>
              <a:t>Queste attività hanno lo scopo di far perdere l'equilibrio per migliorare il controllo del corpo e la stabilità; possono aiutare a prevenire cadute e altre lesioni.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b="1" i="1"/>
              <a:t>esempi: </a:t>
            </a:r>
            <a:r>
              <a:rPr lang="en-US" sz="2000"/>
              <a:t>stare in piedi su un piede solo, camminare da tallone a punta in linea perfettamente retta, stare in piedi su una tavola di equilibrio o di oscillazione.</a:t>
            </a:r>
            <a:endParaRPr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 smtClean="0"/>
              <a:t>Suggerimenti</a:t>
            </a:r>
            <a:r>
              <a:rPr lang="en-US" dirty="0" smtClean="0"/>
              <a:t> Per </a:t>
            </a:r>
            <a:r>
              <a:rPr lang="en-US" dirty="0" err="1" smtClean="0"/>
              <a:t>L'implementazione</a:t>
            </a:r>
            <a:endParaRPr lang="en-US" dirty="0"/>
          </a:p>
        </p:txBody>
      </p:sp>
      <p:sp>
        <p:nvSpPr>
          <p:cNvPr id="321" name="Google Shape;321;p21"/>
          <p:cNvSpPr txBox="1">
            <a:spLocks noGrp="1"/>
          </p:cNvSpPr>
          <p:nvPr>
            <p:ph type="body" idx="1"/>
          </p:nvPr>
        </p:nvSpPr>
        <p:spPr>
          <a:xfrm>
            <a:off x="381000" y="2273566"/>
            <a:ext cx="7772399" cy="406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400"/>
              <a:t>Analizzare l'anamnesi, in particolare quella personale, e verificare l'eventuale presenza di comorbilità (ad es. diabete, ipertensione, problemi muscolo-scheletrici, ecc.).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400"/>
              <a:t>valutare l'altezza corporea (BH), il peso corporeo (BW), il BMI, la %BF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400"/>
              <a:t>scegliere un'attività fisica interessante e divertente per il bambino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400"/>
              <a:t>iniziare con attività a bassa intensità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400"/>
              <a:t>aumentare l'intensità nel tempo</a:t>
            </a:r>
            <a:endParaRPr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Risultato</a:t>
            </a:r>
            <a:endParaRPr/>
          </a:p>
        </p:txBody>
      </p:sp>
      <p:sp>
        <p:nvSpPr>
          <p:cNvPr id="327" name="Google Shape;327;p22"/>
          <p:cNvSpPr txBox="1">
            <a:spLocks noGrp="1"/>
          </p:cNvSpPr>
          <p:nvPr>
            <p:ph type="body" idx="1"/>
          </p:nvPr>
        </p:nvSpPr>
        <p:spPr>
          <a:xfrm>
            <a:off x="381000" y="2273566"/>
            <a:ext cx="7696199" cy="406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33400" lvl="0" indent="-4572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/>
              <a:t>perdita di peso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 per i bambini che presentano un IMC ≥99,6° percentile, è accettabile una perdita di peso graduale fino a un massimo di 0,5-1,0 kg al mese</a:t>
            </a:r>
            <a:endParaRPr/>
          </a:p>
          <a:p>
            <a:pPr marL="76200" lvl="0" indent="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2. colesterolo totale, trigliceridi, colesterolo ad alta densità (HDL), colesterolo a bassa densità (LDL), glicemia a digiuno da due ore, pressione arteriosa sistolica, pressione arteriosa diastolica, qualità complessiva della vita e forma fisica.</a:t>
            </a:r>
            <a:endParaRPr/>
          </a:p>
          <a:p>
            <a:pPr marL="76200" lvl="0" indent="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/>
          </a:p>
        </p:txBody>
      </p:sp>
      <p:sp>
        <p:nvSpPr>
          <p:cNvPr id="333" name="Google Shape;333;p23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34" name="Google Shape;334;p23" descr="http://www.goodnewstoronto.ca/wp-content/uploads/2015/04/exercise-rx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1" y="1828801"/>
            <a:ext cx="8001000" cy="45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Letteratura</a:t>
            </a:r>
            <a:endParaRPr/>
          </a:p>
        </p:txBody>
      </p:sp>
      <p:sp>
        <p:nvSpPr>
          <p:cNvPr id="340" name="Google Shape;340;p2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7848600" cy="443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/>
              <a:t>Busnatu, S.S.; Serbanoiu, L.I.; Lacraru, A.E.; Andrei, C.L.; Jercalau, C.E.; Stoian, M.; Stoian, A. Effetti dell'esercizio fisico nel migliorare i fattori di rischio cardiometabolico nei bambini sovrappeso.</a:t>
            </a:r>
            <a:br>
              <a:rPr lang="en-US" sz="1400"/>
            </a:br>
            <a:r>
              <a:rPr lang="en-US" sz="1400"/>
              <a:t>fattori di rischio cardiometabolico nei bambini in sovrappeso: Una revisione sistematica e una meta-analisi. Sanità 2022, 10, 82</a:t>
            </a:r>
            <a:endParaRPr sz="1400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/>
              <a:t>Bull, F.C.; Al-Ansari, S.S.; Biddle, S.; Borodulin, K.; Buman, M.P.; Cardon, G.; Carty, C.; Chaput, J.P.; Chastin, S.; Chou, R.; et al.</a:t>
            </a:r>
            <a:br>
              <a:rPr lang="en-US" sz="1400"/>
            </a:br>
            <a:r>
              <a:rPr lang="en-US" sz="1400"/>
              <a:t>Linee guida 2020 dell'Organizzazione Mondiale della Sanità sull'attività fisica e il comportamento sedentario. Br. J. Sports Med. 2020, 54, 1451-1462.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/>
              <a:t>García-Hermoso, A.; Ramírez-Vélez, R.; Ramírez-Campillo, R.; Peterson, M.D.; Martínez-Vizcaíno, V. Esercizio aerobico e di resistenza concomitante rispetto al solo esercizio aerobico per migliorare i risultati di salute nell'obesità pediatrica.</a:t>
            </a:r>
            <a:br>
              <a:rPr lang="en-US" sz="1400"/>
            </a:br>
            <a:r>
              <a:rPr lang="en-US" sz="1400"/>
              <a:t>esercizio di resistenza rispetto al solo esercizio aerobico per migliorare i risultati di salute nell'obesità pediatrica: Una revisione sistematica e una</a:t>
            </a:r>
            <a:br>
              <a:rPr lang="en-US" sz="1400"/>
            </a:br>
            <a:r>
              <a:rPr lang="en-US" sz="1400"/>
              <a:t>meta-analisi. Br. J. Sports Med. 2018, 52, 161-166. [CrossRef] [PubMed]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/>
              <a:t>Li, D.; Chen, P. Gli effetti di diverse modalità di esercizio fisico nel trattamento dei fattori di rischio cardiometabolico negli adolescenti obesi.</a:t>
            </a:r>
            <a:br>
              <a:rPr lang="en-US" sz="1400"/>
            </a:br>
            <a:r>
              <a:rPr lang="en-US" sz="1400"/>
              <a:t>con comportamento sedentario - una revisione sistematica e una meta-analisi di studi controllati e randomizzati. Bambini 2021, 8, 1062.</a:t>
            </a:r>
            <a:br>
              <a:rPr lang="en-US" sz="1400"/>
            </a:br>
            <a:r>
              <a:rPr lang="en-US" sz="1400"/>
              <a:t>[CrossRef]</a:t>
            </a:r>
            <a:endParaRPr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200"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200"/>
          </a:p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/>
          </a:p>
          <a:p>
            <a:pPr marL="76200" lvl="0" indent="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Letteratura</a:t>
            </a:r>
            <a:endParaRPr/>
          </a:p>
        </p:txBody>
      </p:sp>
      <p:sp>
        <p:nvSpPr>
          <p:cNvPr id="346" name="Google Shape;346;p2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7696200" cy="443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/>
              <a:t>Ells, L.J.; Rees, K.; Brown, T.; Mead, E.; Al-Khudairy, L.; Azevedo, L.; McGeechan, G.J.; Baur, L.; Loveman, E.; Clements, H.</a:t>
            </a:r>
            <a:br>
              <a:rPr lang="en-US" sz="1200"/>
            </a:br>
            <a:r>
              <a:rPr lang="en-US" sz="1200"/>
              <a:t>Interventi per il trattamento di bambini e adolescenti con sovrappeso e obesità: Una panoramica delle revisioni Cochrane. Int. J. Obes.</a:t>
            </a:r>
            <a:br>
              <a:rPr lang="en-US" sz="1200"/>
            </a:br>
            <a:r>
              <a:rPr lang="en-US" sz="1200"/>
              <a:t>2018, 42, 1823-1833. [CrossRef] [PubMed]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b="1"/>
              <a:t>Linee guida per il trattamento dell'obesità infantile e adolescenziale: A systematic review, </a:t>
            </a:r>
            <a:r>
              <a:rPr lang="en-US" sz="1200"/>
              <a:t>Front Nutr. 2022; 9: 902865. Pubblicato online il 12 ottobre 2022. doi: </a:t>
            </a:r>
            <a:r>
              <a:rPr lang="en-US" sz="1200" u="sng">
                <a:solidFill>
                  <a:schemeClr val="hlink"/>
                </a:solidFill>
                <a:hlinkClick r:id="rId3"/>
              </a:rPr>
              <a:t>10.3389/fnut.2022.902865 </a:t>
            </a:r>
            <a:r>
              <a:rPr lang="en-US" sz="1200" u="sng">
                <a:solidFill>
                  <a:schemeClr val="hlink"/>
                </a:solidFill>
                <a:hlinkClick r:id="rId4"/>
              </a:rPr>
              <a:t>Louise Tully</a:t>
            </a:r>
            <a:r>
              <a:rPr lang="en-US" sz="1200"/>
              <a:t>,</a:t>
            </a:r>
            <a:r>
              <a:rPr lang="en-US" sz="1200" baseline="30000"/>
              <a:t> 1 </a:t>
            </a:r>
            <a:r>
              <a:rPr lang="en-US" sz="1200" u="sng">
                <a:solidFill>
                  <a:schemeClr val="hlink"/>
                </a:solidFill>
                <a:hlinkClick r:id="rId5"/>
              </a:rPr>
              <a:t> Niamh Arthurs</a:t>
            </a:r>
            <a:r>
              <a:rPr lang="en-US" sz="1200"/>
              <a:t>,</a:t>
            </a:r>
            <a:r>
              <a:rPr lang="en-US" sz="1200" baseline="30000"/>
              <a:t> 1 , 2 </a:t>
            </a:r>
            <a:r>
              <a:rPr lang="en-US" sz="1200" u="sng">
                <a:solidFill>
                  <a:schemeClr val="hlink"/>
                </a:solidFill>
                <a:hlinkClick r:id="rId6"/>
              </a:rPr>
              <a:t> Cathy Wyse</a:t>
            </a:r>
            <a:r>
              <a:rPr lang="en-US" sz="1200"/>
              <a:t>,</a:t>
            </a:r>
            <a:r>
              <a:rPr lang="en-US" sz="1200" baseline="30000"/>
              <a:t> 1 </a:t>
            </a:r>
            <a:r>
              <a:rPr lang="en-US" sz="1200" u="sng">
                <a:solidFill>
                  <a:schemeClr val="hlink"/>
                </a:solidFill>
                <a:hlinkClick r:id="rId7"/>
              </a:rPr>
              <a:t> Sarah Browne</a:t>
            </a:r>
            <a:r>
              <a:rPr lang="en-US" sz="1200"/>
              <a:t>,</a:t>
            </a:r>
            <a:r>
              <a:rPr lang="en-US" sz="1200" baseline="30000"/>
              <a:t> 3 </a:t>
            </a:r>
            <a:r>
              <a:rPr lang="en-US" sz="1200" u="sng">
                <a:solidFill>
                  <a:schemeClr val="hlink"/>
                </a:solidFill>
                <a:hlinkClick r:id="rId8"/>
              </a:rPr>
              <a:t> Lucinda Case</a:t>
            </a:r>
            <a:r>
              <a:rPr lang="en-US" sz="1200"/>
              <a:t>,</a:t>
            </a:r>
            <a:r>
              <a:rPr lang="en-US" sz="1200" baseline="30000"/>
              <a:t> 2 </a:t>
            </a:r>
            <a:r>
              <a:rPr lang="en-US" sz="1200" u="sng">
                <a:solidFill>
                  <a:schemeClr val="hlink"/>
                </a:solidFill>
                <a:hlinkClick r:id="rId9"/>
              </a:rPr>
              <a:t> Lois McCrea</a:t>
            </a:r>
            <a:r>
              <a:rPr lang="en-US" sz="1200"/>
              <a:t>,</a:t>
            </a:r>
            <a:r>
              <a:rPr lang="en-US" sz="1200" baseline="30000"/>
              <a:t> 2 </a:t>
            </a:r>
            <a:r>
              <a:rPr lang="en-US" sz="1200" u="sng">
                <a:solidFill>
                  <a:schemeClr val="hlink"/>
                </a:solidFill>
                <a:hlinkClick r:id="rId10"/>
              </a:rPr>
              <a:t> Jean M. O'Connell</a:t>
            </a:r>
            <a:r>
              <a:rPr lang="en-US" sz="1200"/>
              <a:t>,</a:t>
            </a:r>
            <a:r>
              <a:rPr lang="en-US" sz="1200" baseline="30000"/>
              <a:t> 4 </a:t>
            </a:r>
            <a:r>
              <a:rPr lang="en-US" sz="1200" u="sng">
                <a:solidFill>
                  <a:schemeClr val="hlink"/>
                </a:solidFill>
                <a:hlinkClick r:id="rId11"/>
              </a:rPr>
              <a:t> Clodagh S. O'Gorman</a:t>
            </a:r>
            <a:r>
              <a:rPr lang="en-US" sz="1200"/>
              <a:t>,</a:t>
            </a:r>
            <a:r>
              <a:rPr lang="en-US" sz="1200" baseline="30000"/>
              <a:t> 5 , 6 </a:t>
            </a:r>
            <a:r>
              <a:rPr lang="en-US" sz="1200" u="sng">
                <a:solidFill>
                  <a:schemeClr val="hlink"/>
                </a:solidFill>
                <a:hlinkClick r:id="rId12"/>
              </a:rPr>
              <a:t> Susan M. Smith</a:t>
            </a:r>
            <a:r>
              <a:rPr lang="en-US" sz="1200"/>
              <a:t>,</a:t>
            </a:r>
            <a:r>
              <a:rPr lang="en-US" sz="1200" baseline="30000"/>
              <a:t> 7 </a:t>
            </a:r>
            <a:r>
              <a:rPr lang="en-US" sz="1200" u="sng">
                <a:solidFill>
                  <a:schemeClr val="hlink"/>
                </a:solidFill>
                <a:hlinkClick r:id="rId13"/>
              </a:rPr>
              <a:t> Aisling Walsh</a:t>
            </a:r>
            <a:r>
              <a:rPr lang="en-US" sz="1200"/>
              <a:t>,</a:t>
            </a:r>
            <a:r>
              <a:rPr lang="en-US" sz="1200" baseline="30000"/>
              <a:t> 8 </a:t>
            </a:r>
            <a:r>
              <a:rPr lang="en-US" sz="1200" u="sng">
                <a:solidFill>
                  <a:schemeClr val="hlink"/>
                </a:solidFill>
                <a:hlinkClick r:id="rId14"/>
              </a:rPr>
              <a:t> Fiona Ward</a:t>
            </a:r>
            <a:r>
              <a:rPr lang="en-US" sz="1200"/>
              <a:t>,</a:t>
            </a:r>
            <a:r>
              <a:rPr lang="en-US" sz="1200" baseline="30000"/>
              <a:t> 9 </a:t>
            </a:r>
            <a:r>
              <a:rPr lang="en-US" sz="1200"/>
              <a:t> e </a:t>
            </a:r>
            <a:r>
              <a:rPr lang="en-US" sz="1200" u="sng">
                <a:solidFill>
                  <a:schemeClr val="hlink"/>
                </a:solidFill>
                <a:hlinkClick r:id="rId15"/>
              </a:rPr>
              <a:t>Grace O'Malley</a:t>
            </a:r>
            <a:r>
              <a:rPr lang="en-US" sz="1200" baseline="30000"/>
              <a:t> 1 , 2 ,</a:t>
            </a:r>
            <a:endParaRPr sz="1200"/>
          </a:p>
          <a:p>
            <a:pPr marL="76200" lvl="0" indent="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/>
              <a:t>Definizione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smtClean="0"/>
              <a:t>Termini</a:t>
            </a:r>
            <a:endParaRPr dirty="0"/>
          </a:p>
        </p:txBody>
      </p:sp>
      <p:sp>
        <p:nvSpPr>
          <p:cNvPr id="154" name="Google Shape;154;p3"/>
          <p:cNvSpPr txBox="1">
            <a:spLocks noGrp="1"/>
          </p:cNvSpPr>
          <p:nvPr>
            <p:ph type="body" idx="1"/>
          </p:nvPr>
        </p:nvSpPr>
        <p:spPr>
          <a:xfrm>
            <a:off x="614975" y="2131700"/>
            <a:ext cx="7309800" cy="4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800" b="1"/>
              <a:t>Attività fisica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i="1"/>
              <a:t> qualsiasi movimento corporeo </a:t>
            </a:r>
            <a:r>
              <a:rPr lang="en-US" sz="2000"/>
              <a:t>prodotto dai muscoli scheletrici che comporta un dispendio energetico superiore ai livelli di riposo (basali)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b="1"/>
              <a:t>Il dispendio energetico è </a:t>
            </a:r>
            <a:r>
              <a:rPr lang="en-US" sz="2000"/>
              <a:t>misurato in due modi: MET (equivalenti metabolici di attività) e Kcal (chilocalorie).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/>
              <a:t>Comprende l'esercizio fisico, lo sport e le attività fisiche svolte nell'ambito della vita quotidiana, dell'occupazione, del tempo libero e del trasporto attivo.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800" b="1"/>
              <a:t> Esercizio</a:t>
            </a:r>
            <a:endParaRPr/>
          </a:p>
          <a:p>
            <a:pPr marL="457200" lvl="0" indent="-381000" algn="just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/>
              <a:t>attività fisica </a:t>
            </a:r>
            <a:r>
              <a:rPr lang="en-US" sz="2000" b="1"/>
              <a:t>pianificata, strutturata </a:t>
            </a:r>
            <a:r>
              <a:rPr lang="en-US" sz="2000"/>
              <a:t>e </a:t>
            </a:r>
            <a:r>
              <a:rPr lang="en-US" sz="2000" b="1"/>
              <a:t>ripetitiva</a:t>
            </a:r>
            <a:r>
              <a:rPr lang="en-US" sz="2000"/>
              <a:t>, che ha come </a:t>
            </a:r>
            <a:r>
              <a:rPr lang="en-US" sz="2000" b="1"/>
              <a:t>obiettivo </a:t>
            </a:r>
            <a:r>
              <a:rPr lang="en-US" sz="2000"/>
              <a:t>finale o intermedio il miglioramento della </a:t>
            </a:r>
            <a:r>
              <a:rPr lang="en-US" sz="2000" b="1"/>
              <a:t>forma fisica.</a:t>
            </a:r>
            <a:endParaRPr/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/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2800" b="1"/>
          </a:p>
          <a:p>
            <a:pPr marL="45720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156" name="Google Shape;156;p3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157" name="Google Shape;157;p3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9" name="Google Shape;159;p3" descr="loving your body as an overweight cycli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2504" y="1568115"/>
            <a:ext cx="129977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" descr="Exercise and Children: The Benefit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8550" y="6096000"/>
            <a:ext cx="1447799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/>
              <a:t>Definizione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smtClean="0"/>
              <a:t>Termini </a:t>
            </a:r>
            <a:endParaRPr dirty="0"/>
          </a:p>
        </p:txBody>
      </p:sp>
      <p:sp>
        <p:nvSpPr>
          <p:cNvPr id="166" name="Google Shape;166;p4"/>
          <p:cNvSpPr txBox="1">
            <a:spLocks noGrp="1"/>
          </p:cNvSpPr>
          <p:nvPr>
            <p:ph type="body" idx="1"/>
          </p:nvPr>
        </p:nvSpPr>
        <p:spPr>
          <a:xfrm>
            <a:off x="381000" y="1828800"/>
            <a:ext cx="76962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800" b="1"/>
              <a:t>Forma fisica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b="1"/>
              <a:t>capacità di svolgere le attività quotidiane </a:t>
            </a:r>
            <a:r>
              <a:rPr lang="en-US" sz="2000"/>
              <a:t>con vigore e prontezza, senza affaticarsi eccessivamente e con un'ampia energia per godersi le attività del tempo libero e per far fronte a emergenze impreviste</a:t>
            </a:r>
            <a:endParaRPr sz="2000"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/>
              <a:t>Si tratta di attributi misurabili relativi alla salute e all'abilità che comprendono l'</a:t>
            </a:r>
            <a:r>
              <a:rPr lang="en-US" sz="2000" b="1"/>
              <a:t>idoneità cardiorespiratoria, la forza e la resistenza muscolare, la composizione corporea e la flessibilità, l'equilibrio, l'agilità, il tempo di reazione e la </a:t>
            </a:r>
            <a:r>
              <a:rPr lang="en-US" sz="1800" b="1"/>
              <a:t>potenza.</a:t>
            </a:r>
            <a:endParaRPr sz="1800" b="1"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800" b="1"/>
              <a:t>Inattività fisica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/>
              <a:t>livello di attività fisica insufficiente a soddisfare le attuali raccomandazioni di attività fisica</a:t>
            </a:r>
            <a:endParaRPr sz="2000"/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1800" b="1"/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				&lt; 60 min/giorno di MVPA</a:t>
            </a:r>
            <a:endParaRPr sz="1800"/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1800" b="1"/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/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/>
          </a:p>
          <a:p>
            <a:pPr marL="45720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/>
          </a:p>
          <a:p>
            <a:pPr marL="45720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/>
          </a:p>
        </p:txBody>
      </p:sp>
      <p:grpSp>
        <p:nvGrpSpPr>
          <p:cNvPr id="167" name="Google Shape;167;p4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168" name="Google Shape;168;p4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0" y="5181600"/>
            <a:ext cx="13716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/>
              <a:t>Definizione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smtClean="0"/>
              <a:t>Termini</a:t>
            </a:r>
            <a:endParaRPr dirty="0"/>
          </a:p>
        </p:txBody>
      </p:sp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696199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800" b="1"/>
              <a:t>Spesa energetica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b="1"/>
              <a:t>MET - </a:t>
            </a:r>
            <a:r>
              <a:rPr lang="en-US" sz="2000"/>
              <a:t>il rapporto tra il tasso di energia speso durante un'attività e il tasso di energia speso a riposo.</a:t>
            </a:r>
            <a:endParaRPr sz="2000"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000"/>
              <a:t> un MET è la </a:t>
            </a:r>
            <a:r>
              <a:rPr lang="en-US" sz="2000" b="1" i="1"/>
              <a:t>velocità di EE mentre si è seduti a riposo</a:t>
            </a:r>
            <a:r>
              <a:rPr lang="en-US" sz="2000"/>
              <a:t>; è pari all'assorbimento di ossigeno di </a:t>
            </a:r>
            <a:r>
              <a:rPr lang="en-US" sz="2000" b="1" i="1"/>
              <a:t>3,5 mL ∙ kg</a:t>
            </a:r>
            <a:r>
              <a:rPr lang="en-US" sz="2000" b="1" i="1" baseline="30000"/>
              <a:t>−1</a:t>
            </a:r>
            <a:r>
              <a:rPr lang="en-US" sz="2000" b="1" i="1"/>
              <a:t> ∙ min</a:t>
            </a:r>
            <a:r>
              <a:rPr lang="en-US" sz="2000" b="1" i="1" baseline="30000"/>
              <a:t>−1 </a:t>
            </a:r>
            <a:endParaRPr sz="2000" b="1" i="1" baseline="30000"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b="1"/>
              <a:t>Kcal - </a:t>
            </a:r>
            <a:r>
              <a:rPr lang="en-US" sz="2000"/>
              <a:t>L'energia necessaria per aumentare di 1° C la temperatura di 1 kg di acqua.</a:t>
            </a:r>
            <a:endParaRPr sz="2000"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000"/>
              <a:t>è possibile convertire MET in kcal ∙ min</a:t>
            </a:r>
            <a:r>
              <a:rPr lang="en-US" sz="2000" baseline="30000"/>
              <a:t>−1</a:t>
            </a:r>
            <a:r>
              <a:rPr lang="en-US" sz="2000"/>
              <a:t> :</a:t>
            </a:r>
            <a:endParaRPr/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	kcal - min</a:t>
            </a:r>
            <a:r>
              <a:rPr lang="en-US" sz="1800" baseline="30000"/>
              <a:t>−1</a:t>
            </a:r>
            <a:r>
              <a:rPr lang="en-US" sz="1800"/>
              <a:t> = [(METs × 3,5 mL ∙ kg</a:t>
            </a:r>
            <a:r>
              <a:rPr lang="en-US" sz="1800" baseline="30000"/>
              <a:t>−1</a:t>
            </a:r>
            <a:r>
              <a:rPr lang="en-US" sz="1800"/>
              <a:t> ∙ min</a:t>
            </a:r>
            <a:r>
              <a:rPr lang="en-US" sz="1800" baseline="30000"/>
              <a:t>−1</a:t>
            </a:r>
            <a:r>
              <a:rPr lang="en-US" sz="1800"/>
              <a:t> × peso corporeo in kg) ÷ 1000)] × 5</a:t>
            </a:r>
            <a:endParaRPr sz="1800"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1800"/>
              <a:t>ESEMPIO di dispendio energetico: 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1800" b="1" i="1"/>
              <a:t>Jogging (a ~7 METs) per 30 min su 3 giorni</a:t>
            </a:r>
            <a:r>
              <a:rPr lang="en-US" sz="1800" b="1"/>
              <a:t> ∙ </a:t>
            </a:r>
            <a:r>
              <a:rPr lang="en-US" sz="1800" b="1" i="1"/>
              <a:t>settimana</a:t>
            </a:r>
            <a:r>
              <a:rPr lang="en-US" sz="1800" b="1" baseline="30000"/>
              <a:t>−</a:t>
            </a:r>
            <a:r>
              <a:rPr lang="en-US" sz="1800" b="1" i="1" baseline="30000"/>
              <a:t>1</a:t>
            </a:r>
            <a:r>
              <a:rPr lang="en-US" sz="1800" b="1" i="1"/>
              <a:t> per un uomo di 50 kg:</a:t>
            </a:r>
            <a:endParaRPr sz="1800" b="1" i="1"/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r>
              <a:rPr lang="en-US" sz="1600" i="1"/>
              <a:t>	 7 MET × 30 min × 3 volte alla settimana = </a:t>
            </a:r>
            <a:r>
              <a:rPr lang="en-US" sz="1600" b="1" i="1"/>
              <a:t>630 MET-min - sett.</a:t>
            </a:r>
            <a:r>
              <a:rPr lang="en-US" sz="1600" b="1" baseline="30000"/>
              <a:t>−</a:t>
            </a:r>
            <a:r>
              <a:rPr lang="en-US" sz="1600" b="1" i="1" baseline="30000"/>
              <a:t>1</a:t>
            </a:r>
            <a:endParaRPr sz="1600" b="1" i="1" baseline="30000"/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r>
              <a:rPr lang="en-US" sz="1600" b="1" i="1" baseline="30000"/>
              <a:t>	</a:t>
            </a:r>
            <a:r>
              <a:rPr lang="en-US" sz="1600" i="1"/>
              <a:t>[(7 METs × 3,5 mL</a:t>
            </a:r>
            <a:r>
              <a:rPr lang="en-US" sz="1600"/>
              <a:t> ∙ </a:t>
            </a:r>
            <a:r>
              <a:rPr lang="en-US" sz="1600" i="1"/>
              <a:t>kg</a:t>
            </a:r>
            <a:r>
              <a:rPr lang="en-US" sz="1600" baseline="30000"/>
              <a:t>−</a:t>
            </a:r>
            <a:r>
              <a:rPr lang="en-US" sz="1600" i="1" baseline="30000"/>
              <a:t>1</a:t>
            </a:r>
            <a:r>
              <a:rPr lang="en-US" sz="1600"/>
              <a:t> ∙ </a:t>
            </a:r>
            <a:r>
              <a:rPr lang="en-US" sz="1600" i="1"/>
              <a:t>min</a:t>
            </a:r>
            <a:r>
              <a:rPr lang="en-US" sz="1600" baseline="30000"/>
              <a:t>−</a:t>
            </a:r>
            <a:r>
              <a:rPr lang="en-US" sz="1600" i="1" baseline="30000"/>
              <a:t>1</a:t>
            </a:r>
            <a:r>
              <a:rPr lang="en-US" sz="1600" i="1"/>
              <a:t> × 50 kg) </a:t>
            </a:r>
            <a:r>
              <a:rPr lang="en-US" sz="1600"/>
              <a:t>÷ </a:t>
            </a:r>
            <a:r>
              <a:rPr lang="en-US" sz="1600" i="1"/>
              <a:t>1000)] × </a:t>
            </a:r>
            <a:r>
              <a:rPr lang="en-US" sz="1600" b="1" i="1">
                <a:solidFill>
                  <a:schemeClr val="tx1"/>
                </a:solidFill>
              </a:rPr>
              <a:t>5 </a:t>
            </a:r>
            <a:r>
              <a:rPr lang="en-US" sz="1600" i="1"/>
              <a:t>= </a:t>
            </a:r>
            <a:r>
              <a:rPr lang="en-US" sz="1600" b="1" i="1"/>
              <a:t>6,125 kcal - min</a:t>
            </a:r>
            <a:r>
              <a:rPr lang="en-US" sz="1600" b="1" baseline="30000"/>
              <a:t>−</a:t>
            </a:r>
            <a:r>
              <a:rPr lang="en-US" sz="1600" b="1" i="1" baseline="30000"/>
              <a:t>1</a:t>
            </a:r>
            <a:endParaRPr sz="1600" b="1" i="1" baseline="30000"/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r>
              <a:rPr lang="en-US" sz="1600" b="1" i="1" baseline="30000"/>
              <a:t>	</a:t>
            </a:r>
            <a:r>
              <a:rPr lang="en-US" sz="1600" i="1"/>
              <a:t>6,125 kcal</a:t>
            </a:r>
            <a:r>
              <a:rPr lang="en-US" sz="1600"/>
              <a:t> ∙ </a:t>
            </a:r>
            <a:r>
              <a:rPr lang="en-US" sz="1600" i="1"/>
              <a:t>min</a:t>
            </a:r>
            <a:r>
              <a:rPr lang="en-US" sz="1600" baseline="30000"/>
              <a:t>−</a:t>
            </a:r>
            <a:r>
              <a:rPr lang="en-US" sz="1600" i="1" baseline="30000"/>
              <a:t>1</a:t>
            </a:r>
            <a:r>
              <a:rPr lang="en-US" sz="1600" i="1"/>
              <a:t> × 30 min × 3 volte a settimana = </a:t>
            </a:r>
            <a:r>
              <a:rPr lang="en-US" sz="1600" b="1" i="1"/>
              <a:t>551,25 kcal - sett.</a:t>
            </a:r>
            <a:r>
              <a:rPr lang="en-US" sz="1600" b="1" baseline="30000"/>
              <a:t>−</a:t>
            </a:r>
            <a:r>
              <a:rPr lang="en-US" sz="1600" b="1" i="1" baseline="30000"/>
              <a:t>1</a:t>
            </a:r>
            <a:endParaRPr/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1800" b="1" i="1" baseline="30000"/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1800" b="1" i="1" baseline="30000"/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1800" b="1" i="1" baseline="30000"/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1800" b="1" i="1"/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1800"/>
          </a:p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177" name="Google Shape;177;p5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178" name="Google Shape;178;p5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/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8686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86" name="Google Shape;186;p6" descr="How much physical activity do children need? | Physical Activity | DNPAO |  CD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981200"/>
            <a:ext cx="2819401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 descr="Kids Bike Size Chart: The Definitive Guide to Kids Bike Sizes + Infographic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000" y="1981200"/>
            <a:ext cx="2667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 descr="Safe exercise for children | healthdirec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200" y="4114800"/>
            <a:ext cx="6934201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6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190" name="Google Shape;190;p6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Effetti dell'attività fisica</a:t>
            </a:r>
            <a:endParaRPr/>
          </a:p>
        </p:txBody>
      </p:sp>
      <p:sp>
        <p:nvSpPr>
          <p:cNvPr id="197" name="Google Shape;197;p7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98" name="Google Shape;198;p7"/>
          <p:cNvPicPr preferRelativeResize="0">
            <a:picLocks noGrp="1"/>
          </p:cNvPicPr>
          <p:nvPr>
            <p:ph type="body"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2362200"/>
            <a:ext cx="5486400" cy="373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7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201" name="Google Shape;201;p7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7727829-4441-6B62-5B75-56C73DEC0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sr-Latn-R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/>
              <a:t>Effetti</a:t>
            </a:r>
            <a:r>
              <a:rPr lang="en-US" dirty="0"/>
              <a:t> </a:t>
            </a:r>
            <a:r>
              <a:rPr lang="en-US" dirty="0" err="1" smtClean="0"/>
              <a:t>dell‘Attività</a:t>
            </a: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dirty="0" err="1" smtClean="0"/>
              <a:t>isica</a:t>
            </a:r>
            <a:endParaRPr dirty="0"/>
          </a:p>
        </p:txBody>
      </p:sp>
      <p:sp>
        <p:nvSpPr>
          <p:cNvPr id="208" name="Google Shape;208;p8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09" name="Google Shape;209;p8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286000"/>
            <a:ext cx="7315200" cy="381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8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211" name="Google Shape;211;p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F</a:t>
            </a:r>
            <a:r>
              <a:rPr lang="en-US" dirty="0" err="1" smtClean="0"/>
              <a:t>isica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R</a:t>
            </a:r>
            <a:r>
              <a:rPr lang="en-US" dirty="0" err="1" smtClean="0"/>
              <a:t>accomandazioni</a:t>
            </a:r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dirty="0" smtClean="0"/>
              <a:t>enerali</a:t>
            </a:r>
            <a:endParaRPr dirty="0"/>
          </a:p>
        </p:txBody>
      </p:sp>
      <p:sp>
        <p:nvSpPr>
          <p:cNvPr id="218" name="Google Shape;218;p9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8077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1524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1"/>
              <a:t>Raccomandazioni globali sulle attività fisiche per la salute, OMS, 2011 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u="sng"/>
              <a:t> l'attività fisica non deve essere confusa con lo sport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1800"/>
              <a:t>comprende lo sport, l'esercizio fisico, il gioco, le passeggiate, le faccende domestiche.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u="sng"/>
              <a:t>attività fisica a intensità moderata e vigorosa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1800"/>
              <a:t>Quanto duramente una persona si impegna per svolgere un'attività fisica".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1800"/>
              <a:t>attività di intensità moderata: ad esempio, ballo, camminata veloce, lavori di casa.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1800"/>
              <a:t>attività ad alta intensità: ad esempio, corsa, ciclismo veloce, nuoto veloce.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u="sng"/>
              <a:t>Accumulare l'attività fisica durante la settimana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1800"/>
              <a:t>raggiungere l'obiettivo di 60 minuti al giorno o 150 minuti alla settimana svolgendo le attività in più sessioni più brevi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u="sng"/>
              <a:t>fare un po' di attività fisica è meglio che non farne nessuna</a:t>
            </a:r>
            <a:endParaRPr/>
          </a:p>
          <a:p>
            <a:pPr marL="457200" lvl="0" indent="-15240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1800"/>
              <a:t>benefici aggiuntivi per la salute quando si diventa più attivi</a:t>
            </a:r>
            <a:endParaRPr/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2000" u="sng"/>
          </a:p>
          <a:p>
            <a:pPr marL="45720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/>
          </a:p>
          <a:p>
            <a:pPr marL="45720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</a:pPr>
            <a:endParaRPr sz="2800" b="1"/>
          </a:p>
        </p:txBody>
      </p:sp>
      <p:grpSp>
        <p:nvGrpSpPr>
          <p:cNvPr id="219" name="Google Shape;219;p9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220" name="Google Shape;220;p9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6"/>
  <p:tag name="AS_OS" val="Unix 5.15.0.1035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1651</Words>
  <Application>Microsoft Office PowerPoint</Application>
  <PresentationFormat>On-screen Show (4:3)</PresentationFormat>
  <Paragraphs>166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Barlow SemiBold</vt:lpstr>
      <vt:lpstr>Calibri</vt:lpstr>
      <vt:lpstr>Noto Sans Symbols</vt:lpstr>
      <vt:lpstr>Office Theme</vt:lpstr>
      <vt:lpstr> Terapia dell‘Esercizio  nel Trattamento dell‘Obesità - Definizione, Significato e Applicazione  Sanja Mazić-Danka Sinadinović- Stevan Mijomanović- Irena Aleksić-Hajduković</vt:lpstr>
      <vt:lpstr>Numero di progetto: 2021-1-RO01- KA220-HED-38B739A3</vt:lpstr>
      <vt:lpstr>Definizione dei Termini</vt:lpstr>
      <vt:lpstr>Definizione dei Termini </vt:lpstr>
      <vt:lpstr>Definizione dei Termini</vt:lpstr>
      <vt:lpstr>PowerPoint Presentation</vt:lpstr>
      <vt:lpstr>Effetti dell'attività fisica</vt:lpstr>
      <vt:lpstr>Effetti dell‘Attività Fisica</vt:lpstr>
      <vt:lpstr>Attività Fisica - Raccomandazioni Generali</vt:lpstr>
      <vt:lpstr>Raccomandazioni per i Bambini dai 5 ai 17 Anni</vt:lpstr>
      <vt:lpstr>Attività Fisica - Raccomandazioni per i Bambini in Sovrappeso e Obesi</vt:lpstr>
      <vt:lpstr>Attività Fisica - Raccomandazioni Per I Bambini In Sovrappeso E Obesi</vt:lpstr>
      <vt:lpstr>Attività Fisica - Raccomandazioni Per I Bambini In Sovrappeso E Obesi</vt:lpstr>
      <vt:lpstr>Principio FITT</vt:lpstr>
      <vt:lpstr>Esempio</vt:lpstr>
      <vt:lpstr>Calcolo Del Costo Calorico Dell'esercizio Fisico</vt:lpstr>
      <vt:lpstr>Principio FITT</vt:lpstr>
      <vt:lpstr>Tipo Di Attività Fisica</vt:lpstr>
      <vt:lpstr>Tipo Di Attività Fisica</vt:lpstr>
      <vt:lpstr>Tipo di attività fisica</vt:lpstr>
      <vt:lpstr>Suggerimenti Per L'implementazione</vt:lpstr>
      <vt:lpstr>Risultato</vt:lpstr>
      <vt:lpstr>PowerPoint Presentation</vt:lpstr>
      <vt:lpstr>Letteratura</vt:lpstr>
      <vt:lpstr>Letteratura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therapy  in treating obesity – definition, significance and application  Sanja Mazić·Danka Sinadinović· Stevan Mijomanović· Irena Aleksić-Hajduković</dc:title>
  <dc:creator>Korisnik</dc:creator>
  <cp:keywords>, docId:0B1FEC4FF827DD4434B291C16175AD97</cp:keywords>
  <cp:lastModifiedBy>andrea.anzanello@outlook.it</cp:lastModifiedBy>
  <cp:revision>4</cp:revision>
  <dcterms:created xsi:type="dcterms:W3CDTF">2022-10-29T12:02:35Z</dcterms:created>
  <dcterms:modified xsi:type="dcterms:W3CDTF">2023-05-17T09:27:43Z</dcterms:modified>
</cp:coreProperties>
</file>