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embeddedFontLst>
    <p:embeddedFont>
      <p:font typeface="Barlow SemiBold" panose="020B060402020202020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gKrL/s+jDP478Ww0UiiX7qi/Us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84426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7"/>
          <p:cNvSpPr/>
          <p:nvPr/>
        </p:nvSpPr>
        <p:spPr>
          <a:xfrm>
            <a:off x="0" y="0"/>
            <a:ext cx="9144000" cy="6858000"/>
          </a:xfrm>
          <a:prstGeom prst="rect">
            <a:avLst/>
          </a:prstGeom>
          <a:gradFill>
            <a:gsLst>
              <a:gs pos="0">
                <a:srgbClr val="FFFFFF">
                  <a:alpha val="46274"/>
                </a:srgbClr>
              </a:gs>
              <a:gs pos="50000">
                <a:srgbClr val="FFFFFF">
                  <a:alpha val="46274"/>
                </a:srgbClr>
              </a:gs>
              <a:gs pos="100000">
                <a:srgbClr val="FFFFFF">
                  <a:alpha val="46274"/>
                </a:srgbClr>
              </a:gs>
            </a:gsLst>
            <a:lin ang="5400012"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nvGrpSpPr>
          <p:cNvPr id="17" name="Google Shape;17;p27"/>
          <p:cNvGrpSpPr/>
          <p:nvPr/>
        </p:nvGrpSpPr>
        <p:grpSpPr>
          <a:xfrm rot="10800000" flipH="1">
            <a:off x="341404" y="4166473"/>
            <a:ext cx="8801750" cy="2691632"/>
            <a:chOff x="-4395163" y="751996"/>
            <a:chExt cx="13539072" cy="3105253"/>
          </a:xfrm>
        </p:grpSpPr>
        <p:sp>
          <p:nvSpPr>
            <p:cNvPr id="18" name="Google Shape;18;p27"/>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9" name="Google Shape;19;p27"/>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 name="Google Shape;20;p27"/>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 name="Google Shape;21;p27"/>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0980"/>
              </a:srgbClr>
            </a:solidFill>
            <a:ln>
              <a:noFill/>
            </a:ln>
          </p:spPr>
        </p:sp>
        <p:sp>
          <p:nvSpPr>
            <p:cNvPr id="22" name="Google Shape;22;p27"/>
            <p:cNvSpPr/>
            <p:nvPr/>
          </p:nvSpPr>
          <p:spPr>
            <a:xfrm>
              <a:off x="6572284" y="752119"/>
              <a:ext cx="2571600" cy="211500"/>
            </a:xfrm>
            <a:prstGeom prst="rect">
              <a:avLst/>
            </a:prstGeom>
            <a:solidFill>
              <a:srgbClr val="FFFFFF">
                <a:alpha val="10980"/>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3" name="Google Shape;23;p27"/>
            <p:cNvSpPr/>
            <p:nvPr/>
          </p:nvSpPr>
          <p:spPr>
            <a:xfrm>
              <a:off x="-4395163" y="1285742"/>
              <a:ext cx="10228800" cy="211800"/>
            </a:xfrm>
            <a:prstGeom prst="rect">
              <a:avLst/>
            </a:prstGeom>
            <a:solidFill>
              <a:srgbClr val="FFFFFF">
                <a:alpha val="10980"/>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sp>
        <p:nvSpPr>
          <p:cNvPr id="24" name="Google Shape;24;p27"/>
          <p:cNvSpPr txBox="1">
            <a:spLocks noGrp="1"/>
          </p:cNvSpPr>
          <p:nvPr>
            <p:ph type="ctrTitle"/>
          </p:nvPr>
        </p:nvSpPr>
        <p:spPr>
          <a:xfrm>
            <a:off x="614975" y="4166467"/>
            <a:ext cx="6058800" cy="2042800"/>
          </a:xfrm>
          <a:prstGeom prst="rect">
            <a:avLst/>
          </a:prstGeom>
          <a:noFill/>
          <a:ln>
            <a:noFill/>
          </a:ln>
        </p:spPr>
        <p:txBody>
          <a:bodyPr spcFirstLastPara="1" wrap="square" lIns="0" tIns="0" rIns="0" bIns="0" anchor="ctr" anchorCtr="0">
            <a:noAutofit/>
          </a:bodyPr>
          <a:lstStyle>
            <a:lvl1pPr lvl="0" algn="ctr">
              <a:spcBef>
                <a:spcPts val="0"/>
              </a:spcBef>
              <a:spcAft>
                <a:spcPts val="0"/>
              </a:spcAft>
              <a:buClr>
                <a:schemeClr val="dk1"/>
              </a:buClr>
              <a:buSzPts val="4800"/>
              <a:buFont typeface="Calibri"/>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pic>
        <p:nvPicPr>
          <p:cNvPr id="25" name="Google Shape;25;p27"/>
          <p:cNvPicPr preferRelativeResize="0"/>
          <p:nvPr/>
        </p:nvPicPr>
        <p:blipFill rotWithShape="1">
          <a:blip r:embed="rId3">
            <a:alphaModFix/>
          </a:blip>
          <a:srcRect/>
          <a:stretch/>
        </p:blipFill>
        <p:spPr>
          <a:xfrm>
            <a:off x="7740353" y="5243822"/>
            <a:ext cx="1164637" cy="87347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4"/>
        <p:cNvGrpSpPr/>
        <p:nvPr/>
      </p:nvGrpSpPr>
      <p:grpSpPr>
        <a:xfrm>
          <a:off x="0" y="0"/>
          <a:ext cx="0" cy="0"/>
          <a:chOff x="0" y="0"/>
          <a:chExt cx="0" cy="0"/>
        </a:xfrm>
      </p:grpSpPr>
      <p:sp>
        <p:nvSpPr>
          <p:cNvPr id="105" name="Google Shape;105;p3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3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07" name="Google Shape;107;p3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08" name="Google Shape;108;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1"/>
        <p:cNvGrpSpPr/>
        <p:nvPr/>
      </p:nvGrpSpPr>
      <p:grpSpPr>
        <a:xfrm>
          <a:off x="0" y="0"/>
          <a:ext cx="0" cy="0"/>
          <a:chOff x="0" y="0"/>
          <a:chExt cx="0" cy="0"/>
        </a:xfrm>
      </p:grpSpPr>
      <p:sp>
        <p:nvSpPr>
          <p:cNvPr id="112" name="Google Shape;112;p3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38"/>
          <p:cNvSpPr>
            <a:spLocks noGrp="1"/>
          </p:cNvSpPr>
          <p:nvPr>
            <p:ph type="pic" idx="2"/>
          </p:nvPr>
        </p:nvSpPr>
        <p:spPr>
          <a:xfrm>
            <a:off x="1792288" y="612775"/>
            <a:ext cx="5486400" cy="4114800"/>
          </a:xfrm>
          <a:prstGeom prst="rect">
            <a:avLst/>
          </a:prstGeom>
          <a:noFill/>
          <a:ln>
            <a:noFill/>
          </a:ln>
        </p:spPr>
      </p:sp>
      <p:sp>
        <p:nvSpPr>
          <p:cNvPr id="114" name="Google Shape;114;p3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15" name="Google Shape;11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8"/>
        <p:cNvGrpSpPr/>
        <p:nvPr/>
      </p:nvGrpSpPr>
      <p:grpSpPr>
        <a:xfrm>
          <a:off x="0" y="0"/>
          <a:ext cx="0" cy="0"/>
          <a:chOff x="0" y="0"/>
          <a:chExt cx="0" cy="0"/>
        </a:xfrm>
      </p:grpSpPr>
      <p:sp>
        <p:nvSpPr>
          <p:cNvPr id="119" name="Google Shape;119;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3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1" name="Google Shape;12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4"/>
        <p:cNvGrpSpPr/>
        <p:nvPr/>
      </p:nvGrpSpPr>
      <p:grpSpPr>
        <a:xfrm>
          <a:off x="0" y="0"/>
          <a:ext cx="0" cy="0"/>
          <a:chOff x="0" y="0"/>
          <a:chExt cx="0" cy="0"/>
        </a:xfrm>
      </p:grpSpPr>
      <p:sp>
        <p:nvSpPr>
          <p:cNvPr id="125" name="Google Shape;125;p4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4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7" name="Google Shape;127;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
        <p:cNvGrpSpPr/>
        <p:nvPr/>
      </p:nvGrpSpPr>
      <p:grpSpPr>
        <a:xfrm>
          <a:off x="0" y="0"/>
          <a:ext cx="0" cy="0"/>
          <a:chOff x="0" y="0"/>
          <a:chExt cx="0" cy="0"/>
        </a:xfrm>
      </p:grpSpPr>
      <p:grpSp>
        <p:nvGrpSpPr>
          <p:cNvPr id="27" name="Google Shape;27;p28"/>
          <p:cNvGrpSpPr/>
          <p:nvPr/>
        </p:nvGrpSpPr>
        <p:grpSpPr>
          <a:xfrm>
            <a:off x="1" y="6349867"/>
            <a:ext cx="603997" cy="508133"/>
            <a:chOff x="0" y="4762400"/>
            <a:chExt cx="603997" cy="381100"/>
          </a:xfrm>
        </p:grpSpPr>
        <p:sp>
          <p:nvSpPr>
            <p:cNvPr id="28" name="Google Shape;28;p28"/>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9" name="Google Shape;29;p28"/>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30" name="Google Shape;30;p28"/>
          <p:cNvGrpSpPr/>
          <p:nvPr/>
        </p:nvGrpSpPr>
        <p:grpSpPr>
          <a:xfrm>
            <a:off x="381001" y="0"/>
            <a:ext cx="8763111" cy="1747891"/>
            <a:chOff x="381000" y="0"/>
            <a:chExt cx="8763111" cy="1310918"/>
          </a:xfrm>
        </p:grpSpPr>
        <p:grpSp>
          <p:nvGrpSpPr>
            <p:cNvPr id="31" name="Google Shape;31;p28"/>
            <p:cNvGrpSpPr/>
            <p:nvPr/>
          </p:nvGrpSpPr>
          <p:grpSpPr>
            <a:xfrm>
              <a:off x="381000" y="0"/>
              <a:ext cx="8763111" cy="1310300"/>
              <a:chOff x="381000" y="0"/>
              <a:chExt cx="8763111" cy="1310300"/>
            </a:xfrm>
          </p:grpSpPr>
          <p:sp>
            <p:nvSpPr>
              <p:cNvPr id="32" name="Google Shape;32;p28"/>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33" name="Google Shape;33;p28"/>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4" name="Google Shape;34;p28"/>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35" name="Google Shape;35;p28"/>
            <p:cNvGrpSpPr/>
            <p:nvPr/>
          </p:nvGrpSpPr>
          <p:grpSpPr>
            <a:xfrm>
              <a:off x="381000" y="967217"/>
              <a:ext cx="8763100" cy="343701"/>
              <a:chOff x="381000" y="862358"/>
              <a:chExt cx="8763100" cy="576872"/>
            </a:xfrm>
          </p:grpSpPr>
          <p:sp>
            <p:nvSpPr>
              <p:cNvPr id="36" name="Google Shape;36;p28"/>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000"/>
                </a:srgbClr>
              </a:solidFill>
              <a:ln>
                <a:noFill/>
              </a:ln>
            </p:spPr>
          </p:sp>
          <p:sp>
            <p:nvSpPr>
              <p:cNvPr id="37" name="Google Shape;37;p28"/>
              <p:cNvSpPr/>
              <p:nvPr/>
            </p:nvSpPr>
            <p:spPr>
              <a:xfrm>
                <a:off x="8090200" y="862358"/>
                <a:ext cx="1053900" cy="1455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8" name="Google Shape;38;p28"/>
              <p:cNvSpPr/>
              <p:nvPr/>
            </p:nvSpPr>
            <p:spPr>
              <a:xfrm>
                <a:off x="381000" y="1310303"/>
                <a:ext cx="6990900" cy="1278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sp>
        <p:nvSpPr>
          <p:cNvPr id="39" name="Google Shape;39;p28"/>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lvl1pPr lvl="0" algn="ctr">
              <a:spcBef>
                <a:spcPts val="0"/>
              </a:spcBef>
              <a:spcAft>
                <a:spcPts val="0"/>
              </a:spcAft>
              <a:buClr>
                <a:schemeClr val="dk1"/>
              </a:buClr>
              <a:buSzPts val="3000"/>
              <a:buFont typeface="Calibri"/>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28"/>
          <p:cNvSpPr txBox="1">
            <a:spLocks noGrp="1"/>
          </p:cNvSpPr>
          <p:nvPr>
            <p:ph type="body" idx="1"/>
          </p:nvPr>
        </p:nvSpPr>
        <p:spPr>
          <a:xfrm>
            <a:off x="604000" y="2273567"/>
            <a:ext cx="3185400" cy="3620800"/>
          </a:xfrm>
          <a:prstGeom prst="rect">
            <a:avLst/>
          </a:prstGeom>
          <a:noFill/>
          <a:ln>
            <a:noFill/>
          </a:ln>
        </p:spPr>
        <p:txBody>
          <a:bodyPr spcFirstLastPara="1" wrap="square" lIns="0" tIns="0" rIns="0" bIns="0" anchor="t" anchorCtr="0">
            <a:noAutofit/>
          </a:bodyPr>
          <a:lstStyle>
            <a:lvl1pPr marL="457200" lvl="0" indent="-368300" algn="l">
              <a:spcBef>
                <a:spcPts val="600"/>
              </a:spcBef>
              <a:spcAft>
                <a:spcPts val="0"/>
              </a:spcAft>
              <a:buClr>
                <a:schemeClr val="dk1"/>
              </a:buClr>
              <a:buSzPts val="2200"/>
              <a:buChar char="▸"/>
              <a:defRPr sz="2200"/>
            </a:lvl1pPr>
            <a:lvl2pPr marL="914400" lvl="1" indent="-368300" algn="l">
              <a:spcBef>
                <a:spcPts val="0"/>
              </a:spcBef>
              <a:spcAft>
                <a:spcPts val="0"/>
              </a:spcAft>
              <a:buClr>
                <a:schemeClr val="dk1"/>
              </a:buClr>
              <a:buSzPts val="2200"/>
              <a:buChar char="▹"/>
              <a:defRPr sz="2200"/>
            </a:lvl2pPr>
            <a:lvl3pPr marL="1371600" lvl="2" indent="-368300" algn="l">
              <a:spcBef>
                <a:spcPts val="0"/>
              </a:spcBef>
              <a:spcAft>
                <a:spcPts val="0"/>
              </a:spcAft>
              <a:buClr>
                <a:schemeClr val="dk1"/>
              </a:buClr>
              <a:buSzPts val="2200"/>
              <a:buChar char="■"/>
              <a:defRPr sz="2200"/>
            </a:lvl3pPr>
            <a:lvl4pPr marL="1828800" lvl="3" indent="-368300" algn="l">
              <a:spcBef>
                <a:spcPts val="0"/>
              </a:spcBef>
              <a:spcAft>
                <a:spcPts val="0"/>
              </a:spcAft>
              <a:buClr>
                <a:schemeClr val="dk1"/>
              </a:buClr>
              <a:buSzPts val="2200"/>
              <a:buChar char="●"/>
              <a:defRPr sz="2200"/>
            </a:lvl4pPr>
            <a:lvl5pPr marL="2286000" lvl="4" indent="-368300" algn="l">
              <a:spcBef>
                <a:spcPts val="0"/>
              </a:spcBef>
              <a:spcAft>
                <a:spcPts val="0"/>
              </a:spcAft>
              <a:buClr>
                <a:schemeClr val="dk1"/>
              </a:buClr>
              <a:buSzPts val="2200"/>
              <a:buChar char="○"/>
              <a:defRPr sz="2200"/>
            </a:lvl5pPr>
            <a:lvl6pPr marL="2743200" lvl="5" indent="-368300" algn="l">
              <a:spcBef>
                <a:spcPts val="0"/>
              </a:spcBef>
              <a:spcAft>
                <a:spcPts val="0"/>
              </a:spcAft>
              <a:buClr>
                <a:schemeClr val="dk1"/>
              </a:buClr>
              <a:buSzPts val="2200"/>
              <a:buChar char="■"/>
              <a:defRPr sz="2200"/>
            </a:lvl6pPr>
            <a:lvl7pPr marL="3200400" lvl="6" indent="-368300" algn="l">
              <a:spcBef>
                <a:spcPts val="0"/>
              </a:spcBef>
              <a:spcAft>
                <a:spcPts val="0"/>
              </a:spcAft>
              <a:buClr>
                <a:schemeClr val="dk1"/>
              </a:buClr>
              <a:buSzPts val="2200"/>
              <a:buChar char="●"/>
              <a:defRPr sz="2200"/>
            </a:lvl7pPr>
            <a:lvl8pPr marL="3657600" lvl="7" indent="-368300" algn="l">
              <a:spcBef>
                <a:spcPts val="0"/>
              </a:spcBef>
              <a:spcAft>
                <a:spcPts val="0"/>
              </a:spcAft>
              <a:buClr>
                <a:schemeClr val="dk1"/>
              </a:buClr>
              <a:buSzPts val="2200"/>
              <a:buChar char="○"/>
              <a:defRPr sz="2200"/>
            </a:lvl8pPr>
            <a:lvl9pPr marL="4114800" lvl="8" indent="-368300" algn="l">
              <a:spcBef>
                <a:spcPts val="0"/>
              </a:spcBef>
              <a:spcAft>
                <a:spcPts val="0"/>
              </a:spcAft>
              <a:buClr>
                <a:schemeClr val="dk1"/>
              </a:buClr>
              <a:buSzPts val="2200"/>
              <a:buChar char="■"/>
              <a:defRPr sz="2200"/>
            </a:lvl9pPr>
          </a:lstStyle>
          <a:p>
            <a:endParaRPr/>
          </a:p>
        </p:txBody>
      </p:sp>
      <p:sp>
        <p:nvSpPr>
          <p:cNvPr id="41" name="Google Shape;41;p28"/>
          <p:cNvSpPr txBox="1">
            <a:spLocks noGrp="1"/>
          </p:cNvSpPr>
          <p:nvPr>
            <p:ph type="body" idx="2"/>
          </p:nvPr>
        </p:nvSpPr>
        <p:spPr>
          <a:xfrm>
            <a:off x="4187378" y="2273567"/>
            <a:ext cx="3185400" cy="3620800"/>
          </a:xfrm>
          <a:prstGeom prst="rect">
            <a:avLst/>
          </a:prstGeom>
          <a:noFill/>
          <a:ln>
            <a:noFill/>
          </a:ln>
        </p:spPr>
        <p:txBody>
          <a:bodyPr spcFirstLastPara="1" wrap="square" lIns="0" tIns="0" rIns="0" bIns="0" anchor="t" anchorCtr="0">
            <a:noAutofit/>
          </a:bodyPr>
          <a:lstStyle>
            <a:lvl1pPr marL="457200" lvl="0" indent="-368300" algn="l">
              <a:spcBef>
                <a:spcPts val="600"/>
              </a:spcBef>
              <a:spcAft>
                <a:spcPts val="0"/>
              </a:spcAft>
              <a:buClr>
                <a:schemeClr val="dk1"/>
              </a:buClr>
              <a:buSzPts val="2200"/>
              <a:buChar char="▸"/>
              <a:defRPr sz="2200"/>
            </a:lvl1pPr>
            <a:lvl2pPr marL="914400" lvl="1" indent="-368300" algn="l">
              <a:spcBef>
                <a:spcPts val="0"/>
              </a:spcBef>
              <a:spcAft>
                <a:spcPts val="0"/>
              </a:spcAft>
              <a:buClr>
                <a:schemeClr val="dk1"/>
              </a:buClr>
              <a:buSzPts val="2200"/>
              <a:buChar char="▹"/>
              <a:defRPr sz="2200"/>
            </a:lvl2pPr>
            <a:lvl3pPr marL="1371600" lvl="2" indent="-368300" algn="l">
              <a:spcBef>
                <a:spcPts val="0"/>
              </a:spcBef>
              <a:spcAft>
                <a:spcPts val="0"/>
              </a:spcAft>
              <a:buClr>
                <a:schemeClr val="dk1"/>
              </a:buClr>
              <a:buSzPts val="2200"/>
              <a:buChar char="■"/>
              <a:defRPr sz="2200"/>
            </a:lvl3pPr>
            <a:lvl4pPr marL="1828800" lvl="3" indent="-368300" algn="l">
              <a:spcBef>
                <a:spcPts val="0"/>
              </a:spcBef>
              <a:spcAft>
                <a:spcPts val="0"/>
              </a:spcAft>
              <a:buClr>
                <a:schemeClr val="dk1"/>
              </a:buClr>
              <a:buSzPts val="2200"/>
              <a:buChar char="●"/>
              <a:defRPr sz="2200"/>
            </a:lvl4pPr>
            <a:lvl5pPr marL="2286000" lvl="4" indent="-368300" algn="l">
              <a:spcBef>
                <a:spcPts val="0"/>
              </a:spcBef>
              <a:spcAft>
                <a:spcPts val="0"/>
              </a:spcAft>
              <a:buClr>
                <a:schemeClr val="dk1"/>
              </a:buClr>
              <a:buSzPts val="2200"/>
              <a:buChar char="○"/>
              <a:defRPr sz="2200"/>
            </a:lvl5pPr>
            <a:lvl6pPr marL="2743200" lvl="5" indent="-368300" algn="l">
              <a:spcBef>
                <a:spcPts val="0"/>
              </a:spcBef>
              <a:spcAft>
                <a:spcPts val="0"/>
              </a:spcAft>
              <a:buClr>
                <a:schemeClr val="dk1"/>
              </a:buClr>
              <a:buSzPts val="2200"/>
              <a:buChar char="■"/>
              <a:defRPr sz="2200"/>
            </a:lvl6pPr>
            <a:lvl7pPr marL="3200400" lvl="6" indent="-368300" algn="l">
              <a:spcBef>
                <a:spcPts val="0"/>
              </a:spcBef>
              <a:spcAft>
                <a:spcPts val="0"/>
              </a:spcAft>
              <a:buClr>
                <a:schemeClr val="dk1"/>
              </a:buClr>
              <a:buSzPts val="2200"/>
              <a:buChar char="●"/>
              <a:defRPr sz="2200"/>
            </a:lvl7pPr>
            <a:lvl8pPr marL="3657600" lvl="7" indent="-368300" algn="l">
              <a:spcBef>
                <a:spcPts val="0"/>
              </a:spcBef>
              <a:spcAft>
                <a:spcPts val="0"/>
              </a:spcAft>
              <a:buClr>
                <a:schemeClr val="dk1"/>
              </a:buClr>
              <a:buSzPts val="2200"/>
              <a:buChar char="○"/>
              <a:defRPr sz="2200"/>
            </a:lvl8pPr>
            <a:lvl9pPr marL="4114800" lvl="8" indent="-368300" algn="l">
              <a:spcBef>
                <a:spcPts val="0"/>
              </a:spcBef>
              <a:spcAft>
                <a:spcPts val="0"/>
              </a:spcAft>
              <a:buClr>
                <a:schemeClr val="dk1"/>
              </a:buClr>
              <a:buSzPts val="2200"/>
              <a:buChar char="■"/>
              <a:defRPr sz="2200"/>
            </a:lvl9pPr>
          </a:lstStyle>
          <a:p>
            <a:endParaRPr/>
          </a:p>
        </p:txBody>
      </p:sp>
      <p:sp>
        <p:nvSpPr>
          <p:cNvPr id="42" name="Google Shape;42;p28"/>
          <p:cNvSpPr txBox="1">
            <a:spLocks noGrp="1"/>
          </p:cNvSpPr>
          <p:nvPr>
            <p:ph type="sldNum" idx="12"/>
          </p:nvPr>
        </p:nvSpPr>
        <p:spPr>
          <a:xfrm>
            <a:off x="0" y="6349867"/>
            <a:ext cx="381000" cy="515200"/>
          </a:xfrm>
          <a:prstGeom prst="rect">
            <a:avLst/>
          </a:prstGeom>
          <a:noFill/>
          <a:ln>
            <a:noFill/>
          </a:ln>
        </p:spPr>
        <p:txBody>
          <a:bodyPr spcFirstLastPara="1" wrap="square" lIns="0" tIns="0" rIns="0" bIns="0" anchor="ctr" anchorCtr="0">
            <a:noAutofit/>
          </a:bodyPr>
          <a:lstStyle>
            <a:lvl1pPr marL="0" marR="0" lvl="0"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marR="0" lvl="1"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marR="0" lvl="2"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marR="0" lvl="3"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marR="0" lvl="4"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marR="0" lvl="5"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marR="0" lvl="6"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marR="0" lvl="7"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marR="0" lvl="8"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43" name="Google Shape;43;p28"/>
          <p:cNvPicPr preferRelativeResize="0"/>
          <p:nvPr/>
        </p:nvPicPr>
        <p:blipFill rotWithShape="1">
          <a:blip r:embed="rId2">
            <a:alphaModFix/>
          </a:blip>
          <a:srcRect/>
          <a:stretch/>
        </p:blipFill>
        <p:spPr>
          <a:xfrm>
            <a:off x="539552" y="6255541"/>
            <a:ext cx="796962" cy="59772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4"/>
        <p:cNvGrpSpPr/>
        <p:nvPr/>
      </p:nvGrpSpPr>
      <p:grpSpPr>
        <a:xfrm>
          <a:off x="0" y="0"/>
          <a:ext cx="0" cy="0"/>
          <a:chOff x="0" y="0"/>
          <a:chExt cx="0" cy="0"/>
        </a:xfrm>
      </p:grpSpPr>
      <p:grpSp>
        <p:nvGrpSpPr>
          <p:cNvPr id="45" name="Google Shape;45;p29"/>
          <p:cNvGrpSpPr/>
          <p:nvPr/>
        </p:nvGrpSpPr>
        <p:grpSpPr>
          <a:xfrm>
            <a:off x="1" y="6349867"/>
            <a:ext cx="603997" cy="508133"/>
            <a:chOff x="0" y="4762400"/>
            <a:chExt cx="603997" cy="381100"/>
          </a:xfrm>
        </p:grpSpPr>
        <p:sp>
          <p:nvSpPr>
            <p:cNvPr id="46" name="Google Shape;46;p29"/>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7" name="Google Shape;47;p29"/>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48" name="Google Shape;48;p29"/>
          <p:cNvGrpSpPr/>
          <p:nvPr/>
        </p:nvGrpSpPr>
        <p:grpSpPr>
          <a:xfrm>
            <a:off x="381001" y="0"/>
            <a:ext cx="8763111" cy="1747891"/>
            <a:chOff x="381000" y="0"/>
            <a:chExt cx="8763111" cy="1310918"/>
          </a:xfrm>
        </p:grpSpPr>
        <p:grpSp>
          <p:nvGrpSpPr>
            <p:cNvPr id="49" name="Google Shape;49;p29"/>
            <p:cNvGrpSpPr/>
            <p:nvPr/>
          </p:nvGrpSpPr>
          <p:grpSpPr>
            <a:xfrm>
              <a:off x="381000" y="0"/>
              <a:ext cx="8763111" cy="1310300"/>
              <a:chOff x="381000" y="0"/>
              <a:chExt cx="8763111" cy="1310300"/>
            </a:xfrm>
          </p:grpSpPr>
          <p:sp>
            <p:nvSpPr>
              <p:cNvPr id="50" name="Google Shape;50;p29"/>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1" name="Google Shape;51;p29"/>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2" name="Google Shape;52;p29"/>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53" name="Google Shape;53;p29"/>
            <p:cNvGrpSpPr/>
            <p:nvPr/>
          </p:nvGrpSpPr>
          <p:grpSpPr>
            <a:xfrm>
              <a:off x="381000" y="967217"/>
              <a:ext cx="8763100" cy="343701"/>
              <a:chOff x="381000" y="862358"/>
              <a:chExt cx="8763100" cy="576872"/>
            </a:xfrm>
          </p:grpSpPr>
          <p:sp>
            <p:nvSpPr>
              <p:cNvPr id="54" name="Google Shape;54;p29"/>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000"/>
                </a:srgbClr>
              </a:solidFill>
              <a:ln>
                <a:noFill/>
              </a:ln>
            </p:spPr>
          </p:sp>
          <p:sp>
            <p:nvSpPr>
              <p:cNvPr id="55" name="Google Shape;55;p29"/>
              <p:cNvSpPr/>
              <p:nvPr/>
            </p:nvSpPr>
            <p:spPr>
              <a:xfrm>
                <a:off x="8090200" y="862358"/>
                <a:ext cx="1053900" cy="1455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6" name="Google Shape;56;p29"/>
              <p:cNvSpPr/>
              <p:nvPr/>
            </p:nvSpPr>
            <p:spPr>
              <a:xfrm>
                <a:off x="381000" y="1310303"/>
                <a:ext cx="6990900" cy="1278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sp>
        <p:nvSpPr>
          <p:cNvPr id="57" name="Google Shape;57;p29"/>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lvl1pPr lvl="0" algn="ctr">
              <a:spcBef>
                <a:spcPts val="0"/>
              </a:spcBef>
              <a:spcAft>
                <a:spcPts val="0"/>
              </a:spcAft>
              <a:buClr>
                <a:schemeClr val="dk1"/>
              </a:buClr>
              <a:buSzPts val="3000"/>
              <a:buFont typeface="Calibri"/>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8" name="Google Shape;58;p29"/>
          <p:cNvSpPr txBox="1">
            <a:spLocks noGrp="1"/>
          </p:cNvSpPr>
          <p:nvPr>
            <p:ph type="body" idx="1"/>
          </p:nvPr>
        </p:nvSpPr>
        <p:spPr>
          <a:xfrm>
            <a:off x="614975" y="2273567"/>
            <a:ext cx="6757800" cy="3768800"/>
          </a:xfrm>
          <a:prstGeom prst="rect">
            <a:avLst/>
          </a:prstGeom>
          <a:noFill/>
          <a:ln>
            <a:noFill/>
          </a:ln>
        </p:spPr>
        <p:txBody>
          <a:bodyPr spcFirstLastPara="1" wrap="square" lIns="0" tIns="0" rIns="0" bIns="0" anchor="t" anchorCtr="0">
            <a:noAutofit/>
          </a:bodyPr>
          <a:lstStyle>
            <a:lvl1pPr marL="457200" lvl="0" indent="-381000" algn="l">
              <a:spcBef>
                <a:spcPts val="600"/>
              </a:spcBef>
              <a:spcAft>
                <a:spcPts val="0"/>
              </a:spcAft>
              <a:buClr>
                <a:schemeClr val="dk1"/>
              </a:buClr>
              <a:buSzPts val="2400"/>
              <a:buChar char="▸"/>
              <a:defRPr/>
            </a:lvl1pPr>
            <a:lvl2pPr marL="914400" lvl="1" indent="-381000" algn="l">
              <a:spcBef>
                <a:spcPts val="0"/>
              </a:spcBef>
              <a:spcAft>
                <a:spcPts val="0"/>
              </a:spcAft>
              <a:buClr>
                <a:schemeClr val="dk1"/>
              </a:buClr>
              <a:buSzPts val="2400"/>
              <a:buChar char="▹"/>
              <a:defRPr/>
            </a:lvl2pPr>
            <a:lvl3pPr marL="1371600" lvl="2" indent="-381000" algn="l">
              <a:spcBef>
                <a:spcPts val="0"/>
              </a:spcBef>
              <a:spcAft>
                <a:spcPts val="0"/>
              </a:spcAft>
              <a:buClr>
                <a:schemeClr val="dk1"/>
              </a:buClr>
              <a:buSzPts val="2400"/>
              <a:buChar char="■"/>
              <a:defRPr/>
            </a:lvl3pPr>
            <a:lvl4pPr marL="1828800" lvl="3" indent="-381000" algn="l">
              <a:spcBef>
                <a:spcPts val="0"/>
              </a:spcBef>
              <a:spcAft>
                <a:spcPts val="0"/>
              </a:spcAft>
              <a:buClr>
                <a:schemeClr val="dk1"/>
              </a:buClr>
              <a:buSzPts val="2400"/>
              <a:buChar char="●"/>
              <a:defRPr/>
            </a:lvl4pPr>
            <a:lvl5pPr marL="2286000" lvl="4" indent="-381000" algn="l">
              <a:spcBef>
                <a:spcPts val="0"/>
              </a:spcBef>
              <a:spcAft>
                <a:spcPts val="0"/>
              </a:spcAft>
              <a:buClr>
                <a:schemeClr val="dk1"/>
              </a:buClr>
              <a:buSzPts val="2400"/>
              <a:buChar char="○"/>
              <a:defRPr/>
            </a:lvl5pPr>
            <a:lvl6pPr marL="2743200" lvl="5" indent="-381000" algn="l">
              <a:spcBef>
                <a:spcPts val="0"/>
              </a:spcBef>
              <a:spcAft>
                <a:spcPts val="0"/>
              </a:spcAft>
              <a:buClr>
                <a:schemeClr val="dk1"/>
              </a:buClr>
              <a:buSzPts val="2400"/>
              <a:buChar char="■"/>
              <a:defRPr/>
            </a:lvl6pPr>
            <a:lvl7pPr marL="3200400" lvl="6" indent="-381000" algn="l">
              <a:spcBef>
                <a:spcPts val="0"/>
              </a:spcBef>
              <a:spcAft>
                <a:spcPts val="0"/>
              </a:spcAft>
              <a:buClr>
                <a:schemeClr val="dk1"/>
              </a:buClr>
              <a:buSzPts val="2400"/>
              <a:buChar char="●"/>
              <a:defRPr/>
            </a:lvl7pPr>
            <a:lvl8pPr marL="3657600" lvl="7" indent="-381000" algn="l">
              <a:spcBef>
                <a:spcPts val="0"/>
              </a:spcBef>
              <a:spcAft>
                <a:spcPts val="0"/>
              </a:spcAft>
              <a:buClr>
                <a:schemeClr val="dk1"/>
              </a:buClr>
              <a:buSzPts val="2400"/>
              <a:buChar char="○"/>
              <a:defRPr/>
            </a:lvl8pPr>
            <a:lvl9pPr marL="4114800" lvl="8" indent="-381000" algn="l">
              <a:spcBef>
                <a:spcPts val="0"/>
              </a:spcBef>
              <a:spcAft>
                <a:spcPts val="0"/>
              </a:spcAft>
              <a:buClr>
                <a:schemeClr val="dk1"/>
              </a:buClr>
              <a:buSzPts val="2400"/>
              <a:buChar char="■"/>
              <a:defRPr/>
            </a:lvl9pPr>
          </a:lstStyle>
          <a:p>
            <a:endParaRPr/>
          </a:p>
        </p:txBody>
      </p:sp>
      <p:sp>
        <p:nvSpPr>
          <p:cNvPr id="59" name="Google Shape;59;p29"/>
          <p:cNvSpPr txBox="1">
            <a:spLocks noGrp="1"/>
          </p:cNvSpPr>
          <p:nvPr>
            <p:ph type="sldNum" idx="12"/>
          </p:nvPr>
        </p:nvSpPr>
        <p:spPr>
          <a:xfrm>
            <a:off x="0" y="6349867"/>
            <a:ext cx="381000" cy="515200"/>
          </a:xfrm>
          <a:prstGeom prst="rect">
            <a:avLst/>
          </a:prstGeom>
          <a:noFill/>
          <a:ln>
            <a:noFill/>
          </a:ln>
        </p:spPr>
        <p:txBody>
          <a:bodyPr spcFirstLastPara="1" wrap="square" lIns="0" tIns="0" rIns="0" bIns="0" anchor="ctr" anchorCtr="0">
            <a:noAutofit/>
          </a:bodyPr>
          <a:lstStyle>
            <a:lvl1pPr marL="0" marR="0" lvl="0"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marR="0" lvl="1"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marR="0" lvl="2"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marR="0" lvl="3"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marR="0" lvl="4"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marR="0" lvl="5"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marR="0" lvl="6"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marR="0" lvl="7"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marR="0" lvl="8" indent="0" algn="ct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60" name="Google Shape;60;p29"/>
          <p:cNvPicPr preferRelativeResize="0"/>
          <p:nvPr/>
        </p:nvPicPr>
        <p:blipFill rotWithShape="1">
          <a:blip r:embed="rId2">
            <a:alphaModFix/>
          </a:blip>
          <a:srcRect/>
          <a:stretch/>
        </p:blipFill>
        <p:spPr>
          <a:xfrm>
            <a:off x="539552" y="6255541"/>
            <a:ext cx="796962" cy="59772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1"/>
        <p:cNvGrpSpPr/>
        <p:nvPr/>
      </p:nvGrpSpPr>
      <p:grpSpPr>
        <a:xfrm>
          <a:off x="0" y="0"/>
          <a:ext cx="0" cy="0"/>
          <a:chOff x="0" y="0"/>
          <a:chExt cx="0" cy="0"/>
        </a:xfrm>
      </p:grpSpPr>
      <p:sp>
        <p:nvSpPr>
          <p:cNvPr id="62" name="Google Shape;62;p3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64" name="Google Shape;6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7"/>
        <p:cNvGrpSpPr/>
        <p:nvPr/>
      </p:nvGrpSpPr>
      <p:grpSpPr>
        <a:xfrm>
          <a:off x="0" y="0"/>
          <a:ext cx="0" cy="0"/>
          <a:chOff x="0" y="0"/>
          <a:chExt cx="0" cy="0"/>
        </a:xfrm>
      </p:grpSpPr>
      <p:sp>
        <p:nvSpPr>
          <p:cNvPr id="68" name="Google Shape;68;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0" name="Google Shape;70;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3"/>
        <p:cNvGrpSpPr/>
        <p:nvPr/>
      </p:nvGrpSpPr>
      <p:grpSpPr>
        <a:xfrm>
          <a:off x="0" y="0"/>
          <a:ext cx="0" cy="0"/>
          <a:chOff x="0" y="0"/>
          <a:chExt cx="0" cy="0"/>
        </a:xfrm>
      </p:grpSpPr>
      <p:sp>
        <p:nvSpPr>
          <p:cNvPr id="74" name="Google Shape;74;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76" name="Google Shape;76;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9"/>
        <p:cNvGrpSpPr/>
        <p:nvPr/>
      </p:nvGrpSpPr>
      <p:grpSpPr>
        <a:xfrm>
          <a:off x="0" y="0"/>
          <a:ext cx="0" cy="0"/>
          <a:chOff x="0" y="0"/>
          <a:chExt cx="0" cy="0"/>
        </a:xfrm>
      </p:grpSpPr>
      <p:sp>
        <p:nvSpPr>
          <p:cNvPr id="80" name="Google Shape;80;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2" name="Google Shape;82;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3" name="Google Shape;83;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6"/>
        <p:cNvGrpSpPr/>
        <p:nvPr/>
      </p:nvGrpSpPr>
      <p:grpSpPr>
        <a:xfrm>
          <a:off x="0" y="0"/>
          <a:ext cx="0" cy="0"/>
          <a:chOff x="0" y="0"/>
          <a:chExt cx="0" cy="0"/>
        </a:xfrm>
      </p:grpSpPr>
      <p:sp>
        <p:nvSpPr>
          <p:cNvPr id="87" name="Google Shape;87;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9" name="Google Shape;89;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90" name="Google Shape;90;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1" name="Google Shape;91;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92" name="Google Shape;9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5"/>
        <p:cNvGrpSpPr/>
        <p:nvPr/>
      </p:nvGrpSpPr>
      <p:grpSpPr>
        <a:xfrm>
          <a:off x="0" y="0"/>
          <a:ext cx="0" cy="0"/>
          <a:chOff x="0" y="0"/>
          <a:chExt cx="0" cy="0"/>
        </a:xfrm>
      </p:grpSpPr>
      <p:sp>
        <p:nvSpPr>
          <p:cNvPr id="96" name="Google Shape;96;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hyperlink" Target="https://pubmed.ncbi.nlm.nih.gov/?term=Case%20L%5bAuthor%5d" TargetMode="External"/><Relationship Id="rId13" Type="http://schemas.openxmlformats.org/officeDocument/2006/relationships/hyperlink" Target="https://pubmed.ncbi.nlm.nih.gov/?term=Walsh%20A%5bAuthor%5d" TargetMode="External"/><Relationship Id="rId3" Type="http://schemas.openxmlformats.org/officeDocument/2006/relationships/hyperlink" Target="https://doi.org/10.3389/fnut.2022.902865" TargetMode="External"/><Relationship Id="rId7" Type="http://schemas.openxmlformats.org/officeDocument/2006/relationships/hyperlink" Target="https://pubmed.ncbi.nlm.nih.gov/?term=Browne%20S%5bAuthor%5d" TargetMode="External"/><Relationship Id="rId12" Type="http://schemas.openxmlformats.org/officeDocument/2006/relationships/hyperlink" Target="https://pubmed.ncbi.nlm.nih.gov/?term=Smith%20SM%5bAuthor%5d"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s://pubmed.ncbi.nlm.nih.gov/?term=Wyse%20C%5bAuthor%5d" TargetMode="External"/><Relationship Id="rId11" Type="http://schemas.openxmlformats.org/officeDocument/2006/relationships/hyperlink" Target="https://pubmed.ncbi.nlm.nih.gov/?term=O%E2%80%99Gorman%20CS%5bAuthor%5d" TargetMode="External"/><Relationship Id="rId5" Type="http://schemas.openxmlformats.org/officeDocument/2006/relationships/hyperlink" Target="https://pubmed.ncbi.nlm.nih.gov/?term=Arthurs%20N%5bAuthor%5d" TargetMode="External"/><Relationship Id="rId15" Type="http://schemas.openxmlformats.org/officeDocument/2006/relationships/hyperlink" Target="https://pubmed.ncbi.nlm.nih.gov/?term=O%E2%80%99Malley%20G%5bAuthor%5d" TargetMode="External"/><Relationship Id="rId10" Type="http://schemas.openxmlformats.org/officeDocument/2006/relationships/hyperlink" Target="https://pubmed.ncbi.nlm.nih.gov/?term=O%E2%80%99Connell%20JM%5bAuthor%5d" TargetMode="External"/><Relationship Id="rId4" Type="http://schemas.openxmlformats.org/officeDocument/2006/relationships/hyperlink" Target="https://pubmed.ncbi.nlm.nih.gov/?term=Tully%20L%5bAuthor%5d" TargetMode="External"/><Relationship Id="rId9" Type="http://schemas.openxmlformats.org/officeDocument/2006/relationships/hyperlink" Target="https://pubmed.ncbi.nlm.nih.gov/?term=McCrea%20L%5bAuthor%5d" TargetMode="External"/><Relationship Id="rId14" Type="http://schemas.openxmlformats.org/officeDocument/2006/relationships/hyperlink" Target="https://pubmed.ncbi.nlm.nih.gov/?term=Ward%20F%5bAuthor%5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
          <p:cNvSpPr txBox="1">
            <a:spLocks noGrp="1"/>
          </p:cNvSpPr>
          <p:nvPr>
            <p:ph type="ctrTitle"/>
          </p:nvPr>
        </p:nvSpPr>
        <p:spPr>
          <a:xfrm>
            <a:off x="2699792" y="4114800"/>
            <a:ext cx="4320480" cy="2057400"/>
          </a:xfrm>
          <a:prstGeom prst="rect">
            <a:avLst/>
          </a:prstGeom>
          <a:noFill/>
          <a:ln>
            <a:noFill/>
          </a:ln>
        </p:spPr>
        <p:txBody>
          <a:bodyPr spcFirstLastPara="1" wrap="square" lIns="0" tIns="0" rIns="0" bIns="0" anchor="ctr" anchorCtr="0">
            <a:noAutofit/>
          </a:bodyPr>
          <a:lstStyle/>
          <a:p>
            <a:pPr marL="0" lvl="0" indent="-304800" algn="ctr" rtl="0">
              <a:spcBef>
                <a:spcPts val="0"/>
              </a:spcBef>
              <a:spcAft>
                <a:spcPts val="0"/>
              </a:spcAft>
              <a:buClr>
                <a:schemeClr val="accent1"/>
              </a:buClr>
              <a:buSzPts val="4800"/>
              <a:buFont typeface="Arial"/>
              <a:buChar char="•"/>
            </a:pPr>
            <a:r>
              <a:rPr lang="en-US" sz="2400">
                <a:solidFill>
                  <a:schemeClr val="accent1"/>
                </a:solidFill>
              </a:rPr>
              <a:t/>
            </a:r>
            <a:br>
              <a:rPr lang="en-US" sz="2400">
                <a:solidFill>
                  <a:schemeClr val="accent1"/>
                </a:solidFill>
              </a:rPr>
            </a:br>
            <a:r>
              <a:rPr lang="en-US" sz="2000" b="1"/>
              <a:t>Exercise therapy </a:t>
            </a:r>
            <a:br>
              <a:rPr lang="en-US" sz="2000" b="1"/>
            </a:br>
            <a:r>
              <a:rPr lang="en-US" sz="2000" b="1"/>
              <a:t>in treating obesity – definition, significance and application</a:t>
            </a:r>
            <a:br>
              <a:rPr lang="en-US" sz="2000" b="1"/>
            </a:br>
            <a:r>
              <a:rPr lang="en-US" sz="2400" b="1"/>
              <a:t/>
            </a:r>
            <a:br>
              <a:rPr lang="en-US" sz="2400" b="1"/>
            </a:br>
            <a:r>
              <a:rPr lang="en-US" sz="1600"/>
              <a:t>Sanja Mazić·Danka Sinadinović· Stevan Mijomanović· Irena Aleksić-Hajduković</a:t>
            </a:r>
            <a:endParaRPr sz="1600"/>
          </a:p>
        </p:txBody>
      </p:sp>
      <p:sp>
        <p:nvSpPr>
          <p:cNvPr id="135" name="Google Shape;135;p1"/>
          <p:cNvSpPr/>
          <p:nvPr/>
        </p:nvSpPr>
        <p:spPr>
          <a:xfrm>
            <a:off x="683569" y="1210688"/>
            <a:ext cx="7644340"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i="0" u="none" strike="noStrike" cap="none">
                <a:solidFill>
                  <a:schemeClr val="accent2"/>
                </a:solidFill>
                <a:latin typeface="Calibri"/>
                <a:ea typeface="Calibri"/>
                <a:cs typeface="Calibri"/>
                <a:sym typeface="Calibri"/>
              </a:rPr>
              <a:t>Connected 4 Health</a:t>
            </a:r>
            <a:endParaRPr sz="60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0"/>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3000"/>
              <a:buFont typeface="Calibri"/>
              <a:buNone/>
            </a:pPr>
            <a:r>
              <a:rPr lang="en-US"/>
              <a:t>Recommendations for children 5-17 years old</a:t>
            </a:r>
            <a:endParaRPr/>
          </a:p>
        </p:txBody>
      </p:sp>
      <p:sp>
        <p:nvSpPr>
          <p:cNvPr id="227" name="Google Shape;227;p10"/>
          <p:cNvSpPr txBox="1">
            <a:spLocks noGrp="1"/>
          </p:cNvSpPr>
          <p:nvPr>
            <p:ph type="body" idx="1"/>
          </p:nvPr>
        </p:nvSpPr>
        <p:spPr>
          <a:xfrm>
            <a:off x="614975" y="2273567"/>
            <a:ext cx="6757800" cy="3768800"/>
          </a:xfrm>
          <a:prstGeom prst="rect">
            <a:avLst/>
          </a:prstGeom>
          <a:noFill/>
          <a:ln>
            <a:noFill/>
          </a:ln>
        </p:spPr>
        <p:txBody>
          <a:bodyPr spcFirstLastPara="1" wrap="square" lIns="0" tIns="0" rIns="0" bIns="0" anchor="t" anchorCtr="0">
            <a:noAutofit/>
          </a:bodyPr>
          <a:lstStyle/>
          <a:p>
            <a:pPr marL="457200" lvl="0" indent="-381000" algn="l" rtl="0">
              <a:spcBef>
                <a:spcPts val="600"/>
              </a:spcBef>
              <a:spcAft>
                <a:spcPts val="0"/>
              </a:spcAft>
              <a:buClr>
                <a:schemeClr val="dk1"/>
              </a:buClr>
              <a:buSzPts val="2400"/>
              <a:buFont typeface="Noto Sans Symbols"/>
              <a:buChar char="▪"/>
            </a:pPr>
            <a:r>
              <a:rPr lang="en-US" sz="2000"/>
              <a:t>get at least 60 minutes of moderate- to vigorous-intensity physical activity per day, mostly aerobic</a:t>
            </a:r>
            <a:endParaRPr/>
          </a:p>
          <a:p>
            <a:pPr marL="457200" lvl="0" indent="-381000" algn="l" rtl="0">
              <a:spcBef>
                <a:spcPts val="600"/>
              </a:spcBef>
              <a:spcAft>
                <a:spcPts val="0"/>
              </a:spcAft>
              <a:buClr>
                <a:schemeClr val="dk1"/>
              </a:buClr>
              <a:buSzPts val="2400"/>
              <a:buChar char="▸"/>
            </a:pPr>
            <a:r>
              <a:rPr lang="en-US" sz="2000"/>
              <a:t>vigorous-intensity activity included at least 3 days per week</a:t>
            </a:r>
            <a:endParaRPr/>
          </a:p>
          <a:p>
            <a:pPr marL="457200" lvl="0" indent="-381000" algn="l" rtl="0">
              <a:spcBef>
                <a:spcPts val="600"/>
              </a:spcBef>
              <a:spcAft>
                <a:spcPts val="0"/>
              </a:spcAft>
              <a:buClr>
                <a:schemeClr val="dk1"/>
              </a:buClr>
              <a:buSzPts val="2400"/>
              <a:buChar char="▸"/>
            </a:pPr>
            <a:r>
              <a:rPr lang="en-US" sz="2000"/>
              <a:t>muscle- and bone-strengthening (weight-bearing) activities included at least 3 days per week</a:t>
            </a:r>
            <a:endParaRPr/>
          </a:p>
          <a:p>
            <a:pPr marL="457200" lvl="0" indent="-381000" algn="l" rtl="0">
              <a:spcBef>
                <a:spcPts val="600"/>
              </a:spcBef>
              <a:spcAft>
                <a:spcPts val="0"/>
              </a:spcAft>
              <a:buClr>
                <a:schemeClr val="dk1"/>
              </a:buClr>
              <a:buSzPts val="2400"/>
              <a:buChar char="▸"/>
            </a:pPr>
            <a:r>
              <a:rPr lang="en-US" sz="2000"/>
              <a:t>Increase amount and intensity gradually over time</a:t>
            </a:r>
            <a:endParaRPr sz="2000"/>
          </a:p>
          <a:p>
            <a:pPr marL="457200" lvl="0" indent="-381000" algn="l" rtl="0">
              <a:spcBef>
                <a:spcPts val="600"/>
              </a:spcBef>
              <a:spcAft>
                <a:spcPts val="0"/>
              </a:spcAft>
              <a:buClr>
                <a:schemeClr val="dk1"/>
              </a:buClr>
              <a:buSzPts val="2400"/>
              <a:buFont typeface="Noto Sans Symbols"/>
              <a:buChar char="❖"/>
            </a:pPr>
            <a:r>
              <a:rPr lang="en-US" sz="2000"/>
              <a:t>HOME-BASED ACTIVITY</a:t>
            </a:r>
            <a:endParaRPr/>
          </a:p>
          <a:p>
            <a:pPr marL="457200" lvl="0" indent="-381000" algn="l" rtl="0">
              <a:spcBef>
                <a:spcPts val="600"/>
              </a:spcBef>
              <a:spcAft>
                <a:spcPts val="0"/>
              </a:spcAft>
              <a:buClr>
                <a:schemeClr val="dk1"/>
              </a:buClr>
              <a:buSzPts val="2400"/>
              <a:buChar char="▸"/>
            </a:pPr>
            <a:r>
              <a:rPr lang="en-US" sz="1800"/>
              <a:t>60 minutes of physical activity a day for good health, but  necessarily all at once</a:t>
            </a:r>
            <a:endParaRPr sz="1800"/>
          </a:p>
          <a:p>
            <a:pPr marL="457200" lvl="0" indent="-381000" algn="l" rtl="0">
              <a:spcBef>
                <a:spcPts val="600"/>
              </a:spcBef>
              <a:spcAft>
                <a:spcPts val="0"/>
              </a:spcAft>
              <a:buClr>
                <a:schemeClr val="dk1"/>
              </a:buClr>
              <a:buSzPts val="2400"/>
              <a:buChar char="▸"/>
            </a:pPr>
            <a:r>
              <a:rPr lang="en-US" sz="1800"/>
              <a:t>Several short 10-minute, or even 5-minute, bursts of activity throughout the day can be just as good as an hour-long stretch</a:t>
            </a:r>
            <a:endParaRPr/>
          </a:p>
          <a:p>
            <a:pPr marL="457200" lvl="0" indent="-381000" algn="l" rtl="0">
              <a:spcBef>
                <a:spcPts val="600"/>
              </a:spcBef>
              <a:spcAft>
                <a:spcPts val="0"/>
              </a:spcAft>
              <a:buClr>
                <a:schemeClr val="dk1"/>
              </a:buClr>
              <a:buSzPts val="2400"/>
              <a:buNone/>
            </a:pPr>
            <a:endParaRPr/>
          </a:p>
        </p:txBody>
      </p:sp>
      <p:grpSp>
        <p:nvGrpSpPr>
          <p:cNvPr id="228" name="Google Shape;228;p10"/>
          <p:cNvGrpSpPr/>
          <p:nvPr/>
        </p:nvGrpSpPr>
        <p:grpSpPr>
          <a:xfrm>
            <a:off x="8436324" y="363484"/>
            <a:ext cx="361474" cy="636193"/>
            <a:chOff x="4276825" y="487236"/>
            <a:chExt cx="317500" cy="419100"/>
          </a:xfrm>
        </p:grpSpPr>
        <p:sp>
          <p:nvSpPr>
            <p:cNvPr id="229" name="Google Shape;229;p10"/>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30" name="Google Shape;230;p10"/>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1"/>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3000"/>
              <a:buFont typeface="Calibri"/>
              <a:buNone/>
            </a:pPr>
            <a:r>
              <a:rPr lang="en-US" sz="3200"/>
              <a:t>Physical activity – recommendations for overweight and obese children</a:t>
            </a:r>
            <a:endParaRPr sz="3200"/>
          </a:p>
        </p:txBody>
      </p:sp>
      <p:sp>
        <p:nvSpPr>
          <p:cNvPr id="236" name="Google Shape;236;p11"/>
          <p:cNvSpPr txBox="1">
            <a:spLocks noGrp="1"/>
          </p:cNvSpPr>
          <p:nvPr>
            <p:ph type="body" idx="1"/>
          </p:nvPr>
        </p:nvSpPr>
        <p:spPr>
          <a:xfrm>
            <a:off x="381000" y="1905000"/>
            <a:ext cx="7924800" cy="4495800"/>
          </a:xfrm>
          <a:prstGeom prst="rect">
            <a:avLst/>
          </a:prstGeom>
          <a:noFill/>
          <a:ln>
            <a:noFill/>
          </a:ln>
        </p:spPr>
        <p:txBody>
          <a:bodyPr spcFirstLastPara="1" wrap="square" lIns="0" tIns="0" rIns="0" bIns="0" anchor="t" anchorCtr="0">
            <a:noAutofit/>
          </a:bodyPr>
          <a:lstStyle/>
          <a:p>
            <a:pPr marL="457200" lvl="0" indent="-381000" algn="l" rtl="0">
              <a:spcBef>
                <a:spcPts val="600"/>
              </a:spcBef>
              <a:spcAft>
                <a:spcPts val="0"/>
              </a:spcAft>
              <a:buClr>
                <a:schemeClr val="dk1"/>
              </a:buClr>
              <a:buSzPts val="2400"/>
              <a:buFont typeface="Noto Sans Symbols"/>
              <a:buChar char="▪"/>
            </a:pPr>
            <a:r>
              <a:rPr lang="en-US" sz="1800"/>
              <a:t>obesity in childhood is associated with </a:t>
            </a:r>
            <a:r>
              <a:rPr lang="en-US" sz="1800" b="1"/>
              <a:t>metabolic,cardiorespiratory, cardiovascular, hepatic, gastrointestinal, genitourinary, musculoskeletal complications, mental health conditions</a:t>
            </a:r>
            <a:endParaRPr/>
          </a:p>
          <a:p>
            <a:pPr marL="457200" lvl="0" indent="-381000" algn="l" rtl="0">
              <a:spcBef>
                <a:spcPts val="600"/>
              </a:spcBef>
              <a:spcAft>
                <a:spcPts val="0"/>
              </a:spcAft>
              <a:buClr>
                <a:schemeClr val="dk1"/>
              </a:buClr>
              <a:buSzPts val="2400"/>
              <a:buChar char="▸"/>
            </a:pPr>
            <a:r>
              <a:rPr lang="en-US" sz="1800"/>
              <a:t> necessary to check for any </a:t>
            </a:r>
            <a:r>
              <a:rPr lang="en-US" sz="1800" b="1"/>
              <a:t>comorbidities </a:t>
            </a:r>
            <a:r>
              <a:rPr lang="en-US" sz="1800"/>
              <a:t>before implementing a program of physical activity!</a:t>
            </a:r>
            <a:endParaRPr/>
          </a:p>
          <a:p>
            <a:pPr marL="457200" lvl="0" indent="-381000" algn="l" rtl="0">
              <a:spcBef>
                <a:spcPts val="600"/>
              </a:spcBef>
              <a:spcAft>
                <a:spcPts val="0"/>
              </a:spcAft>
              <a:buClr>
                <a:schemeClr val="dk1"/>
              </a:buClr>
              <a:buSzPts val="2400"/>
              <a:buChar char="▸"/>
            </a:pPr>
            <a:r>
              <a:rPr lang="en-US" sz="1800"/>
              <a:t>guidelines predominantly recommend delivery of </a:t>
            </a:r>
            <a:r>
              <a:rPr lang="en-US" sz="1800" b="1"/>
              <a:t>multi-component behaviour-change interventions </a:t>
            </a:r>
            <a:r>
              <a:rPr lang="en-US" sz="1800"/>
              <a:t>aimed at improving nutrition and physical activity accompanied with </a:t>
            </a:r>
            <a:r>
              <a:rPr lang="en-US" sz="1800" i="1"/>
              <a:t>age-appropriate, culturally sensitive, family-centered lifestyle modifications</a:t>
            </a:r>
            <a:endParaRPr/>
          </a:p>
          <a:p>
            <a:pPr marL="457200" lvl="0" indent="-381000" algn="l" rtl="0">
              <a:spcBef>
                <a:spcPts val="600"/>
              </a:spcBef>
              <a:spcAft>
                <a:spcPts val="0"/>
              </a:spcAft>
              <a:buClr>
                <a:schemeClr val="dk1"/>
              </a:buClr>
              <a:buSzPts val="2400"/>
              <a:buChar char="▸"/>
            </a:pPr>
            <a:r>
              <a:rPr lang="en-US" sz="1800"/>
              <a:t>parental/family participation in treatment is widely encouraged especially for children under the age of 12  whereby parents/families can be role models and agents of change</a:t>
            </a:r>
            <a:endParaRPr sz="1800"/>
          </a:p>
          <a:p>
            <a:pPr marL="457200" lvl="0" indent="-381000" algn="l" rtl="0">
              <a:spcBef>
                <a:spcPts val="600"/>
              </a:spcBef>
              <a:spcAft>
                <a:spcPts val="0"/>
              </a:spcAft>
              <a:buClr>
                <a:schemeClr val="dk1"/>
              </a:buClr>
              <a:buSzPts val="2400"/>
              <a:buChar char="▸"/>
            </a:pPr>
            <a:r>
              <a:rPr lang="en-US" sz="1800"/>
              <a:t>tailored or personalized approach - physical activity should be appropriate for the child’s age, interests and ability in order to encourage and maintain engagement</a:t>
            </a:r>
            <a:endParaRPr/>
          </a:p>
          <a:p>
            <a:pPr marL="457200" lvl="0" indent="-228600" algn="l" rtl="0">
              <a:spcBef>
                <a:spcPts val="600"/>
              </a:spcBef>
              <a:spcAft>
                <a:spcPts val="0"/>
              </a:spcAft>
              <a:buClr>
                <a:schemeClr val="dk1"/>
              </a:buClr>
              <a:buSzPts val="2400"/>
              <a:buNone/>
            </a:pPr>
            <a:endParaRPr sz="2000"/>
          </a:p>
          <a:p>
            <a:pPr marL="457200" lvl="0" indent="-228600" algn="l" rtl="0">
              <a:spcBef>
                <a:spcPts val="600"/>
              </a:spcBef>
              <a:spcAft>
                <a:spcPts val="0"/>
              </a:spcAft>
              <a:buClr>
                <a:schemeClr val="dk1"/>
              </a:buClr>
              <a:buSzPts val="2400"/>
              <a:buNone/>
            </a:pPr>
            <a:endParaRPr sz="2000"/>
          </a:p>
          <a:p>
            <a:pPr marL="457200" lvl="0" indent="-381000" algn="l" rtl="0">
              <a:spcBef>
                <a:spcPts val="600"/>
              </a:spcBef>
              <a:spcAft>
                <a:spcPts val="0"/>
              </a:spcAft>
              <a:buClr>
                <a:schemeClr val="dk1"/>
              </a:buClr>
              <a:buSzPts val="2400"/>
              <a:buNone/>
            </a:pPr>
            <a:endParaRPr/>
          </a:p>
        </p:txBody>
      </p:sp>
      <p:grpSp>
        <p:nvGrpSpPr>
          <p:cNvPr id="237" name="Google Shape;237;p11"/>
          <p:cNvGrpSpPr/>
          <p:nvPr/>
        </p:nvGrpSpPr>
        <p:grpSpPr>
          <a:xfrm>
            <a:off x="8436324" y="363484"/>
            <a:ext cx="361474" cy="636193"/>
            <a:chOff x="4276825" y="487236"/>
            <a:chExt cx="317500" cy="419100"/>
          </a:xfrm>
        </p:grpSpPr>
        <p:sp>
          <p:nvSpPr>
            <p:cNvPr id="238" name="Google Shape;238;p11"/>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39" name="Google Shape;239;p11"/>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2"/>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3000"/>
              <a:buFont typeface="Calibri"/>
              <a:buNone/>
            </a:pPr>
            <a:r>
              <a:rPr lang="en-US" sz="2800"/>
              <a:t>Physical activity – recommendations for overweight and obese children</a:t>
            </a:r>
            <a:endParaRPr sz="2800"/>
          </a:p>
        </p:txBody>
      </p:sp>
      <p:sp>
        <p:nvSpPr>
          <p:cNvPr id="245" name="Google Shape;245;p12"/>
          <p:cNvSpPr txBox="1">
            <a:spLocks noGrp="1"/>
          </p:cNvSpPr>
          <p:nvPr>
            <p:ph type="body" idx="1"/>
          </p:nvPr>
        </p:nvSpPr>
        <p:spPr>
          <a:xfrm>
            <a:off x="381000" y="1905000"/>
            <a:ext cx="7772400" cy="4419600"/>
          </a:xfrm>
          <a:prstGeom prst="rect">
            <a:avLst/>
          </a:prstGeom>
          <a:noFill/>
          <a:ln>
            <a:noFill/>
          </a:ln>
        </p:spPr>
        <p:txBody>
          <a:bodyPr spcFirstLastPara="1" wrap="square" lIns="0" tIns="0" rIns="0" bIns="0" anchor="t" anchorCtr="0">
            <a:noAutofit/>
          </a:bodyPr>
          <a:lstStyle/>
          <a:p>
            <a:pPr marL="457200" lvl="0" indent="-381000" algn="l" rtl="0">
              <a:spcBef>
                <a:spcPts val="600"/>
              </a:spcBef>
              <a:spcAft>
                <a:spcPts val="0"/>
              </a:spcAft>
              <a:buClr>
                <a:schemeClr val="dk1"/>
              </a:buClr>
              <a:buSzPts val="2400"/>
              <a:buFont typeface="Noto Sans Symbols"/>
              <a:buChar char="▪"/>
            </a:pPr>
            <a:r>
              <a:rPr lang="en-US" sz="2000"/>
              <a:t>EXERCISE THERAPY</a:t>
            </a:r>
            <a:endParaRPr/>
          </a:p>
          <a:p>
            <a:pPr marL="457200" lvl="0" indent="-381000" algn="l" rtl="0">
              <a:spcBef>
                <a:spcPts val="600"/>
              </a:spcBef>
              <a:spcAft>
                <a:spcPts val="0"/>
              </a:spcAft>
              <a:buClr>
                <a:schemeClr val="dk1"/>
              </a:buClr>
              <a:buSzPts val="2400"/>
              <a:buChar char="▸"/>
            </a:pPr>
            <a:r>
              <a:rPr lang="en-US" sz="2000"/>
              <a:t>extremely overweight children don't need to do more exercise than slimmer children; their extra body weight means they will naturally burn more calories for the same activity</a:t>
            </a:r>
            <a:endParaRPr sz="2000"/>
          </a:p>
          <a:p>
            <a:pPr marL="457200" lvl="0" indent="-381000" algn="l" rtl="0">
              <a:spcBef>
                <a:spcPts val="600"/>
              </a:spcBef>
              <a:spcAft>
                <a:spcPts val="0"/>
              </a:spcAft>
              <a:buClr>
                <a:schemeClr val="dk1"/>
              </a:buClr>
              <a:buSzPts val="2400"/>
              <a:buChar char="▸"/>
            </a:pPr>
            <a:r>
              <a:rPr lang="en-US" sz="2000"/>
              <a:t>more than 60 min per day may be necessary for those that are extremely overweight; gradual increase from 20 to 60 min a day</a:t>
            </a:r>
            <a:endParaRPr sz="2000"/>
          </a:p>
          <a:p>
            <a:pPr marL="457200" lvl="0" indent="-381000" algn="l" rtl="0">
              <a:spcBef>
                <a:spcPts val="600"/>
              </a:spcBef>
              <a:spcAft>
                <a:spcPts val="0"/>
              </a:spcAft>
              <a:buClr>
                <a:schemeClr val="dk1"/>
              </a:buClr>
              <a:buSzPts val="2400"/>
              <a:buChar char="▸"/>
            </a:pPr>
            <a:r>
              <a:rPr lang="en-US" sz="2000" b="1"/>
              <a:t>home-based activity</a:t>
            </a:r>
            <a:endParaRPr/>
          </a:p>
          <a:p>
            <a:pPr marL="457200" lvl="0" indent="-381000" algn="l" rtl="0">
              <a:spcBef>
                <a:spcPts val="600"/>
              </a:spcBef>
              <a:spcAft>
                <a:spcPts val="0"/>
              </a:spcAft>
              <a:buClr>
                <a:schemeClr val="dk1"/>
              </a:buClr>
              <a:buSzPts val="2400"/>
              <a:buFont typeface="Noto Sans Symbols"/>
              <a:buChar char="✔"/>
            </a:pPr>
            <a:r>
              <a:rPr lang="en-US" sz="2000"/>
              <a:t>role model, family business, interesting, funny, enjoyable...</a:t>
            </a:r>
            <a:endParaRPr/>
          </a:p>
          <a:p>
            <a:pPr marL="457200" lvl="0" indent="-381000" algn="l" rtl="0">
              <a:spcBef>
                <a:spcPts val="600"/>
              </a:spcBef>
              <a:spcAft>
                <a:spcPts val="0"/>
              </a:spcAft>
              <a:buClr>
                <a:schemeClr val="dk1"/>
              </a:buClr>
              <a:buSzPts val="2400"/>
              <a:buChar char="▸"/>
            </a:pPr>
            <a:r>
              <a:rPr lang="en-US" sz="2000" b="1"/>
              <a:t>tailored, supervised program</a:t>
            </a:r>
            <a:endParaRPr/>
          </a:p>
          <a:p>
            <a:pPr marL="457200" lvl="0" indent="-381000" algn="l" rtl="0">
              <a:spcBef>
                <a:spcPts val="600"/>
              </a:spcBef>
              <a:spcAft>
                <a:spcPts val="0"/>
              </a:spcAft>
              <a:buClr>
                <a:schemeClr val="dk1"/>
              </a:buClr>
              <a:buSzPts val="2400"/>
              <a:buFont typeface="Noto Sans Symbols"/>
              <a:buChar char="✔"/>
            </a:pPr>
            <a:r>
              <a:rPr lang="en-US" sz="2000"/>
              <a:t>exercise is medicine and medicine has to be prescribed</a:t>
            </a:r>
            <a:endParaRPr/>
          </a:p>
          <a:p>
            <a:pPr marL="457200" lvl="0" indent="-228600" algn="l" rtl="0">
              <a:spcBef>
                <a:spcPts val="600"/>
              </a:spcBef>
              <a:spcAft>
                <a:spcPts val="0"/>
              </a:spcAft>
              <a:buClr>
                <a:schemeClr val="dk1"/>
              </a:buClr>
              <a:buSzPts val="2400"/>
              <a:buFont typeface="Noto Sans Symbols"/>
              <a:buNone/>
            </a:pPr>
            <a:endParaRPr sz="2000"/>
          </a:p>
          <a:p>
            <a:pPr marL="457200" lvl="0" indent="-228600" algn="l" rtl="0">
              <a:spcBef>
                <a:spcPts val="600"/>
              </a:spcBef>
              <a:spcAft>
                <a:spcPts val="0"/>
              </a:spcAft>
              <a:buClr>
                <a:schemeClr val="dk1"/>
              </a:buClr>
              <a:buSzPts val="2400"/>
              <a:buFont typeface="Noto Sans Symbols"/>
              <a:buNone/>
            </a:pPr>
            <a:endParaRPr sz="2000"/>
          </a:p>
        </p:txBody>
      </p:sp>
      <p:grpSp>
        <p:nvGrpSpPr>
          <p:cNvPr id="246" name="Google Shape;246;p12"/>
          <p:cNvGrpSpPr/>
          <p:nvPr/>
        </p:nvGrpSpPr>
        <p:grpSpPr>
          <a:xfrm>
            <a:off x="8436324" y="363484"/>
            <a:ext cx="361474" cy="636193"/>
            <a:chOff x="4276825" y="487236"/>
            <a:chExt cx="317500" cy="419100"/>
          </a:xfrm>
        </p:grpSpPr>
        <p:sp>
          <p:nvSpPr>
            <p:cNvPr id="247" name="Google Shape;247;p12"/>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48" name="Google Shape;248;p12"/>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3"/>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3000"/>
              <a:buFont typeface="Calibri"/>
              <a:buNone/>
            </a:pPr>
            <a:r>
              <a:rPr lang="en-US" sz="2800"/>
              <a:t>Physical activity – recommendations for overweight and obese children</a:t>
            </a:r>
            <a:endParaRPr sz="2800"/>
          </a:p>
        </p:txBody>
      </p:sp>
      <p:sp>
        <p:nvSpPr>
          <p:cNvPr id="254" name="Google Shape;254;p13"/>
          <p:cNvSpPr txBox="1">
            <a:spLocks noGrp="1"/>
          </p:cNvSpPr>
          <p:nvPr>
            <p:ph type="body" idx="1"/>
          </p:nvPr>
        </p:nvSpPr>
        <p:spPr>
          <a:xfrm>
            <a:off x="228600" y="1905000"/>
            <a:ext cx="7848600" cy="4343400"/>
          </a:xfrm>
          <a:prstGeom prst="rect">
            <a:avLst/>
          </a:prstGeom>
          <a:noFill/>
          <a:ln>
            <a:noFill/>
          </a:ln>
        </p:spPr>
        <p:txBody>
          <a:bodyPr spcFirstLastPara="1" wrap="square" lIns="0" tIns="0" rIns="0" bIns="0" anchor="t" anchorCtr="0">
            <a:noAutofit/>
          </a:bodyPr>
          <a:lstStyle/>
          <a:p>
            <a:pPr marL="914400" lvl="1" indent="-381000" algn="l" rtl="0">
              <a:lnSpc>
                <a:spcPct val="150000"/>
              </a:lnSpc>
              <a:spcBef>
                <a:spcPts val="0"/>
              </a:spcBef>
              <a:spcAft>
                <a:spcPts val="0"/>
              </a:spcAft>
              <a:buClr>
                <a:srgbClr val="C00000"/>
              </a:buClr>
              <a:buSzPts val="2400"/>
              <a:buChar char="▹"/>
            </a:pPr>
            <a:r>
              <a:rPr lang="en-US" sz="5400" b="1">
                <a:solidFill>
                  <a:srgbClr val="C00000"/>
                </a:solidFill>
              </a:rPr>
              <a:t>FITT</a:t>
            </a:r>
            <a:r>
              <a:rPr lang="en-US" sz="4800" b="1">
                <a:solidFill>
                  <a:srgbClr val="C00000"/>
                </a:solidFill>
              </a:rPr>
              <a:t> </a:t>
            </a:r>
            <a:r>
              <a:rPr lang="en-US" sz="4000" b="1"/>
              <a:t>Principle</a:t>
            </a:r>
            <a:endParaRPr sz="4000" b="1">
              <a:solidFill>
                <a:srgbClr val="C00000"/>
              </a:solidFill>
            </a:endParaRPr>
          </a:p>
          <a:p>
            <a:pPr marL="914400" lvl="1" indent="0" algn="l" rtl="0">
              <a:spcBef>
                <a:spcPts val="0"/>
              </a:spcBef>
              <a:spcAft>
                <a:spcPts val="0"/>
              </a:spcAft>
              <a:buClr>
                <a:srgbClr val="C00000"/>
              </a:buClr>
              <a:buSzPts val="2400"/>
              <a:buNone/>
            </a:pPr>
            <a:r>
              <a:rPr lang="en-US" sz="4000" b="1">
                <a:solidFill>
                  <a:srgbClr val="C00000"/>
                </a:solidFill>
              </a:rPr>
              <a:t>- F</a:t>
            </a:r>
            <a:r>
              <a:rPr lang="en-US" sz="3200" b="1"/>
              <a:t> Frequency</a:t>
            </a:r>
            <a:endParaRPr sz="3200" i="1"/>
          </a:p>
          <a:p>
            <a:pPr marL="914400" lvl="1" indent="0" algn="l" rtl="0">
              <a:spcBef>
                <a:spcPts val="0"/>
              </a:spcBef>
              <a:spcAft>
                <a:spcPts val="0"/>
              </a:spcAft>
              <a:buClr>
                <a:srgbClr val="C00000"/>
              </a:buClr>
              <a:buSzPts val="2400"/>
              <a:buNone/>
            </a:pPr>
            <a:r>
              <a:rPr lang="en-US" sz="4000" b="1">
                <a:solidFill>
                  <a:srgbClr val="C00000"/>
                </a:solidFill>
              </a:rPr>
              <a:t>- I</a:t>
            </a:r>
            <a:r>
              <a:rPr lang="en-US" sz="3200" b="1">
                <a:solidFill>
                  <a:srgbClr val="C00000"/>
                </a:solidFill>
              </a:rPr>
              <a:t> </a:t>
            </a:r>
            <a:r>
              <a:rPr lang="en-US" sz="3200" b="1"/>
              <a:t>Intensity</a:t>
            </a:r>
            <a:endParaRPr sz="3200" i="1"/>
          </a:p>
          <a:p>
            <a:pPr marL="914400" lvl="1" indent="0" algn="l" rtl="0">
              <a:spcBef>
                <a:spcPts val="0"/>
              </a:spcBef>
              <a:spcAft>
                <a:spcPts val="0"/>
              </a:spcAft>
              <a:buClr>
                <a:srgbClr val="C00000"/>
              </a:buClr>
              <a:buSzPts val="2400"/>
              <a:buNone/>
            </a:pPr>
            <a:r>
              <a:rPr lang="en-US" sz="4000" b="1">
                <a:solidFill>
                  <a:srgbClr val="C00000"/>
                </a:solidFill>
              </a:rPr>
              <a:t>- T</a:t>
            </a:r>
            <a:r>
              <a:rPr lang="en-US" sz="3200" b="1">
                <a:solidFill>
                  <a:srgbClr val="C00000"/>
                </a:solidFill>
              </a:rPr>
              <a:t> </a:t>
            </a:r>
            <a:r>
              <a:rPr lang="en-US" sz="3200" b="1"/>
              <a:t>Time</a:t>
            </a:r>
            <a:r>
              <a:rPr lang="en-US" sz="3200"/>
              <a:t> </a:t>
            </a:r>
            <a:r>
              <a:rPr lang="en-US" i="1"/>
              <a:t>	</a:t>
            </a:r>
            <a:endParaRPr sz="3200" i="1"/>
          </a:p>
          <a:p>
            <a:pPr marL="914400" lvl="1" indent="0" algn="l" rtl="0">
              <a:spcBef>
                <a:spcPts val="0"/>
              </a:spcBef>
              <a:spcAft>
                <a:spcPts val="0"/>
              </a:spcAft>
              <a:buClr>
                <a:srgbClr val="C00000"/>
              </a:buClr>
              <a:buSzPts val="2400"/>
              <a:buNone/>
            </a:pPr>
            <a:r>
              <a:rPr lang="en-US" sz="4000" b="1">
                <a:solidFill>
                  <a:srgbClr val="C00000"/>
                </a:solidFill>
              </a:rPr>
              <a:t>- T </a:t>
            </a:r>
            <a:r>
              <a:rPr lang="en-US" sz="3200" b="1"/>
              <a:t>Type </a:t>
            </a:r>
            <a:r>
              <a:rPr lang="en-US" i="1"/>
              <a:t>	</a:t>
            </a:r>
            <a:endParaRPr/>
          </a:p>
        </p:txBody>
      </p:sp>
      <p:pic>
        <p:nvPicPr>
          <p:cNvPr id="255" name="Google Shape;255;p13"/>
          <p:cNvPicPr preferRelativeResize="0"/>
          <p:nvPr/>
        </p:nvPicPr>
        <p:blipFill rotWithShape="1">
          <a:blip r:embed="rId3">
            <a:alphaModFix/>
          </a:blip>
          <a:srcRect/>
          <a:stretch/>
        </p:blipFill>
        <p:spPr>
          <a:xfrm>
            <a:off x="4572000" y="2997200"/>
            <a:ext cx="3671888" cy="3132138"/>
          </a:xfrm>
          <a:prstGeom prst="rect">
            <a:avLst/>
          </a:prstGeom>
          <a:noFill/>
          <a:ln>
            <a:noFill/>
          </a:ln>
        </p:spPr>
      </p:pic>
      <p:pic>
        <p:nvPicPr>
          <p:cNvPr id="256" name="Google Shape;256;p13" descr="acsmlogo3"/>
          <p:cNvPicPr preferRelativeResize="0"/>
          <p:nvPr/>
        </p:nvPicPr>
        <p:blipFill rotWithShape="1">
          <a:blip r:embed="rId4">
            <a:alphaModFix/>
          </a:blip>
          <a:srcRect/>
          <a:stretch/>
        </p:blipFill>
        <p:spPr>
          <a:xfrm>
            <a:off x="7086600" y="1905000"/>
            <a:ext cx="1752600" cy="1524000"/>
          </a:xfrm>
          <a:prstGeom prst="rect">
            <a:avLst/>
          </a:prstGeom>
          <a:noFill/>
          <a:ln>
            <a:noFill/>
          </a:ln>
        </p:spPr>
      </p:pic>
      <p:grpSp>
        <p:nvGrpSpPr>
          <p:cNvPr id="257" name="Google Shape;257;p13"/>
          <p:cNvGrpSpPr/>
          <p:nvPr/>
        </p:nvGrpSpPr>
        <p:grpSpPr>
          <a:xfrm>
            <a:off x="8436324" y="363484"/>
            <a:ext cx="361474" cy="636193"/>
            <a:chOff x="4276825" y="487236"/>
            <a:chExt cx="317500" cy="419100"/>
          </a:xfrm>
        </p:grpSpPr>
        <p:sp>
          <p:nvSpPr>
            <p:cNvPr id="258" name="Google Shape;258;p13"/>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59" name="Google Shape;259;p13"/>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4"/>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3000"/>
              <a:buFont typeface="Calibri"/>
              <a:buNone/>
            </a:pPr>
            <a:r>
              <a:rPr lang="en-US"/>
              <a:t>FITT principle</a:t>
            </a:r>
            <a:endParaRPr/>
          </a:p>
        </p:txBody>
      </p:sp>
      <p:sp>
        <p:nvSpPr>
          <p:cNvPr id="265" name="Google Shape;265;p14"/>
          <p:cNvSpPr txBox="1">
            <a:spLocks noGrp="1"/>
          </p:cNvSpPr>
          <p:nvPr>
            <p:ph type="body" idx="1"/>
          </p:nvPr>
        </p:nvSpPr>
        <p:spPr>
          <a:xfrm>
            <a:off x="381000" y="1905000"/>
            <a:ext cx="7696200" cy="4419600"/>
          </a:xfrm>
          <a:prstGeom prst="rect">
            <a:avLst/>
          </a:prstGeom>
          <a:noFill/>
          <a:ln>
            <a:noFill/>
          </a:ln>
        </p:spPr>
        <p:txBody>
          <a:bodyPr spcFirstLastPara="1" wrap="square" lIns="0" tIns="0" rIns="0" bIns="0" anchor="t" anchorCtr="0">
            <a:noAutofit/>
          </a:bodyPr>
          <a:lstStyle/>
          <a:p>
            <a:pPr marL="457200" lvl="0" indent="-381000" algn="l" rtl="0">
              <a:spcBef>
                <a:spcPts val="600"/>
              </a:spcBef>
              <a:spcAft>
                <a:spcPts val="0"/>
              </a:spcAft>
              <a:buClr>
                <a:srgbClr val="C00000"/>
              </a:buClr>
              <a:buSzPts val="2400"/>
              <a:buNone/>
            </a:pPr>
            <a:r>
              <a:rPr lang="en-US" sz="2000" b="1">
                <a:solidFill>
                  <a:srgbClr val="C00000"/>
                </a:solidFill>
              </a:rPr>
              <a:t>F</a:t>
            </a:r>
            <a:r>
              <a:rPr lang="en-US" sz="2000" b="1"/>
              <a:t> Frequency</a:t>
            </a:r>
            <a:endParaRPr sz="2000" b="1"/>
          </a:p>
          <a:p>
            <a:pPr marL="457200" lvl="0" indent="-381000" algn="l" rtl="0">
              <a:spcBef>
                <a:spcPts val="600"/>
              </a:spcBef>
              <a:spcAft>
                <a:spcPts val="0"/>
              </a:spcAft>
              <a:buClr>
                <a:schemeClr val="dk1"/>
              </a:buClr>
              <a:buSzPts val="2400"/>
              <a:buFont typeface="Noto Sans Symbols"/>
              <a:buChar char="▪"/>
            </a:pPr>
            <a:r>
              <a:rPr lang="en-US" sz="1600"/>
              <a:t>How often will you do the activity — once a day, three times a week, twice a month? - </a:t>
            </a:r>
            <a:r>
              <a:rPr lang="en-US" sz="1600" b="1" i="1"/>
              <a:t>Be active every day!</a:t>
            </a:r>
            <a:endParaRPr/>
          </a:p>
          <a:p>
            <a:pPr marL="457200" lvl="0" indent="-381000" algn="l" rtl="0">
              <a:spcBef>
                <a:spcPts val="600"/>
              </a:spcBef>
              <a:spcAft>
                <a:spcPts val="0"/>
              </a:spcAft>
              <a:buClr>
                <a:srgbClr val="FF0000"/>
              </a:buClr>
              <a:buSzPts val="2400"/>
              <a:buNone/>
            </a:pPr>
            <a:r>
              <a:rPr lang="en-US" sz="2000" b="1">
                <a:solidFill>
                  <a:srgbClr val="FF0000"/>
                </a:solidFill>
              </a:rPr>
              <a:t>I</a:t>
            </a:r>
            <a:r>
              <a:rPr lang="en-US" sz="2000" b="1"/>
              <a:t> – Intensity </a:t>
            </a:r>
            <a:endParaRPr sz="2000" b="1"/>
          </a:p>
          <a:p>
            <a:pPr marL="457200" lvl="0" indent="-152400" algn="l" rtl="0">
              <a:spcBef>
                <a:spcPts val="0"/>
              </a:spcBef>
              <a:spcAft>
                <a:spcPts val="0"/>
              </a:spcAft>
              <a:buClr>
                <a:schemeClr val="dk1"/>
              </a:buClr>
              <a:buSzPts val="2400"/>
              <a:buChar char="▸"/>
            </a:pPr>
            <a:r>
              <a:rPr lang="en-US" sz="1600"/>
              <a:t>How much energy is needed—light vs. vigorous activity? - </a:t>
            </a:r>
            <a:r>
              <a:rPr lang="en-US" sz="1600" b="1"/>
              <a:t>Combination of moderate and vigorous physical activity! </a:t>
            </a:r>
            <a:endParaRPr sz="1600" b="1"/>
          </a:p>
          <a:p>
            <a:pPr marL="457200" lvl="0" indent="-152400" algn="l" rtl="0">
              <a:spcBef>
                <a:spcPts val="0"/>
              </a:spcBef>
              <a:spcAft>
                <a:spcPts val="0"/>
              </a:spcAft>
              <a:buClr>
                <a:schemeClr val="dk1"/>
              </a:buClr>
              <a:buSzPts val="2400"/>
              <a:buChar char="▸"/>
            </a:pPr>
            <a:r>
              <a:rPr lang="en-US" sz="1600" b="1" i="1"/>
              <a:t>moderate intensity activities </a:t>
            </a:r>
            <a:r>
              <a:rPr lang="en-US" sz="1600"/>
              <a:t>raise your heart rate, and make you breathe faster and feel warmer (when </a:t>
            </a:r>
            <a:r>
              <a:rPr lang="en-US" sz="1600" b="1" i="1"/>
              <a:t>you can still talk, but not sing!</a:t>
            </a:r>
            <a:r>
              <a:rPr lang="en-US" sz="1600" i="1"/>
              <a:t>)</a:t>
            </a:r>
            <a:endParaRPr/>
          </a:p>
          <a:p>
            <a:pPr marL="457200" lvl="0" indent="-152400" algn="l" rtl="0">
              <a:spcBef>
                <a:spcPts val="0"/>
              </a:spcBef>
              <a:spcAft>
                <a:spcPts val="0"/>
              </a:spcAft>
              <a:buClr>
                <a:schemeClr val="dk1"/>
              </a:buClr>
              <a:buSzPts val="2400"/>
              <a:buChar char="▸"/>
            </a:pPr>
            <a:r>
              <a:rPr lang="en-US" sz="1600" b="1"/>
              <a:t>vigorous intensity activities </a:t>
            </a:r>
            <a:r>
              <a:rPr lang="en-US" sz="1600"/>
              <a:t>raise your heart rate, make you breathe faster, you feel warmer and start to sweet (</a:t>
            </a:r>
            <a:r>
              <a:rPr lang="en-US" sz="1600" b="1" i="1"/>
              <a:t>you are not able to say more than a few words without pausing for breath!</a:t>
            </a:r>
            <a:r>
              <a:rPr lang="en-US" sz="1600" i="1"/>
              <a:t>)</a:t>
            </a:r>
            <a:endParaRPr/>
          </a:p>
          <a:p>
            <a:pPr marL="457200" lvl="0" indent="-381000" algn="l" rtl="0">
              <a:spcBef>
                <a:spcPts val="600"/>
              </a:spcBef>
              <a:spcAft>
                <a:spcPts val="0"/>
              </a:spcAft>
              <a:buClr>
                <a:schemeClr val="dk1"/>
              </a:buClr>
              <a:buSzPts val="2400"/>
              <a:buNone/>
            </a:pPr>
            <a:r>
              <a:rPr lang="en-US" sz="1600" b="1"/>
              <a:t>		</a:t>
            </a:r>
            <a:r>
              <a:rPr lang="en-US" sz="1200" b="1"/>
              <a:t>&lt;3 MET      		low		&lt;</a:t>
            </a:r>
            <a:r>
              <a:rPr lang="en-US" sz="1200" b="1" i="1"/>
              <a:t> 3,5 kcal/min </a:t>
            </a:r>
            <a:endParaRPr sz="1200" b="1"/>
          </a:p>
          <a:p>
            <a:pPr marL="457200" lvl="0" indent="-381000" algn="l" rtl="0">
              <a:spcBef>
                <a:spcPts val="600"/>
              </a:spcBef>
              <a:spcAft>
                <a:spcPts val="0"/>
              </a:spcAft>
              <a:buClr>
                <a:schemeClr val="dk1"/>
              </a:buClr>
              <a:buSzPts val="2400"/>
              <a:buNone/>
            </a:pPr>
            <a:r>
              <a:rPr lang="en-US" sz="1200" b="1"/>
              <a:t>		3 – 6 MET		</a:t>
            </a:r>
            <a:r>
              <a:rPr lang="en-US" sz="1200" b="1" i="1">
                <a:solidFill>
                  <a:srgbClr val="FF0000"/>
                </a:solidFill>
              </a:rPr>
              <a:t>moderate	</a:t>
            </a:r>
            <a:r>
              <a:rPr lang="en-US" sz="1200" b="1"/>
              <a:t>	</a:t>
            </a:r>
            <a:r>
              <a:rPr lang="en-US" sz="1200" b="1" i="1"/>
              <a:t>3.5 to 7 kcal/min </a:t>
            </a:r>
            <a:endParaRPr sz="1200" b="1"/>
          </a:p>
          <a:p>
            <a:pPr marL="457200" lvl="0" indent="-381000" algn="l" rtl="0">
              <a:spcBef>
                <a:spcPts val="600"/>
              </a:spcBef>
              <a:spcAft>
                <a:spcPts val="0"/>
              </a:spcAft>
              <a:buClr>
                <a:schemeClr val="dk1"/>
              </a:buClr>
              <a:buSzPts val="2400"/>
              <a:buNone/>
            </a:pPr>
            <a:r>
              <a:rPr lang="en-US" sz="1200" b="1"/>
              <a:t>		&gt; 6 MET		vigorous 		&gt;</a:t>
            </a:r>
            <a:r>
              <a:rPr lang="en-US" sz="1200" b="1" i="1"/>
              <a:t> 7 kcal/min </a:t>
            </a:r>
            <a:endParaRPr sz="1200" b="1"/>
          </a:p>
          <a:p>
            <a:pPr marL="457200" lvl="0" indent="0" algn="l" rtl="0">
              <a:spcBef>
                <a:spcPts val="0"/>
              </a:spcBef>
              <a:spcAft>
                <a:spcPts val="0"/>
              </a:spcAft>
              <a:buClr>
                <a:schemeClr val="dk1"/>
              </a:buClr>
              <a:buSzPts val="2400"/>
              <a:buNone/>
            </a:pPr>
            <a:endParaRPr sz="1600" i="1"/>
          </a:p>
          <a:p>
            <a:pPr marL="457200" lvl="0" indent="-381000" algn="l" rtl="0">
              <a:spcBef>
                <a:spcPts val="600"/>
              </a:spcBef>
              <a:spcAft>
                <a:spcPts val="0"/>
              </a:spcAft>
              <a:buClr>
                <a:schemeClr val="dk1"/>
              </a:buClr>
              <a:buSzPts val="2400"/>
              <a:buNone/>
            </a:pPr>
            <a:endParaRPr sz="1600" i="1"/>
          </a:p>
          <a:p>
            <a:pPr marL="457200" lvl="0" indent="-228600" algn="l" rtl="0">
              <a:spcBef>
                <a:spcPts val="600"/>
              </a:spcBef>
              <a:spcAft>
                <a:spcPts val="0"/>
              </a:spcAft>
              <a:buClr>
                <a:schemeClr val="dk1"/>
              </a:buClr>
              <a:buSzPts val="2400"/>
              <a:buNone/>
            </a:pPr>
            <a:endParaRPr sz="1800" b="1"/>
          </a:p>
          <a:p>
            <a:pPr marL="457200" lvl="0" indent="-381000" algn="l" rtl="0">
              <a:spcBef>
                <a:spcPts val="600"/>
              </a:spcBef>
              <a:spcAft>
                <a:spcPts val="0"/>
              </a:spcAft>
              <a:buClr>
                <a:schemeClr val="dk1"/>
              </a:buClr>
              <a:buSzPts val="2400"/>
              <a:buNone/>
            </a:pPr>
            <a:endParaRPr sz="1800" b="1"/>
          </a:p>
          <a:p>
            <a:pPr marL="457200" lvl="0" indent="-228600" algn="l" rtl="0">
              <a:spcBef>
                <a:spcPts val="600"/>
              </a:spcBef>
              <a:spcAft>
                <a:spcPts val="0"/>
              </a:spcAft>
              <a:buClr>
                <a:schemeClr val="dk1"/>
              </a:buClr>
              <a:buSzPts val="2400"/>
              <a:buFont typeface="Noto Sans Symbols"/>
              <a:buNone/>
            </a:pPr>
            <a:endParaRPr sz="2800" b="1" i="1"/>
          </a:p>
          <a:p>
            <a:pPr marL="457200" lvl="0" indent="-381000" algn="l" rtl="0">
              <a:spcBef>
                <a:spcPts val="600"/>
              </a:spcBef>
              <a:spcAft>
                <a:spcPts val="0"/>
              </a:spcAft>
              <a:buClr>
                <a:schemeClr val="dk1"/>
              </a:buClr>
              <a:buSzPts val="2400"/>
              <a:buNone/>
            </a:pPr>
            <a:endParaRPr sz="1800" b="1"/>
          </a:p>
          <a:p>
            <a:pPr marL="457200" lvl="0" indent="-228600" algn="l" rtl="0">
              <a:spcBef>
                <a:spcPts val="600"/>
              </a:spcBef>
              <a:spcAft>
                <a:spcPts val="0"/>
              </a:spcAft>
              <a:buClr>
                <a:schemeClr val="dk1"/>
              </a:buClr>
              <a:buSzPts val="2400"/>
              <a:buFont typeface="Noto Sans Symbols"/>
              <a:buNone/>
            </a:pPr>
            <a:endParaRPr sz="2800" b="1"/>
          </a:p>
          <a:p>
            <a:pPr marL="457200" lvl="0" indent="-381000" algn="l" rtl="0">
              <a:spcBef>
                <a:spcPts val="600"/>
              </a:spcBef>
              <a:spcAft>
                <a:spcPts val="0"/>
              </a:spcAft>
              <a:buClr>
                <a:schemeClr val="dk1"/>
              </a:buClr>
              <a:buSzPts val="2400"/>
              <a:buNone/>
            </a:pPr>
            <a:endParaRPr sz="2800" b="1"/>
          </a:p>
          <a:p>
            <a:pPr marL="457200" lvl="0" indent="-381000" algn="l" rtl="0">
              <a:spcBef>
                <a:spcPts val="600"/>
              </a:spcBef>
              <a:spcAft>
                <a:spcPts val="0"/>
              </a:spcAft>
              <a:buClr>
                <a:schemeClr val="dk1"/>
              </a:buClr>
              <a:buSzPts val="2400"/>
              <a:buNone/>
            </a:pPr>
            <a:endParaRPr/>
          </a:p>
        </p:txBody>
      </p:sp>
      <p:grpSp>
        <p:nvGrpSpPr>
          <p:cNvPr id="266" name="Google Shape;266;p14"/>
          <p:cNvGrpSpPr/>
          <p:nvPr/>
        </p:nvGrpSpPr>
        <p:grpSpPr>
          <a:xfrm>
            <a:off x="8458200" y="304800"/>
            <a:ext cx="361474" cy="636193"/>
            <a:chOff x="4276825" y="487236"/>
            <a:chExt cx="317500" cy="419100"/>
          </a:xfrm>
        </p:grpSpPr>
        <p:sp>
          <p:nvSpPr>
            <p:cNvPr id="267" name="Google Shape;267;p14"/>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68" name="Google Shape;268;p14"/>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5"/>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3000"/>
              <a:buFont typeface="Calibri"/>
              <a:buNone/>
            </a:pPr>
            <a:r>
              <a:rPr lang="en-US"/>
              <a:t>Example</a:t>
            </a:r>
            <a:endParaRPr/>
          </a:p>
        </p:txBody>
      </p:sp>
      <p:sp>
        <p:nvSpPr>
          <p:cNvPr id="274" name="Google Shape;274;p15"/>
          <p:cNvSpPr txBox="1">
            <a:spLocks noGrp="1"/>
          </p:cNvSpPr>
          <p:nvPr>
            <p:ph type="body" idx="1"/>
          </p:nvPr>
        </p:nvSpPr>
        <p:spPr>
          <a:xfrm>
            <a:off x="614975" y="2273567"/>
            <a:ext cx="6757800" cy="3768800"/>
          </a:xfrm>
          <a:prstGeom prst="rect">
            <a:avLst/>
          </a:prstGeom>
          <a:noFill/>
          <a:ln>
            <a:noFill/>
          </a:ln>
        </p:spPr>
        <p:txBody>
          <a:bodyPr spcFirstLastPara="1" wrap="square" lIns="0" tIns="0" rIns="0" bIns="0" anchor="t" anchorCtr="0">
            <a:noAutofit/>
          </a:bodyPr>
          <a:lstStyle/>
          <a:p>
            <a:pPr marL="457200" lvl="0" indent="-228600" algn="l" rtl="0">
              <a:spcBef>
                <a:spcPts val="600"/>
              </a:spcBef>
              <a:spcAft>
                <a:spcPts val="0"/>
              </a:spcAft>
              <a:buClr>
                <a:schemeClr val="dk1"/>
              </a:buClr>
              <a:buSzPts val="2400"/>
              <a:buNone/>
            </a:pPr>
            <a:endParaRPr/>
          </a:p>
        </p:txBody>
      </p:sp>
      <p:pic>
        <p:nvPicPr>
          <p:cNvPr id="275" name="Google Shape;275;p15"/>
          <p:cNvPicPr preferRelativeResize="0"/>
          <p:nvPr/>
        </p:nvPicPr>
        <p:blipFill rotWithShape="1">
          <a:blip r:embed="rId3">
            <a:alphaModFix/>
          </a:blip>
          <a:srcRect/>
          <a:stretch/>
        </p:blipFill>
        <p:spPr>
          <a:xfrm>
            <a:off x="381000" y="1905000"/>
            <a:ext cx="8534400" cy="4431200"/>
          </a:xfrm>
          <a:prstGeom prst="rect">
            <a:avLst/>
          </a:prstGeom>
          <a:noFill/>
          <a:ln>
            <a:noFill/>
          </a:ln>
        </p:spPr>
      </p:pic>
      <p:grpSp>
        <p:nvGrpSpPr>
          <p:cNvPr id="276" name="Google Shape;276;p15"/>
          <p:cNvGrpSpPr/>
          <p:nvPr/>
        </p:nvGrpSpPr>
        <p:grpSpPr>
          <a:xfrm>
            <a:off x="8458200" y="304800"/>
            <a:ext cx="361474" cy="636193"/>
            <a:chOff x="4276825" y="487236"/>
            <a:chExt cx="317500" cy="419100"/>
          </a:xfrm>
        </p:grpSpPr>
        <p:sp>
          <p:nvSpPr>
            <p:cNvPr id="277" name="Google Shape;277;p15"/>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78" name="Google Shape;278;p15"/>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6"/>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3000"/>
              <a:buFont typeface="Calibri"/>
              <a:buNone/>
            </a:pPr>
            <a:r>
              <a:rPr lang="en-US" b="1"/>
              <a:t>Calculation-Caloric Cost of Exercise</a:t>
            </a:r>
            <a:endParaRPr/>
          </a:p>
        </p:txBody>
      </p:sp>
      <p:sp>
        <p:nvSpPr>
          <p:cNvPr id="284" name="Google Shape;284;p16"/>
          <p:cNvSpPr txBox="1">
            <a:spLocks noGrp="1"/>
          </p:cNvSpPr>
          <p:nvPr>
            <p:ph type="body" idx="1"/>
          </p:nvPr>
        </p:nvSpPr>
        <p:spPr>
          <a:xfrm>
            <a:off x="614975" y="2273567"/>
            <a:ext cx="6757800" cy="3768800"/>
          </a:xfrm>
          <a:prstGeom prst="rect">
            <a:avLst/>
          </a:prstGeom>
          <a:noFill/>
          <a:ln>
            <a:noFill/>
          </a:ln>
        </p:spPr>
        <p:txBody>
          <a:bodyPr spcFirstLastPara="1" wrap="square" lIns="0" tIns="0" rIns="0" bIns="0" anchor="t" anchorCtr="0">
            <a:noAutofit/>
          </a:bodyPr>
          <a:lstStyle/>
          <a:p>
            <a:pPr marL="457200" lvl="0" indent="-381000" algn="l" rtl="0">
              <a:spcBef>
                <a:spcPts val="600"/>
              </a:spcBef>
              <a:spcAft>
                <a:spcPts val="0"/>
              </a:spcAft>
              <a:buClr>
                <a:schemeClr val="dk1"/>
              </a:buClr>
              <a:buSzPts val="2400"/>
              <a:buFont typeface="Arial"/>
              <a:buNone/>
            </a:pPr>
            <a:r>
              <a:rPr lang="en-US" sz="2000" b="1"/>
              <a:t>MET x 3.5 x body weight in Kg/200 = kcal/min</a:t>
            </a:r>
            <a:endParaRPr/>
          </a:p>
          <a:p>
            <a:pPr marL="457200" lvl="0" indent="-381000" algn="l" rtl="0">
              <a:spcBef>
                <a:spcPts val="600"/>
              </a:spcBef>
              <a:spcAft>
                <a:spcPts val="0"/>
              </a:spcAft>
              <a:buClr>
                <a:schemeClr val="dk1"/>
              </a:buClr>
              <a:buSzPts val="2400"/>
              <a:buFont typeface="Arial"/>
              <a:buNone/>
            </a:pPr>
            <a:endParaRPr sz="2000" b="1"/>
          </a:p>
          <a:p>
            <a:pPr marL="457200" lvl="0" indent="-381000" algn="l" rtl="0">
              <a:spcBef>
                <a:spcPts val="600"/>
              </a:spcBef>
              <a:spcAft>
                <a:spcPts val="0"/>
              </a:spcAft>
              <a:buClr>
                <a:schemeClr val="dk1"/>
              </a:buClr>
              <a:buSzPts val="2400"/>
              <a:buFont typeface="Arial"/>
              <a:buNone/>
            </a:pPr>
            <a:r>
              <a:rPr lang="en-US" sz="2000"/>
              <a:t>Example: Body weighing 60 kg exercising at 7 MET on treadmill.  How much calories shall he expend for 30 min?</a:t>
            </a:r>
            <a:endParaRPr/>
          </a:p>
          <a:p>
            <a:pPr marL="457200" lvl="0" indent="-381000" algn="l" rtl="0">
              <a:spcBef>
                <a:spcPts val="600"/>
              </a:spcBef>
              <a:spcAft>
                <a:spcPts val="0"/>
              </a:spcAft>
              <a:buClr>
                <a:schemeClr val="dk1"/>
              </a:buClr>
              <a:buSzPts val="2400"/>
              <a:buFont typeface="Arial"/>
              <a:buNone/>
            </a:pPr>
            <a:endParaRPr sz="2000" b="1"/>
          </a:p>
          <a:p>
            <a:pPr marL="457200" lvl="0" indent="-381000" algn="l" rtl="0">
              <a:spcBef>
                <a:spcPts val="600"/>
              </a:spcBef>
              <a:spcAft>
                <a:spcPts val="0"/>
              </a:spcAft>
              <a:buClr>
                <a:schemeClr val="dk1"/>
              </a:buClr>
              <a:buSzPts val="2400"/>
              <a:buFont typeface="Arial"/>
              <a:buNone/>
            </a:pPr>
            <a:r>
              <a:rPr lang="en-US" sz="2000"/>
              <a:t>7 x 3.5 x 60/200 =  7.35 or 7 kcal/min x 30</a:t>
            </a:r>
            <a:endParaRPr/>
          </a:p>
          <a:p>
            <a:pPr marL="457200" lvl="0" indent="-381000" algn="l" rtl="0">
              <a:spcBef>
                <a:spcPts val="600"/>
              </a:spcBef>
              <a:spcAft>
                <a:spcPts val="0"/>
              </a:spcAft>
              <a:buClr>
                <a:schemeClr val="dk1"/>
              </a:buClr>
              <a:buSzPts val="2400"/>
              <a:buFont typeface="Arial"/>
              <a:buNone/>
            </a:pPr>
            <a:r>
              <a:rPr lang="en-US" sz="2000"/>
              <a:t>Caloric cost per 30 min of exercise =  </a:t>
            </a:r>
            <a:r>
              <a:rPr lang="en-US" sz="2000" i="1"/>
              <a:t>210 kcal</a:t>
            </a:r>
            <a:endParaRPr/>
          </a:p>
          <a:p>
            <a:pPr marL="457200" lvl="0" indent="-228600" algn="l" rtl="0">
              <a:spcBef>
                <a:spcPts val="600"/>
              </a:spcBef>
              <a:spcAft>
                <a:spcPts val="0"/>
              </a:spcAft>
              <a:buClr>
                <a:schemeClr val="dk1"/>
              </a:buClr>
              <a:buSzPts val="2400"/>
              <a:buNone/>
            </a:pPr>
            <a:endParaRPr/>
          </a:p>
        </p:txBody>
      </p:sp>
      <p:sp>
        <p:nvSpPr>
          <p:cNvPr id="285" name="Google Shape;285;p16"/>
          <p:cNvSpPr txBox="1"/>
          <p:nvPr/>
        </p:nvSpPr>
        <p:spPr>
          <a:xfrm>
            <a:off x="3733800" y="6019800"/>
            <a:ext cx="5668963"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dk1"/>
                </a:solidFill>
                <a:latin typeface="Calibri"/>
                <a:ea typeface="Calibri"/>
                <a:cs typeface="Calibri"/>
                <a:sym typeface="Calibri"/>
              </a:rPr>
              <a:t>Balady GJ, Cardiology Clinics, Vol 19, No.3  Aug 2001</a:t>
            </a:r>
            <a:endParaRPr/>
          </a:p>
        </p:txBody>
      </p:sp>
      <p:grpSp>
        <p:nvGrpSpPr>
          <p:cNvPr id="286" name="Google Shape;286;p16"/>
          <p:cNvGrpSpPr/>
          <p:nvPr/>
        </p:nvGrpSpPr>
        <p:grpSpPr>
          <a:xfrm>
            <a:off x="8458200" y="354407"/>
            <a:ext cx="361474" cy="636193"/>
            <a:chOff x="4276825" y="487236"/>
            <a:chExt cx="317500" cy="419100"/>
          </a:xfrm>
        </p:grpSpPr>
        <p:sp>
          <p:nvSpPr>
            <p:cNvPr id="287" name="Google Shape;287;p16"/>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88" name="Google Shape;288;p16"/>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7"/>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3000"/>
              <a:buFont typeface="Calibri"/>
              <a:buNone/>
            </a:pPr>
            <a:r>
              <a:rPr lang="en-US"/>
              <a:t>FITT principle</a:t>
            </a:r>
            <a:endParaRPr/>
          </a:p>
        </p:txBody>
      </p:sp>
      <p:sp>
        <p:nvSpPr>
          <p:cNvPr id="294" name="Google Shape;294;p17"/>
          <p:cNvSpPr txBox="1">
            <a:spLocks noGrp="1"/>
          </p:cNvSpPr>
          <p:nvPr>
            <p:ph type="body" idx="1"/>
          </p:nvPr>
        </p:nvSpPr>
        <p:spPr>
          <a:xfrm>
            <a:off x="381000" y="1905000"/>
            <a:ext cx="7696200" cy="4419600"/>
          </a:xfrm>
          <a:prstGeom prst="rect">
            <a:avLst/>
          </a:prstGeom>
          <a:noFill/>
          <a:ln>
            <a:noFill/>
          </a:ln>
        </p:spPr>
        <p:txBody>
          <a:bodyPr spcFirstLastPara="1" wrap="square" lIns="0" tIns="0" rIns="0" bIns="0" anchor="t" anchorCtr="0">
            <a:noAutofit/>
          </a:bodyPr>
          <a:lstStyle/>
          <a:p>
            <a:pPr marL="457200" lvl="0" indent="-381000" algn="l" rtl="0">
              <a:spcBef>
                <a:spcPts val="600"/>
              </a:spcBef>
              <a:spcAft>
                <a:spcPts val="0"/>
              </a:spcAft>
              <a:buClr>
                <a:srgbClr val="C00000"/>
              </a:buClr>
              <a:buSzPts val="2400"/>
              <a:buNone/>
            </a:pPr>
            <a:r>
              <a:rPr lang="en-US" sz="3600" b="1">
                <a:solidFill>
                  <a:srgbClr val="C00000"/>
                </a:solidFill>
              </a:rPr>
              <a:t>T</a:t>
            </a:r>
            <a:r>
              <a:rPr lang="en-US" sz="3600" b="1"/>
              <a:t> </a:t>
            </a:r>
            <a:r>
              <a:rPr lang="en-US" sz="2000" b="1"/>
              <a:t>Time</a:t>
            </a:r>
            <a:endParaRPr/>
          </a:p>
          <a:p>
            <a:pPr marL="457200" lvl="0" indent="-381000" algn="l" rtl="0">
              <a:spcBef>
                <a:spcPts val="600"/>
              </a:spcBef>
              <a:spcAft>
                <a:spcPts val="0"/>
              </a:spcAft>
              <a:buClr>
                <a:schemeClr val="dk1"/>
              </a:buClr>
              <a:buSzPts val="2400"/>
              <a:buChar char="▸"/>
            </a:pPr>
            <a:r>
              <a:rPr lang="en-US" sz="1600"/>
              <a:t>How long does the exercise session take—20 minutes, 1 hour, 30 minutes split into two sessions in one day? - </a:t>
            </a:r>
            <a:r>
              <a:rPr lang="en-US" sz="1600" b="1" i="1"/>
              <a:t>aim for an average of at least 60 minutes of moderate or vigorous intensity physical activity a day across the week</a:t>
            </a:r>
            <a:endParaRPr/>
          </a:p>
          <a:p>
            <a:pPr marL="457200" lvl="0" indent="-381000" algn="l" rtl="0">
              <a:spcBef>
                <a:spcPts val="600"/>
              </a:spcBef>
              <a:spcAft>
                <a:spcPts val="0"/>
              </a:spcAft>
              <a:buClr>
                <a:srgbClr val="C00000"/>
              </a:buClr>
              <a:buSzPts val="2400"/>
              <a:buNone/>
            </a:pPr>
            <a:r>
              <a:rPr lang="en-US" sz="3600" b="1">
                <a:solidFill>
                  <a:srgbClr val="C00000"/>
                </a:solidFill>
              </a:rPr>
              <a:t>T</a:t>
            </a:r>
            <a:r>
              <a:rPr lang="en-US" sz="3600" b="1"/>
              <a:t> </a:t>
            </a:r>
            <a:r>
              <a:rPr lang="en-US" sz="2000" b="1"/>
              <a:t>Type</a:t>
            </a:r>
            <a:endParaRPr/>
          </a:p>
          <a:p>
            <a:pPr marL="457200" lvl="0" indent="-381000" algn="l" rtl="0">
              <a:spcBef>
                <a:spcPts val="600"/>
              </a:spcBef>
              <a:spcAft>
                <a:spcPts val="0"/>
              </a:spcAft>
              <a:buClr>
                <a:schemeClr val="dk1"/>
              </a:buClr>
              <a:buSzPts val="2400"/>
              <a:buChar char="▸"/>
            </a:pPr>
            <a:r>
              <a:rPr lang="en-US" sz="1600"/>
              <a:t>Children and young people need to do 2 types of physical activity each week:</a:t>
            </a:r>
            <a:endParaRPr/>
          </a:p>
          <a:p>
            <a:pPr marL="457200" lvl="0" indent="-381000" algn="l" rtl="0">
              <a:spcBef>
                <a:spcPts val="600"/>
              </a:spcBef>
              <a:spcAft>
                <a:spcPts val="0"/>
              </a:spcAft>
              <a:buClr>
                <a:schemeClr val="dk1"/>
              </a:buClr>
              <a:buSzPts val="2400"/>
              <a:buFont typeface="Noto Sans Symbols"/>
              <a:buChar char="✔"/>
            </a:pPr>
            <a:r>
              <a:rPr lang="en-US" sz="1600"/>
              <a:t>aerobic exercise</a:t>
            </a:r>
            <a:endParaRPr sz="1600"/>
          </a:p>
          <a:p>
            <a:pPr marL="457200" lvl="0" indent="-381000" algn="l" rtl="0">
              <a:spcBef>
                <a:spcPts val="600"/>
              </a:spcBef>
              <a:spcAft>
                <a:spcPts val="0"/>
              </a:spcAft>
              <a:buClr>
                <a:schemeClr val="dk1"/>
              </a:buClr>
              <a:buSzPts val="2400"/>
              <a:buFont typeface="Noto Sans Symbols"/>
              <a:buChar char="✔"/>
            </a:pPr>
            <a:r>
              <a:rPr lang="en-US" sz="1600"/>
              <a:t>exercises to strengthen their muscles and bones</a:t>
            </a:r>
            <a:endParaRPr/>
          </a:p>
          <a:p>
            <a:pPr marL="457200" lvl="0" indent="0" algn="l" rtl="0">
              <a:spcBef>
                <a:spcPts val="0"/>
              </a:spcBef>
              <a:spcAft>
                <a:spcPts val="0"/>
              </a:spcAft>
              <a:buClr>
                <a:schemeClr val="dk1"/>
              </a:buClr>
              <a:buSzPts val="2400"/>
              <a:buNone/>
            </a:pPr>
            <a:endParaRPr sz="1600" i="1"/>
          </a:p>
          <a:p>
            <a:pPr marL="457200" lvl="0" indent="-381000" algn="l" rtl="0">
              <a:spcBef>
                <a:spcPts val="600"/>
              </a:spcBef>
              <a:spcAft>
                <a:spcPts val="0"/>
              </a:spcAft>
              <a:buClr>
                <a:schemeClr val="dk1"/>
              </a:buClr>
              <a:buSzPts val="2400"/>
              <a:buNone/>
            </a:pPr>
            <a:endParaRPr sz="1600" i="1"/>
          </a:p>
          <a:p>
            <a:pPr marL="457200" lvl="0" indent="-228600" algn="l" rtl="0">
              <a:spcBef>
                <a:spcPts val="600"/>
              </a:spcBef>
              <a:spcAft>
                <a:spcPts val="0"/>
              </a:spcAft>
              <a:buClr>
                <a:schemeClr val="dk1"/>
              </a:buClr>
              <a:buSzPts val="2400"/>
              <a:buNone/>
            </a:pPr>
            <a:endParaRPr sz="1800" b="1"/>
          </a:p>
          <a:p>
            <a:pPr marL="457200" lvl="0" indent="-381000" algn="l" rtl="0">
              <a:spcBef>
                <a:spcPts val="600"/>
              </a:spcBef>
              <a:spcAft>
                <a:spcPts val="0"/>
              </a:spcAft>
              <a:buClr>
                <a:schemeClr val="dk1"/>
              </a:buClr>
              <a:buSzPts val="2400"/>
              <a:buNone/>
            </a:pPr>
            <a:endParaRPr sz="1800" b="1"/>
          </a:p>
          <a:p>
            <a:pPr marL="457200" lvl="0" indent="-228600" algn="l" rtl="0">
              <a:spcBef>
                <a:spcPts val="600"/>
              </a:spcBef>
              <a:spcAft>
                <a:spcPts val="0"/>
              </a:spcAft>
              <a:buClr>
                <a:schemeClr val="dk1"/>
              </a:buClr>
              <a:buSzPts val="2400"/>
              <a:buFont typeface="Noto Sans Symbols"/>
              <a:buNone/>
            </a:pPr>
            <a:endParaRPr sz="2800" b="1" i="1"/>
          </a:p>
          <a:p>
            <a:pPr marL="457200" lvl="0" indent="-381000" algn="l" rtl="0">
              <a:spcBef>
                <a:spcPts val="600"/>
              </a:spcBef>
              <a:spcAft>
                <a:spcPts val="0"/>
              </a:spcAft>
              <a:buClr>
                <a:schemeClr val="dk1"/>
              </a:buClr>
              <a:buSzPts val="2400"/>
              <a:buNone/>
            </a:pPr>
            <a:endParaRPr sz="1800" b="1"/>
          </a:p>
          <a:p>
            <a:pPr marL="457200" lvl="0" indent="-228600" algn="l" rtl="0">
              <a:spcBef>
                <a:spcPts val="600"/>
              </a:spcBef>
              <a:spcAft>
                <a:spcPts val="0"/>
              </a:spcAft>
              <a:buClr>
                <a:schemeClr val="dk1"/>
              </a:buClr>
              <a:buSzPts val="2400"/>
              <a:buFont typeface="Noto Sans Symbols"/>
              <a:buNone/>
            </a:pPr>
            <a:endParaRPr sz="2800" b="1"/>
          </a:p>
          <a:p>
            <a:pPr marL="457200" lvl="0" indent="-381000" algn="l" rtl="0">
              <a:spcBef>
                <a:spcPts val="600"/>
              </a:spcBef>
              <a:spcAft>
                <a:spcPts val="0"/>
              </a:spcAft>
              <a:buClr>
                <a:schemeClr val="dk1"/>
              </a:buClr>
              <a:buSzPts val="2400"/>
              <a:buNone/>
            </a:pPr>
            <a:endParaRPr sz="2800" b="1"/>
          </a:p>
          <a:p>
            <a:pPr marL="457200" lvl="0" indent="-381000" algn="l" rtl="0">
              <a:spcBef>
                <a:spcPts val="600"/>
              </a:spcBef>
              <a:spcAft>
                <a:spcPts val="0"/>
              </a:spcAft>
              <a:buClr>
                <a:schemeClr val="dk1"/>
              </a:buClr>
              <a:buSzPts val="2400"/>
              <a:buNone/>
            </a:pPr>
            <a:endParaRPr/>
          </a:p>
        </p:txBody>
      </p:sp>
      <p:grpSp>
        <p:nvGrpSpPr>
          <p:cNvPr id="295" name="Google Shape;295;p17"/>
          <p:cNvGrpSpPr/>
          <p:nvPr/>
        </p:nvGrpSpPr>
        <p:grpSpPr>
          <a:xfrm>
            <a:off x="8458200" y="304800"/>
            <a:ext cx="361474" cy="636193"/>
            <a:chOff x="4276825" y="487236"/>
            <a:chExt cx="317500" cy="419100"/>
          </a:xfrm>
        </p:grpSpPr>
        <p:sp>
          <p:nvSpPr>
            <p:cNvPr id="296" name="Google Shape;296;p17"/>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97" name="Google Shape;297;p17"/>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8"/>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FF0000"/>
              </a:buClr>
              <a:buSzPts val="3000"/>
              <a:buFont typeface="Calibri"/>
              <a:buNone/>
            </a:pPr>
            <a:r>
              <a:rPr lang="en-US">
                <a:solidFill>
                  <a:srgbClr val="FF0000"/>
                </a:solidFill>
              </a:rPr>
              <a:t>T</a:t>
            </a:r>
            <a:r>
              <a:rPr lang="en-US"/>
              <a:t>ype of physical activity</a:t>
            </a:r>
            <a:endParaRPr>
              <a:solidFill>
                <a:srgbClr val="FF0000"/>
              </a:solidFill>
            </a:endParaRPr>
          </a:p>
        </p:txBody>
      </p:sp>
      <p:sp>
        <p:nvSpPr>
          <p:cNvPr id="303" name="Google Shape;303;p18"/>
          <p:cNvSpPr txBox="1">
            <a:spLocks noGrp="1"/>
          </p:cNvSpPr>
          <p:nvPr>
            <p:ph type="body" idx="1"/>
          </p:nvPr>
        </p:nvSpPr>
        <p:spPr>
          <a:xfrm>
            <a:off x="457200" y="1981200"/>
            <a:ext cx="7772400" cy="4354999"/>
          </a:xfrm>
          <a:prstGeom prst="rect">
            <a:avLst/>
          </a:prstGeom>
          <a:noFill/>
          <a:ln>
            <a:noFill/>
          </a:ln>
        </p:spPr>
        <p:txBody>
          <a:bodyPr spcFirstLastPara="1" wrap="square" lIns="0" tIns="0" rIns="0" bIns="0" anchor="t" anchorCtr="0">
            <a:noAutofit/>
          </a:bodyPr>
          <a:lstStyle/>
          <a:p>
            <a:pPr marL="457200" lvl="0" indent="-381000" algn="l" rtl="0">
              <a:spcBef>
                <a:spcPts val="600"/>
              </a:spcBef>
              <a:spcAft>
                <a:spcPts val="0"/>
              </a:spcAft>
              <a:buClr>
                <a:schemeClr val="dk1"/>
              </a:buClr>
              <a:buSzPts val="2400"/>
              <a:buFont typeface="Noto Sans Symbols"/>
              <a:buChar char="❖"/>
            </a:pPr>
            <a:r>
              <a:rPr lang="en-US" sz="2000" b="1"/>
              <a:t>Aerobic/cardiovascular</a:t>
            </a:r>
            <a:endParaRPr/>
          </a:p>
          <a:p>
            <a:pPr marL="457200" lvl="0" indent="-381000" algn="l" rtl="0">
              <a:spcBef>
                <a:spcPts val="600"/>
              </a:spcBef>
              <a:spcAft>
                <a:spcPts val="0"/>
              </a:spcAft>
              <a:buClr>
                <a:schemeClr val="dk1"/>
              </a:buClr>
              <a:buSzPts val="2400"/>
              <a:buChar char="▸"/>
            </a:pPr>
            <a:r>
              <a:rPr lang="en-US" sz="2000"/>
              <a:t>activities that are intense enough and performed long enough to maintain or improve one’s heart and lung fitness </a:t>
            </a:r>
            <a:endParaRPr sz="2000"/>
          </a:p>
          <a:p>
            <a:pPr marL="457200" lvl="0" indent="-381000" algn="l" rtl="0">
              <a:spcBef>
                <a:spcPts val="600"/>
              </a:spcBef>
              <a:spcAft>
                <a:spcPts val="0"/>
              </a:spcAft>
              <a:buClr>
                <a:schemeClr val="dk1"/>
              </a:buClr>
              <a:buSzPts val="2400"/>
              <a:buChar char="▸"/>
            </a:pPr>
            <a:r>
              <a:rPr lang="en-US" sz="2000" b="1" i="1"/>
              <a:t>examples:</a:t>
            </a:r>
            <a:r>
              <a:rPr lang="en-US" sz="2000"/>
              <a:t> walking, jogging, dancing, cycling, basketball, soccer, swimming</a:t>
            </a:r>
            <a:endParaRPr/>
          </a:p>
          <a:p>
            <a:pPr marL="457200" lvl="0" indent="-381000" algn="l" rtl="0">
              <a:spcBef>
                <a:spcPts val="600"/>
              </a:spcBef>
              <a:spcAft>
                <a:spcPts val="0"/>
              </a:spcAft>
              <a:buClr>
                <a:schemeClr val="dk1"/>
              </a:buClr>
              <a:buSzPts val="2400"/>
              <a:buFont typeface="Noto Sans Symbols"/>
              <a:buChar char="❖"/>
            </a:pPr>
            <a:r>
              <a:rPr lang="en-US" sz="2000" b="1"/>
              <a:t>Muscle-strengthening </a:t>
            </a:r>
            <a:endParaRPr/>
          </a:p>
          <a:p>
            <a:pPr marL="457200" lvl="0" indent="-381000" algn="l" rtl="0">
              <a:spcBef>
                <a:spcPts val="600"/>
              </a:spcBef>
              <a:spcAft>
                <a:spcPts val="0"/>
              </a:spcAft>
              <a:buClr>
                <a:schemeClr val="dk1"/>
              </a:buClr>
              <a:buSzPts val="2400"/>
              <a:buChar char="▸"/>
            </a:pPr>
            <a:r>
              <a:rPr lang="en-US" sz="2000"/>
              <a:t>referred to as resistance training</a:t>
            </a:r>
            <a:endParaRPr/>
          </a:p>
          <a:p>
            <a:pPr marL="457200" lvl="0" indent="-381000" algn="l" rtl="0">
              <a:spcBef>
                <a:spcPts val="600"/>
              </a:spcBef>
              <a:spcAft>
                <a:spcPts val="0"/>
              </a:spcAft>
              <a:buClr>
                <a:schemeClr val="dk1"/>
              </a:buClr>
              <a:buSzPts val="2400"/>
              <a:buChar char="▸"/>
            </a:pPr>
            <a:r>
              <a:rPr lang="en-US" sz="2000"/>
              <a:t> these activities maintain or increase muscle strength, endurance, and power </a:t>
            </a:r>
            <a:endParaRPr/>
          </a:p>
          <a:p>
            <a:pPr marL="457200" lvl="0" indent="-381000" algn="l" rtl="0">
              <a:spcBef>
                <a:spcPts val="600"/>
              </a:spcBef>
              <a:spcAft>
                <a:spcPts val="0"/>
              </a:spcAft>
              <a:buClr>
                <a:schemeClr val="dk1"/>
              </a:buClr>
              <a:buSzPts val="2400"/>
              <a:buChar char="▸"/>
            </a:pPr>
            <a:r>
              <a:rPr lang="en-US" sz="2000" b="1" i="1"/>
              <a:t>examples:</a:t>
            </a:r>
            <a:r>
              <a:rPr lang="en-US" sz="2000"/>
              <a:t> weight machines, free weights, resistance elastic bands, Pilates, everyday activities (lifting children, carrying groceries or laundry, climbing stairs)</a:t>
            </a:r>
            <a:endParaRPr/>
          </a:p>
          <a:p>
            <a:pPr marL="457200" lvl="0" indent="-228600" algn="l" rtl="0">
              <a:spcBef>
                <a:spcPts val="600"/>
              </a:spcBef>
              <a:spcAft>
                <a:spcPts val="0"/>
              </a:spcAft>
              <a:buClr>
                <a:schemeClr val="dk1"/>
              </a:buClr>
              <a:buSzPts val="2400"/>
              <a:buFont typeface="Noto Sans Symbols"/>
              <a:buNone/>
            </a:pPr>
            <a:endParaRPr sz="2000" b="1"/>
          </a:p>
          <a:p>
            <a:pPr marL="76200" lvl="0" indent="0" algn="l" rtl="0">
              <a:spcBef>
                <a:spcPts val="600"/>
              </a:spcBef>
              <a:spcAft>
                <a:spcPts val="0"/>
              </a:spcAft>
              <a:buClr>
                <a:schemeClr val="dk1"/>
              </a:buClr>
              <a:buSzPts val="2400"/>
              <a:buNone/>
            </a:pPr>
            <a:endParaRPr sz="2000" b="1"/>
          </a:p>
          <a:p>
            <a:pPr marL="457200" lvl="0" indent="-228600" algn="l" rtl="0">
              <a:spcBef>
                <a:spcPts val="600"/>
              </a:spcBef>
              <a:spcAft>
                <a:spcPts val="0"/>
              </a:spcAft>
              <a:buClr>
                <a:schemeClr val="dk1"/>
              </a:buClr>
              <a:buSzPts val="2400"/>
              <a:buFont typeface="Noto Sans Symbols"/>
              <a:buNone/>
            </a:pPr>
            <a:endParaRPr sz="2000" b="1"/>
          </a:p>
          <a:p>
            <a:pPr marL="457200" lvl="0" indent="-228600" algn="l" rtl="0">
              <a:spcBef>
                <a:spcPts val="600"/>
              </a:spcBef>
              <a:spcAft>
                <a:spcPts val="0"/>
              </a:spcAft>
              <a:buClr>
                <a:schemeClr val="dk1"/>
              </a:buClr>
              <a:buSzPts val="2400"/>
              <a:buFont typeface="Noto Sans Symbols"/>
              <a:buNone/>
            </a:pPr>
            <a:endParaRPr b="1"/>
          </a:p>
          <a:p>
            <a:pPr marL="76200" lvl="0" indent="0" algn="l" rtl="0">
              <a:spcBef>
                <a:spcPts val="600"/>
              </a:spcBef>
              <a:spcAft>
                <a:spcPts val="0"/>
              </a:spcAft>
              <a:buClr>
                <a:schemeClr val="dk1"/>
              </a:buClr>
              <a:buSzPts val="2400"/>
              <a:buNone/>
            </a:pPr>
            <a:endParaRPr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9"/>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FF0000"/>
              </a:buClr>
              <a:buSzPts val="3000"/>
              <a:buFont typeface="Calibri"/>
              <a:buNone/>
            </a:pPr>
            <a:r>
              <a:rPr lang="en-US" sz="4400">
                <a:solidFill>
                  <a:srgbClr val="FF0000"/>
                </a:solidFill>
              </a:rPr>
              <a:t>T</a:t>
            </a:r>
            <a:r>
              <a:rPr lang="en-US" sz="4400"/>
              <a:t>ype of physical activity</a:t>
            </a:r>
            <a:endParaRPr/>
          </a:p>
        </p:txBody>
      </p:sp>
      <p:sp>
        <p:nvSpPr>
          <p:cNvPr id="309" name="Google Shape;309;p19"/>
          <p:cNvSpPr txBox="1">
            <a:spLocks noGrp="1"/>
          </p:cNvSpPr>
          <p:nvPr>
            <p:ph type="body" idx="1"/>
          </p:nvPr>
        </p:nvSpPr>
        <p:spPr>
          <a:xfrm>
            <a:off x="457200" y="1981200"/>
            <a:ext cx="7772400" cy="4355000"/>
          </a:xfrm>
          <a:prstGeom prst="rect">
            <a:avLst/>
          </a:prstGeom>
          <a:noFill/>
          <a:ln>
            <a:noFill/>
          </a:ln>
        </p:spPr>
        <p:txBody>
          <a:bodyPr spcFirstLastPara="1" wrap="square" lIns="0" tIns="0" rIns="0" bIns="0" anchor="t" anchorCtr="0">
            <a:noAutofit/>
          </a:bodyPr>
          <a:lstStyle/>
          <a:p>
            <a:pPr marL="457200" lvl="0" indent="-381000" algn="l" rtl="0">
              <a:spcBef>
                <a:spcPts val="600"/>
              </a:spcBef>
              <a:spcAft>
                <a:spcPts val="0"/>
              </a:spcAft>
              <a:buClr>
                <a:schemeClr val="dk1"/>
              </a:buClr>
              <a:buSzPts val="2400"/>
              <a:buFont typeface="Noto Sans Symbols"/>
              <a:buChar char="❖"/>
            </a:pPr>
            <a:r>
              <a:rPr lang="en-US" sz="2000" b="1"/>
              <a:t>Flexibility training</a:t>
            </a:r>
            <a:endParaRPr/>
          </a:p>
          <a:p>
            <a:pPr marL="457200" lvl="0" indent="-381000" algn="l" rtl="0">
              <a:spcBef>
                <a:spcPts val="600"/>
              </a:spcBef>
              <a:spcAft>
                <a:spcPts val="0"/>
              </a:spcAft>
              <a:buClr>
                <a:schemeClr val="dk1"/>
              </a:buClr>
              <a:buSzPts val="2400"/>
              <a:buChar char="▸"/>
            </a:pPr>
            <a:r>
              <a:rPr lang="en-US" sz="2000"/>
              <a:t>referred to as stretching; lengthening or flexing a skeletal muscle to the point of tension and holding for several seconds to increase elasticity and a  range of motion around the joint; improving flexibility can enhance the overall physical performance of other types of exercise</a:t>
            </a:r>
            <a:endParaRPr/>
          </a:p>
          <a:p>
            <a:pPr marL="457200" lvl="0" indent="-381000" algn="l" rtl="0">
              <a:spcBef>
                <a:spcPts val="600"/>
              </a:spcBef>
              <a:spcAft>
                <a:spcPts val="0"/>
              </a:spcAft>
              <a:buClr>
                <a:schemeClr val="dk1"/>
              </a:buClr>
              <a:buSzPts val="2400"/>
              <a:buChar char="▸"/>
            </a:pPr>
            <a:r>
              <a:rPr lang="en-US" sz="2000" b="1" i="1"/>
              <a:t>Examples:</a:t>
            </a:r>
            <a:r>
              <a:rPr lang="en-US" sz="2000"/>
              <a:t> dynamic stretches performed with movement (yoga, tai chi), static stretches without movement (holding a pose for several seconds or longer), passive stretching (using an external force like a strap or wall to hold an elongated pose), and active stretching (holding a pose without an external force)</a:t>
            </a:r>
            <a:endParaRPr/>
          </a:p>
          <a:p>
            <a:pPr marL="457200" lvl="0" indent="-228600" algn="l" rtl="0">
              <a:spcBef>
                <a:spcPts val="600"/>
              </a:spcBef>
              <a:spcAft>
                <a:spcPts val="0"/>
              </a:spcAft>
              <a:buClr>
                <a:schemeClr val="dk1"/>
              </a:buClr>
              <a:buSzPts val="2400"/>
              <a:buFont typeface="Noto Sans Symbols"/>
              <a:buNone/>
            </a:pPr>
            <a:endParaRPr sz="2000" b="1"/>
          </a:p>
          <a:p>
            <a:pPr marL="457200" lvl="0" indent="-228600" algn="l" rtl="0">
              <a:spcBef>
                <a:spcPts val="600"/>
              </a:spcBef>
              <a:spcAft>
                <a:spcPts val="0"/>
              </a:spcAft>
              <a:buClr>
                <a:schemeClr val="dk1"/>
              </a:buClr>
              <a:buSzPts val="2400"/>
              <a:buFont typeface="Noto Sans Symbols"/>
              <a:buNone/>
            </a:pPr>
            <a:endParaRPr sz="20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139700" lvl="0" indent="0" algn="ctr" rtl="0">
              <a:spcBef>
                <a:spcPts val="0"/>
              </a:spcBef>
              <a:spcAft>
                <a:spcPts val="0"/>
              </a:spcAft>
              <a:buClr>
                <a:schemeClr val="lt1"/>
              </a:buClr>
              <a:buSzPts val="3000"/>
              <a:buFont typeface="Barlow SemiBold"/>
              <a:buNone/>
            </a:pPr>
            <a:r>
              <a:rPr lang="en-US" sz="2000">
                <a:solidFill>
                  <a:schemeClr val="lt1"/>
                </a:solidFill>
                <a:latin typeface="Barlow SemiBold"/>
                <a:ea typeface="Barlow SemiBold"/>
                <a:cs typeface="Barlow SemiBold"/>
                <a:sym typeface="Barlow SemiBold"/>
              </a:rPr>
              <a:t>Project Number: 2021-1-RO01- KA220-HED-38B739A3</a:t>
            </a:r>
            <a:endParaRPr/>
          </a:p>
        </p:txBody>
      </p:sp>
      <p:sp>
        <p:nvSpPr>
          <p:cNvPr id="141" name="Google Shape;141;p2"/>
          <p:cNvSpPr txBox="1">
            <a:spLocks noGrp="1"/>
          </p:cNvSpPr>
          <p:nvPr>
            <p:ph type="body" idx="2"/>
          </p:nvPr>
        </p:nvSpPr>
        <p:spPr>
          <a:xfrm>
            <a:off x="362794" y="3717032"/>
            <a:ext cx="4968552" cy="1632181"/>
          </a:xfrm>
          <a:prstGeom prst="rect">
            <a:avLst/>
          </a:prstGeom>
          <a:noFill/>
          <a:ln>
            <a:noFill/>
          </a:ln>
        </p:spPr>
        <p:txBody>
          <a:bodyPr spcFirstLastPara="1" wrap="square" lIns="0" tIns="0" rIns="0" bIns="0" anchor="t" anchorCtr="0">
            <a:noAutofit/>
          </a:bodyPr>
          <a:lstStyle/>
          <a:p>
            <a:pPr marL="139700" lvl="0" indent="0" algn="ctr" rtl="0">
              <a:spcBef>
                <a:spcPts val="600"/>
              </a:spcBef>
              <a:spcAft>
                <a:spcPts val="0"/>
              </a:spcAft>
              <a:buClr>
                <a:schemeClr val="dk1"/>
              </a:buClr>
              <a:buSzPts val="2200"/>
              <a:buNone/>
            </a:pPr>
            <a:r>
              <a:rPr lang="en-US" sz="1400">
                <a:solidFill>
                  <a:schemeClr val="dk1"/>
                </a:solidFill>
                <a:latin typeface="Barlow SemiBold"/>
                <a:ea typeface="Barlow SemiBold"/>
                <a:cs typeface="Barlow SemiBold"/>
                <a:sym typeface="Barlow SemiBold"/>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endParaRPr/>
          </a:p>
          <a:p>
            <a:pPr marL="0" lvl="0" indent="0" algn="l" rtl="0">
              <a:spcBef>
                <a:spcPts val="0"/>
              </a:spcBef>
              <a:spcAft>
                <a:spcPts val="0"/>
              </a:spcAft>
              <a:buClr>
                <a:schemeClr val="dk1"/>
              </a:buClr>
              <a:buSzPts val="1100"/>
              <a:buFont typeface="Arial"/>
              <a:buNone/>
            </a:pPr>
            <a:endParaRPr sz="1400">
              <a:solidFill>
                <a:schemeClr val="accent2"/>
              </a:solidFill>
            </a:endParaRPr>
          </a:p>
          <a:p>
            <a:pPr marL="0" lvl="0" indent="0" algn="l" rtl="0">
              <a:spcBef>
                <a:spcPts val="0"/>
              </a:spcBef>
              <a:spcAft>
                <a:spcPts val="0"/>
              </a:spcAft>
              <a:buClr>
                <a:schemeClr val="dk1"/>
              </a:buClr>
              <a:buSzPts val="2200"/>
              <a:buNone/>
            </a:pPr>
            <a:endParaRPr sz="1400">
              <a:solidFill>
                <a:schemeClr val="accent2"/>
              </a:solidFill>
            </a:endParaRPr>
          </a:p>
        </p:txBody>
      </p:sp>
      <p:sp>
        <p:nvSpPr>
          <p:cNvPr id="142" name="Google Shape;142;p2"/>
          <p:cNvSpPr txBox="1">
            <a:spLocks noGrp="1"/>
          </p:cNvSpPr>
          <p:nvPr>
            <p:ph type="sldNum" idx="12"/>
          </p:nvPr>
        </p:nvSpPr>
        <p:spPr>
          <a:xfrm>
            <a:off x="0" y="6349867"/>
            <a:ext cx="381000" cy="515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888888"/>
              </a:buClr>
              <a:buSzPts val="1200"/>
              <a:buFont typeface="Calibri"/>
              <a:buNone/>
            </a:pPr>
            <a:fld id="{00000000-1234-1234-1234-123412341234}" type="slidenum">
              <a:rPr lang="en-US"/>
              <a:t>2</a:t>
            </a:fld>
            <a:endParaRPr/>
          </a:p>
        </p:txBody>
      </p:sp>
      <p:grpSp>
        <p:nvGrpSpPr>
          <p:cNvPr id="143" name="Google Shape;143;p2"/>
          <p:cNvGrpSpPr/>
          <p:nvPr/>
        </p:nvGrpSpPr>
        <p:grpSpPr>
          <a:xfrm>
            <a:off x="8391682" y="402124"/>
            <a:ext cx="450753" cy="600944"/>
            <a:chOff x="3277794" y="2969995"/>
            <a:chExt cx="457200" cy="457200"/>
          </a:xfrm>
        </p:grpSpPr>
        <p:sp>
          <p:nvSpPr>
            <p:cNvPr id="144" name="Google Shape;144;p2"/>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p:txBody>
        </p:sp>
        <p:sp>
          <p:nvSpPr>
            <p:cNvPr id="145" name="Google Shape;145;p2"/>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p:txBody>
        </p:sp>
        <p:sp>
          <p:nvSpPr>
            <p:cNvPr id="146" name="Google Shape;146;p2"/>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p:txBody>
        </p:sp>
      </p:grpSp>
      <p:pic>
        <p:nvPicPr>
          <p:cNvPr id="147" name="Google Shape;147;p2"/>
          <p:cNvPicPr preferRelativeResize="0"/>
          <p:nvPr/>
        </p:nvPicPr>
        <p:blipFill rotWithShape="1">
          <a:blip r:embed="rId3">
            <a:alphaModFix/>
          </a:blip>
          <a:srcRect/>
          <a:stretch/>
        </p:blipFill>
        <p:spPr>
          <a:xfrm>
            <a:off x="5724128" y="2564904"/>
            <a:ext cx="3196632" cy="2688299"/>
          </a:xfrm>
          <a:prstGeom prst="rect">
            <a:avLst/>
          </a:prstGeom>
          <a:noFill/>
          <a:ln>
            <a:noFill/>
          </a:ln>
        </p:spPr>
      </p:pic>
      <p:pic>
        <p:nvPicPr>
          <p:cNvPr id="148" name="Google Shape;148;p2"/>
          <p:cNvPicPr preferRelativeResize="0"/>
          <p:nvPr/>
        </p:nvPicPr>
        <p:blipFill rotWithShape="1">
          <a:blip r:embed="rId4">
            <a:alphaModFix/>
          </a:blip>
          <a:srcRect/>
          <a:stretch/>
        </p:blipFill>
        <p:spPr>
          <a:xfrm>
            <a:off x="467544" y="2276873"/>
            <a:ext cx="4759052" cy="133681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0"/>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FF0000"/>
              </a:buClr>
              <a:buSzPts val="3000"/>
              <a:buFont typeface="Calibri"/>
              <a:buNone/>
            </a:pPr>
            <a:r>
              <a:rPr lang="en-US" sz="4400">
                <a:solidFill>
                  <a:srgbClr val="FF0000"/>
                </a:solidFill>
              </a:rPr>
              <a:t>T</a:t>
            </a:r>
            <a:r>
              <a:rPr lang="en-US" sz="4400"/>
              <a:t>ype of physical activity</a:t>
            </a:r>
            <a:endParaRPr/>
          </a:p>
        </p:txBody>
      </p:sp>
      <p:sp>
        <p:nvSpPr>
          <p:cNvPr id="315" name="Google Shape;315;p20"/>
          <p:cNvSpPr txBox="1">
            <a:spLocks noGrp="1"/>
          </p:cNvSpPr>
          <p:nvPr>
            <p:ph type="body" idx="1"/>
          </p:nvPr>
        </p:nvSpPr>
        <p:spPr>
          <a:xfrm>
            <a:off x="457200" y="1905000"/>
            <a:ext cx="7696199" cy="4431200"/>
          </a:xfrm>
          <a:prstGeom prst="rect">
            <a:avLst/>
          </a:prstGeom>
          <a:noFill/>
          <a:ln>
            <a:noFill/>
          </a:ln>
        </p:spPr>
        <p:txBody>
          <a:bodyPr spcFirstLastPara="1" wrap="square" lIns="0" tIns="0" rIns="0" bIns="0" anchor="t" anchorCtr="0">
            <a:noAutofit/>
          </a:bodyPr>
          <a:lstStyle/>
          <a:p>
            <a:pPr marL="457200" lvl="0" indent="-381000" algn="l" rtl="0">
              <a:spcBef>
                <a:spcPts val="600"/>
              </a:spcBef>
              <a:spcAft>
                <a:spcPts val="0"/>
              </a:spcAft>
              <a:buClr>
                <a:schemeClr val="dk1"/>
              </a:buClr>
              <a:buSzPts val="2400"/>
              <a:buFont typeface="Noto Sans Symbols"/>
              <a:buChar char="❖"/>
            </a:pPr>
            <a:r>
              <a:rPr lang="en-US" sz="2000" b="1"/>
              <a:t>Balance training</a:t>
            </a:r>
            <a:endParaRPr/>
          </a:p>
          <a:p>
            <a:pPr marL="457200" lvl="0" indent="-381000" algn="l" rtl="0">
              <a:spcBef>
                <a:spcPts val="600"/>
              </a:spcBef>
              <a:spcAft>
                <a:spcPts val="0"/>
              </a:spcAft>
              <a:buClr>
                <a:schemeClr val="dk1"/>
              </a:buClr>
              <a:buSzPts val="2400"/>
              <a:buChar char="▸"/>
            </a:pPr>
            <a:r>
              <a:rPr lang="en-US" sz="2000"/>
              <a:t>these activities are intended to throw off one’s balance to improve body control and stability; they can help to prevent falls and other injuries</a:t>
            </a:r>
            <a:endParaRPr/>
          </a:p>
          <a:p>
            <a:pPr marL="457200" lvl="0" indent="-381000" algn="l" rtl="0">
              <a:spcBef>
                <a:spcPts val="600"/>
              </a:spcBef>
              <a:spcAft>
                <a:spcPts val="0"/>
              </a:spcAft>
              <a:buClr>
                <a:schemeClr val="dk1"/>
              </a:buClr>
              <a:buSzPts val="2400"/>
              <a:buChar char="▸"/>
            </a:pPr>
            <a:r>
              <a:rPr lang="en-US" sz="2000" b="1" i="1"/>
              <a:t>examples:</a:t>
            </a:r>
            <a:r>
              <a:rPr lang="en-US" sz="2000"/>
              <a:t> standing on one foot, walking heel-to-toe in a perfectly straight line, standing on a balance or wobble board</a:t>
            </a:r>
            <a:endParaRPr/>
          </a:p>
          <a:p>
            <a:pPr marL="457200" lvl="0" indent="-228600" algn="l" rtl="0">
              <a:spcBef>
                <a:spcPts val="600"/>
              </a:spcBef>
              <a:spcAft>
                <a:spcPts val="0"/>
              </a:spcAft>
              <a:buClr>
                <a:schemeClr val="dk1"/>
              </a:buClr>
              <a:buSzPts val="2400"/>
              <a:buFont typeface="Noto Sans Symbols"/>
              <a:buNone/>
            </a:pPr>
            <a:endParaRPr sz="2000"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1"/>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3000"/>
              <a:buFont typeface="Calibri"/>
              <a:buNone/>
            </a:pPr>
            <a:r>
              <a:rPr lang="en-US"/>
              <a:t>Tips for implementation</a:t>
            </a:r>
            <a:endParaRPr/>
          </a:p>
        </p:txBody>
      </p:sp>
      <p:sp>
        <p:nvSpPr>
          <p:cNvPr id="321" name="Google Shape;321;p21"/>
          <p:cNvSpPr txBox="1">
            <a:spLocks noGrp="1"/>
          </p:cNvSpPr>
          <p:nvPr>
            <p:ph type="body" idx="1"/>
          </p:nvPr>
        </p:nvSpPr>
        <p:spPr>
          <a:xfrm>
            <a:off x="381000" y="2273566"/>
            <a:ext cx="7772399" cy="4062633"/>
          </a:xfrm>
          <a:prstGeom prst="rect">
            <a:avLst/>
          </a:prstGeom>
          <a:noFill/>
          <a:ln>
            <a:noFill/>
          </a:ln>
        </p:spPr>
        <p:txBody>
          <a:bodyPr spcFirstLastPara="1" wrap="square" lIns="0" tIns="0" rIns="0" bIns="0" anchor="t" anchorCtr="0">
            <a:noAutofit/>
          </a:bodyPr>
          <a:lstStyle/>
          <a:p>
            <a:pPr marL="457200" lvl="0" indent="-381000" algn="l" rtl="0">
              <a:spcBef>
                <a:spcPts val="600"/>
              </a:spcBef>
              <a:spcAft>
                <a:spcPts val="0"/>
              </a:spcAft>
              <a:buClr>
                <a:schemeClr val="dk1"/>
              </a:buClr>
              <a:buSzPts val="2400"/>
              <a:buChar char="▸"/>
            </a:pPr>
            <a:r>
              <a:rPr lang="en-US" sz="2400" dirty="0"/>
              <a:t>take history, especially personal history, and check if there are any comorbidities (e.g. diabetes, high blood pressure, musculoskeletal problems, etc.)</a:t>
            </a:r>
            <a:endParaRPr dirty="0"/>
          </a:p>
          <a:p>
            <a:pPr marL="457200" lvl="0" indent="-381000" algn="l" rtl="0">
              <a:spcBef>
                <a:spcPts val="600"/>
              </a:spcBef>
              <a:spcAft>
                <a:spcPts val="0"/>
              </a:spcAft>
              <a:buClr>
                <a:schemeClr val="dk1"/>
              </a:buClr>
              <a:buSzPts val="2400"/>
              <a:buChar char="▸"/>
            </a:pPr>
            <a:r>
              <a:rPr lang="en-US" sz="2400" dirty="0"/>
              <a:t>assess body height (BH), body weight (BW), BMI, %BF</a:t>
            </a:r>
            <a:endParaRPr dirty="0"/>
          </a:p>
          <a:p>
            <a:pPr marL="457200" lvl="0" indent="-381000" algn="l" rtl="0">
              <a:spcBef>
                <a:spcPts val="600"/>
              </a:spcBef>
              <a:spcAft>
                <a:spcPts val="0"/>
              </a:spcAft>
              <a:buClr>
                <a:schemeClr val="dk1"/>
              </a:buClr>
              <a:buSzPts val="2400"/>
              <a:buChar char="▸"/>
            </a:pPr>
            <a:r>
              <a:rPr lang="en-US" sz="2400" dirty="0"/>
              <a:t>choose physical activity that is interesting and fun for the child</a:t>
            </a:r>
            <a:endParaRPr dirty="0"/>
          </a:p>
          <a:p>
            <a:pPr marL="457200" lvl="0" indent="-381000" algn="l" rtl="0">
              <a:spcBef>
                <a:spcPts val="600"/>
              </a:spcBef>
              <a:spcAft>
                <a:spcPts val="0"/>
              </a:spcAft>
              <a:buClr>
                <a:schemeClr val="dk1"/>
              </a:buClr>
              <a:buSzPts val="2400"/>
              <a:buChar char="▸"/>
            </a:pPr>
            <a:r>
              <a:rPr lang="en-US" sz="2400" dirty="0"/>
              <a:t>start with low intensity activities</a:t>
            </a:r>
            <a:endParaRPr dirty="0"/>
          </a:p>
          <a:p>
            <a:pPr marL="457200" lvl="0" indent="-381000" algn="l" rtl="0">
              <a:spcBef>
                <a:spcPts val="600"/>
              </a:spcBef>
              <a:spcAft>
                <a:spcPts val="0"/>
              </a:spcAft>
              <a:buClr>
                <a:schemeClr val="dk1"/>
              </a:buClr>
              <a:buSzPts val="2400"/>
              <a:buChar char="▸"/>
            </a:pPr>
            <a:r>
              <a:rPr lang="en-US" sz="2400" dirty="0"/>
              <a:t>increase intensity over time</a:t>
            </a:r>
            <a:endParaRPr dirty="0"/>
          </a:p>
          <a:p>
            <a:pPr marL="457200" lvl="0" indent="-228600" algn="l" rtl="0">
              <a:spcBef>
                <a:spcPts val="600"/>
              </a:spcBef>
              <a:spcAft>
                <a:spcPts val="0"/>
              </a:spcAft>
              <a:buClr>
                <a:schemeClr val="dk1"/>
              </a:buClr>
              <a:buSzPts val="24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2"/>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3000"/>
              <a:buFont typeface="Calibri"/>
              <a:buNone/>
            </a:pPr>
            <a:r>
              <a:rPr lang="en-US"/>
              <a:t>Outcome</a:t>
            </a:r>
            <a:endParaRPr/>
          </a:p>
        </p:txBody>
      </p:sp>
      <p:sp>
        <p:nvSpPr>
          <p:cNvPr id="327" name="Google Shape;327;p22"/>
          <p:cNvSpPr txBox="1">
            <a:spLocks noGrp="1"/>
          </p:cNvSpPr>
          <p:nvPr>
            <p:ph type="body" idx="1"/>
          </p:nvPr>
        </p:nvSpPr>
        <p:spPr>
          <a:xfrm>
            <a:off x="381000" y="2273566"/>
            <a:ext cx="7696199" cy="4062633"/>
          </a:xfrm>
          <a:prstGeom prst="rect">
            <a:avLst/>
          </a:prstGeom>
          <a:noFill/>
          <a:ln>
            <a:noFill/>
          </a:ln>
        </p:spPr>
        <p:txBody>
          <a:bodyPr spcFirstLastPara="1" wrap="square" lIns="0" tIns="0" rIns="0" bIns="0" anchor="t" anchorCtr="0">
            <a:noAutofit/>
          </a:bodyPr>
          <a:lstStyle/>
          <a:p>
            <a:pPr marL="533400" lvl="0" indent="-457200" algn="l" rtl="0">
              <a:spcBef>
                <a:spcPts val="600"/>
              </a:spcBef>
              <a:spcAft>
                <a:spcPts val="0"/>
              </a:spcAft>
              <a:buClr>
                <a:schemeClr val="dk1"/>
              </a:buClr>
              <a:buSzPts val="2400"/>
              <a:buAutoNum type="arabicPeriod"/>
            </a:pPr>
            <a:r>
              <a:rPr lang="en-US" sz="2400"/>
              <a:t>weight loss</a:t>
            </a:r>
            <a:endParaRPr/>
          </a:p>
          <a:p>
            <a:pPr marL="457200" lvl="0" indent="-381000" algn="l" rtl="0">
              <a:spcBef>
                <a:spcPts val="600"/>
              </a:spcBef>
              <a:spcAft>
                <a:spcPts val="0"/>
              </a:spcAft>
              <a:buClr>
                <a:schemeClr val="dk1"/>
              </a:buClr>
              <a:buSzPts val="2400"/>
              <a:buFont typeface="Noto Sans Symbols"/>
              <a:buChar char="▪"/>
            </a:pPr>
            <a:r>
              <a:rPr lang="en-US" sz="2400"/>
              <a:t> for children presenting with BMI ≥99.6th percentile, a gradual weight loss to a maximum of 0.5–1.0 kg per month is acceptable</a:t>
            </a:r>
            <a:endParaRPr/>
          </a:p>
          <a:p>
            <a:pPr marL="76200" lvl="0" indent="0" algn="l" rtl="0">
              <a:spcBef>
                <a:spcPts val="600"/>
              </a:spcBef>
              <a:spcAft>
                <a:spcPts val="0"/>
              </a:spcAft>
              <a:buClr>
                <a:schemeClr val="dk1"/>
              </a:buClr>
              <a:buSzPts val="2400"/>
              <a:buNone/>
            </a:pPr>
            <a:r>
              <a:rPr lang="en-US" sz="2400"/>
              <a:t>2. total cholesterol, triglycerides, high-density-lipoprotein (HDL) cholesterol, low-density-lipoprotein (LDL) cholesterol, two-hour fasting blood glucose, systolic blood pressure, diastolic blood pressure, overall quality of life and physical fitness</a:t>
            </a:r>
            <a:endParaRPr/>
          </a:p>
          <a:p>
            <a:pPr marL="76200" lvl="0" indent="0" algn="l" rtl="0">
              <a:spcBef>
                <a:spcPts val="600"/>
              </a:spcBef>
              <a:spcAft>
                <a:spcPts val="0"/>
              </a:spcAft>
              <a:buClr>
                <a:schemeClr val="dk1"/>
              </a:buClr>
              <a:buSzPts val="24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3"/>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3000"/>
              <a:buFont typeface="Calibri"/>
              <a:buNone/>
            </a:pPr>
            <a:endParaRPr/>
          </a:p>
        </p:txBody>
      </p:sp>
      <p:sp>
        <p:nvSpPr>
          <p:cNvPr id="333" name="Google Shape;333;p23"/>
          <p:cNvSpPr txBox="1">
            <a:spLocks noGrp="1"/>
          </p:cNvSpPr>
          <p:nvPr>
            <p:ph type="body" idx="1"/>
          </p:nvPr>
        </p:nvSpPr>
        <p:spPr>
          <a:xfrm>
            <a:off x="614975" y="2273567"/>
            <a:ext cx="6757800" cy="3768800"/>
          </a:xfrm>
          <a:prstGeom prst="rect">
            <a:avLst/>
          </a:prstGeom>
          <a:noFill/>
          <a:ln>
            <a:noFill/>
          </a:ln>
        </p:spPr>
        <p:txBody>
          <a:bodyPr spcFirstLastPara="1" wrap="square" lIns="0" tIns="0" rIns="0" bIns="0" anchor="t" anchorCtr="0">
            <a:noAutofit/>
          </a:bodyPr>
          <a:lstStyle/>
          <a:p>
            <a:pPr marL="457200" lvl="0" indent="-228600" algn="l" rtl="0">
              <a:spcBef>
                <a:spcPts val="600"/>
              </a:spcBef>
              <a:spcAft>
                <a:spcPts val="0"/>
              </a:spcAft>
              <a:buClr>
                <a:schemeClr val="dk1"/>
              </a:buClr>
              <a:buSzPts val="2400"/>
              <a:buNone/>
            </a:pPr>
            <a:endParaRPr/>
          </a:p>
        </p:txBody>
      </p:sp>
      <p:pic>
        <p:nvPicPr>
          <p:cNvPr id="334" name="Google Shape;334;p23" descr="http://www.goodnewstoronto.ca/wp-content/uploads/2015/04/exercise-rx.jpg"/>
          <p:cNvPicPr preferRelativeResize="0"/>
          <p:nvPr/>
        </p:nvPicPr>
        <p:blipFill rotWithShape="1">
          <a:blip r:embed="rId3">
            <a:alphaModFix/>
          </a:blip>
          <a:srcRect/>
          <a:stretch/>
        </p:blipFill>
        <p:spPr>
          <a:xfrm>
            <a:off x="304801" y="1828801"/>
            <a:ext cx="8001000" cy="4507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4"/>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3000"/>
              <a:buFont typeface="Calibri"/>
              <a:buNone/>
            </a:pPr>
            <a:r>
              <a:rPr lang="en-US"/>
              <a:t>Literature</a:t>
            </a:r>
            <a:endParaRPr/>
          </a:p>
        </p:txBody>
      </p:sp>
      <p:sp>
        <p:nvSpPr>
          <p:cNvPr id="340" name="Google Shape;340;p24"/>
          <p:cNvSpPr txBox="1">
            <a:spLocks noGrp="1"/>
          </p:cNvSpPr>
          <p:nvPr>
            <p:ph type="body" idx="1"/>
          </p:nvPr>
        </p:nvSpPr>
        <p:spPr>
          <a:xfrm>
            <a:off x="457200" y="1905000"/>
            <a:ext cx="7848600" cy="4431199"/>
          </a:xfrm>
          <a:prstGeom prst="rect">
            <a:avLst/>
          </a:prstGeom>
          <a:noFill/>
          <a:ln>
            <a:noFill/>
          </a:ln>
        </p:spPr>
        <p:txBody>
          <a:bodyPr spcFirstLastPara="1" wrap="square" lIns="0" tIns="0" rIns="0" bIns="0" anchor="t" anchorCtr="0">
            <a:noAutofit/>
          </a:bodyPr>
          <a:lstStyle/>
          <a:p>
            <a:pPr marL="457200" lvl="0" indent="-228600" algn="l" rtl="0">
              <a:spcBef>
                <a:spcPts val="600"/>
              </a:spcBef>
              <a:spcAft>
                <a:spcPts val="0"/>
              </a:spcAft>
              <a:buClr>
                <a:schemeClr val="dk1"/>
              </a:buClr>
              <a:buSzPts val="2400"/>
              <a:buFont typeface="Arial"/>
              <a:buNone/>
            </a:pPr>
            <a:endParaRPr sz="1600"/>
          </a:p>
          <a:p>
            <a:pPr marL="457200" lvl="0" indent="-381000" algn="l" rtl="0">
              <a:spcBef>
                <a:spcPts val="600"/>
              </a:spcBef>
              <a:spcAft>
                <a:spcPts val="0"/>
              </a:spcAft>
              <a:buClr>
                <a:schemeClr val="dk1"/>
              </a:buClr>
              <a:buSzPts val="2400"/>
              <a:buFont typeface="Arial"/>
              <a:buChar char="•"/>
            </a:pPr>
            <a:r>
              <a:rPr lang="en-US" sz="1400"/>
              <a:t>Busnatu, S.S.; Serbanoiu, L.I.; Lacraru, A.E.; Andrei, C.L.; Jercalau, C.E.; Stoian, M.; Stoian, A. Effects of Exercise in Improving</a:t>
            </a:r>
            <a:br>
              <a:rPr lang="en-US" sz="1400"/>
            </a:br>
            <a:r>
              <a:rPr lang="en-US" sz="1400"/>
              <a:t>Cardiometabolic Risk Factors in Overweight Children: A Systematic Review and Meta-Analysis. Healthcare 2022, 10, 82</a:t>
            </a:r>
            <a:endParaRPr sz="1400"/>
          </a:p>
          <a:p>
            <a:pPr marL="457200" lvl="0" indent="-381000" algn="l" rtl="0">
              <a:spcBef>
                <a:spcPts val="600"/>
              </a:spcBef>
              <a:spcAft>
                <a:spcPts val="0"/>
              </a:spcAft>
              <a:buClr>
                <a:schemeClr val="dk1"/>
              </a:buClr>
              <a:buSzPts val="2400"/>
              <a:buFont typeface="Arial"/>
              <a:buChar char="•"/>
            </a:pPr>
            <a:r>
              <a:rPr lang="en-US" sz="1400"/>
              <a:t>Bull, F.C.; Al-Ansari, S.S.; Biddle, S.; Borodulin, K.; Buman, M.P.; Cardon, G.; Carty, C.; Chaput, J.P.; Chastin, S.; Chou, R.; et al.</a:t>
            </a:r>
            <a:br>
              <a:rPr lang="en-US" sz="1400"/>
            </a:br>
            <a:r>
              <a:rPr lang="en-US" sz="1400"/>
              <a:t>World Health Organization 2020 guidelines on physical activity and sedentary behaviour. Br. J. Sports Med. 2020, 54, 1451–1462.</a:t>
            </a:r>
            <a:endParaRPr/>
          </a:p>
          <a:p>
            <a:pPr marL="457200" lvl="0" indent="-381000" algn="l" rtl="0">
              <a:spcBef>
                <a:spcPts val="600"/>
              </a:spcBef>
              <a:spcAft>
                <a:spcPts val="0"/>
              </a:spcAft>
              <a:buClr>
                <a:schemeClr val="dk1"/>
              </a:buClr>
              <a:buSzPts val="2400"/>
              <a:buFont typeface="Arial"/>
              <a:buChar char="•"/>
            </a:pPr>
            <a:r>
              <a:rPr lang="en-US" sz="1400"/>
              <a:t>García-Hermoso, A.; Ramírez-Vélez, R.; Ramírez-Campillo, R.; Peterson, M.D.; Martínez-Vizcaíno, V. Concurrent aerobic plus</a:t>
            </a:r>
            <a:br>
              <a:rPr lang="en-US" sz="1400"/>
            </a:br>
            <a:r>
              <a:rPr lang="en-US" sz="1400"/>
              <a:t>resistance exercise versus aerobic exercise alone to improve health outcomes in paediatric obesity: A systematic review and</a:t>
            </a:r>
            <a:br>
              <a:rPr lang="en-US" sz="1400"/>
            </a:br>
            <a:r>
              <a:rPr lang="en-US" sz="1400"/>
              <a:t>meta-analysis. Br. J. Sports Med. 2018, 52, 161–166. [CrossRef] [PubMed]</a:t>
            </a:r>
            <a:endParaRPr/>
          </a:p>
          <a:p>
            <a:pPr marL="457200" lvl="0" indent="-381000" algn="l" rtl="0">
              <a:spcBef>
                <a:spcPts val="600"/>
              </a:spcBef>
              <a:spcAft>
                <a:spcPts val="0"/>
              </a:spcAft>
              <a:buClr>
                <a:schemeClr val="dk1"/>
              </a:buClr>
              <a:buSzPts val="2400"/>
              <a:buFont typeface="Arial"/>
              <a:buChar char="•"/>
            </a:pPr>
            <a:r>
              <a:rPr lang="en-US" sz="1400"/>
              <a:t>Li, D.; Chen, P. The Effects of Different Exercise Modalities in the Treatment of Cardiometabolic Risk Factors in Obese Adolescents</a:t>
            </a:r>
            <a:br>
              <a:rPr lang="en-US" sz="1400"/>
            </a:br>
            <a:r>
              <a:rPr lang="en-US" sz="1400"/>
              <a:t>with Sedentary Behavior-A Systematic Review and Meta-Analysis of Randomized Controlled Trials. Children 2021, 8, 1062.</a:t>
            </a:r>
            <a:br>
              <a:rPr lang="en-US" sz="1400"/>
            </a:br>
            <a:r>
              <a:rPr lang="en-US" sz="1400"/>
              <a:t>[CrossRef]</a:t>
            </a:r>
            <a:endParaRPr/>
          </a:p>
          <a:p>
            <a:pPr marL="457200" lvl="0" indent="-228600" algn="l" rtl="0">
              <a:spcBef>
                <a:spcPts val="600"/>
              </a:spcBef>
              <a:spcAft>
                <a:spcPts val="0"/>
              </a:spcAft>
              <a:buClr>
                <a:schemeClr val="dk1"/>
              </a:buClr>
              <a:buSzPts val="2400"/>
              <a:buFont typeface="Arial"/>
              <a:buNone/>
            </a:pPr>
            <a:endParaRPr sz="1200"/>
          </a:p>
          <a:p>
            <a:pPr marL="457200" lvl="0" indent="-228600" algn="l" rtl="0">
              <a:spcBef>
                <a:spcPts val="600"/>
              </a:spcBef>
              <a:spcAft>
                <a:spcPts val="0"/>
              </a:spcAft>
              <a:buClr>
                <a:schemeClr val="dk1"/>
              </a:buClr>
              <a:buSzPts val="2400"/>
              <a:buFont typeface="Arial"/>
              <a:buNone/>
            </a:pPr>
            <a:endParaRPr sz="1200"/>
          </a:p>
          <a:p>
            <a:pPr marL="457200" lvl="0" indent="-228600" algn="l" rtl="0">
              <a:spcBef>
                <a:spcPts val="600"/>
              </a:spcBef>
              <a:spcAft>
                <a:spcPts val="0"/>
              </a:spcAft>
              <a:buClr>
                <a:schemeClr val="dk1"/>
              </a:buClr>
              <a:buSzPts val="2400"/>
              <a:buFont typeface="Arial"/>
              <a:buNone/>
            </a:pPr>
            <a:endParaRPr sz="1600"/>
          </a:p>
          <a:p>
            <a:pPr marL="76200" lvl="0" indent="0" algn="l" rtl="0">
              <a:spcBef>
                <a:spcPts val="600"/>
              </a:spcBef>
              <a:spcAft>
                <a:spcPts val="0"/>
              </a:spcAft>
              <a:buClr>
                <a:schemeClr val="dk1"/>
              </a:buClr>
              <a:buSzPts val="2400"/>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5"/>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3000"/>
              <a:buFont typeface="Calibri"/>
              <a:buNone/>
            </a:pPr>
            <a:r>
              <a:rPr lang="en-US"/>
              <a:t>Literature</a:t>
            </a:r>
            <a:endParaRPr/>
          </a:p>
        </p:txBody>
      </p:sp>
      <p:sp>
        <p:nvSpPr>
          <p:cNvPr id="346" name="Google Shape;346;p25"/>
          <p:cNvSpPr txBox="1">
            <a:spLocks noGrp="1"/>
          </p:cNvSpPr>
          <p:nvPr>
            <p:ph type="body" idx="1"/>
          </p:nvPr>
        </p:nvSpPr>
        <p:spPr>
          <a:xfrm>
            <a:off x="457200" y="1905000"/>
            <a:ext cx="7696200" cy="4431199"/>
          </a:xfrm>
          <a:prstGeom prst="rect">
            <a:avLst/>
          </a:prstGeom>
          <a:noFill/>
          <a:ln>
            <a:noFill/>
          </a:ln>
        </p:spPr>
        <p:txBody>
          <a:bodyPr spcFirstLastPara="1" wrap="square" lIns="0" tIns="0" rIns="0" bIns="0" anchor="t" anchorCtr="0">
            <a:noAutofit/>
          </a:bodyPr>
          <a:lstStyle/>
          <a:p>
            <a:pPr marL="457200" lvl="0" indent="-381000" algn="l" rtl="0">
              <a:spcBef>
                <a:spcPts val="600"/>
              </a:spcBef>
              <a:spcAft>
                <a:spcPts val="0"/>
              </a:spcAft>
              <a:buClr>
                <a:schemeClr val="dk1"/>
              </a:buClr>
              <a:buSzPts val="2400"/>
              <a:buFont typeface="Arial"/>
              <a:buChar char="•"/>
            </a:pPr>
            <a:r>
              <a:rPr lang="en-US" sz="1200"/>
              <a:t>Ells, L.J.; Rees, K.; Brown, T.; Mead, E.; Al-Khudairy, L.; Azevedo, L.; McGeechan, G.J.; Baur, L.; Loveman, E.; Clements, H.</a:t>
            </a:r>
            <a:br>
              <a:rPr lang="en-US" sz="1200"/>
            </a:br>
            <a:r>
              <a:rPr lang="en-US" sz="1200"/>
              <a:t>Interventions for treating children and adolescents with overweight and obesity: An overview of Cochrane reviews. Int. J. Obes.</a:t>
            </a:r>
            <a:br>
              <a:rPr lang="en-US" sz="1200"/>
            </a:br>
            <a:r>
              <a:rPr lang="en-US" sz="1200"/>
              <a:t>2018, 42, 1823–1833. [CrossRef] [PubMed]</a:t>
            </a:r>
            <a:endParaRPr/>
          </a:p>
          <a:p>
            <a:pPr marL="457200" lvl="0" indent="-381000" algn="l" rtl="0">
              <a:spcBef>
                <a:spcPts val="600"/>
              </a:spcBef>
              <a:spcAft>
                <a:spcPts val="0"/>
              </a:spcAft>
              <a:buClr>
                <a:schemeClr val="dk1"/>
              </a:buClr>
              <a:buSzPts val="2400"/>
              <a:buFont typeface="Arial"/>
              <a:buChar char="•"/>
            </a:pPr>
            <a:r>
              <a:rPr lang="en-US" sz="1200" b="1"/>
              <a:t>Guidelines for treating child and adolescent obesity: A systematic review, </a:t>
            </a:r>
            <a:r>
              <a:rPr lang="en-US" sz="1200"/>
              <a:t>Front Nutr. 2022; 9: 902865. Published online 2022 Oct 12. doi: </a:t>
            </a:r>
            <a:r>
              <a:rPr lang="en-US" sz="1200" u="sng">
                <a:solidFill>
                  <a:schemeClr val="hlink"/>
                </a:solidFill>
                <a:hlinkClick r:id="rId3"/>
              </a:rPr>
              <a:t>10.3389/fnut.2022.902865</a:t>
            </a:r>
            <a:r>
              <a:rPr lang="en-US" sz="1200"/>
              <a:t> </a:t>
            </a:r>
            <a:r>
              <a:rPr lang="en-US" sz="1200" u="sng">
                <a:solidFill>
                  <a:schemeClr val="hlink"/>
                </a:solidFill>
                <a:hlinkClick r:id="rId4"/>
              </a:rPr>
              <a:t>Louise Tully</a:t>
            </a:r>
            <a:r>
              <a:rPr lang="en-US" sz="1200"/>
              <a:t>,</a:t>
            </a:r>
            <a:r>
              <a:rPr lang="en-US" sz="1200" baseline="30000"/>
              <a:t> 1 </a:t>
            </a:r>
            <a:r>
              <a:rPr lang="en-US" sz="1200" u="sng">
                <a:solidFill>
                  <a:schemeClr val="hlink"/>
                </a:solidFill>
                <a:hlinkClick r:id="rId5"/>
              </a:rPr>
              <a:t>Niamh Arthurs</a:t>
            </a:r>
            <a:r>
              <a:rPr lang="en-US" sz="1200"/>
              <a:t>,</a:t>
            </a:r>
            <a:r>
              <a:rPr lang="en-US" sz="1200" baseline="30000"/>
              <a:t> 1 , 2 </a:t>
            </a:r>
            <a:r>
              <a:rPr lang="en-US" sz="1200" u="sng">
                <a:solidFill>
                  <a:schemeClr val="hlink"/>
                </a:solidFill>
                <a:hlinkClick r:id="rId6"/>
              </a:rPr>
              <a:t>Cathy Wyse</a:t>
            </a:r>
            <a:r>
              <a:rPr lang="en-US" sz="1200"/>
              <a:t>,</a:t>
            </a:r>
            <a:r>
              <a:rPr lang="en-US" sz="1200" baseline="30000"/>
              <a:t> 1 </a:t>
            </a:r>
            <a:r>
              <a:rPr lang="en-US" sz="1200" u="sng">
                <a:solidFill>
                  <a:schemeClr val="hlink"/>
                </a:solidFill>
                <a:hlinkClick r:id="rId7"/>
              </a:rPr>
              <a:t>Sarah Browne</a:t>
            </a:r>
            <a:r>
              <a:rPr lang="en-US" sz="1200"/>
              <a:t>,</a:t>
            </a:r>
            <a:r>
              <a:rPr lang="en-US" sz="1200" baseline="30000"/>
              <a:t> 3 </a:t>
            </a:r>
            <a:r>
              <a:rPr lang="en-US" sz="1200" u="sng">
                <a:solidFill>
                  <a:schemeClr val="hlink"/>
                </a:solidFill>
                <a:hlinkClick r:id="rId8"/>
              </a:rPr>
              <a:t>Lucinda Case</a:t>
            </a:r>
            <a:r>
              <a:rPr lang="en-US" sz="1200"/>
              <a:t>,</a:t>
            </a:r>
            <a:r>
              <a:rPr lang="en-US" sz="1200" baseline="30000"/>
              <a:t> 2 </a:t>
            </a:r>
            <a:r>
              <a:rPr lang="en-US" sz="1200" u="sng">
                <a:solidFill>
                  <a:schemeClr val="hlink"/>
                </a:solidFill>
                <a:hlinkClick r:id="rId9"/>
              </a:rPr>
              <a:t>Lois McCrea</a:t>
            </a:r>
            <a:r>
              <a:rPr lang="en-US" sz="1200"/>
              <a:t>,</a:t>
            </a:r>
            <a:r>
              <a:rPr lang="en-US" sz="1200" baseline="30000"/>
              <a:t> 2 </a:t>
            </a:r>
            <a:r>
              <a:rPr lang="en-US" sz="1200" u="sng">
                <a:solidFill>
                  <a:schemeClr val="hlink"/>
                </a:solidFill>
                <a:hlinkClick r:id="rId10"/>
              </a:rPr>
              <a:t>Jean M. O’Connell</a:t>
            </a:r>
            <a:r>
              <a:rPr lang="en-US" sz="1200"/>
              <a:t>,</a:t>
            </a:r>
            <a:r>
              <a:rPr lang="en-US" sz="1200" baseline="30000"/>
              <a:t> 4 </a:t>
            </a:r>
            <a:r>
              <a:rPr lang="en-US" sz="1200" u="sng">
                <a:solidFill>
                  <a:schemeClr val="hlink"/>
                </a:solidFill>
                <a:hlinkClick r:id="rId11"/>
              </a:rPr>
              <a:t>Clodagh S. O’Gorman</a:t>
            </a:r>
            <a:r>
              <a:rPr lang="en-US" sz="1200"/>
              <a:t>,</a:t>
            </a:r>
            <a:r>
              <a:rPr lang="en-US" sz="1200" baseline="30000"/>
              <a:t> 5 , 6 </a:t>
            </a:r>
            <a:r>
              <a:rPr lang="en-US" sz="1200" u="sng">
                <a:solidFill>
                  <a:schemeClr val="hlink"/>
                </a:solidFill>
                <a:hlinkClick r:id="rId12"/>
              </a:rPr>
              <a:t>Susan M. Smith</a:t>
            </a:r>
            <a:r>
              <a:rPr lang="en-US" sz="1200"/>
              <a:t>,</a:t>
            </a:r>
            <a:r>
              <a:rPr lang="en-US" sz="1200" baseline="30000"/>
              <a:t> 7 </a:t>
            </a:r>
            <a:r>
              <a:rPr lang="en-US" sz="1200" u="sng">
                <a:solidFill>
                  <a:schemeClr val="hlink"/>
                </a:solidFill>
                <a:hlinkClick r:id="rId13"/>
              </a:rPr>
              <a:t>Aisling Walsh</a:t>
            </a:r>
            <a:r>
              <a:rPr lang="en-US" sz="1200"/>
              <a:t>,</a:t>
            </a:r>
            <a:r>
              <a:rPr lang="en-US" sz="1200" baseline="30000"/>
              <a:t> 8 </a:t>
            </a:r>
            <a:r>
              <a:rPr lang="en-US" sz="1200" u="sng">
                <a:solidFill>
                  <a:schemeClr val="hlink"/>
                </a:solidFill>
                <a:hlinkClick r:id="rId14"/>
              </a:rPr>
              <a:t>Fiona Ward</a:t>
            </a:r>
            <a:r>
              <a:rPr lang="en-US" sz="1200"/>
              <a:t>,</a:t>
            </a:r>
            <a:r>
              <a:rPr lang="en-US" sz="1200" baseline="30000"/>
              <a:t> 9 </a:t>
            </a:r>
            <a:r>
              <a:rPr lang="en-US" sz="1200"/>
              <a:t>and </a:t>
            </a:r>
            <a:r>
              <a:rPr lang="en-US" sz="1200" u="sng">
                <a:solidFill>
                  <a:schemeClr val="hlink"/>
                </a:solidFill>
                <a:hlinkClick r:id="rId15"/>
              </a:rPr>
              <a:t>Grace O’Malley</a:t>
            </a:r>
            <a:r>
              <a:rPr lang="en-US" sz="1200" baseline="30000"/>
              <a:t> 1 , 2 ,</a:t>
            </a:r>
            <a:endParaRPr sz="1200"/>
          </a:p>
          <a:p>
            <a:pPr marL="76200" lvl="0" indent="0" algn="l" rtl="0">
              <a:spcBef>
                <a:spcPts val="600"/>
              </a:spcBef>
              <a:spcAft>
                <a:spcPts val="0"/>
              </a:spcAft>
              <a:buClr>
                <a:schemeClr val="dk1"/>
              </a:buClr>
              <a:buSzPts val="24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3000"/>
              <a:buFont typeface="Calibri"/>
              <a:buNone/>
            </a:pPr>
            <a:r>
              <a:rPr lang="en-US"/>
              <a:t>Definition of terms</a:t>
            </a:r>
            <a:endParaRPr/>
          </a:p>
        </p:txBody>
      </p:sp>
      <p:sp>
        <p:nvSpPr>
          <p:cNvPr id="154" name="Google Shape;154;p3"/>
          <p:cNvSpPr txBox="1">
            <a:spLocks noGrp="1"/>
          </p:cNvSpPr>
          <p:nvPr>
            <p:ph type="body" idx="1"/>
          </p:nvPr>
        </p:nvSpPr>
        <p:spPr>
          <a:xfrm>
            <a:off x="614975" y="2131700"/>
            <a:ext cx="7309800" cy="4269000"/>
          </a:xfrm>
          <a:prstGeom prst="rect">
            <a:avLst/>
          </a:prstGeom>
          <a:noFill/>
          <a:ln>
            <a:noFill/>
          </a:ln>
        </p:spPr>
        <p:txBody>
          <a:bodyPr spcFirstLastPara="1" wrap="square" lIns="0" tIns="0" rIns="0" bIns="0" anchor="t" anchorCtr="0">
            <a:noAutofit/>
          </a:bodyPr>
          <a:lstStyle/>
          <a:p>
            <a:pPr marL="457200" lvl="0" indent="-152400" algn="just" rtl="0">
              <a:spcBef>
                <a:spcPts val="0"/>
              </a:spcBef>
              <a:spcAft>
                <a:spcPts val="0"/>
              </a:spcAft>
              <a:buClr>
                <a:schemeClr val="dk1"/>
              </a:buClr>
              <a:buSzPts val="2400"/>
              <a:buFont typeface="Noto Sans Symbols"/>
              <a:buChar char="❖"/>
            </a:pPr>
            <a:r>
              <a:rPr lang="en-US" sz="2800" b="1"/>
              <a:t>Physical activity</a:t>
            </a:r>
            <a:endParaRPr/>
          </a:p>
          <a:p>
            <a:pPr marL="457200" lvl="0" indent="-152400" algn="just" rtl="0">
              <a:spcBef>
                <a:spcPts val="0"/>
              </a:spcBef>
              <a:spcAft>
                <a:spcPts val="0"/>
              </a:spcAft>
              <a:buClr>
                <a:schemeClr val="dk1"/>
              </a:buClr>
              <a:buSzPts val="2400"/>
              <a:buFont typeface="Noto Sans Symbols"/>
              <a:buChar char="▪"/>
            </a:pPr>
            <a:r>
              <a:rPr lang="en-US" sz="2800" b="1" i="1"/>
              <a:t> </a:t>
            </a:r>
            <a:r>
              <a:rPr lang="en-US" sz="2000" i="1"/>
              <a:t>any body movement </a:t>
            </a:r>
            <a:r>
              <a:rPr lang="en-US" sz="2000"/>
              <a:t>produced by skeletal muscles that results in energy expenditure above resting (basal) levels</a:t>
            </a:r>
            <a:endParaRPr/>
          </a:p>
          <a:p>
            <a:pPr marL="457200" lvl="0" indent="-152400" algn="just" rtl="0">
              <a:spcBef>
                <a:spcPts val="0"/>
              </a:spcBef>
              <a:spcAft>
                <a:spcPts val="0"/>
              </a:spcAft>
              <a:buClr>
                <a:schemeClr val="dk1"/>
              </a:buClr>
              <a:buSzPts val="2400"/>
              <a:buFont typeface="Noto Sans Symbols"/>
              <a:buChar char="▪"/>
            </a:pPr>
            <a:r>
              <a:rPr lang="en-US" sz="2000" b="1"/>
              <a:t>energy expenditure </a:t>
            </a:r>
            <a:r>
              <a:rPr lang="en-US" sz="2000"/>
              <a:t>measured in two ways – MET (Metabolic Equivalents of Task) and Kcal (kilocalorie)</a:t>
            </a:r>
            <a:endParaRPr/>
          </a:p>
          <a:p>
            <a:pPr marL="457200" lvl="0" indent="-152400" algn="just" rtl="0">
              <a:spcBef>
                <a:spcPts val="0"/>
              </a:spcBef>
              <a:spcAft>
                <a:spcPts val="0"/>
              </a:spcAft>
              <a:buClr>
                <a:schemeClr val="dk1"/>
              </a:buClr>
              <a:buSzPts val="2400"/>
              <a:buFont typeface="Noto Sans Symbols"/>
              <a:buChar char="▪"/>
            </a:pPr>
            <a:r>
              <a:rPr lang="en-US" sz="2000"/>
              <a:t>It broadly encompasses exercise, sports, and physical activities done as part of daily living, occupation, leisure, and active transportation</a:t>
            </a:r>
            <a:endParaRPr/>
          </a:p>
          <a:p>
            <a:pPr marL="457200" lvl="0" indent="-152400" algn="just" rtl="0">
              <a:spcBef>
                <a:spcPts val="0"/>
              </a:spcBef>
              <a:spcAft>
                <a:spcPts val="0"/>
              </a:spcAft>
              <a:buClr>
                <a:schemeClr val="dk1"/>
              </a:buClr>
              <a:buSzPts val="2400"/>
              <a:buFont typeface="Noto Sans Symbols"/>
              <a:buChar char="❖"/>
            </a:pPr>
            <a:r>
              <a:rPr lang="en-US" sz="2000"/>
              <a:t> </a:t>
            </a:r>
            <a:r>
              <a:rPr lang="en-US" sz="2800" b="1"/>
              <a:t>Exercise</a:t>
            </a:r>
            <a:endParaRPr/>
          </a:p>
          <a:p>
            <a:pPr marL="457200" lvl="0" indent="-381000" algn="just" rtl="0">
              <a:spcBef>
                <a:spcPts val="600"/>
              </a:spcBef>
              <a:spcAft>
                <a:spcPts val="0"/>
              </a:spcAft>
              <a:buClr>
                <a:schemeClr val="dk1"/>
              </a:buClr>
              <a:buSzPts val="2400"/>
              <a:buChar char="▸"/>
            </a:pPr>
            <a:r>
              <a:rPr lang="en-US" sz="2000"/>
              <a:t>physical activity that is </a:t>
            </a:r>
            <a:r>
              <a:rPr lang="en-US" sz="2000" b="1"/>
              <a:t>planned, structured, </a:t>
            </a:r>
            <a:r>
              <a:rPr lang="en-US" sz="2000"/>
              <a:t>and </a:t>
            </a:r>
            <a:r>
              <a:rPr lang="en-US" sz="2000" b="1"/>
              <a:t>repetitive </a:t>
            </a:r>
            <a:r>
              <a:rPr lang="en-US" sz="2000"/>
              <a:t>has as its final or intermediate </a:t>
            </a:r>
            <a:r>
              <a:rPr lang="en-US" sz="2000" b="1"/>
              <a:t>objective </a:t>
            </a:r>
            <a:r>
              <a:rPr lang="en-US" sz="2000"/>
              <a:t>the improvement maintenance of </a:t>
            </a:r>
            <a:r>
              <a:rPr lang="en-US" sz="2000" b="1"/>
              <a:t>physical fitness</a:t>
            </a:r>
            <a:endParaRPr/>
          </a:p>
          <a:p>
            <a:pPr marL="457200" lvl="0" indent="0" algn="just" rtl="0">
              <a:spcBef>
                <a:spcPts val="0"/>
              </a:spcBef>
              <a:spcAft>
                <a:spcPts val="0"/>
              </a:spcAft>
              <a:buClr>
                <a:schemeClr val="dk1"/>
              </a:buClr>
              <a:buSzPts val="2400"/>
              <a:buFont typeface="Noto Sans Symbols"/>
              <a:buNone/>
            </a:pPr>
            <a:endParaRPr sz="2000" b="1"/>
          </a:p>
          <a:p>
            <a:pPr marL="457200" lvl="0" indent="0" algn="just" rtl="0">
              <a:spcBef>
                <a:spcPts val="0"/>
              </a:spcBef>
              <a:spcAft>
                <a:spcPts val="0"/>
              </a:spcAft>
              <a:buClr>
                <a:schemeClr val="dk1"/>
              </a:buClr>
              <a:buSzPts val="2400"/>
              <a:buNone/>
            </a:pPr>
            <a:endParaRPr sz="2800" b="1"/>
          </a:p>
          <a:p>
            <a:pPr marL="457200" lvl="0" indent="0" algn="ctr" rtl="0">
              <a:spcBef>
                <a:spcPts val="0"/>
              </a:spcBef>
              <a:spcAft>
                <a:spcPts val="0"/>
              </a:spcAft>
              <a:buClr>
                <a:schemeClr val="dk1"/>
              </a:buClr>
              <a:buSzPts val="2400"/>
              <a:buFont typeface="Noto Sans Symbols"/>
              <a:buNone/>
            </a:pPr>
            <a:endParaRPr sz="2000"/>
          </a:p>
          <a:p>
            <a:pPr marL="457200" lvl="0" indent="-381000" algn="l" rtl="0">
              <a:spcBef>
                <a:spcPts val="600"/>
              </a:spcBef>
              <a:spcAft>
                <a:spcPts val="0"/>
              </a:spcAft>
              <a:buClr>
                <a:schemeClr val="dk1"/>
              </a:buClr>
              <a:buSzPts val="2400"/>
              <a:buNone/>
            </a:pPr>
            <a:endParaRPr/>
          </a:p>
        </p:txBody>
      </p:sp>
      <p:sp>
        <p:nvSpPr>
          <p:cNvPr id="155" name="Google Shape;155;p3"/>
          <p:cNvSpPr txBox="1">
            <a:spLocks noGrp="1"/>
          </p:cNvSpPr>
          <p:nvPr>
            <p:ph type="sldNum" idx="12"/>
          </p:nvPr>
        </p:nvSpPr>
        <p:spPr>
          <a:xfrm>
            <a:off x="0" y="6349867"/>
            <a:ext cx="381000" cy="515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888888"/>
              </a:buClr>
              <a:buSzPts val="1200"/>
              <a:buFont typeface="Calibri"/>
              <a:buNone/>
            </a:pPr>
            <a:fld id="{00000000-1234-1234-1234-123412341234}" type="slidenum">
              <a:rPr lang="en-US"/>
              <a:t>3</a:t>
            </a:fld>
            <a:endParaRPr/>
          </a:p>
        </p:txBody>
      </p:sp>
      <p:grpSp>
        <p:nvGrpSpPr>
          <p:cNvPr id="156" name="Google Shape;156;p3"/>
          <p:cNvGrpSpPr/>
          <p:nvPr/>
        </p:nvGrpSpPr>
        <p:grpSpPr>
          <a:xfrm>
            <a:off x="8436324" y="363484"/>
            <a:ext cx="361474" cy="636193"/>
            <a:chOff x="4276825" y="487236"/>
            <a:chExt cx="317500" cy="419100"/>
          </a:xfrm>
        </p:grpSpPr>
        <p:sp>
          <p:nvSpPr>
            <p:cNvPr id="157" name="Google Shape;157;p3"/>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58" name="Google Shape;158;p3"/>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pic>
        <p:nvPicPr>
          <p:cNvPr id="159" name="Google Shape;159;p3" descr="loving your body as an overweight cyclist"/>
          <p:cNvPicPr preferRelativeResize="0"/>
          <p:nvPr/>
        </p:nvPicPr>
        <p:blipFill rotWithShape="1">
          <a:blip r:embed="rId3">
            <a:alphaModFix/>
          </a:blip>
          <a:srcRect/>
          <a:stretch/>
        </p:blipFill>
        <p:spPr>
          <a:xfrm>
            <a:off x="7467600" y="1752600"/>
            <a:ext cx="1371600" cy="990600"/>
          </a:xfrm>
          <a:prstGeom prst="rect">
            <a:avLst/>
          </a:prstGeom>
          <a:noFill/>
          <a:ln>
            <a:noFill/>
          </a:ln>
        </p:spPr>
      </p:pic>
      <p:pic>
        <p:nvPicPr>
          <p:cNvPr id="160" name="Google Shape;160;p3" descr="Exercise and Children: The Benefits"/>
          <p:cNvPicPr preferRelativeResize="0"/>
          <p:nvPr/>
        </p:nvPicPr>
        <p:blipFill rotWithShape="1">
          <a:blip r:embed="rId4">
            <a:alphaModFix/>
          </a:blip>
          <a:srcRect/>
          <a:stretch/>
        </p:blipFill>
        <p:spPr>
          <a:xfrm>
            <a:off x="7508550" y="6096000"/>
            <a:ext cx="1447799" cy="762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3000"/>
              <a:buFont typeface="Calibri"/>
              <a:buNone/>
            </a:pPr>
            <a:r>
              <a:rPr lang="en-US"/>
              <a:t>Definition of terms </a:t>
            </a:r>
            <a:endParaRPr/>
          </a:p>
        </p:txBody>
      </p:sp>
      <p:sp>
        <p:nvSpPr>
          <p:cNvPr id="166" name="Google Shape;166;p4"/>
          <p:cNvSpPr txBox="1">
            <a:spLocks noGrp="1"/>
          </p:cNvSpPr>
          <p:nvPr>
            <p:ph type="body" idx="1"/>
          </p:nvPr>
        </p:nvSpPr>
        <p:spPr>
          <a:xfrm>
            <a:off x="381000" y="1828800"/>
            <a:ext cx="7696200" cy="4648200"/>
          </a:xfrm>
          <a:prstGeom prst="rect">
            <a:avLst/>
          </a:prstGeom>
          <a:noFill/>
          <a:ln>
            <a:noFill/>
          </a:ln>
        </p:spPr>
        <p:txBody>
          <a:bodyPr spcFirstLastPara="1" wrap="square" lIns="0" tIns="0" rIns="0" bIns="0" anchor="t" anchorCtr="0">
            <a:noAutofit/>
          </a:bodyPr>
          <a:lstStyle/>
          <a:p>
            <a:pPr marL="457200" lvl="0" indent="-381000" algn="l" rtl="0">
              <a:spcBef>
                <a:spcPts val="600"/>
              </a:spcBef>
              <a:spcAft>
                <a:spcPts val="0"/>
              </a:spcAft>
              <a:buClr>
                <a:schemeClr val="dk1"/>
              </a:buClr>
              <a:buSzPts val="2400"/>
              <a:buFont typeface="Noto Sans Symbols"/>
              <a:buChar char="❖"/>
            </a:pPr>
            <a:r>
              <a:rPr lang="en-US" sz="2800" b="1"/>
              <a:t>Physical fitness</a:t>
            </a:r>
            <a:endParaRPr/>
          </a:p>
          <a:p>
            <a:pPr marL="457200" lvl="0" indent="-152400" algn="just" rtl="0">
              <a:spcBef>
                <a:spcPts val="0"/>
              </a:spcBef>
              <a:spcAft>
                <a:spcPts val="0"/>
              </a:spcAft>
              <a:buClr>
                <a:schemeClr val="dk1"/>
              </a:buClr>
              <a:buSzPts val="2400"/>
              <a:buFont typeface="Noto Sans Symbols"/>
              <a:buChar char="▪"/>
            </a:pPr>
            <a:r>
              <a:rPr lang="en-US" sz="2000" b="1"/>
              <a:t>ability to carry out daily tasks </a:t>
            </a:r>
            <a:r>
              <a:rPr lang="en-US" sz="2000"/>
              <a:t>with vigor and alertness, without undue fatigue and with ample energy to enjoy [leisure] pursuits and to meet unforeseen emergencies</a:t>
            </a:r>
            <a:endParaRPr sz="2000"/>
          </a:p>
          <a:p>
            <a:pPr marL="457200" lvl="0" indent="-152400" algn="just" rtl="0">
              <a:spcBef>
                <a:spcPts val="0"/>
              </a:spcBef>
              <a:spcAft>
                <a:spcPts val="0"/>
              </a:spcAft>
              <a:buClr>
                <a:schemeClr val="dk1"/>
              </a:buClr>
              <a:buSzPts val="2400"/>
              <a:buFont typeface="Noto Sans Symbols"/>
              <a:buChar char="▪"/>
            </a:pPr>
            <a:r>
              <a:rPr lang="en-US" sz="2000"/>
              <a:t>It is operationalized as measurable health and skill-related attributes that include </a:t>
            </a:r>
            <a:r>
              <a:rPr lang="en-US" sz="2000" b="1"/>
              <a:t>cardiorespiratory fitness, muscular strength and endurance, body composition and flexibility, balance, agility, reaction time and powe</a:t>
            </a:r>
            <a:r>
              <a:rPr lang="en-US" sz="1800" b="1"/>
              <a:t>r</a:t>
            </a:r>
            <a:endParaRPr sz="1800" b="1"/>
          </a:p>
          <a:p>
            <a:pPr marL="457200" lvl="0" indent="-152400" algn="just" rtl="0">
              <a:spcBef>
                <a:spcPts val="0"/>
              </a:spcBef>
              <a:spcAft>
                <a:spcPts val="0"/>
              </a:spcAft>
              <a:buClr>
                <a:schemeClr val="dk1"/>
              </a:buClr>
              <a:buSzPts val="2400"/>
              <a:buFont typeface="Noto Sans Symbols"/>
              <a:buChar char="❖"/>
            </a:pPr>
            <a:r>
              <a:rPr lang="en-US" sz="2800" b="1"/>
              <a:t>Physical inactivity</a:t>
            </a:r>
            <a:endParaRPr/>
          </a:p>
          <a:p>
            <a:pPr marL="457200" lvl="0" indent="-152400" algn="just" rtl="0">
              <a:spcBef>
                <a:spcPts val="0"/>
              </a:spcBef>
              <a:spcAft>
                <a:spcPts val="0"/>
              </a:spcAft>
              <a:buClr>
                <a:schemeClr val="dk1"/>
              </a:buClr>
              <a:buSzPts val="2400"/>
              <a:buFont typeface="Noto Sans Symbols"/>
              <a:buChar char="▪"/>
            </a:pPr>
            <a:r>
              <a:rPr lang="en-US" sz="2000"/>
              <a:t>insufficient physical activity level to meet present physical activity recommendations</a:t>
            </a:r>
            <a:endParaRPr sz="2000"/>
          </a:p>
          <a:p>
            <a:pPr marL="457200" lvl="0" indent="0" algn="just" rtl="0">
              <a:spcBef>
                <a:spcPts val="0"/>
              </a:spcBef>
              <a:spcAft>
                <a:spcPts val="0"/>
              </a:spcAft>
              <a:buClr>
                <a:schemeClr val="dk1"/>
              </a:buClr>
              <a:buSzPts val="2400"/>
              <a:buNone/>
            </a:pPr>
            <a:endParaRPr sz="1800" b="1"/>
          </a:p>
          <a:p>
            <a:pPr marL="457200" lvl="0" indent="0" algn="just" rtl="0">
              <a:spcBef>
                <a:spcPts val="0"/>
              </a:spcBef>
              <a:spcAft>
                <a:spcPts val="0"/>
              </a:spcAft>
              <a:buClr>
                <a:schemeClr val="dk1"/>
              </a:buClr>
              <a:buSzPts val="2400"/>
              <a:buNone/>
            </a:pPr>
            <a:r>
              <a:rPr lang="en-US" sz="1800"/>
              <a:t>				&lt; 60 min/day of MVPA</a:t>
            </a:r>
            <a:endParaRPr sz="1800"/>
          </a:p>
          <a:p>
            <a:pPr marL="457200" lvl="0" indent="0" algn="just" rtl="0">
              <a:spcBef>
                <a:spcPts val="0"/>
              </a:spcBef>
              <a:spcAft>
                <a:spcPts val="0"/>
              </a:spcAft>
              <a:buClr>
                <a:schemeClr val="dk1"/>
              </a:buClr>
              <a:buSzPts val="2400"/>
              <a:buFont typeface="Noto Sans Symbols"/>
              <a:buNone/>
            </a:pPr>
            <a:endParaRPr sz="1800" b="1"/>
          </a:p>
          <a:p>
            <a:pPr marL="457200" lvl="0" indent="0" algn="just" rtl="0">
              <a:spcBef>
                <a:spcPts val="0"/>
              </a:spcBef>
              <a:spcAft>
                <a:spcPts val="0"/>
              </a:spcAft>
              <a:buClr>
                <a:schemeClr val="dk1"/>
              </a:buClr>
              <a:buSzPts val="2400"/>
              <a:buFont typeface="Noto Sans Symbols"/>
              <a:buNone/>
            </a:pPr>
            <a:endParaRPr sz="2000" b="1"/>
          </a:p>
          <a:p>
            <a:pPr marL="457200" lvl="0" indent="0" algn="just" rtl="0">
              <a:spcBef>
                <a:spcPts val="0"/>
              </a:spcBef>
              <a:spcAft>
                <a:spcPts val="0"/>
              </a:spcAft>
              <a:buClr>
                <a:schemeClr val="dk1"/>
              </a:buClr>
              <a:buSzPts val="2400"/>
              <a:buFont typeface="Noto Sans Symbols"/>
              <a:buNone/>
            </a:pPr>
            <a:endParaRPr sz="2000" b="1"/>
          </a:p>
          <a:p>
            <a:pPr marL="457200" lvl="0" indent="0" algn="l" rtl="0">
              <a:spcBef>
                <a:spcPts val="0"/>
              </a:spcBef>
              <a:spcAft>
                <a:spcPts val="0"/>
              </a:spcAft>
              <a:buClr>
                <a:schemeClr val="dk1"/>
              </a:buClr>
              <a:buSzPts val="2400"/>
              <a:buFont typeface="Noto Sans Symbols"/>
              <a:buNone/>
            </a:pPr>
            <a:endParaRPr sz="2800" b="1"/>
          </a:p>
          <a:p>
            <a:pPr marL="457200" lvl="0" indent="0" algn="l" rtl="0">
              <a:spcBef>
                <a:spcPts val="0"/>
              </a:spcBef>
              <a:spcAft>
                <a:spcPts val="0"/>
              </a:spcAft>
              <a:buClr>
                <a:schemeClr val="dk1"/>
              </a:buClr>
              <a:buSzPts val="2400"/>
              <a:buFont typeface="Noto Sans Symbols"/>
              <a:buNone/>
            </a:pPr>
            <a:endParaRPr sz="2000"/>
          </a:p>
        </p:txBody>
      </p:sp>
      <p:grpSp>
        <p:nvGrpSpPr>
          <p:cNvPr id="167" name="Google Shape;167;p4"/>
          <p:cNvGrpSpPr/>
          <p:nvPr/>
        </p:nvGrpSpPr>
        <p:grpSpPr>
          <a:xfrm>
            <a:off x="8436324" y="384504"/>
            <a:ext cx="361474" cy="636193"/>
            <a:chOff x="4276825" y="487236"/>
            <a:chExt cx="317500" cy="419100"/>
          </a:xfrm>
        </p:grpSpPr>
        <p:sp>
          <p:nvSpPr>
            <p:cNvPr id="168" name="Google Shape;168;p4"/>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69" name="Google Shape;169;p4"/>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pic>
        <p:nvPicPr>
          <p:cNvPr id="170" name="Google Shape;170;p4"/>
          <p:cNvPicPr preferRelativeResize="0"/>
          <p:nvPr/>
        </p:nvPicPr>
        <p:blipFill rotWithShape="1">
          <a:blip r:embed="rId3">
            <a:alphaModFix/>
          </a:blip>
          <a:srcRect/>
          <a:stretch/>
        </p:blipFill>
        <p:spPr>
          <a:xfrm>
            <a:off x="6858000" y="5181600"/>
            <a:ext cx="1371600" cy="1447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5"/>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3000"/>
              <a:buFont typeface="Calibri"/>
              <a:buNone/>
            </a:pPr>
            <a:r>
              <a:rPr lang="en-US"/>
              <a:t>Definition of terms</a:t>
            </a:r>
            <a:endParaRPr/>
          </a:p>
        </p:txBody>
      </p:sp>
      <p:sp>
        <p:nvSpPr>
          <p:cNvPr id="176" name="Google Shape;176;p5"/>
          <p:cNvSpPr txBox="1">
            <a:spLocks noGrp="1"/>
          </p:cNvSpPr>
          <p:nvPr>
            <p:ph type="body" idx="1"/>
          </p:nvPr>
        </p:nvSpPr>
        <p:spPr>
          <a:xfrm>
            <a:off x="381000" y="1905000"/>
            <a:ext cx="7696199" cy="4419600"/>
          </a:xfrm>
          <a:prstGeom prst="rect">
            <a:avLst/>
          </a:prstGeom>
          <a:noFill/>
          <a:ln>
            <a:noFill/>
          </a:ln>
        </p:spPr>
        <p:txBody>
          <a:bodyPr spcFirstLastPara="1" wrap="square" lIns="0" tIns="0" rIns="0" bIns="0" anchor="t" anchorCtr="0">
            <a:noAutofit/>
          </a:bodyPr>
          <a:lstStyle/>
          <a:p>
            <a:pPr marL="457200" lvl="0" indent="-152400" algn="just" rtl="0">
              <a:spcBef>
                <a:spcPts val="0"/>
              </a:spcBef>
              <a:spcAft>
                <a:spcPts val="0"/>
              </a:spcAft>
              <a:buClr>
                <a:schemeClr val="dk1"/>
              </a:buClr>
              <a:buSzPts val="2400"/>
              <a:buFont typeface="Noto Sans Symbols"/>
              <a:buChar char="❖"/>
            </a:pPr>
            <a:r>
              <a:rPr lang="en-US" sz="2800" b="1" dirty="0"/>
              <a:t>Energy expenditure</a:t>
            </a:r>
            <a:endParaRPr dirty="0"/>
          </a:p>
          <a:p>
            <a:pPr marL="457200" lvl="0" indent="-152400" algn="just" rtl="0">
              <a:spcBef>
                <a:spcPts val="0"/>
              </a:spcBef>
              <a:spcAft>
                <a:spcPts val="0"/>
              </a:spcAft>
              <a:buClr>
                <a:schemeClr val="dk1"/>
              </a:buClr>
              <a:buSzPts val="2400"/>
              <a:buFont typeface="Noto Sans Symbols"/>
              <a:buChar char="▪"/>
            </a:pPr>
            <a:r>
              <a:rPr lang="en-US" sz="2000" b="1" dirty="0"/>
              <a:t>MET - </a:t>
            </a:r>
            <a:r>
              <a:rPr lang="en-US" sz="2000" dirty="0"/>
              <a:t>the ratio of the rate of energy expended during an activity to the rate of energy expended at rest</a:t>
            </a:r>
            <a:endParaRPr sz="2000" dirty="0"/>
          </a:p>
          <a:p>
            <a:pPr marL="457200" lvl="0" indent="-152400" algn="just" rtl="0">
              <a:spcBef>
                <a:spcPts val="0"/>
              </a:spcBef>
              <a:spcAft>
                <a:spcPts val="0"/>
              </a:spcAft>
              <a:buClr>
                <a:schemeClr val="dk1"/>
              </a:buClr>
              <a:buSzPts val="2400"/>
              <a:buFont typeface="Noto Sans Symbols"/>
              <a:buChar char="✔"/>
            </a:pPr>
            <a:r>
              <a:rPr lang="en-US" sz="2000" b="1" dirty="0"/>
              <a:t> </a:t>
            </a:r>
            <a:r>
              <a:rPr lang="en-US" sz="2000" dirty="0"/>
              <a:t>one MET is the </a:t>
            </a:r>
            <a:r>
              <a:rPr lang="en-US" sz="2000" b="1" i="1" dirty="0"/>
              <a:t>rate of EE while sitting at rest</a:t>
            </a:r>
            <a:r>
              <a:rPr lang="en-US" sz="2000" dirty="0"/>
              <a:t> ; it is equal to oxygen uptake of </a:t>
            </a:r>
            <a:r>
              <a:rPr lang="en-US" sz="2000" b="1" i="1" dirty="0"/>
              <a:t>3.5 mL ∙ kg</a:t>
            </a:r>
            <a:r>
              <a:rPr lang="en-US" sz="2000" b="1" i="1" baseline="30000" dirty="0"/>
              <a:t>−1</a:t>
            </a:r>
            <a:r>
              <a:rPr lang="en-US" sz="2000" b="1" i="1" dirty="0"/>
              <a:t> ∙ min</a:t>
            </a:r>
            <a:r>
              <a:rPr lang="en-US" sz="2000" b="1" i="1" baseline="30000" dirty="0"/>
              <a:t>−1 </a:t>
            </a:r>
            <a:endParaRPr sz="2000" b="1" i="1" baseline="30000" dirty="0"/>
          </a:p>
          <a:p>
            <a:pPr marL="457200" lvl="0" indent="-152400" algn="just" rtl="0">
              <a:spcBef>
                <a:spcPts val="0"/>
              </a:spcBef>
              <a:spcAft>
                <a:spcPts val="0"/>
              </a:spcAft>
              <a:buClr>
                <a:schemeClr val="dk1"/>
              </a:buClr>
              <a:buSzPts val="2400"/>
              <a:buFont typeface="Noto Sans Symbols"/>
              <a:buChar char="▪"/>
            </a:pPr>
            <a:r>
              <a:rPr lang="en-US" sz="2000" b="1" dirty="0"/>
              <a:t>Kcal - </a:t>
            </a:r>
            <a:r>
              <a:rPr lang="en-US" sz="2000" dirty="0"/>
              <a:t>The energy needed to increase the temperature of 1 kg of water by 1° C</a:t>
            </a:r>
            <a:endParaRPr sz="2000" dirty="0"/>
          </a:p>
          <a:p>
            <a:pPr marL="457200" lvl="0" indent="-152400" algn="just" rtl="0">
              <a:spcBef>
                <a:spcPts val="0"/>
              </a:spcBef>
              <a:spcAft>
                <a:spcPts val="0"/>
              </a:spcAft>
              <a:buClr>
                <a:schemeClr val="dk1"/>
              </a:buClr>
              <a:buSzPts val="2400"/>
              <a:buFont typeface="Noto Sans Symbols"/>
              <a:buChar char="✔"/>
            </a:pPr>
            <a:r>
              <a:rPr lang="en-US" sz="2000" dirty="0"/>
              <a:t>you can convert MET to kcal ∙</a:t>
            </a:r>
            <a:r>
              <a:rPr lang="en-US" sz="2000" b="1" dirty="0"/>
              <a:t> </a:t>
            </a:r>
            <a:r>
              <a:rPr lang="en-US" sz="2000" dirty="0"/>
              <a:t>min</a:t>
            </a:r>
            <a:r>
              <a:rPr lang="en-US" sz="2000" baseline="30000" dirty="0"/>
              <a:t>−1</a:t>
            </a:r>
            <a:r>
              <a:rPr lang="en-US" sz="2000" dirty="0"/>
              <a:t> :</a:t>
            </a:r>
            <a:endParaRPr dirty="0"/>
          </a:p>
          <a:p>
            <a:pPr marL="457200" lvl="0" indent="0" algn="just" rtl="0">
              <a:spcBef>
                <a:spcPts val="0"/>
              </a:spcBef>
              <a:spcAft>
                <a:spcPts val="0"/>
              </a:spcAft>
              <a:buClr>
                <a:schemeClr val="dk1"/>
              </a:buClr>
              <a:buSzPts val="2400"/>
              <a:buNone/>
            </a:pPr>
            <a:r>
              <a:rPr lang="en-US" sz="2000" dirty="0"/>
              <a:t>	</a:t>
            </a:r>
            <a:r>
              <a:rPr lang="en-US" sz="1800" dirty="0"/>
              <a:t>kcal · min</a:t>
            </a:r>
            <a:r>
              <a:rPr lang="en-US" sz="1800" baseline="30000" dirty="0"/>
              <a:t>−1</a:t>
            </a:r>
            <a:r>
              <a:rPr lang="en-US" sz="1800" dirty="0"/>
              <a:t> = [(METs × 3.5 mL ∙</a:t>
            </a:r>
            <a:r>
              <a:rPr lang="en-US" sz="1800" b="1" dirty="0"/>
              <a:t> </a:t>
            </a:r>
            <a:r>
              <a:rPr lang="en-US" sz="1800" dirty="0"/>
              <a:t>kg</a:t>
            </a:r>
            <a:r>
              <a:rPr lang="en-US" sz="1800" baseline="30000" dirty="0"/>
              <a:t>−1</a:t>
            </a:r>
            <a:r>
              <a:rPr lang="en-US" sz="1800" dirty="0"/>
              <a:t> ∙</a:t>
            </a:r>
            <a:r>
              <a:rPr lang="en-US" sz="1800" b="1" dirty="0"/>
              <a:t> </a:t>
            </a:r>
            <a:r>
              <a:rPr lang="en-US" sz="1800" dirty="0"/>
              <a:t>min</a:t>
            </a:r>
            <a:r>
              <a:rPr lang="en-US" sz="1800" baseline="30000" dirty="0"/>
              <a:t>−1</a:t>
            </a:r>
            <a:r>
              <a:rPr lang="en-US" sz="1800" dirty="0"/>
              <a:t> × body WT in kg) ÷ 	1000)] × 5</a:t>
            </a:r>
            <a:endParaRPr sz="1800" dirty="0"/>
          </a:p>
          <a:p>
            <a:pPr marL="457200" lvl="0" indent="-152400" algn="just" rtl="0">
              <a:spcBef>
                <a:spcPts val="0"/>
              </a:spcBef>
              <a:spcAft>
                <a:spcPts val="0"/>
              </a:spcAft>
              <a:buClr>
                <a:schemeClr val="dk1"/>
              </a:buClr>
              <a:buSzPts val="2400"/>
              <a:buFont typeface="Noto Sans Symbols"/>
              <a:buChar char="▪"/>
            </a:pPr>
            <a:r>
              <a:rPr lang="en-US" sz="1800" dirty="0"/>
              <a:t>EXAMPLE of energy expenditure: </a:t>
            </a:r>
            <a:endParaRPr dirty="0"/>
          </a:p>
          <a:p>
            <a:pPr marL="457200" lvl="0" indent="-152400" algn="just" rtl="0">
              <a:spcBef>
                <a:spcPts val="0"/>
              </a:spcBef>
              <a:spcAft>
                <a:spcPts val="0"/>
              </a:spcAft>
              <a:buClr>
                <a:schemeClr val="dk1"/>
              </a:buClr>
              <a:buSzPts val="2400"/>
              <a:buFont typeface="Noto Sans Symbols"/>
              <a:buChar char="✔"/>
            </a:pPr>
            <a:r>
              <a:rPr lang="en-US" sz="1800" b="1" i="1" dirty="0"/>
              <a:t>Jogging ( at ~7 METs) for 30 min on 3 d </a:t>
            </a:r>
            <a:r>
              <a:rPr lang="en-US" sz="1800" b="1" dirty="0"/>
              <a:t>∙ </a:t>
            </a:r>
            <a:r>
              <a:rPr lang="en-US" sz="1800" b="1" i="1" dirty="0"/>
              <a:t>wk</a:t>
            </a:r>
            <a:r>
              <a:rPr lang="en-US" sz="1800" b="1" baseline="30000" dirty="0"/>
              <a:t>−</a:t>
            </a:r>
            <a:r>
              <a:rPr lang="en-US" sz="1800" b="1" i="1" baseline="30000" dirty="0"/>
              <a:t>1</a:t>
            </a:r>
            <a:r>
              <a:rPr lang="en-US" sz="1800" b="1" i="1" dirty="0"/>
              <a:t> for a 50 kg male:</a:t>
            </a:r>
            <a:endParaRPr sz="1800" b="1" i="1" dirty="0"/>
          </a:p>
          <a:p>
            <a:pPr marL="457200" lvl="0" indent="0" algn="just" rtl="0">
              <a:spcBef>
                <a:spcPts val="0"/>
              </a:spcBef>
              <a:spcAft>
                <a:spcPts val="0"/>
              </a:spcAft>
              <a:buClr>
                <a:schemeClr val="dk1"/>
              </a:buClr>
              <a:buSzPts val="2400"/>
              <a:buNone/>
            </a:pPr>
            <a:r>
              <a:rPr lang="en-US" sz="1800" b="1" i="1" dirty="0"/>
              <a:t>	</a:t>
            </a:r>
            <a:r>
              <a:rPr lang="en-US" sz="1800" i="1" dirty="0"/>
              <a:t> </a:t>
            </a:r>
            <a:r>
              <a:rPr lang="en-US" sz="1600" i="1" dirty="0"/>
              <a:t>7 METs ×</a:t>
            </a:r>
            <a:r>
              <a:rPr lang="en-US" sz="1600" dirty="0"/>
              <a:t> </a:t>
            </a:r>
            <a:r>
              <a:rPr lang="en-US" sz="1600" i="1" dirty="0"/>
              <a:t>30 min ×</a:t>
            </a:r>
            <a:r>
              <a:rPr lang="en-US" sz="1600" dirty="0"/>
              <a:t> </a:t>
            </a:r>
            <a:r>
              <a:rPr lang="en-US" sz="1600" i="1" dirty="0"/>
              <a:t>3 times per week =</a:t>
            </a:r>
            <a:r>
              <a:rPr lang="en-US" sz="1600" dirty="0"/>
              <a:t> </a:t>
            </a:r>
            <a:r>
              <a:rPr lang="en-US" sz="1600" b="1" i="1" dirty="0"/>
              <a:t>630 MET-min · wk</a:t>
            </a:r>
            <a:r>
              <a:rPr lang="en-US" sz="1600" b="1" baseline="30000" dirty="0"/>
              <a:t>−</a:t>
            </a:r>
            <a:r>
              <a:rPr lang="en-US" sz="1600" b="1" i="1" baseline="30000" dirty="0"/>
              <a:t>1</a:t>
            </a:r>
            <a:endParaRPr sz="1600" b="1" i="1" baseline="30000" dirty="0"/>
          </a:p>
          <a:p>
            <a:pPr marL="457200" lvl="0" indent="0" algn="just" rtl="0">
              <a:spcBef>
                <a:spcPts val="0"/>
              </a:spcBef>
              <a:spcAft>
                <a:spcPts val="0"/>
              </a:spcAft>
              <a:buClr>
                <a:schemeClr val="dk1"/>
              </a:buClr>
              <a:buSzPts val="2400"/>
              <a:buNone/>
            </a:pPr>
            <a:r>
              <a:rPr lang="en-US" sz="1600" b="1" i="1" baseline="30000" dirty="0"/>
              <a:t>	</a:t>
            </a:r>
            <a:r>
              <a:rPr lang="en-US" sz="1600" i="1" dirty="0"/>
              <a:t>[(7 METs ×</a:t>
            </a:r>
            <a:r>
              <a:rPr lang="en-US" sz="1600" dirty="0"/>
              <a:t> </a:t>
            </a:r>
            <a:r>
              <a:rPr lang="en-US" sz="1600" i="1" dirty="0"/>
              <a:t>3.5 mL </a:t>
            </a:r>
            <a:r>
              <a:rPr lang="en-US" sz="1600" dirty="0"/>
              <a:t>∙</a:t>
            </a:r>
            <a:r>
              <a:rPr lang="en-US" sz="1600" b="1" dirty="0"/>
              <a:t> </a:t>
            </a:r>
            <a:r>
              <a:rPr lang="en-US" sz="1600" i="1" dirty="0"/>
              <a:t>kg</a:t>
            </a:r>
            <a:r>
              <a:rPr lang="en-US" sz="1600" baseline="30000" dirty="0"/>
              <a:t>−</a:t>
            </a:r>
            <a:r>
              <a:rPr lang="en-US" sz="1600" i="1" baseline="30000" dirty="0"/>
              <a:t>1</a:t>
            </a:r>
            <a:r>
              <a:rPr lang="en-US" sz="1600" i="1" dirty="0"/>
              <a:t> </a:t>
            </a:r>
            <a:r>
              <a:rPr lang="en-US" sz="1600" dirty="0"/>
              <a:t>∙</a:t>
            </a:r>
            <a:r>
              <a:rPr lang="en-US" sz="1600" b="1" dirty="0"/>
              <a:t> </a:t>
            </a:r>
            <a:r>
              <a:rPr lang="en-US" sz="1600" i="1" dirty="0"/>
              <a:t>min</a:t>
            </a:r>
            <a:r>
              <a:rPr lang="en-US" sz="1600" baseline="30000" dirty="0"/>
              <a:t>−</a:t>
            </a:r>
            <a:r>
              <a:rPr lang="en-US" sz="1600" i="1" baseline="30000" dirty="0"/>
              <a:t>1</a:t>
            </a:r>
            <a:r>
              <a:rPr lang="en-US" sz="1600" i="1" dirty="0"/>
              <a:t> ×</a:t>
            </a:r>
            <a:r>
              <a:rPr lang="en-US" sz="1600" dirty="0"/>
              <a:t> </a:t>
            </a:r>
            <a:r>
              <a:rPr lang="en-US" sz="1600" i="1" dirty="0"/>
              <a:t>50 kg) </a:t>
            </a:r>
            <a:r>
              <a:rPr lang="en-US" sz="1600" dirty="0"/>
              <a:t>÷ </a:t>
            </a:r>
            <a:r>
              <a:rPr lang="en-US" sz="1600" i="1" dirty="0"/>
              <a:t>1000)] ×</a:t>
            </a:r>
            <a:r>
              <a:rPr lang="en-US" sz="1600" dirty="0"/>
              <a:t> </a:t>
            </a:r>
            <a:r>
              <a:rPr lang="en-US" sz="1600" b="1" i="1" dirty="0">
                <a:solidFill>
                  <a:schemeClr val="tx1"/>
                </a:solidFill>
              </a:rPr>
              <a:t>5</a:t>
            </a:r>
            <a:r>
              <a:rPr lang="en-US" sz="1600" b="1" i="1" dirty="0">
                <a:solidFill>
                  <a:srgbClr val="C00000"/>
                </a:solidFill>
              </a:rPr>
              <a:t> </a:t>
            </a:r>
            <a:r>
              <a:rPr lang="en-US" sz="1600" i="1" dirty="0"/>
              <a:t>=</a:t>
            </a:r>
            <a:r>
              <a:rPr lang="en-US" sz="1600" dirty="0"/>
              <a:t> </a:t>
            </a:r>
            <a:r>
              <a:rPr lang="en-US" sz="1600" b="1" i="1" dirty="0"/>
              <a:t>6.125 kcal · min</a:t>
            </a:r>
            <a:r>
              <a:rPr lang="en-US" sz="1600" b="1" baseline="30000" dirty="0"/>
              <a:t>−</a:t>
            </a:r>
            <a:r>
              <a:rPr lang="en-US" sz="1600" b="1" i="1" baseline="30000" dirty="0"/>
              <a:t>1</a:t>
            </a:r>
            <a:endParaRPr sz="1600" b="1" i="1" baseline="30000" dirty="0"/>
          </a:p>
          <a:p>
            <a:pPr marL="457200" lvl="0" indent="0" algn="just" rtl="0">
              <a:spcBef>
                <a:spcPts val="0"/>
              </a:spcBef>
              <a:spcAft>
                <a:spcPts val="0"/>
              </a:spcAft>
              <a:buClr>
                <a:schemeClr val="dk1"/>
              </a:buClr>
              <a:buSzPts val="2400"/>
              <a:buNone/>
            </a:pPr>
            <a:r>
              <a:rPr lang="en-US" sz="1600" b="1" i="1" baseline="30000" dirty="0"/>
              <a:t>	</a:t>
            </a:r>
            <a:r>
              <a:rPr lang="en-US" sz="1600" i="1" dirty="0"/>
              <a:t>6.125 kcal </a:t>
            </a:r>
            <a:r>
              <a:rPr lang="en-US" sz="1600" dirty="0"/>
              <a:t>∙</a:t>
            </a:r>
            <a:r>
              <a:rPr lang="en-US" sz="1600" b="1" dirty="0"/>
              <a:t> </a:t>
            </a:r>
            <a:r>
              <a:rPr lang="en-US" sz="1600" i="1" dirty="0"/>
              <a:t>min</a:t>
            </a:r>
            <a:r>
              <a:rPr lang="en-US" sz="1600" baseline="30000" dirty="0"/>
              <a:t>−</a:t>
            </a:r>
            <a:r>
              <a:rPr lang="en-US" sz="1600" i="1" baseline="30000" dirty="0"/>
              <a:t>1</a:t>
            </a:r>
            <a:r>
              <a:rPr lang="en-US" sz="1600" i="1" dirty="0"/>
              <a:t> ×</a:t>
            </a:r>
            <a:r>
              <a:rPr lang="en-US" sz="1600" dirty="0"/>
              <a:t> </a:t>
            </a:r>
            <a:r>
              <a:rPr lang="en-US" sz="1600" i="1" dirty="0"/>
              <a:t>30 min ×</a:t>
            </a:r>
            <a:r>
              <a:rPr lang="en-US" sz="1600" dirty="0"/>
              <a:t> </a:t>
            </a:r>
            <a:r>
              <a:rPr lang="en-US" sz="1600" i="1" dirty="0"/>
              <a:t>3 times per week =</a:t>
            </a:r>
            <a:r>
              <a:rPr lang="en-US" sz="1600" dirty="0"/>
              <a:t> </a:t>
            </a:r>
            <a:r>
              <a:rPr lang="en-US" sz="1600" b="1" i="1" dirty="0"/>
              <a:t>551.25 kcal · wk</a:t>
            </a:r>
            <a:r>
              <a:rPr lang="en-US" sz="1600" b="1" baseline="30000" dirty="0"/>
              <a:t>−</a:t>
            </a:r>
            <a:r>
              <a:rPr lang="en-US" sz="1600" b="1" i="1" baseline="30000" dirty="0"/>
              <a:t>1</a:t>
            </a:r>
            <a:endParaRPr dirty="0"/>
          </a:p>
          <a:p>
            <a:pPr marL="457200" lvl="0" indent="0" algn="just" rtl="0">
              <a:spcBef>
                <a:spcPts val="0"/>
              </a:spcBef>
              <a:spcAft>
                <a:spcPts val="0"/>
              </a:spcAft>
              <a:buClr>
                <a:schemeClr val="dk1"/>
              </a:buClr>
              <a:buSzPts val="2400"/>
              <a:buNone/>
            </a:pPr>
            <a:endParaRPr sz="1800" b="1" i="1" baseline="30000" dirty="0"/>
          </a:p>
          <a:p>
            <a:pPr marL="457200" lvl="0" indent="0" algn="just" rtl="0">
              <a:spcBef>
                <a:spcPts val="0"/>
              </a:spcBef>
              <a:spcAft>
                <a:spcPts val="0"/>
              </a:spcAft>
              <a:buClr>
                <a:schemeClr val="dk1"/>
              </a:buClr>
              <a:buSzPts val="2400"/>
              <a:buNone/>
            </a:pPr>
            <a:endParaRPr sz="1800" b="1" i="1" baseline="30000" dirty="0"/>
          </a:p>
          <a:p>
            <a:pPr marL="457200" lvl="0" indent="0" algn="just" rtl="0">
              <a:spcBef>
                <a:spcPts val="0"/>
              </a:spcBef>
              <a:spcAft>
                <a:spcPts val="0"/>
              </a:spcAft>
              <a:buClr>
                <a:schemeClr val="dk1"/>
              </a:buClr>
              <a:buSzPts val="2400"/>
              <a:buNone/>
            </a:pPr>
            <a:endParaRPr sz="1800" b="1" i="1" baseline="30000" dirty="0"/>
          </a:p>
          <a:p>
            <a:pPr marL="457200" lvl="0" indent="0" algn="just" rtl="0">
              <a:spcBef>
                <a:spcPts val="0"/>
              </a:spcBef>
              <a:spcAft>
                <a:spcPts val="0"/>
              </a:spcAft>
              <a:buClr>
                <a:schemeClr val="dk1"/>
              </a:buClr>
              <a:buSzPts val="2400"/>
              <a:buNone/>
            </a:pPr>
            <a:endParaRPr sz="1800" b="1" i="1" dirty="0"/>
          </a:p>
          <a:p>
            <a:pPr marL="457200" lvl="0" indent="0" algn="just" rtl="0">
              <a:spcBef>
                <a:spcPts val="0"/>
              </a:spcBef>
              <a:spcAft>
                <a:spcPts val="0"/>
              </a:spcAft>
              <a:buClr>
                <a:schemeClr val="dk1"/>
              </a:buClr>
              <a:buSzPts val="2400"/>
              <a:buNone/>
            </a:pPr>
            <a:endParaRPr sz="1800" dirty="0"/>
          </a:p>
          <a:p>
            <a:pPr marL="457200" lvl="0" indent="-381000" algn="l" rtl="0">
              <a:spcBef>
                <a:spcPts val="600"/>
              </a:spcBef>
              <a:spcAft>
                <a:spcPts val="0"/>
              </a:spcAft>
              <a:buClr>
                <a:schemeClr val="dk1"/>
              </a:buClr>
              <a:buSzPts val="2400"/>
              <a:buNone/>
            </a:pPr>
            <a:endParaRPr dirty="0"/>
          </a:p>
        </p:txBody>
      </p:sp>
      <p:grpSp>
        <p:nvGrpSpPr>
          <p:cNvPr id="177" name="Google Shape;177;p5"/>
          <p:cNvGrpSpPr/>
          <p:nvPr/>
        </p:nvGrpSpPr>
        <p:grpSpPr>
          <a:xfrm>
            <a:off x="8436324" y="384504"/>
            <a:ext cx="361474" cy="636193"/>
            <a:chOff x="4276825" y="487236"/>
            <a:chExt cx="317500" cy="419100"/>
          </a:xfrm>
        </p:grpSpPr>
        <p:sp>
          <p:nvSpPr>
            <p:cNvPr id="178" name="Google Shape;178;p5"/>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79" name="Google Shape;179;p5"/>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6"/>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3000"/>
              <a:buFont typeface="Calibri"/>
              <a:buNone/>
            </a:pPr>
            <a:endParaRPr/>
          </a:p>
        </p:txBody>
      </p:sp>
      <p:sp>
        <p:nvSpPr>
          <p:cNvPr id="185" name="Google Shape;185;p6"/>
          <p:cNvSpPr txBox="1">
            <a:spLocks noGrp="1"/>
          </p:cNvSpPr>
          <p:nvPr>
            <p:ph type="body" idx="1"/>
          </p:nvPr>
        </p:nvSpPr>
        <p:spPr>
          <a:xfrm>
            <a:off x="228600" y="1905000"/>
            <a:ext cx="8686800" cy="4572000"/>
          </a:xfrm>
          <a:prstGeom prst="rect">
            <a:avLst/>
          </a:prstGeom>
          <a:noFill/>
          <a:ln>
            <a:noFill/>
          </a:ln>
        </p:spPr>
        <p:txBody>
          <a:bodyPr spcFirstLastPara="1" wrap="square" lIns="0" tIns="0" rIns="0" bIns="0" anchor="t" anchorCtr="0">
            <a:noAutofit/>
          </a:bodyPr>
          <a:lstStyle/>
          <a:p>
            <a:pPr marL="457200" lvl="0" indent="-381000" algn="l" rtl="0">
              <a:spcBef>
                <a:spcPts val="600"/>
              </a:spcBef>
              <a:spcAft>
                <a:spcPts val="0"/>
              </a:spcAft>
              <a:buClr>
                <a:schemeClr val="dk1"/>
              </a:buClr>
              <a:buSzPts val="2400"/>
              <a:buNone/>
            </a:pPr>
            <a:endParaRPr/>
          </a:p>
        </p:txBody>
      </p:sp>
      <p:pic>
        <p:nvPicPr>
          <p:cNvPr id="186" name="Google Shape;186;p6" descr="How much physical activity do children need? | Physical Activity | DNPAO |  CDC"/>
          <p:cNvPicPr preferRelativeResize="0"/>
          <p:nvPr/>
        </p:nvPicPr>
        <p:blipFill rotWithShape="1">
          <a:blip r:embed="rId3">
            <a:alphaModFix/>
          </a:blip>
          <a:srcRect/>
          <a:stretch/>
        </p:blipFill>
        <p:spPr>
          <a:xfrm>
            <a:off x="1066800" y="1981200"/>
            <a:ext cx="2819401" cy="1828799"/>
          </a:xfrm>
          <a:prstGeom prst="rect">
            <a:avLst/>
          </a:prstGeom>
          <a:noFill/>
          <a:ln>
            <a:noFill/>
          </a:ln>
        </p:spPr>
      </p:pic>
      <p:pic>
        <p:nvPicPr>
          <p:cNvPr id="187" name="Google Shape;187;p6" descr="Kids Bike Size Chart: The Definitive Guide to Kids Bike Sizes + Infographic"/>
          <p:cNvPicPr preferRelativeResize="0"/>
          <p:nvPr/>
        </p:nvPicPr>
        <p:blipFill rotWithShape="1">
          <a:blip r:embed="rId4">
            <a:alphaModFix/>
          </a:blip>
          <a:srcRect/>
          <a:stretch/>
        </p:blipFill>
        <p:spPr>
          <a:xfrm>
            <a:off x="4191000" y="1981200"/>
            <a:ext cx="2667000" cy="1828800"/>
          </a:xfrm>
          <a:prstGeom prst="rect">
            <a:avLst/>
          </a:prstGeom>
          <a:noFill/>
          <a:ln>
            <a:noFill/>
          </a:ln>
        </p:spPr>
      </p:pic>
      <p:pic>
        <p:nvPicPr>
          <p:cNvPr id="188" name="Google Shape;188;p6" descr="Safe exercise for children | healthdirect"/>
          <p:cNvPicPr preferRelativeResize="0"/>
          <p:nvPr/>
        </p:nvPicPr>
        <p:blipFill rotWithShape="1">
          <a:blip r:embed="rId5">
            <a:alphaModFix/>
          </a:blip>
          <a:srcRect/>
          <a:stretch/>
        </p:blipFill>
        <p:spPr>
          <a:xfrm>
            <a:off x="838200" y="4114800"/>
            <a:ext cx="6934201" cy="1981200"/>
          </a:xfrm>
          <a:prstGeom prst="rect">
            <a:avLst/>
          </a:prstGeom>
          <a:noFill/>
          <a:ln>
            <a:noFill/>
          </a:ln>
        </p:spPr>
      </p:pic>
      <p:grpSp>
        <p:nvGrpSpPr>
          <p:cNvPr id="189" name="Google Shape;189;p6"/>
          <p:cNvGrpSpPr/>
          <p:nvPr/>
        </p:nvGrpSpPr>
        <p:grpSpPr>
          <a:xfrm>
            <a:off x="8436324" y="384504"/>
            <a:ext cx="361474" cy="636193"/>
            <a:chOff x="4276825" y="487236"/>
            <a:chExt cx="317500" cy="419100"/>
          </a:xfrm>
        </p:grpSpPr>
        <p:sp>
          <p:nvSpPr>
            <p:cNvPr id="190" name="Google Shape;190;p6"/>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91" name="Google Shape;191;p6"/>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7"/>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3000"/>
              <a:buFont typeface="Calibri"/>
              <a:buNone/>
            </a:pPr>
            <a:r>
              <a:rPr lang="en-US"/>
              <a:t>Effects of physical activity</a:t>
            </a:r>
            <a:endParaRPr/>
          </a:p>
        </p:txBody>
      </p:sp>
      <p:sp>
        <p:nvSpPr>
          <p:cNvPr id="197" name="Google Shape;197;p7"/>
          <p:cNvSpPr txBox="1">
            <a:spLocks noGrp="1"/>
          </p:cNvSpPr>
          <p:nvPr>
            <p:ph type="body" idx="1"/>
          </p:nvPr>
        </p:nvSpPr>
        <p:spPr>
          <a:xfrm>
            <a:off x="614975" y="2273567"/>
            <a:ext cx="6757800" cy="3768800"/>
          </a:xfrm>
          <a:prstGeom prst="rect">
            <a:avLst/>
          </a:prstGeom>
          <a:noFill/>
          <a:ln>
            <a:noFill/>
          </a:ln>
        </p:spPr>
        <p:txBody>
          <a:bodyPr spcFirstLastPara="1" wrap="square" lIns="0" tIns="0" rIns="0" bIns="0" anchor="t" anchorCtr="0">
            <a:noAutofit/>
          </a:bodyPr>
          <a:lstStyle/>
          <a:p>
            <a:pPr marL="457200" lvl="0" indent="-228600" algn="l" rtl="0">
              <a:spcBef>
                <a:spcPts val="600"/>
              </a:spcBef>
              <a:spcAft>
                <a:spcPts val="0"/>
              </a:spcAft>
              <a:buClr>
                <a:schemeClr val="dk1"/>
              </a:buClr>
              <a:buSzPts val="2400"/>
              <a:buNone/>
            </a:pPr>
            <a:endParaRPr/>
          </a:p>
        </p:txBody>
      </p:sp>
      <p:pic>
        <p:nvPicPr>
          <p:cNvPr id="198" name="Google Shape;198;p7"/>
          <p:cNvPicPr preferRelativeResize="0">
            <a:picLocks noGrp="1"/>
          </p:cNvPicPr>
          <p:nvPr>
            <p:ph type="body" idx="1"/>
          </p:nvPr>
        </p:nvPicPr>
        <p:blipFill rotWithShape="1">
          <a:blip r:embed="rId3">
            <a:alphaModFix/>
          </a:blip>
          <a:srcRect/>
          <a:stretch/>
        </p:blipFill>
        <p:spPr>
          <a:xfrm>
            <a:off x="1447800" y="2362200"/>
            <a:ext cx="5486400" cy="3733800"/>
          </a:xfrm>
          <a:prstGeom prst="rect">
            <a:avLst/>
          </a:prstGeom>
          <a:noFill/>
          <a:ln>
            <a:noFill/>
          </a:ln>
        </p:spPr>
      </p:pic>
      <p:grpSp>
        <p:nvGrpSpPr>
          <p:cNvPr id="200" name="Google Shape;200;p7"/>
          <p:cNvGrpSpPr/>
          <p:nvPr/>
        </p:nvGrpSpPr>
        <p:grpSpPr>
          <a:xfrm>
            <a:off x="8436324" y="384504"/>
            <a:ext cx="361474" cy="636193"/>
            <a:chOff x="4276825" y="487236"/>
            <a:chExt cx="317500" cy="419100"/>
          </a:xfrm>
        </p:grpSpPr>
        <p:sp>
          <p:nvSpPr>
            <p:cNvPr id="201" name="Google Shape;201;p7"/>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02" name="Google Shape;202;p7"/>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
        <p:nvSpPr>
          <p:cNvPr id="3" name="Text Placeholder 2">
            <a:extLst>
              <a:ext uri="{FF2B5EF4-FFF2-40B4-BE49-F238E27FC236}">
                <a16:creationId xmlns:a16="http://schemas.microsoft.com/office/drawing/2014/main" xmlns="" id="{A7727829-4441-6B62-5B75-56C73DEC0ECE}"/>
              </a:ext>
            </a:extLst>
          </p:cNvPr>
          <p:cNvSpPr>
            <a:spLocks noGrp="1"/>
          </p:cNvSpPr>
          <p:nvPr>
            <p:ph type="body" idx="1"/>
          </p:nvPr>
        </p:nvSpPr>
        <p:spPr/>
        <p:txBody>
          <a:bodyPr/>
          <a:lstStyle/>
          <a:p>
            <a:pPr marL="76200" indent="0">
              <a:buNone/>
            </a:pPr>
            <a:endParaRPr lang="sr-Latn-R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8"/>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3000"/>
              <a:buFont typeface="Calibri"/>
              <a:buNone/>
            </a:pPr>
            <a:r>
              <a:rPr lang="en-US"/>
              <a:t>Effects of physical activity</a:t>
            </a:r>
            <a:endParaRPr/>
          </a:p>
        </p:txBody>
      </p:sp>
      <p:sp>
        <p:nvSpPr>
          <p:cNvPr id="208" name="Google Shape;208;p8"/>
          <p:cNvSpPr txBox="1">
            <a:spLocks noGrp="1"/>
          </p:cNvSpPr>
          <p:nvPr>
            <p:ph type="body" idx="1"/>
          </p:nvPr>
        </p:nvSpPr>
        <p:spPr>
          <a:xfrm>
            <a:off x="614975" y="2273567"/>
            <a:ext cx="6757800" cy="3768800"/>
          </a:xfrm>
          <a:prstGeom prst="rect">
            <a:avLst/>
          </a:prstGeom>
          <a:noFill/>
          <a:ln>
            <a:noFill/>
          </a:ln>
        </p:spPr>
        <p:txBody>
          <a:bodyPr spcFirstLastPara="1" wrap="square" lIns="0" tIns="0" rIns="0" bIns="0" anchor="t" anchorCtr="0">
            <a:noAutofit/>
          </a:bodyPr>
          <a:lstStyle/>
          <a:p>
            <a:pPr marL="457200" lvl="0" indent="-228600" algn="l" rtl="0">
              <a:spcBef>
                <a:spcPts val="600"/>
              </a:spcBef>
              <a:spcAft>
                <a:spcPts val="0"/>
              </a:spcAft>
              <a:buClr>
                <a:schemeClr val="dk1"/>
              </a:buClr>
              <a:buSzPts val="2400"/>
              <a:buNone/>
            </a:pPr>
            <a:endParaRPr/>
          </a:p>
        </p:txBody>
      </p:sp>
      <p:pic>
        <p:nvPicPr>
          <p:cNvPr id="209" name="Google Shape;209;p8" descr="See the source image"/>
          <p:cNvPicPr preferRelativeResize="0"/>
          <p:nvPr/>
        </p:nvPicPr>
        <p:blipFill rotWithShape="1">
          <a:blip r:embed="rId3">
            <a:alphaModFix/>
          </a:blip>
          <a:srcRect/>
          <a:stretch/>
        </p:blipFill>
        <p:spPr>
          <a:xfrm>
            <a:off x="609600" y="2286000"/>
            <a:ext cx="7315200" cy="3810000"/>
          </a:xfrm>
          <a:prstGeom prst="rect">
            <a:avLst/>
          </a:prstGeom>
          <a:noFill/>
          <a:ln>
            <a:noFill/>
          </a:ln>
        </p:spPr>
      </p:pic>
      <p:grpSp>
        <p:nvGrpSpPr>
          <p:cNvPr id="210" name="Google Shape;210;p8"/>
          <p:cNvGrpSpPr/>
          <p:nvPr/>
        </p:nvGrpSpPr>
        <p:grpSpPr>
          <a:xfrm>
            <a:off x="8436324" y="384504"/>
            <a:ext cx="361474" cy="636193"/>
            <a:chOff x="4276825" y="487236"/>
            <a:chExt cx="317500" cy="419100"/>
          </a:xfrm>
        </p:grpSpPr>
        <p:sp>
          <p:nvSpPr>
            <p:cNvPr id="211" name="Google Shape;211;p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12" name="Google Shape;212;p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9"/>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3000"/>
              <a:buFont typeface="Calibri"/>
              <a:buNone/>
            </a:pPr>
            <a:r>
              <a:rPr lang="en-US"/>
              <a:t>Physical activity – general recommentations</a:t>
            </a:r>
            <a:endParaRPr/>
          </a:p>
        </p:txBody>
      </p:sp>
      <p:sp>
        <p:nvSpPr>
          <p:cNvPr id="218" name="Google Shape;218;p9"/>
          <p:cNvSpPr txBox="1">
            <a:spLocks noGrp="1"/>
          </p:cNvSpPr>
          <p:nvPr>
            <p:ph type="body" idx="1"/>
          </p:nvPr>
        </p:nvSpPr>
        <p:spPr>
          <a:xfrm>
            <a:off x="381000" y="1905000"/>
            <a:ext cx="8077200" cy="4495800"/>
          </a:xfrm>
          <a:prstGeom prst="rect">
            <a:avLst/>
          </a:prstGeom>
          <a:noFill/>
          <a:ln>
            <a:noFill/>
          </a:ln>
        </p:spPr>
        <p:txBody>
          <a:bodyPr spcFirstLastPara="1" wrap="square" lIns="0" tIns="0" rIns="0" bIns="0" anchor="t" anchorCtr="0">
            <a:noAutofit/>
          </a:bodyPr>
          <a:lstStyle/>
          <a:p>
            <a:pPr marL="457200" lvl="0" indent="-152400" algn="l" rtl="0">
              <a:spcBef>
                <a:spcPts val="0"/>
              </a:spcBef>
              <a:spcAft>
                <a:spcPts val="0"/>
              </a:spcAft>
              <a:buClr>
                <a:schemeClr val="dk1"/>
              </a:buClr>
              <a:buSzPts val="2400"/>
              <a:buFont typeface="Noto Sans Symbols"/>
              <a:buChar char="❖"/>
            </a:pPr>
            <a:r>
              <a:rPr lang="en-US" sz="2400" b="1"/>
              <a:t>Global recommendations on physical activities for health, WHO, 2011 </a:t>
            </a:r>
            <a:endParaRPr/>
          </a:p>
          <a:p>
            <a:pPr marL="457200" lvl="0" indent="-152400" algn="just" rtl="0">
              <a:spcBef>
                <a:spcPts val="0"/>
              </a:spcBef>
              <a:spcAft>
                <a:spcPts val="0"/>
              </a:spcAft>
              <a:buClr>
                <a:schemeClr val="dk1"/>
              </a:buClr>
              <a:buSzPts val="2400"/>
              <a:buFont typeface="Noto Sans Symbols"/>
              <a:buChar char="▪"/>
            </a:pPr>
            <a:r>
              <a:rPr lang="en-US" sz="2800" b="1"/>
              <a:t> </a:t>
            </a:r>
            <a:r>
              <a:rPr lang="en-US" sz="2000" u="sng"/>
              <a:t>physical activity should not be mistaken for sport</a:t>
            </a:r>
            <a:endParaRPr/>
          </a:p>
          <a:p>
            <a:pPr marL="457200" lvl="0" indent="-152400" algn="just" rtl="0">
              <a:spcBef>
                <a:spcPts val="0"/>
              </a:spcBef>
              <a:spcAft>
                <a:spcPts val="0"/>
              </a:spcAft>
              <a:buClr>
                <a:schemeClr val="dk1"/>
              </a:buClr>
              <a:buSzPts val="2400"/>
              <a:buFont typeface="Noto Sans Symbols"/>
              <a:buChar char="✔"/>
            </a:pPr>
            <a:r>
              <a:rPr lang="en-US" sz="1800"/>
              <a:t>it includes sports, exercise, playing, walking,  doing household chores</a:t>
            </a:r>
            <a:endParaRPr/>
          </a:p>
          <a:p>
            <a:pPr marL="457200" lvl="0" indent="-152400" algn="just" rtl="0">
              <a:spcBef>
                <a:spcPts val="0"/>
              </a:spcBef>
              <a:spcAft>
                <a:spcPts val="0"/>
              </a:spcAft>
              <a:buClr>
                <a:schemeClr val="dk1"/>
              </a:buClr>
              <a:buSzPts val="2400"/>
              <a:buFont typeface="Noto Sans Symbols"/>
              <a:buChar char="▪"/>
            </a:pPr>
            <a:r>
              <a:rPr lang="en-US" sz="2000" u="sng"/>
              <a:t>moderate-intensity and vigorous-intensity physical activity</a:t>
            </a:r>
            <a:endParaRPr/>
          </a:p>
          <a:p>
            <a:pPr marL="457200" lvl="0" indent="-152400" algn="just" rtl="0">
              <a:spcBef>
                <a:spcPts val="0"/>
              </a:spcBef>
              <a:spcAft>
                <a:spcPts val="0"/>
              </a:spcAft>
              <a:buClr>
                <a:schemeClr val="dk1"/>
              </a:buClr>
              <a:buSzPts val="2400"/>
              <a:buFont typeface="Noto Sans Symbols"/>
              <a:buChar char="✔"/>
            </a:pPr>
            <a:r>
              <a:rPr lang="en-US" sz="1800"/>
              <a:t>‘how hard a person works to perform a physical activity’</a:t>
            </a:r>
            <a:endParaRPr/>
          </a:p>
          <a:p>
            <a:pPr marL="457200" lvl="0" indent="-152400" algn="just" rtl="0">
              <a:spcBef>
                <a:spcPts val="0"/>
              </a:spcBef>
              <a:spcAft>
                <a:spcPts val="0"/>
              </a:spcAft>
              <a:buClr>
                <a:schemeClr val="dk1"/>
              </a:buClr>
              <a:buSzPts val="2400"/>
              <a:buFont typeface="Noto Sans Symbols"/>
              <a:buChar char="✔"/>
            </a:pPr>
            <a:r>
              <a:rPr lang="en-US" sz="1800"/>
              <a:t>moderate –intensity activities: e.g. dancing,  brisk walking, chores</a:t>
            </a:r>
            <a:endParaRPr/>
          </a:p>
          <a:p>
            <a:pPr marL="457200" lvl="0" indent="-152400" algn="just" rtl="0">
              <a:spcBef>
                <a:spcPts val="0"/>
              </a:spcBef>
              <a:spcAft>
                <a:spcPts val="0"/>
              </a:spcAft>
              <a:buClr>
                <a:schemeClr val="dk1"/>
              </a:buClr>
              <a:buSzPts val="2400"/>
              <a:buFont typeface="Noto Sans Symbols"/>
              <a:buChar char="✔"/>
            </a:pPr>
            <a:r>
              <a:rPr lang="en-US" sz="1800"/>
              <a:t>vigorous-intensity activities: e.g. running, fast cycling, fast swimming</a:t>
            </a:r>
            <a:endParaRPr/>
          </a:p>
          <a:p>
            <a:pPr marL="457200" lvl="0" indent="-152400" algn="just" rtl="0">
              <a:spcBef>
                <a:spcPts val="0"/>
              </a:spcBef>
              <a:spcAft>
                <a:spcPts val="0"/>
              </a:spcAft>
              <a:buClr>
                <a:schemeClr val="dk1"/>
              </a:buClr>
              <a:buSzPts val="2400"/>
              <a:buFont typeface="Noto Sans Symbols"/>
              <a:buChar char="▪"/>
            </a:pPr>
            <a:r>
              <a:rPr lang="en-US" sz="2000" u="sng"/>
              <a:t>accmulating physical activity throughout the week</a:t>
            </a:r>
            <a:endParaRPr/>
          </a:p>
          <a:p>
            <a:pPr marL="457200" lvl="0" indent="-152400" algn="just" rtl="0">
              <a:spcBef>
                <a:spcPts val="0"/>
              </a:spcBef>
              <a:spcAft>
                <a:spcPts val="0"/>
              </a:spcAft>
              <a:buClr>
                <a:schemeClr val="dk1"/>
              </a:buClr>
              <a:buSzPts val="2400"/>
              <a:buFont typeface="Noto Sans Symbols"/>
              <a:buChar char="✔"/>
            </a:pPr>
            <a:r>
              <a:rPr lang="en-US" sz="1800"/>
              <a:t>meeting the goal of 60 minutes per day or 150 minutes per week by performing activities in multiple shorter bouts</a:t>
            </a:r>
            <a:endParaRPr/>
          </a:p>
          <a:p>
            <a:pPr marL="457200" lvl="0" indent="-152400" algn="just" rtl="0">
              <a:spcBef>
                <a:spcPts val="0"/>
              </a:spcBef>
              <a:spcAft>
                <a:spcPts val="0"/>
              </a:spcAft>
              <a:buClr>
                <a:schemeClr val="dk1"/>
              </a:buClr>
              <a:buSzPts val="2400"/>
              <a:buFont typeface="Noto Sans Symbols"/>
              <a:buChar char="▪"/>
            </a:pPr>
            <a:r>
              <a:rPr lang="en-US" sz="2000" u="sng"/>
              <a:t>doing some physical activity is better than doing none</a:t>
            </a:r>
            <a:endParaRPr/>
          </a:p>
          <a:p>
            <a:pPr marL="457200" lvl="0" indent="-152400" algn="just" rtl="0">
              <a:spcBef>
                <a:spcPts val="0"/>
              </a:spcBef>
              <a:spcAft>
                <a:spcPts val="0"/>
              </a:spcAft>
              <a:buClr>
                <a:schemeClr val="dk1"/>
              </a:buClr>
              <a:buSzPts val="2400"/>
              <a:buFont typeface="Noto Sans Symbols"/>
              <a:buChar char="✔"/>
            </a:pPr>
            <a:r>
              <a:rPr lang="en-US" sz="1800"/>
              <a:t>added health benefits when becoming more active</a:t>
            </a:r>
            <a:endParaRPr/>
          </a:p>
          <a:p>
            <a:pPr marL="457200" lvl="0" indent="0" algn="just" rtl="0">
              <a:spcBef>
                <a:spcPts val="0"/>
              </a:spcBef>
              <a:spcAft>
                <a:spcPts val="0"/>
              </a:spcAft>
              <a:buClr>
                <a:schemeClr val="dk1"/>
              </a:buClr>
              <a:buSzPts val="2400"/>
              <a:buNone/>
            </a:pPr>
            <a:endParaRPr sz="2000" u="sng"/>
          </a:p>
          <a:p>
            <a:pPr marL="457200" lvl="0" indent="0" algn="l" rtl="0">
              <a:spcBef>
                <a:spcPts val="0"/>
              </a:spcBef>
              <a:spcAft>
                <a:spcPts val="0"/>
              </a:spcAft>
              <a:buClr>
                <a:schemeClr val="dk1"/>
              </a:buClr>
              <a:buSzPts val="2400"/>
              <a:buFont typeface="Noto Sans Symbols"/>
              <a:buNone/>
            </a:pPr>
            <a:endParaRPr sz="2000"/>
          </a:p>
          <a:p>
            <a:pPr marL="457200" lvl="0" indent="0" algn="l" rtl="0">
              <a:spcBef>
                <a:spcPts val="0"/>
              </a:spcBef>
              <a:spcAft>
                <a:spcPts val="0"/>
              </a:spcAft>
              <a:buClr>
                <a:schemeClr val="dk1"/>
              </a:buClr>
              <a:buSzPts val="2400"/>
              <a:buNone/>
            </a:pPr>
            <a:endParaRPr sz="2800" b="1"/>
          </a:p>
        </p:txBody>
      </p:sp>
      <p:grpSp>
        <p:nvGrpSpPr>
          <p:cNvPr id="219" name="Google Shape;219;p9"/>
          <p:cNvGrpSpPr/>
          <p:nvPr/>
        </p:nvGrpSpPr>
        <p:grpSpPr>
          <a:xfrm>
            <a:off x="8436324" y="384504"/>
            <a:ext cx="361474" cy="636193"/>
            <a:chOff x="4276825" y="487236"/>
            <a:chExt cx="317500" cy="419100"/>
          </a:xfrm>
        </p:grpSpPr>
        <p:sp>
          <p:nvSpPr>
            <p:cNvPr id="220" name="Google Shape;220;p9"/>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21" name="Google Shape;221;p9"/>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Office Theme">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1468</Words>
  <Application>Microsoft Office PowerPoint</Application>
  <PresentationFormat>On-screen Show (4:3)</PresentationFormat>
  <Paragraphs>166</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Noto Sans Symbols</vt:lpstr>
      <vt:lpstr>Barlow SemiBold</vt:lpstr>
      <vt:lpstr>Calibri</vt:lpstr>
      <vt:lpstr>Office Theme</vt:lpstr>
      <vt:lpstr> Exercise therapy  in treating obesity – definition, significance and application  Sanja Mazić·Danka Sinadinović· Stevan Mijomanović· Irena Aleksić-Hajduković</vt:lpstr>
      <vt:lpstr>Project Number: 2021-1-RO01- KA220-HED-38B739A3</vt:lpstr>
      <vt:lpstr>Definition of terms</vt:lpstr>
      <vt:lpstr>Definition of terms </vt:lpstr>
      <vt:lpstr>Definition of terms</vt:lpstr>
      <vt:lpstr>PowerPoint Presentation</vt:lpstr>
      <vt:lpstr>Effects of physical activity</vt:lpstr>
      <vt:lpstr>Effects of physical activity</vt:lpstr>
      <vt:lpstr>Physical activity – general recommentations</vt:lpstr>
      <vt:lpstr>Recommendations for children 5-17 years old</vt:lpstr>
      <vt:lpstr>Physical activity – recommendations for overweight and obese children</vt:lpstr>
      <vt:lpstr>Physical activity – recommendations for overweight and obese children</vt:lpstr>
      <vt:lpstr>Physical activity – recommendations for overweight and obese children</vt:lpstr>
      <vt:lpstr>FITT principle</vt:lpstr>
      <vt:lpstr>Example</vt:lpstr>
      <vt:lpstr>Calculation-Caloric Cost of Exercise</vt:lpstr>
      <vt:lpstr>FITT principle</vt:lpstr>
      <vt:lpstr>Type of physical activity</vt:lpstr>
      <vt:lpstr>Type of physical activity</vt:lpstr>
      <vt:lpstr>Type of physical activity</vt:lpstr>
      <vt:lpstr>Tips for implementation</vt:lpstr>
      <vt:lpstr>Outcome</vt:lpstr>
      <vt:lpstr>PowerPoint Presentation</vt:lpstr>
      <vt:lpstr>Literature</vt:lpstr>
      <vt:lpstr>Literature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therapy  in treating obesity – definition, significance and application  Sanja Mazić·Danka Sinadinović· Stevan Mijomanović· Irena Aleksić-Hajduković</dc:title>
  <dc:creator>Korisnik</dc:creator>
  <cp:lastModifiedBy>andrea.anzanello@outlook.it</cp:lastModifiedBy>
  <cp:revision>3</cp:revision>
  <dcterms:created xsi:type="dcterms:W3CDTF">2022-10-29T12:02:35Z</dcterms:created>
  <dcterms:modified xsi:type="dcterms:W3CDTF">2023-04-19T10:29:39Z</dcterms:modified>
</cp:coreProperties>
</file>