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Barlow SemiBold" panose="020B0604020202020204" charset="-18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eestyle Script" panose="030804020302050B0404" pitchFamily="66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KrL/s+jDP478Ww0UiiX7qi/Us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9F9F8"/>
    <a:srgbClr val="FBFBFB"/>
    <a:srgbClr val="FFFFFF"/>
    <a:srgbClr val="58BBCA"/>
    <a:srgbClr val="54AAB8"/>
    <a:srgbClr val="E93721"/>
    <a:srgbClr val="EEC918"/>
    <a:srgbClr val="B1E1FF"/>
    <a:srgbClr val="A9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9:21:27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442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46274"/>
                </a:srgbClr>
              </a:gs>
              <a:gs pos="50000">
                <a:srgbClr val="FFFFFF">
                  <a:alpha val="46274"/>
                </a:srgbClr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7"/>
          <p:cNvGrpSpPr/>
          <p:nvPr/>
        </p:nvGrpSpPr>
        <p:grpSpPr>
          <a:xfrm rot="10800000" flipH="1">
            <a:off x="341404" y="4166473"/>
            <a:ext cx="8801750" cy="2691632"/>
            <a:chOff x="-4395163" y="751996"/>
            <a:chExt cx="13539072" cy="3105253"/>
          </a:xfrm>
        </p:grpSpPr>
        <p:sp>
          <p:nvSpPr>
            <p:cNvPr id="18" name="Google Shape;18;p27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Google Shape;19;p27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</p:sp>
        <p:sp>
          <p:nvSpPr>
            <p:cNvPr id="22" name="Google Shape;22;p27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614975" y="4166467"/>
            <a:ext cx="6058800" cy="2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3" y="5243822"/>
            <a:ext cx="1164637" cy="87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28" name="Google Shape;28;p2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31" name="Google Shape;31;p2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32" name="Google Shape;32;p2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" name="Google Shape;33;p2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36" name="Google Shape;36;p2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7" name="Google Shape;37;p2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46" name="Google Shape;46;p2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2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49" name="Google Shape;49;p2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50" name="Google Shape;50;p2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1" name="Google Shape;51;p2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2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4" name="Google Shape;54;p2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5" name="Google Shape;55;p2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  <a:defRPr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▹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3pPr>
            <a:lvl4pPr marL="1828800" lvl="3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4pPr>
            <a:lvl5pPr marL="2286000" lvl="4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5pPr>
            <a:lvl6pPr marL="2743200" lvl="5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6pPr>
            <a:lvl7pPr marL="3200400" lvl="6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7pPr>
            <a:lvl8pPr marL="3657600" lvl="7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8pPr>
            <a:lvl9pPr marL="4114800" lvl="8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408373" y="4114800"/>
            <a:ext cx="661189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</a:pPr>
            <a:br>
              <a:rPr lang="cs-CZ" sz="2400" dirty="0">
                <a:solidFill>
                  <a:schemeClr val="accent1"/>
                </a:solidFill>
              </a:rPr>
            </a:br>
            <a:r>
              <a:rPr lang="cs-CZ" sz="2000" b="1" dirty="0">
                <a:latin typeface="+mn-lt"/>
              </a:rPr>
              <a:t>Pohybová terapie </a:t>
            </a:r>
            <a:br>
              <a:rPr lang="en-US" sz="2000" b="1" dirty="0">
                <a:latin typeface="+mn-lt"/>
              </a:rPr>
            </a:br>
            <a:r>
              <a:rPr lang="cs-CZ" sz="2000" b="1" dirty="0">
                <a:latin typeface="+mn-lt"/>
              </a:rPr>
              <a:t>při léčbě obezity – definice, význam a použití </a:t>
            </a:r>
            <a:br>
              <a:rPr lang="cs-CZ" sz="20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1600" dirty="0" err="1">
                <a:latin typeface="+mn-lt"/>
              </a:rPr>
              <a:t>Sanja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Mazić</a:t>
            </a:r>
            <a:r>
              <a:rPr lang="cs-CZ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Danka </a:t>
            </a:r>
            <a:r>
              <a:rPr lang="en-US" sz="1600" dirty="0" err="1">
                <a:latin typeface="+mn-lt"/>
              </a:rPr>
              <a:t>Sinadinović</a:t>
            </a:r>
            <a:r>
              <a:rPr lang="cs-CZ" sz="1600" dirty="0">
                <a:latin typeface="+mn-lt"/>
              </a:rPr>
              <a:t>,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Stevan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Mijomanović</a:t>
            </a:r>
            <a:r>
              <a:rPr lang="cs-CZ" sz="1600" dirty="0">
                <a:latin typeface="+mn-lt"/>
              </a:rPr>
              <a:t>,</a:t>
            </a:r>
            <a:r>
              <a:rPr lang="en-US" sz="1600" dirty="0">
                <a:latin typeface="+mn-lt"/>
              </a:rPr>
              <a:t> Irena </a:t>
            </a:r>
            <a:r>
              <a:rPr lang="en-US" sz="1600" dirty="0" err="1">
                <a:latin typeface="+mn-lt"/>
              </a:rPr>
              <a:t>Aleksić-Hajduković</a:t>
            </a:r>
            <a:endParaRPr sz="1600" dirty="0">
              <a:latin typeface="+mn-lt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683569" y="1210688"/>
            <a:ext cx="76443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2"/>
                </a:solidFill>
                <a:latin typeface="+mn-lt"/>
                <a:ea typeface="Calibri"/>
                <a:cs typeface="Calibri"/>
                <a:sym typeface="Calibri"/>
              </a:rPr>
              <a:t>Connected 4 Health</a:t>
            </a:r>
            <a:endParaRPr sz="6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3200" dirty="0">
                <a:latin typeface="+mn-lt"/>
              </a:rPr>
              <a:t>Doporučení pro děti od </a:t>
            </a:r>
            <a:r>
              <a:rPr lang="en-US" sz="3200" dirty="0">
                <a:latin typeface="+mn-lt"/>
              </a:rPr>
              <a:t>5</a:t>
            </a:r>
            <a:r>
              <a:rPr lang="cs-CZ" sz="3200" dirty="0">
                <a:latin typeface="+mn-lt"/>
              </a:rPr>
              <a:t> do </a:t>
            </a:r>
            <a:r>
              <a:rPr lang="en-US" sz="3200" dirty="0">
                <a:latin typeface="+mn-lt"/>
              </a:rPr>
              <a:t>17 </a:t>
            </a:r>
            <a:r>
              <a:rPr lang="cs-CZ" sz="3200" dirty="0">
                <a:latin typeface="+mn-lt"/>
              </a:rPr>
              <a:t>let</a:t>
            </a:r>
            <a:endParaRPr sz="3200" dirty="0">
              <a:latin typeface="+mn-lt"/>
            </a:endParaRPr>
          </a:p>
        </p:txBody>
      </p:sp>
      <p:sp>
        <p:nvSpPr>
          <p:cNvPr id="227" name="Google Shape;227;p10"/>
          <p:cNvSpPr txBox="1">
            <a:spLocks noGrp="1"/>
          </p:cNvSpPr>
          <p:nvPr>
            <p:ph type="body" idx="1"/>
          </p:nvPr>
        </p:nvSpPr>
        <p:spPr>
          <a:xfrm>
            <a:off x="614975" y="2051625"/>
            <a:ext cx="7587992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000" dirty="0">
                <a:latin typeface="+mn-lt"/>
              </a:rPr>
              <a:t>denně se věnovat alespoň 60 minutám středně intenzivní až intenzivní fyzické aktivitě, převážně aerobní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000" dirty="0">
                <a:latin typeface="+mn-lt"/>
              </a:rPr>
              <a:t>alespoň tři dny v týdnu intenzivní aktivita 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alespoň tři dny v týdnu aktivity na posílení svalů a kostí </a:t>
            </a: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posilování s vlastní vahou</a:t>
            </a:r>
            <a:r>
              <a:rPr lang="en-US" sz="2000" dirty="0">
                <a:latin typeface="+mn-lt"/>
              </a:rPr>
              <a:t>) </a:t>
            </a:r>
            <a:endParaRPr lang="cs-CZ" sz="2000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množství a intenzitu aktivit postupně zvyšovat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000" dirty="0">
                <a:latin typeface="+mn-lt"/>
              </a:rPr>
              <a:t> </a:t>
            </a:r>
            <a:endParaRPr sz="2000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000" dirty="0">
                <a:latin typeface="+mn-lt"/>
              </a:rPr>
              <a:t>DOMÁCÍ AKTIVITY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 dirty="0">
                <a:latin typeface="+mn-lt"/>
              </a:rPr>
              <a:t>60 </a:t>
            </a:r>
            <a:r>
              <a:rPr lang="cs-CZ" sz="1800" dirty="0">
                <a:latin typeface="+mn-lt"/>
              </a:rPr>
              <a:t>minut fyzické aktivity pro zdraví, není nutné v kuse</a:t>
            </a:r>
            <a:endParaRPr lang="cs-CZ" sz="18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800" dirty="0">
                <a:latin typeface="+mn-lt"/>
              </a:rPr>
              <a:t>aktivita v několika krátkých 10min nebo i 5min intervalech během dne může být stejně přínosná jako hodinová aktivita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+mn-lt"/>
            </a:endParaRPr>
          </a:p>
        </p:txBody>
      </p:sp>
      <p:grpSp>
        <p:nvGrpSpPr>
          <p:cNvPr id="228" name="Google Shape;228;p10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29" name="Google Shape;229;p10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3200" dirty="0">
                <a:latin typeface="+mn-lt"/>
              </a:rPr>
              <a:t>Fyzická aktivita </a:t>
            </a:r>
            <a:r>
              <a:rPr lang="en-US" sz="3200" dirty="0">
                <a:latin typeface="+mn-lt"/>
              </a:rPr>
              <a:t>– </a:t>
            </a:r>
            <a:r>
              <a:rPr lang="cs-CZ" sz="3200" dirty="0">
                <a:latin typeface="+mn-lt"/>
              </a:rPr>
              <a:t>doporučení pro děti a nadváhou a obézní děti</a:t>
            </a:r>
            <a:endParaRPr sz="3200" dirty="0">
              <a:latin typeface="+mn-lt"/>
            </a:endParaRP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92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dirty="0">
                <a:latin typeface="+mn-lt"/>
              </a:rPr>
              <a:t>obezita v dětství je spojena s </a:t>
            </a:r>
            <a:r>
              <a:rPr lang="cs-CZ" sz="1800" b="1" dirty="0">
                <a:latin typeface="+mn-lt"/>
              </a:rPr>
              <a:t>metabolickými, kardiorespiračními, kardiovaskulárními, jaterními, gastrointestinálními, </a:t>
            </a:r>
            <a:r>
              <a:rPr lang="cs-CZ" sz="1800" b="1" dirty="0" err="1">
                <a:latin typeface="+mn-lt"/>
              </a:rPr>
              <a:t>genitourinárními</a:t>
            </a:r>
            <a:r>
              <a:rPr lang="cs-CZ" sz="1800" b="1" dirty="0">
                <a:latin typeface="+mn-lt"/>
              </a:rPr>
              <a:t> komplikacemi a komplikacemi pohybového systému, také s duševními poruchami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800" dirty="0">
                <a:latin typeface="+mn-lt"/>
              </a:rPr>
              <a:t>před zavedením programu fyzické aktivity je nutné prověřit </a:t>
            </a:r>
            <a:r>
              <a:rPr lang="cs-CZ" sz="1800" b="1" dirty="0">
                <a:latin typeface="+mn-lt"/>
              </a:rPr>
              <a:t>komorbidity</a:t>
            </a:r>
            <a:r>
              <a:rPr lang="cs-CZ" sz="1800" dirty="0">
                <a:latin typeface="+mn-lt"/>
              </a:rPr>
              <a:t>!</a:t>
            </a:r>
            <a:r>
              <a:rPr lang="en-US" sz="1800" dirty="0">
                <a:latin typeface="+mn-lt"/>
              </a:rPr>
              <a:t> </a:t>
            </a:r>
            <a:endParaRPr lang="cs-CZ" sz="1800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800" dirty="0">
                <a:latin typeface="+mn-lt"/>
              </a:rPr>
              <a:t>doporučuje se provádět převážně </a:t>
            </a:r>
            <a:r>
              <a:rPr lang="cs-CZ" sz="1800" b="1" dirty="0">
                <a:latin typeface="+mn-lt"/>
              </a:rPr>
              <a:t>vícesložkové intervence zaměřené na změnu chování</a:t>
            </a:r>
            <a:r>
              <a:rPr lang="cs-CZ" sz="1800" dirty="0">
                <a:latin typeface="+mn-lt"/>
              </a:rPr>
              <a:t> směřující ke správné výživě a fyzické aktivitě spolu s úpravami životního stylu vhodnými pro daný věk, kulturu a rodinu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800" dirty="0">
                <a:latin typeface="+mn-lt"/>
              </a:rPr>
              <a:t>silně se doporučuje účast rodičů/rodin, převážně u dětí do 12 let, protože rodiče mohou představovat vzor chování a mohou být nositeli změn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800" dirty="0">
                <a:latin typeface="+mn-lt"/>
              </a:rPr>
              <a:t>přístup šitý na míru nebo individuální přístup – fyzická aktivita by měla být vhodná pro věk dítěte, měla by odpovídat jeho zájmům a schopnostem a měla by být motivující</a:t>
            </a:r>
            <a:endParaRPr sz="2000" dirty="0">
              <a:latin typeface="+mn-lt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+mn-lt"/>
            </a:endParaRPr>
          </a:p>
        </p:txBody>
      </p:sp>
      <p:grpSp>
        <p:nvGrpSpPr>
          <p:cNvPr id="237" name="Google Shape;237;p11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38" name="Google Shape;238;p11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sz="3200" dirty="0">
                <a:latin typeface="+mn-lt"/>
              </a:rPr>
              <a:t>Fyzická aktivita </a:t>
            </a:r>
            <a:r>
              <a:rPr lang="en-US" sz="3200" dirty="0">
                <a:latin typeface="+mn-lt"/>
              </a:rPr>
              <a:t>– </a:t>
            </a:r>
            <a:r>
              <a:rPr lang="cs-CZ" sz="3200" dirty="0">
                <a:latin typeface="+mn-lt"/>
              </a:rPr>
              <a:t>doporučení pro děti a nadváhou a obézní děti</a:t>
            </a:r>
            <a:endParaRPr sz="3200" dirty="0">
              <a:latin typeface="+mn-lt"/>
            </a:endParaRPr>
          </a:p>
        </p:txBody>
      </p:sp>
      <p:sp>
        <p:nvSpPr>
          <p:cNvPr id="245" name="Google Shape;245;p12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2000" dirty="0">
                <a:latin typeface="+mn-lt"/>
              </a:rPr>
              <a:t>CVIČENÍ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děti s extrémní nadváhou nepotřebují cvičit více než štíhlejší děti, díky vyšší tělesné hmotnosti budou při stejné aktivitě spalovat více kalorií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u dětí s extrémní nadváhou může být zapotřebí více než 60 min cvičení denně, postupně zvyšovat z 20 min na 60 min denně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b="1" dirty="0">
                <a:latin typeface="+mn-lt"/>
              </a:rPr>
              <a:t>aktivity v domácím prostředí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2000" dirty="0">
                <a:latin typeface="+mn-lt"/>
              </a:rPr>
              <a:t>vzor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rodinný program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zajímavé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zábavné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příjemné</a:t>
            </a:r>
            <a:r>
              <a:rPr lang="en-US" sz="2000" dirty="0">
                <a:latin typeface="+mn-lt"/>
              </a:rPr>
              <a:t>...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b="1" dirty="0">
                <a:latin typeface="+mn-lt"/>
              </a:rPr>
              <a:t>program šitý na míru s dohledem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2000" dirty="0">
                <a:latin typeface="+mn-lt"/>
              </a:rPr>
              <a:t>cvičení je lék a lék musí být předepsán</a:t>
            </a:r>
            <a:endParaRPr sz="2000" dirty="0">
              <a:latin typeface="+mn-lt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>
              <a:latin typeface="+mn-lt"/>
            </a:endParaRPr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47" name="Google Shape;247;p12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sz="3200" dirty="0">
                <a:latin typeface="+mn-lt"/>
              </a:rPr>
              <a:t>Fyzická aktivita </a:t>
            </a:r>
            <a:r>
              <a:rPr lang="en-US" sz="3200" dirty="0">
                <a:latin typeface="+mn-lt"/>
              </a:rPr>
              <a:t>– </a:t>
            </a:r>
            <a:r>
              <a:rPr lang="cs-CZ" sz="3200" dirty="0">
                <a:latin typeface="+mn-lt"/>
              </a:rPr>
              <a:t>doporučení pro děti a nadváhou a obézní děti</a:t>
            </a:r>
            <a:endParaRPr sz="3200" dirty="0">
              <a:latin typeface="+mn-lt"/>
            </a:endParaRPr>
          </a:p>
        </p:txBody>
      </p:sp>
      <p:sp>
        <p:nvSpPr>
          <p:cNvPr id="254" name="Google Shape;254;p13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7848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Char char="▹"/>
            </a:pPr>
            <a:r>
              <a:rPr lang="cs-CZ" sz="4000" b="1" dirty="0">
                <a:latin typeface="+mn-lt"/>
              </a:rPr>
              <a:t>Pravidlo</a:t>
            </a:r>
            <a:r>
              <a:rPr lang="cs-CZ" sz="5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+mn-lt"/>
              </a:rPr>
              <a:t>FITT</a:t>
            </a:r>
            <a:endParaRPr sz="4000" b="1" dirty="0">
              <a:solidFill>
                <a:srgbClr val="C00000"/>
              </a:solidFill>
              <a:latin typeface="+mn-lt"/>
            </a:endParaRPr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- F</a:t>
            </a:r>
            <a:r>
              <a:rPr lang="en-US" sz="3200" b="1" dirty="0">
                <a:latin typeface="+mn-lt"/>
              </a:rPr>
              <a:t> </a:t>
            </a:r>
            <a:r>
              <a:rPr lang="cs-CZ" sz="3200" b="1" dirty="0">
                <a:latin typeface="+mn-lt"/>
              </a:rPr>
              <a:t>Frekvence</a:t>
            </a:r>
            <a:endParaRPr sz="3200" i="1" dirty="0">
              <a:latin typeface="+mn-lt"/>
            </a:endParaRPr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- I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3200" b="1" dirty="0">
                <a:latin typeface="+mn-lt"/>
              </a:rPr>
              <a:t>Intenzita</a:t>
            </a:r>
            <a:endParaRPr sz="3200" i="1" dirty="0">
              <a:latin typeface="+mn-lt"/>
            </a:endParaRPr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- T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3200" b="1" dirty="0">
                <a:latin typeface="+mn-lt"/>
              </a:rPr>
              <a:t>Trvání</a:t>
            </a:r>
            <a:r>
              <a:rPr lang="en-US" i="1" dirty="0">
                <a:latin typeface="+mn-lt"/>
              </a:rPr>
              <a:t>	</a:t>
            </a:r>
            <a:endParaRPr sz="3200" i="1" dirty="0">
              <a:latin typeface="+mn-lt"/>
            </a:endParaRPr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- T </a:t>
            </a:r>
            <a:r>
              <a:rPr lang="cs-CZ" sz="3200" b="1" dirty="0">
                <a:latin typeface="+mn-lt"/>
              </a:rPr>
              <a:t>Typ</a:t>
            </a:r>
            <a:r>
              <a:rPr lang="en-US" i="1" dirty="0">
                <a:latin typeface="+mn-lt"/>
              </a:rPr>
              <a:t>	</a:t>
            </a:r>
            <a:endParaRPr dirty="0">
              <a:latin typeface="+mn-lt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997200"/>
            <a:ext cx="3671888" cy="313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acsmlogo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1905000"/>
            <a:ext cx="175260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13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58" name="Google Shape;258;p1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Pravidlo </a:t>
            </a:r>
            <a:r>
              <a:rPr lang="en-US" dirty="0">
                <a:latin typeface="+mn-lt"/>
              </a:rPr>
              <a:t>FITT</a:t>
            </a:r>
            <a:endParaRPr dirty="0">
              <a:latin typeface="+mn-lt"/>
            </a:endParaRPr>
          </a:p>
        </p:txBody>
      </p:sp>
      <p:sp>
        <p:nvSpPr>
          <p:cNvPr id="265" name="Google Shape;265;p14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F</a:t>
            </a:r>
            <a:r>
              <a:rPr lang="en-US" sz="2000" b="1" dirty="0">
                <a:latin typeface="+mn-lt"/>
              </a:rPr>
              <a:t> </a:t>
            </a:r>
            <a:r>
              <a:rPr lang="cs-CZ" sz="2000" b="1" dirty="0">
                <a:latin typeface="+mn-lt"/>
              </a:rPr>
              <a:t>Frekvence</a:t>
            </a:r>
            <a:endParaRPr sz="2000" b="1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600" dirty="0">
                <a:latin typeface="+mn-lt"/>
              </a:rPr>
              <a:t>Jak často budete tuto aktivitu provádět</a:t>
            </a:r>
            <a:r>
              <a:rPr lang="en-US" sz="1600" dirty="0">
                <a:latin typeface="+mn-lt"/>
              </a:rPr>
              <a:t>— </a:t>
            </a:r>
            <a:r>
              <a:rPr lang="cs-CZ" sz="1600" dirty="0">
                <a:latin typeface="+mn-lt"/>
              </a:rPr>
              <a:t>jednou denně, třikrát týdně, dvakrát za měsíc? –</a:t>
            </a:r>
            <a:r>
              <a:rPr lang="en-US" sz="1600" dirty="0">
                <a:latin typeface="+mn-lt"/>
              </a:rPr>
              <a:t> </a:t>
            </a:r>
            <a:r>
              <a:rPr lang="cs-CZ" sz="1600" b="1" i="1" dirty="0">
                <a:latin typeface="+mn-lt"/>
              </a:rPr>
              <a:t>Buďte aktivní každý den!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000" b="1" dirty="0">
                <a:latin typeface="+mn-lt"/>
              </a:rPr>
              <a:t> – </a:t>
            </a:r>
            <a:r>
              <a:rPr lang="cs-CZ" sz="2000" b="1" dirty="0">
                <a:latin typeface="+mn-lt"/>
              </a:rPr>
              <a:t>Intenzita</a:t>
            </a:r>
            <a:r>
              <a:rPr lang="en-US" sz="2000" b="1" dirty="0">
                <a:latin typeface="+mn-lt"/>
              </a:rPr>
              <a:t> </a:t>
            </a:r>
            <a:endParaRPr sz="2000" b="1" dirty="0">
              <a:latin typeface="+mn-lt"/>
            </a:endParaRPr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600" dirty="0">
                <a:latin typeface="+mn-lt"/>
              </a:rPr>
              <a:t>Kolik je potřeba energie</a:t>
            </a:r>
            <a:r>
              <a:rPr lang="en-US" sz="1600" dirty="0">
                <a:latin typeface="+mn-lt"/>
              </a:rPr>
              <a:t>—</a:t>
            </a:r>
            <a:r>
              <a:rPr lang="cs-CZ" sz="1600" dirty="0">
                <a:latin typeface="+mn-lt"/>
              </a:rPr>
              <a:t>lehká </a:t>
            </a:r>
            <a:r>
              <a:rPr lang="en-US" sz="1600" dirty="0">
                <a:latin typeface="+mn-lt"/>
              </a:rPr>
              <a:t>vs. </a:t>
            </a:r>
            <a:r>
              <a:rPr lang="cs-CZ" sz="1600" dirty="0">
                <a:latin typeface="+mn-lt"/>
              </a:rPr>
              <a:t>intenzivní aktivita</a:t>
            </a:r>
            <a:r>
              <a:rPr lang="en-US" sz="1600" dirty="0">
                <a:latin typeface="+mn-lt"/>
              </a:rPr>
              <a:t>? – </a:t>
            </a:r>
            <a:r>
              <a:rPr lang="cs-CZ" sz="1600" b="1" dirty="0">
                <a:latin typeface="+mn-lt"/>
              </a:rPr>
              <a:t>Kombinace lehké a intenzivní aktivity!</a:t>
            </a:r>
            <a:endParaRPr sz="1600" b="1" dirty="0">
              <a:latin typeface="+mn-lt"/>
            </a:endParaRPr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600" b="1" i="1" dirty="0">
                <a:latin typeface="+mn-lt"/>
              </a:rPr>
              <a:t>Středně intenzivní aktivity </a:t>
            </a:r>
            <a:r>
              <a:rPr lang="cs-CZ" sz="1600" dirty="0">
                <a:latin typeface="+mn-lt"/>
              </a:rPr>
              <a:t>zvyšují srdeční frekvenci, zrychlují dýchání a zahřívají vás</a:t>
            </a:r>
            <a:r>
              <a:rPr lang="en-US" sz="1600" dirty="0">
                <a:latin typeface="+mn-lt"/>
              </a:rPr>
              <a:t>, (</a:t>
            </a:r>
            <a:r>
              <a:rPr lang="cs-CZ" sz="1600" dirty="0">
                <a:latin typeface="+mn-lt"/>
              </a:rPr>
              <a:t>když</a:t>
            </a:r>
            <a:r>
              <a:rPr lang="en-US" sz="1600" dirty="0">
                <a:latin typeface="+mn-lt"/>
              </a:rPr>
              <a:t> </a:t>
            </a:r>
            <a:r>
              <a:rPr lang="cs-CZ" sz="1600" b="1" i="1" dirty="0">
                <a:latin typeface="+mn-lt"/>
              </a:rPr>
              <a:t>ještě můžete mluvit, ale ne zpívat</a:t>
            </a:r>
            <a:r>
              <a:rPr lang="en-US" sz="1600" b="1" i="1" dirty="0">
                <a:latin typeface="+mn-lt"/>
              </a:rPr>
              <a:t>!</a:t>
            </a:r>
            <a:r>
              <a:rPr lang="en-US" sz="1600" i="1" dirty="0">
                <a:latin typeface="+mn-lt"/>
              </a:rPr>
              <a:t>)</a:t>
            </a:r>
            <a:endParaRPr dirty="0">
              <a:latin typeface="+mn-lt"/>
            </a:endParaRPr>
          </a:p>
          <a:p>
            <a:pPr lvl="0" indent="-152400">
              <a:spcBef>
                <a:spcPts val="0"/>
              </a:spcBef>
            </a:pPr>
            <a:r>
              <a:rPr lang="cs-CZ" sz="1600" b="1" dirty="0">
                <a:latin typeface="+mn-lt"/>
              </a:rPr>
              <a:t>Aktivity s vysokou intenzitou </a:t>
            </a:r>
            <a:r>
              <a:rPr lang="cs-CZ" sz="1600" dirty="0">
                <a:latin typeface="+mn-lt"/>
              </a:rPr>
              <a:t>zvyšují srdeční frekvenci, zrychlují dýchání, zahřívají vás a začínáte se potit </a:t>
            </a:r>
            <a:r>
              <a:rPr lang="en-US" sz="1600" dirty="0">
                <a:latin typeface="+mn-lt"/>
              </a:rPr>
              <a:t>(</a:t>
            </a:r>
            <a:r>
              <a:rPr lang="cs-CZ" sz="1600" b="1" i="1" dirty="0">
                <a:latin typeface="+mn-lt"/>
              </a:rPr>
              <a:t>nejste schopni říct víc než pár slov bez pauzy na nádech</a:t>
            </a:r>
            <a:r>
              <a:rPr lang="en-US" sz="1600" b="1" i="1" dirty="0">
                <a:latin typeface="+mn-lt"/>
              </a:rPr>
              <a:t>!</a:t>
            </a:r>
            <a:r>
              <a:rPr lang="en-US" sz="1600" i="1" dirty="0">
                <a:latin typeface="+mn-lt"/>
              </a:rPr>
              <a:t>)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dirty="0">
                <a:latin typeface="+mn-lt"/>
              </a:rPr>
              <a:t>		</a:t>
            </a:r>
            <a:r>
              <a:rPr lang="en-US" sz="1200" b="1" dirty="0">
                <a:latin typeface="+mn-lt"/>
              </a:rPr>
              <a:t>&lt;3 MET      		</a:t>
            </a:r>
            <a:r>
              <a:rPr lang="cs-CZ" sz="1200" b="1" dirty="0">
                <a:latin typeface="+mn-lt"/>
              </a:rPr>
              <a:t>nízká</a:t>
            </a:r>
            <a:r>
              <a:rPr lang="en-US" sz="1200" b="1" dirty="0">
                <a:latin typeface="+mn-lt"/>
              </a:rPr>
              <a:t>		&lt;</a:t>
            </a:r>
            <a:r>
              <a:rPr lang="en-US" sz="1200" b="1" i="1" dirty="0">
                <a:latin typeface="+mn-lt"/>
              </a:rPr>
              <a:t> 3,5 kcal/min </a:t>
            </a:r>
            <a:endParaRPr sz="1200" b="1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b="1" dirty="0">
                <a:latin typeface="+mn-lt"/>
              </a:rPr>
              <a:t>		3 – 6 MET		</a:t>
            </a:r>
            <a:r>
              <a:rPr lang="cs-CZ" sz="1200" b="1" i="1" dirty="0">
                <a:solidFill>
                  <a:srgbClr val="FF0000"/>
                </a:solidFill>
                <a:latin typeface="+mn-lt"/>
              </a:rPr>
              <a:t>střední</a:t>
            </a:r>
            <a:r>
              <a:rPr lang="en-US" sz="1200" b="1" i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1200" b="1" dirty="0">
                <a:latin typeface="+mn-lt"/>
              </a:rPr>
              <a:t>	</a:t>
            </a:r>
            <a:r>
              <a:rPr lang="en-US" sz="1200" b="1" i="1" dirty="0">
                <a:latin typeface="+mn-lt"/>
              </a:rPr>
              <a:t>3</a:t>
            </a:r>
            <a:r>
              <a:rPr lang="cs-CZ" sz="1200" b="1" i="1" dirty="0">
                <a:latin typeface="+mn-lt"/>
              </a:rPr>
              <a:t>,</a:t>
            </a:r>
            <a:r>
              <a:rPr lang="en-US" sz="1200" b="1" i="1" dirty="0">
                <a:latin typeface="+mn-lt"/>
              </a:rPr>
              <a:t>5 </a:t>
            </a:r>
            <a:r>
              <a:rPr lang="cs-CZ" sz="1200" b="1" i="1" dirty="0">
                <a:latin typeface="+mn-lt"/>
              </a:rPr>
              <a:t>až</a:t>
            </a:r>
            <a:r>
              <a:rPr lang="en-US" sz="1200" b="1" i="1" dirty="0">
                <a:latin typeface="+mn-lt"/>
              </a:rPr>
              <a:t> 7 kcal/min </a:t>
            </a:r>
            <a:endParaRPr sz="1200" b="1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b="1" dirty="0">
                <a:latin typeface="+mn-lt"/>
              </a:rPr>
              <a:t>		&gt; 6 MET		</a:t>
            </a:r>
            <a:r>
              <a:rPr lang="cs-CZ" sz="1200" b="1" dirty="0">
                <a:latin typeface="+mn-lt"/>
              </a:rPr>
              <a:t>intenzivní</a:t>
            </a:r>
            <a:r>
              <a:rPr lang="en-US" sz="1200" b="1" dirty="0">
                <a:latin typeface="+mn-lt"/>
              </a:rPr>
              <a:t> 		&gt;</a:t>
            </a:r>
            <a:r>
              <a:rPr lang="en-US" sz="1200" b="1" i="1" dirty="0">
                <a:latin typeface="+mn-lt"/>
              </a:rPr>
              <a:t> 7 kcal/min </a:t>
            </a:r>
            <a:endParaRPr sz="1200" b="1" dirty="0">
              <a:latin typeface="+mn-lt"/>
            </a:endParaRPr>
          </a:p>
        </p:txBody>
      </p:sp>
      <p:grpSp>
        <p:nvGrpSpPr>
          <p:cNvPr id="266" name="Google Shape;266;p14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67" name="Google Shape;267;p1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Příklady</a:t>
            </a:r>
            <a:endParaRPr dirty="0">
              <a:latin typeface="+mn-lt"/>
            </a:endParaRPr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8534400" cy="443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15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77" name="Google Shape;277;p1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2800" dirty="0">
                <a:latin typeface="+mn-lt"/>
              </a:rPr>
              <a:t>Výpočet </a:t>
            </a:r>
            <a:r>
              <a:rPr lang="en-US" sz="2800" dirty="0">
                <a:latin typeface="+mn-lt"/>
              </a:rPr>
              <a:t>-</a:t>
            </a:r>
            <a:r>
              <a:rPr lang="cs-CZ" sz="2800" dirty="0">
                <a:latin typeface="+mn-lt"/>
              </a:rPr>
              <a:t> Spálené kalorie během cvičení</a:t>
            </a:r>
            <a:endParaRPr sz="2800" dirty="0">
              <a:latin typeface="+mn-lt"/>
            </a:endParaRPr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7200968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latin typeface="+mn-lt"/>
              </a:rPr>
              <a:t>MET x 3</a:t>
            </a:r>
            <a:r>
              <a:rPr lang="cs-CZ" sz="2000" b="1" dirty="0">
                <a:latin typeface="+mn-lt"/>
              </a:rPr>
              <a:t>,</a:t>
            </a:r>
            <a:r>
              <a:rPr lang="en-US" sz="2000" b="1" dirty="0">
                <a:latin typeface="+mn-lt"/>
              </a:rPr>
              <a:t>5 x </a:t>
            </a:r>
            <a:r>
              <a:rPr lang="cs-CZ" sz="2000" b="1" dirty="0">
                <a:latin typeface="+mn-lt"/>
              </a:rPr>
              <a:t>tělesná hmotnost v kg </a:t>
            </a:r>
            <a:r>
              <a:rPr lang="en-US" sz="2000" b="1" dirty="0">
                <a:latin typeface="+mn-lt"/>
              </a:rPr>
              <a:t>/200 = kcal/min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latin typeface="+mn-lt"/>
              </a:rPr>
              <a:t>Příklad</a:t>
            </a:r>
            <a:r>
              <a:rPr lang="en-US" sz="2000" dirty="0">
                <a:latin typeface="+mn-lt"/>
              </a:rPr>
              <a:t>: </a:t>
            </a:r>
            <a:r>
              <a:rPr lang="cs-CZ" sz="2000" dirty="0">
                <a:latin typeface="+mn-lt"/>
              </a:rPr>
              <a:t>člověk o hmotnosti </a:t>
            </a:r>
            <a:r>
              <a:rPr lang="en-US" sz="2000" dirty="0">
                <a:latin typeface="+mn-lt"/>
              </a:rPr>
              <a:t>60 kg </a:t>
            </a:r>
            <a:r>
              <a:rPr lang="cs-CZ" sz="2000" dirty="0">
                <a:latin typeface="+mn-lt"/>
              </a:rPr>
              <a:t>cvičí na běžícím pásu při</a:t>
            </a:r>
            <a:r>
              <a:rPr lang="en-US" sz="2000" dirty="0">
                <a:latin typeface="+mn-lt"/>
              </a:rPr>
              <a:t> 7 MET</a:t>
            </a:r>
            <a:r>
              <a:rPr lang="cs-CZ" sz="2000" dirty="0">
                <a:latin typeface="+mn-lt"/>
              </a:rPr>
              <a:t>. Kolik kalorií spálí za 30 min?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dirty="0">
                <a:latin typeface="+mn-lt"/>
              </a:rPr>
              <a:t>7 x 3</a:t>
            </a:r>
            <a:r>
              <a:rPr lang="cs-CZ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5 x 60/200 =  7</a:t>
            </a:r>
            <a:r>
              <a:rPr lang="cs-CZ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35 </a:t>
            </a:r>
            <a:r>
              <a:rPr lang="cs-CZ" sz="2000" dirty="0">
                <a:latin typeface="+mn-lt"/>
              </a:rPr>
              <a:t>nebo</a:t>
            </a:r>
            <a:r>
              <a:rPr lang="en-US" sz="2000" dirty="0">
                <a:latin typeface="+mn-lt"/>
              </a:rPr>
              <a:t> 7 kcal/min x 30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latin typeface="+mn-lt"/>
              </a:rPr>
              <a:t>Počet spálených kalorií za 30 min cvičení </a:t>
            </a:r>
            <a:r>
              <a:rPr lang="en-US" sz="2000" dirty="0">
                <a:latin typeface="+mn-lt"/>
              </a:rPr>
              <a:t>=  210 kcal</a:t>
            </a:r>
            <a:endParaRPr dirty="0">
              <a:latin typeface="+mn-lt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+mn-lt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3733800" y="6019800"/>
            <a:ext cx="56689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Balady</a:t>
            </a:r>
            <a:r>
              <a:rPr lang="en-US" sz="18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GJ, Cardiology Clinics, Vol 19, No.3  Aug 2001</a:t>
            </a:r>
            <a:endParaRPr dirty="0">
              <a:latin typeface="+mn-lt"/>
            </a:endParaRPr>
          </a:p>
        </p:txBody>
      </p:sp>
      <p:grpSp>
        <p:nvGrpSpPr>
          <p:cNvPr id="286" name="Google Shape;286;p16"/>
          <p:cNvGrpSpPr/>
          <p:nvPr/>
        </p:nvGrpSpPr>
        <p:grpSpPr>
          <a:xfrm>
            <a:off x="8458200" y="354407"/>
            <a:ext cx="361474" cy="636193"/>
            <a:chOff x="4276825" y="487236"/>
            <a:chExt cx="317500" cy="419100"/>
          </a:xfrm>
        </p:grpSpPr>
        <p:sp>
          <p:nvSpPr>
            <p:cNvPr id="287" name="Google Shape;287;p1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dirty="0">
                <a:latin typeface="+mn-lt"/>
              </a:rPr>
              <a:t>Pravidlo </a:t>
            </a:r>
            <a:r>
              <a:rPr lang="en-US" dirty="0">
                <a:latin typeface="+mn-lt"/>
              </a:rPr>
              <a:t>FITT</a:t>
            </a:r>
            <a:endParaRPr dirty="0">
              <a:latin typeface="+mn-lt"/>
            </a:endParaRPr>
          </a:p>
        </p:txBody>
      </p:sp>
      <p:sp>
        <p:nvSpPr>
          <p:cNvPr id="294" name="Google Shape;294;p17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US" sz="3600" b="1" dirty="0">
                <a:latin typeface="+mn-lt"/>
              </a:rPr>
              <a:t> </a:t>
            </a:r>
            <a:r>
              <a:rPr lang="cs-CZ" sz="2000" b="1" dirty="0">
                <a:latin typeface="+mn-lt"/>
              </a:rPr>
              <a:t>Trvání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600" dirty="0">
                <a:latin typeface="+mn-lt"/>
              </a:rPr>
              <a:t>Jak dlouho trvá cvičení</a:t>
            </a:r>
            <a:r>
              <a:rPr lang="en-US" sz="1600" dirty="0">
                <a:latin typeface="+mn-lt"/>
              </a:rPr>
              <a:t>—20 min, 1 </a:t>
            </a:r>
            <a:r>
              <a:rPr lang="cs-CZ" sz="1600" dirty="0">
                <a:latin typeface="+mn-lt"/>
              </a:rPr>
              <a:t>hod.</a:t>
            </a:r>
            <a:r>
              <a:rPr lang="en-US" sz="1600" dirty="0">
                <a:latin typeface="+mn-lt"/>
              </a:rPr>
              <a:t>, 30 </a:t>
            </a:r>
            <a:r>
              <a:rPr lang="cs-CZ" sz="1600" dirty="0">
                <a:latin typeface="+mn-lt"/>
              </a:rPr>
              <a:t>min</a:t>
            </a:r>
            <a:r>
              <a:rPr lang="en-US" sz="1600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rozdělených na dva tréninky denně</a:t>
            </a:r>
            <a:r>
              <a:rPr lang="en-US" sz="1600" dirty="0">
                <a:latin typeface="+mn-lt"/>
              </a:rPr>
              <a:t>? – </a:t>
            </a:r>
            <a:r>
              <a:rPr lang="cs-CZ" sz="1600" b="1" i="1" dirty="0">
                <a:latin typeface="+mn-lt"/>
              </a:rPr>
              <a:t>Snažte se o průměrnou fyzickou aktivitu po dobu 60 min středně intenzivní nebo intenzivní fyzické aktivity denně v průběhu celého týdne.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US" sz="3600" b="1" dirty="0">
                <a:latin typeface="+mn-lt"/>
              </a:rPr>
              <a:t> </a:t>
            </a:r>
            <a:r>
              <a:rPr lang="cs-CZ" sz="2000" b="1" dirty="0">
                <a:latin typeface="+mn-lt"/>
              </a:rPr>
              <a:t>Typ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1600" dirty="0">
                <a:latin typeface="+mn-lt"/>
              </a:rPr>
              <a:t>Děti a mladiství potřebují každý týden vykonávat dva typy pohybové aktivity</a:t>
            </a:r>
            <a:r>
              <a:rPr lang="en-US" sz="1600" dirty="0">
                <a:latin typeface="+mn-lt"/>
              </a:rPr>
              <a:t>: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dirty="0">
                <a:latin typeface="+mn-lt"/>
              </a:rPr>
              <a:t>aerobní cvičení</a:t>
            </a:r>
            <a:endParaRPr sz="1600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dirty="0">
                <a:latin typeface="+mn-lt"/>
              </a:rPr>
              <a:t>cvičení na posílení svalů a kostí </a:t>
            </a:r>
            <a:endParaRPr dirty="0">
              <a:latin typeface="+mn-lt"/>
            </a:endParaRPr>
          </a:p>
        </p:txBody>
      </p:sp>
      <p:grpSp>
        <p:nvGrpSpPr>
          <p:cNvPr id="295" name="Google Shape;295;p17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96" name="Google Shape;296;p1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</a:t>
            </a:r>
            <a:r>
              <a:rPr lang="cs-CZ" dirty="0" err="1">
                <a:latin typeface="+mn-lt"/>
              </a:rPr>
              <a:t>ypy</a:t>
            </a:r>
            <a:r>
              <a:rPr lang="cs-CZ" dirty="0">
                <a:latin typeface="+mn-lt"/>
              </a:rPr>
              <a:t> pohybových aktivit</a:t>
            </a:r>
            <a:endParaRPr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091996" cy="435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000" b="1" dirty="0">
                <a:latin typeface="+mn-lt"/>
              </a:rPr>
              <a:t>Aerobní/kardiovaskulární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dostatečně intenzivní a dlouhé aktivity, které pomáhají udržet nebo zlepšují kondici srdce a plic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b="1" i="1" dirty="0">
                <a:latin typeface="+mn-lt"/>
              </a:rPr>
              <a:t>příklady</a:t>
            </a:r>
            <a:r>
              <a:rPr lang="en-US" sz="2000" b="1" i="1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chůze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běh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tanec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cyklistika</a:t>
            </a:r>
            <a:r>
              <a:rPr lang="en-US" sz="2000" dirty="0">
                <a:latin typeface="+mn-lt"/>
              </a:rPr>
              <a:t>, basketball, </a:t>
            </a:r>
            <a:r>
              <a:rPr lang="cs-CZ" sz="2000" dirty="0">
                <a:latin typeface="+mn-lt"/>
              </a:rPr>
              <a:t>fotbal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plavání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000" b="1" dirty="0">
                <a:latin typeface="+mn-lt"/>
              </a:rPr>
              <a:t>Posilování svalů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tzv. odporový trénink 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toto cvičení udržuje nebo zvyšuje svalovou sílu, vytrvalost a výkon 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b="1" i="1" dirty="0">
                <a:latin typeface="+mn-lt"/>
              </a:rPr>
              <a:t>příklady</a:t>
            </a:r>
            <a:r>
              <a:rPr lang="en-US" sz="2000" b="1" i="1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posilovací stroje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volné váhy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odporové gumy</a:t>
            </a:r>
            <a:r>
              <a:rPr lang="en-US" sz="2000" dirty="0">
                <a:latin typeface="+mn-lt"/>
              </a:rPr>
              <a:t>, Pilates, </a:t>
            </a:r>
            <a:r>
              <a:rPr lang="cs-CZ" sz="2000" dirty="0">
                <a:latin typeface="+mn-lt"/>
              </a:rPr>
              <a:t>každodenní aktivity</a:t>
            </a:r>
            <a:r>
              <a:rPr lang="en-US" sz="2000" dirty="0">
                <a:latin typeface="+mn-lt"/>
              </a:rPr>
              <a:t> (</a:t>
            </a:r>
            <a:r>
              <a:rPr lang="cs-CZ" sz="2000" dirty="0">
                <a:latin typeface="+mn-lt"/>
              </a:rPr>
              <a:t>zvedání dětí, nošení nákupu, chůze od schodů)</a:t>
            </a:r>
            <a:endParaRPr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  <a:latin typeface="+mn-lt"/>
              </a:rPr>
              <a:t>T</a:t>
            </a:r>
            <a:r>
              <a:rPr lang="cs-CZ" dirty="0" err="1">
                <a:latin typeface="+mn-lt"/>
              </a:rPr>
              <a:t>ypy</a:t>
            </a:r>
            <a:r>
              <a:rPr lang="cs-CZ" dirty="0">
                <a:latin typeface="+mn-lt"/>
              </a:rPr>
              <a:t> pohybových aktivit</a:t>
            </a:r>
            <a:endParaRPr dirty="0">
              <a:latin typeface="+mn-lt"/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772400" cy="4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000" b="1" dirty="0">
                <a:latin typeface="+mn-lt"/>
              </a:rPr>
              <a:t>Zvyšování pružnosti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Označované jako </a:t>
            </a:r>
            <a:r>
              <a:rPr lang="cs-CZ" sz="2000" i="1" dirty="0" err="1">
                <a:latin typeface="+mn-lt"/>
              </a:rPr>
              <a:t>stretching</a:t>
            </a:r>
            <a:r>
              <a:rPr lang="cs-CZ" sz="2000" dirty="0">
                <a:latin typeface="+mn-lt"/>
              </a:rPr>
              <a:t> – natažení nebo protažení kosterního svalu do bodu napětí a několikasekundová výdrž vede ke zvýšení pružnosti a zvětšení rozsahu pohybu kloubu; zvyšování flexibility může zlepšit celkový fyzický výkon při jiných typech cvičení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b="1" i="1" dirty="0">
                <a:latin typeface="+mn-lt"/>
              </a:rPr>
              <a:t>Příklady</a:t>
            </a:r>
            <a:r>
              <a:rPr lang="en-US" sz="2000" b="1" i="1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dynamické protahování prováděné s pohybem </a:t>
            </a: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jóga</a:t>
            </a:r>
            <a:r>
              <a:rPr lang="en-US" sz="2000" dirty="0">
                <a:latin typeface="+mn-lt"/>
              </a:rPr>
              <a:t>, tai chi), </a:t>
            </a:r>
            <a:r>
              <a:rPr lang="cs-CZ" sz="2000" dirty="0">
                <a:latin typeface="+mn-lt"/>
              </a:rPr>
              <a:t>statické protahování bez pohybu </a:t>
            </a: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držení pozice po několik vteřin či déle</a:t>
            </a:r>
            <a:r>
              <a:rPr lang="en-US" sz="2000" dirty="0">
                <a:latin typeface="+mn-lt"/>
              </a:rPr>
              <a:t>), </a:t>
            </a:r>
            <a:r>
              <a:rPr lang="cs-CZ" sz="2000" dirty="0">
                <a:latin typeface="+mn-lt"/>
              </a:rPr>
              <a:t>pasivní protahování </a:t>
            </a: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použití vnější síly, např. popruhu nebo zdi k udržení pozice</a:t>
            </a:r>
            <a:r>
              <a:rPr lang="en-US" sz="2000" dirty="0">
                <a:latin typeface="+mn-lt"/>
              </a:rPr>
              <a:t>)</a:t>
            </a:r>
            <a:r>
              <a:rPr lang="cs-CZ" sz="2000" dirty="0">
                <a:latin typeface="+mn-lt"/>
              </a:rPr>
              <a:t> a aktivní protahování </a:t>
            </a:r>
            <a:r>
              <a:rPr lang="en-US" sz="2000" dirty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držení pozice bez vnější síly</a:t>
            </a:r>
            <a:r>
              <a:rPr lang="en-US" sz="2000" dirty="0">
                <a:latin typeface="+mn-lt"/>
              </a:rPr>
              <a:t>)</a:t>
            </a:r>
            <a:endParaRPr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cs-CZ" sz="2000" dirty="0">
                <a:solidFill>
                  <a:schemeClr val="lt1"/>
                </a:solidFill>
                <a:latin typeface="+mj-lt"/>
                <a:ea typeface="Barlow SemiBold"/>
                <a:cs typeface="Barlow SemiBold"/>
                <a:sym typeface="Barlow SemiBold"/>
              </a:rPr>
              <a:t>Projekt číslo</a:t>
            </a:r>
            <a:r>
              <a:rPr lang="en-US" sz="2000" dirty="0">
                <a:solidFill>
                  <a:schemeClr val="lt1"/>
                </a:solidFill>
                <a:latin typeface="+mj-lt"/>
                <a:ea typeface="Barlow SemiBold"/>
                <a:cs typeface="Barlow SemiBold"/>
                <a:sym typeface="Barlow SemiBold"/>
              </a:rPr>
              <a:t>: 2021-1-RO01- KA220-HED-38B739A3</a:t>
            </a:r>
            <a:endParaRPr dirty="0">
              <a:latin typeface="+mj-lt"/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43" name="Google Shape;143;p2"/>
          <p:cNvGrpSpPr/>
          <p:nvPr/>
        </p:nvGrpSpPr>
        <p:grpSpPr>
          <a:xfrm>
            <a:off x="8391682" y="402124"/>
            <a:ext cx="450753" cy="600944"/>
            <a:chOff x="3277794" y="2969995"/>
            <a:chExt cx="457200" cy="457200"/>
          </a:xfrm>
        </p:grpSpPr>
        <p:sp>
          <p:nvSpPr>
            <p:cNvPr id="144" name="Google Shape;144;p2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283" y="2681056"/>
            <a:ext cx="3159152" cy="20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6;p14">
            <a:extLst>
              <a:ext uri="{FF2B5EF4-FFF2-40B4-BE49-F238E27FC236}">
                <a16:creationId xmlns:a16="http://schemas.microsoft.com/office/drawing/2014/main" id="{1E965E5C-65A1-FCE3-AE01-A68179C87A70}"/>
              </a:ext>
            </a:extLst>
          </p:cNvPr>
          <p:cNvSpPr txBox="1">
            <a:spLocks/>
          </p:cNvSpPr>
          <p:nvPr/>
        </p:nvSpPr>
        <p:spPr>
          <a:xfrm>
            <a:off x="614975" y="3645024"/>
            <a:ext cx="4968552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▹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indent="0" algn="ctr">
              <a:buFont typeface="Arial"/>
              <a:buNone/>
            </a:pPr>
            <a:r>
              <a:rPr lang="cs-CZ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Podpora Evropské komise při přípravě této prezentace nezahrnuje obsah prezentace, který odráží pouze názory autorů, a Komise nenese odpovědnost za jakékoliv použití informací v ní obsažených.</a:t>
            </a:r>
            <a:endParaRPr lang="cs-CZ" sz="1400" dirty="0">
              <a:solidFill>
                <a:schemeClr val="accent2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cs-CZ" sz="1400" dirty="0">
              <a:solidFill>
                <a:schemeClr val="accent2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SzPts val="1100"/>
              <a:buFont typeface="Arial"/>
              <a:buNone/>
            </a:pPr>
            <a:endParaRPr lang="cs-CZ" sz="1400" dirty="0">
              <a:solidFill>
                <a:schemeClr val="accent2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cs-CZ" sz="14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Obrázek 4" descr="Obsah obrázku Písmo, snímek obrazovky, Elektricky modrá, Grafika&#10;&#10;Popis byl vytvořen automaticky">
            <a:extLst>
              <a:ext uri="{FF2B5EF4-FFF2-40B4-BE49-F238E27FC236}">
                <a16:creationId xmlns:a16="http://schemas.microsoft.com/office/drawing/2014/main" id="{5366E586-A1AC-F9B3-D75F-8B059EF79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37" y="2564904"/>
            <a:ext cx="4778990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FF0000"/>
              </a:buClr>
            </a:pPr>
            <a:r>
              <a:rPr lang="en-US" dirty="0">
                <a:solidFill>
                  <a:srgbClr val="FF0000"/>
                </a:solidFill>
                <a:latin typeface="+mn-lt"/>
              </a:rPr>
              <a:t>T</a:t>
            </a:r>
            <a:r>
              <a:rPr lang="cs-CZ" dirty="0" err="1">
                <a:latin typeface="+mn-lt"/>
              </a:rPr>
              <a:t>ypy</a:t>
            </a:r>
            <a:r>
              <a:rPr lang="cs-CZ" dirty="0">
                <a:latin typeface="+mn-lt"/>
              </a:rPr>
              <a:t> pohybových aktivit</a:t>
            </a:r>
            <a:endParaRPr dirty="0">
              <a:latin typeface="+mn-lt"/>
            </a:endParaRPr>
          </a:p>
        </p:txBody>
      </p:sp>
      <p:sp>
        <p:nvSpPr>
          <p:cNvPr id="315" name="Google Shape;315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199" cy="4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000" b="1" dirty="0">
                <a:latin typeface="+mn-lt"/>
              </a:rPr>
              <a:t>Balanční trénink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tyto aktivity mají za cíl vychýlit člověka z rovnováhy a zlepšit tak ovládání těla a stabilitu; mohou pomoci předcházet pádům a dalším zraněním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b="1" i="1" dirty="0">
                <a:latin typeface="+mn-lt"/>
              </a:rPr>
              <a:t>příklady</a:t>
            </a:r>
            <a:r>
              <a:rPr lang="en-US" sz="2000" b="1" i="1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stoj na jedné noze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chůze pata-špička v rovné linii</a:t>
            </a:r>
            <a:r>
              <a:rPr lang="en-US" sz="2000" dirty="0">
                <a:latin typeface="+mn-lt"/>
              </a:rPr>
              <a:t>, </a:t>
            </a:r>
            <a:r>
              <a:rPr lang="cs-CZ" sz="2000" dirty="0">
                <a:latin typeface="+mn-lt"/>
              </a:rPr>
              <a:t>stoj na balanční podložce nebo </a:t>
            </a:r>
            <a:r>
              <a:rPr lang="cs-CZ" sz="2000" dirty="0" err="1">
                <a:latin typeface="+mn-lt"/>
              </a:rPr>
              <a:t>wobble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boardu</a:t>
            </a:r>
            <a:r>
              <a:rPr lang="cs-CZ" sz="2000" dirty="0">
                <a:latin typeface="+mn-lt"/>
              </a:rPr>
              <a:t>, bosu</a:t>
            </a:r>
            <a:endParaRPr dirty="0">
              <a:latin typeface="+mn-lt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Tipy pro realizaci</a:t>
            </a:r>
            <a:endParaRPr dirty="0">
              <a:latin typeface="+mn-lt"/>
            </a:endParaRPr>
          </a:p>
        </p:txBody>
      </p:sp>
      <p:sp>
        <p:nvSpPr>
          <p:cNvPr id="321" name="Google Shape;321;p21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8576569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odeberte anamnézu, především osobní, zjistěte, zda existují komorbidity (např. diabetes, vysoký krevní tlak, problémy s pohybovým aparátem atd.)</a:t>
            </a:r>
          </a:p>
          <a:p>
            <a:r>
              <a:rPr lang="cs-CZ" sz="2000" dirty="0">
                <a:latin typeface="+mn-lt"/>
              </a:rPr>
              <a:t>zjistěte tělesnou výšku </a:t>
            </a:r>
            <a:r>
              <a:rPr lang="en-US" sz="2000" dirty="0">
                <a:latin typeface="+mn-lt"/>
              </a:rPr>
              <a:t>(BH</a:t>
            </a:r>
            <a:r>
              <a:rPr lang="cs-CZ" sz="2000" dirty="0">
                <a:latin typeface="+mn-lt"/>
              </a:rPr>
              <a:t>), tělesnou hmotnost </a:t>
            </a:r>
            <a:r>
              <a:rPr lang="en-US" sz="2000" dirty="0">
                <a:latin typeface="+mn-lt"/>
              </a:rPr>
              <a:t>(BW</a:t>
            </a:r>
            <a:r>
              <a:rPr lang="cs-CZ" sz="2000" dirty="0">
                <a:latin typeface="+mn-lt"/>
              </a:rPr>
              <a:t>), BMI, </a:t>
            </a:r>
            <a:r>
              <a:rPr lang="en-US" sz="2000" dirty="0">
                <a:latin typeface="+mn-lt"/>
              </a:rPr>
              <a:t>%</a:t>
            </a:r>
            <a:r>
              <a:rPr lang="cs-CZ" sz="2000" dirty="0">
                <a:latin typeface="+mn-lt"/>
              </a:rPr>
              <a:t> tuku (</a:t>
            </a:r>
            <a:r>
              <a:rPr lang="en-US" sz="2000" dirty="0">
                <a:latin typeface="+mn-lt"/>
              </a:rPr>
              <a:t>BF</a:t>
            </a:r>
            <a:r>
              <a:rPr lang="cs-CZ" sz="2000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vyberte takovou fyzickou aktivitu, která je pro dítě zajímavá a zábavná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začněte s aktivitami nízké intenzity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cs-CZ" sz="2000" dirty="0">
                <a:latin typeface="+mn-lt"/>
              </a:rPr>
              <a:t>intenzitu postupně zvyšujte </a:t>
            </a:r>
            <a:endParaRPr sz="2800" dirty="0">
              <a:latin typeface="+mn-lt"/>
            </a:endParaRPr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Výsledky</a:t>
            </a:r>
            <a:endParaRPr dirty="0"/>
          </a:p>
        </p:txBody>
      </p:sp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8185951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 dirty="0">
                <a:latin typeface="+mn-lt"/>
              </a:rPr>
              <a:t>úbytek hmotnosti </a:t>
            </a:r>
            <a:endParaRPr dirty="0">
              <a:latin typeface="+mn-lt"/>
            </a:endParaRPr>
          </a:p>
          <a:p>
            <a:pPr lvl="0">
              <a:buFont typeface="Noto Sans Symbols"/>
              <a:buChar char="▪"/>
            </a:pPr>
            <a:r>
              <a:rPr lang="cs-CZ" sz="2400" dirty="0">
                <a:latin typeface="+mn-lt"/>
              </a:rPr>
              <a:t>u dětí s BMI </a:t>
            </a:r>
            <a:r>
              <a:rPr lang="en-US" sz="2400" dirty="0">
                <a:latin typeface="+mn-lt"/>
              </a:rPr>
              <a:t>≥99.6</a:t>
            </a:r>
            <a:r>
              <a:rPr lang="cs-CZ" sz="2400" dirty="0">
                <a:latin typeface="+mn-lt"/>
              </a:rPr>
              <a:t> percentilu je vhodný postupný úbytek váhy </a:t>
            </a:r>
            <a:r>
              <a:rPr lang="en-US" sz="2400" dirty="0">
                <a:latin typeface="+mn-lt"/>
              </a:rPr>
              <a:t>0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5–1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0 kg </a:t>
            </a:r>
            <a:r>
              <a:rPr lang="cs-CZ" sz="2400" dirty="0">
                <a:latin typeface="+mn-lt"/>
              </a:rPr>
              <a:t>za měsíc</a:t>
            </a:r>
          </a:p>
          <a:p>
            <a:pPr marL="76200" lvl="0" indent="0">
              <a:buNone/>
            </a:pPr>
            <a:endParaRPr lang="cs-CZ" sz="2400" dirty="0">
              <a:latin typeface="+mn-lt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+mn-lt"/>
              </a:rPr>
              <a:t>2. </a:t>
            </a:r>
            <a:r>
              <a:rPr lang="cs-CZ" sz="2400" dirty="0">
                <a:latin typeface="+mn-lt"/>
              </a:rPr>
              <a:t>  celkový cholesterol</a:t>
            </a:r>
            <a:r>
              <a:rPr lang="en-US" sz="2400" dirty="0">
                <a:latin typeface="+mn-lt"/>
              </a:rPr>
              <a:t>, </a:t>
            </a:r>
            <a:r>
              <a:rPr lang="cs-CZ" sz="2400" dirty="0">
                <a:latin typeface="+mn-lt"/>
              </a:rPr>
              <a:t>triglyceridy</a:t>
            </a:r>
            <a:r>
              <a:rPr lang="en-US" sz="2400" dirty="0">
                <a:latin typeface="+mn-lt"/>
              </a:rPr>
              <a:t>, </a:t>
            </a:r>
            <a:r>
              <a:rPr lang="cs-CZ" sz="2400" dirty="0">
                <a:latin typeface="+mn-lt"/>
              </a:rPr>
              <a:t>lipoproteiny s vysokou hustotou - </a:t>
            </a:r>
            <a:r>
              <a:rPr lang="en-US" sz="2400" dirty="0">
                <a:latin typeface="+mn-lt"/>
              </a:rPr>
              <a:t>HDL cholesterol, </a:t>
            </a:r>
            <a:r>
              <a:rPr lang="cs-CZ" sz="2400" dirty="0">
                <a:latin typeface="+mn-lt"/>
              </a:rPr>
              <a:t>lipoproteiny s nízkou hustotou –  </a:t>
            </a:r>
            <a:r>
              <a:rPr lang="en-US" sz="2400" dirty="0">
                <a:latin typeface="+mn-lt"/>
              </a:rPr>
              <a:t>LDL cholesterol, </a:t>
            </a:r>
            <a:r>
              <a:rPr lang="cs-CZ" sz="2400" dirty="0">
                <a:latin typeface="+mn-lt"/>
              </a:rPr>
              <a:t>dvouhodinová glykémie nalačno</a:t>
            </a:r>
            <a:r>
              <a:rPr lang="en-US" sz="2400" dirty="0">
                <a:latin typeface="+mn-lt"/>
              </a:rPr>
              <a:t>, </a:t>
            </a:r>
            <a:r>
              <a:rPr lang="cs-CZ" sz="2400" dirty="0">
                <a:latin typeface="+mn-lt"/>
              </a:rPr>
              <a:t>systolický krevní tlak</a:t>
            </a:r>
            <a:r>
              <a:rPr lang="en-US" sz="2400" dirty="0">
                <a:latin typeface="+mn-lt"/>
              </a:rPr>
              <a:t>, </a:t>
            </a:r>
            <a:r>
              <a:rPr lang="cs-CZ" sz="2400" dirty="0">
                <a:latin typeface="+mn-lt"/>
              </a:rPr>
              <a:t>diastolický krevní tlak</a:t>
            </a:r>
            <a:r>
              <a:rPr lang="en-US" sz="2400" dirty="0">
                <a:latin typeface="+mn-lt"/>
              </a:rPr>
              <a:t>, </a:t>
            </a:r>
            <a:r>
              <a:rPr lang="cs-CZ" sz="2400" dirty="0">
                <a:latin typeface="+mn-lt"/>
              </a:rPr>
              <a:t>celková kvalita života a fyzická zdatnost</a:t>
            </a:r>
            <a:endParaRPr dirty="0">
              <a:latin typeface="+mn-lt"/>
            </a:endParaRP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34" name="Google Shape;334;p23" descr="http://www.goodnewstoronto.ca/wp-content/uploads/2015/04/exercise-r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1828801"/>
            <a:ext cx="8001000" cy="4507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548F09E7-8DB2-BF4C-C119-51BCCF51768E}"/>
                  </a:ext>
                </a:extLst>
              </p14:cNvPr>
              <p14:cNvContentPartPr/>
              <p14:nvPr/>
            </p14:nvContentPartPr>
            <p14:xfrm>
              <a:off x="-1293524" y="858542"/>
              <a:ext cx="360" cy="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548F09E7-8DB2-BF4C-C119-51BCCF5176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02164" y="8495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2" name="TextovéPole 321">
            <a:extLst>
              <a:ext uri="{FF2B5EF4-FFF2-40B4-BE49-F238E27FC236}">
                <a16:creationId xmlns:a16="http://schemas.microsoft.com/office/drawing/2014/main" id="{0D54149C-F7E0-FD07-168A-0DB234AA259D}"/>
              </a:ext>
            </a:extLst>
          </p:cNvPr>
          <p:cNvSpPr txBox="1"/>
          <p:nvPr/>
        </p:nvSpPr>
        <p:spPr>
          <a:xfrm rot="21228961">
            <a:off x="3068529" y="4536498"/>
            <a:ext cx="2258076" cy="830997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Hýbejte se!</a:t>
            </a:r>
            <a:endParaRPr lang="en-GB" sz="48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Použité zdroje</a:t>
            </a:r>
            <a:endParaRPr dirty="0">
              <a:latin typeface="+mn-lt"/>
            </a:endParaRPr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8486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 dirty="0" err="1"/>
              <a:t>Busnatu</a:t>
            </a:r>
            <a:r>
              <a:rPr lang="en-US" sz="1400" dirty="0"/>
              <a:t>, S.S.; </a:t>
            </a:r>
            <a:r>
              <a:rPr lang="en-US" sz="1400" dirty="0" err="1"/>
              <a:t>Serbanoiu</a:t>
            </a:r>
            <a:r>
              <a:rPr lang="en-US" sz="1400" dirty="0"/>
              <a:t>, L.I.; </a:t>
            </a:r>
            <a:r>
              <a:rPr lang="en-US" sz="1400" dirty="0" err="1"/>
              <a:t>Lacraru</a:t>
            </a:r>
            <a:r>
              <a:rPr lang="en-US" sz="1400" dirty="0"/>
              <a:t>, A.E.; Andrei, C.L.; </a:t>
            </a:r>
            <a:r>
              <a:rPr lang="en-US" sz="1400" dirty="0" err="1"/>
              <a:t>Jercalau</a:t>
            </a:r>
            <a:r>
              <a:rPr lang="en-US" sz="1400" dirty="0"/>
              <a:t>, C.E.; </a:t>
            </a:r>
            <a:r>
              <a:rPr lang="en-US" sz="1400" dirty="0" err="1"/>
              <a:t>Stoian</a:t>
            </a:r>
            <a:r>
              <a:rPr lang="en-US" sz="1400" dirty="0"/>
              <a:t>, M.; </a:t>
            </a:r>
            <a:r>
              <a:rPr lang="en-US" sz="1400" dirty="0" err="1"/>
              <a:t>Stoian</a:t>
            </a:r>
            <a:r>
              <a:rPr lang="en-US" sz="1400" dirty="0"/>
              <a:t>, A. Effects of Exercise in Improving</a:t>
            </a:r>
            <a:r>
              <a:rPr lang="cs-CZ" sz="1400" dirty="0"/>
              <a:t> </a:t>
            </a:r>
            <a:r>
              <a:rPr lang="en-US" sz="1400" dirty="0"/>
              <a:t>Cardiometabolic Risk Factors in Overweight Children: A Systematic Review and Meta-Analysis. Healthcare 2022, 10, 82</a:t>
            </a:r>
            <a:endParaRPr sz="14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 dirty="0"/>
              <a:t>Bull, F.C.; Al-Ansari, S.S.; Biddle, S.; </a:t>
            </a:r>
            <a:r>
              <a:rPr lang="en-US" sz="1400" dirty="0" err="1"/>
              <a:t>Borodulin</a:t>
            </a:r>
            <a:r>
              <a:rPr lang="en-US" sz="1400" dirty="0"/>
              <a:t>, K.; </a:t>
            </a:r>
            <a:r>
              <a:rPr lang="en-US" sz="1400" dirty="0" err="1"/>
              <a:t>Buman</a:t>
            </a:r>
            <a:r>
              <a:rPr lang="en-US" sz="1400" dirty="0"/>
              <a:t>, M.P.; Cardon, G.; Carty, C.; </a:t>
            </a:r>
            <a:r>
              <a:rPr lang="en-US" sz="1400" dirty="0" err="1"/>
              <a:t>Chaput</a:t>
            </a:r>
            <a:r>
              <a:rPr lang="en-US" sz="1400" dirty="0"/>
              <a:t>, J.P.; </a:t>
            </a:r>
            <a:r>
              <a:rPr lang="en-US" sz="1400" dirty="0" err="1"/>
              <a:t>Chastin</a:t>
            </a:r>
            <a:r>
              <a:rPr lang="en-US" sz="1400" dirty="0"/>
              <a:t>, S.; Chou, R.; et al.</a:t>
            </a:r>
            <a:endParaRPr lang="cs-CZ" sz="14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 dirty="0"/>
              <a:t>World Health Organization 2020 guidelines on physical activity and sedentary </a:t>
            </a:r>
            <a:r>
              <a:rPr lang="en-US" sz="1400" dirty="0" err="1"/>
              <a:t>behaviour</a:t>
            </a:r>
            <a:r>
              <a:rPr lang="en-US" sz="1400" dirty="0"/>
              <a:t>. Br. J. Sports Med. 2020, 54, 1451–1462.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 dirty="0"/>
              <a:t>García-</a:t>
            </a:r>
            <a:r>
              <a:rPr lang="en-US" sz="1400" dirty="0" err="1"/>
              <a:t>Hermoso</a:t>
            </a:r>
            <a:r>
              <a:rPr lang="en-US" sz="1400" dirty="0"/>
              <a:t>, A.; Ramírez-</a:t>
            </a:r>
            <a:r>
              <a:rPr lang="en-US" sz="1400" dirty="0" err="1"/>
              <a:t>Vélez</a:t>
            </a:r>
            <a:r>
              <a:rPr lang="en-US" sz="1400" dirty="0"/>
              <a:t>, R.; Ramírez-</a:t>
            </a:r>
            <a:r>
              <a:rPr lang="en-US" sz="1400" dirty="0" err="1"/>
              <a:t>Campillo</a:t>
            </a:r>
            <a:r>
              <a:rPr lang="en-US" sz="1400" dirty="0"/>
              <a:t>, R.; Peterson, M.D.; Martínez-</a:t>
            </a:r>
            <a:r>
              <a:rPr lang="en-US" sz="1400" dirty="0" err="1"/>
              <a:t>Vizcaíno</a:t>
            </a:r>
            <a:r>
              <a:rPr lang="en-US" sz="1400" dirty="0"/>
              <a:t>, V. Concurrent aerobic plus</a:t>
            </a:r>
            <a:r>
              <a:rPr lang="cs-CZ" sz="1400" dirty="0"/>
              <a:t> </a:t>
            </a:r>
            <a:r>
              <a:rPr lang="en-US" sz="1400" dirty="0"/>
              <a:t>resistance exercise versus aerobic exercise alone to improve health outcomes in </a:t>
            </a:r>
            <a:r>
              <a:rPr lang="en-US" sz="1400" dirty="0" err="1"/>
              <a:t>paediatric</a:t>
            </a:r>
            <a:r>
              <a:rPr lang="en-US" sz="1400" dirty="0"/>
              <a:t> obesity: A systematic review and</a:t>
            </a:r>
            <a:r>
              <a:rPr lang="cs-CZ" sz="1400" dirty="0"/>
              <a:t> </a:t>
            </a:r>
            <a:r>
              <a:rPr lang="en-US" sz="1400" dirty="0"/>
              <a:t>meta-analysis. Br. J. Sports Med. 2018, 52, 161–166. [</a:t>
            </a:r>
            <a:r>
              <a:rPr lang="en-US" sz="1400" dirty="0" err="1"/>
              <a:t>CrossRef</a:t>
            </a:r>
            <a:r>
              <a:rPr lang="en-US" sz="1400" dirty="0"/>
              <a:t>] [PubMed]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 dirty="0"/>
              <a:t>Li, D.; Chen, P. The Effects of Different Exercise Modalities in the Treatment of Cardiometabolic Risk Factors in Obese Adolescents</a:t>
            </a:r>
            <a:r>
              <a:rPr lang="cs-CZ" sz="1400" dirty="0"/>
              <a:t> </a:t>
            </a:r>
            <a:r>
              <a:rPr lang="en-US" sz="1400" dirty="0"/>
              <a:t>with Sedentary Behavior-A Systematic Review and Meta-Analysis of Randomized Controlled Trials. Children 2021, 8, 1062.</a:t>
            </a:r>
            <a:r>
              <a:rPr lang="cs-CZ" sz="1400" dirty="0"/>
              <a:t> </a:t>
            </a:r>
            <a:r>
              <a:rPr lang="en-US" sz="1400" dirty="0"/>
              <a:t>[</a:t>
            </a:r>
            <a:r>
              <a:rPr lang="en-US" sz="1400" dirty="0" err="1"/>
              <a:t>CrossRef</a:t>
            </a:r>
            <a:r>
              <a:rPr lang="en-US" sz="1400" dirty="0"/>
              <a:t>]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dirty="0">
                <a:latin typeface="+mn-lt"/>
              </a:rPr>
              <a:t>Použitá literatura</a:t>
            </a:r>
            <a:endParaRPr dirty="0">
              <a:latin typeface="+mn-lt"/>
            </a:endParaRPr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2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Ells, L.J.; Rees, K.; Brown, T.; Mead, E.; Al-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Khudairy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L.; Azevedo, L.;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McGeechan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G.J.; Baur, L.;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Loveman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E.; Clements, H.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Interventions for treating children and adolescents with overweight and obesity: An overview of Cochrane reviews. Int. J.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Obes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1400" dirty="0">
                <a:solidFill>
                  <a:schemeClr val="tx1"/>
                </a:solidFill>
                <a:latin typeface="+mn-lt"/>
              </a:rPr>
            </a:br>
            <a:r>
              <a:rPr lang="en-US" sz="1400" dirty="0">
                <a:solidFill>
                  <a:schemeClr val="tx1"/>
                </a:solidFill>
                <a:latin typeface="+mn-lt"/>
              </a:rPr>
              <a:t>2018, 42, 1823–1833. [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CrossRef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] [PubMed]</a:t>
            </a:r>
            <a:endParaRPr sz="1400" dirty="0">
              <a:solidFill>
                <a:schemeClr val="tx1"/>
              </a:solidFill>
              <a:latin typeface="+mn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Guidelines for treating child and adolescent obesity: A systematic review,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Front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Nutr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. 2022; 9: 902865. Published online 2022 Oct 12.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doi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: 10.3389/fnut.2022.902865 Louise Tully,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Niamh Arthurs,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Cathy Wyse,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Sarah Browne,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Lucinda Case,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Lois McCrea,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Jean M. O’Connell,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Clodagh S. O’Gorman,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Susan M. Smith,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Aisling Walsh,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Fiona Ward,</a:t>
            </a:r>
            <a:r>
              <a:rPr lang="en-US" sz="14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and Grace O’Malley</a:t>
            </a:r>
            <a:r>
              <a:rPr lang="cs-CZ" sz="1400" baseline="30000" dirty="0">
                <a:solidFill>
                  <a:schemeClr val="tx1"/>
                </a:solidFill>
                <a:latin typeface="+mn-lt"/>
              </a:rPr>
              <a:t>.</a:t>
            </a:r>
            <a:endParaRPr sz="1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Definice pojmů</a:t>
            </a:r>
            <a:endParaRPr dirty="0">
              <a:latin typeface="+mn-lt"/>
            </a:endParaRPr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526199" y="1900881"/>
            <a:ext cx="7309800" cy="4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dirty="0">
                <a:latin typeface="+mn-lt"/>
              </a:rPr>
              <a:t>Fyzická aktivita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1" dirty="0">
                <a:latin typeface="+mn-lt"/>
              </a:rPr>
              <a:t> </a:t>
            </a:r>
            <a:r>
              <a:rPr lang="cs-CZ" sz="1800" i="1" dirty="0">
                <a:latin typeface="+mn-lt"/>
              </a:rPr>
              <a:t>jakýkoliv pohyb </a:t>
            </a:r>
            <a:r>
              <a:rPr lang="cs-CZ" sz="1800" dirty="0">
                <a:latin typeface="+mn-lt"/>
              </a:rPr>
              <a:t>vynaložený kosterním svalstvem, který má vyšší energetický výdej v porovnání s klidovým (bazálním) stavem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b="1" dirty="0">
                <a:latin typeface="+mn-lt"/>
              </a:rPr>
              <a:t>Energetický výdej </a:t>
            </a:r>
            <a:r>
              <a:rPr lang="cs-CZ" sz="1800" dirty="0">
                <a:latin typeface="+mn-lt"/>
              </a:rPr>
              <a:t>se měří dvěma způsoby </a:t>
            </a:r>
            <a:r>
              <a:rPr lang="en-US" sz="1800" dirty="0">
                <a:latin typeface="+mn-lt"/>
              </a:rPr>
              <a:t>– MET (</a:t>
            </a:r>
            <a:r>
              <a:rPr lang="en-US" sz="1800" i="1" dirty="0">
                <a:latin typeface="+mn-lt"/>
              </a:rPr>
              <a:t>Metabolic Equivalents of Task</a:t>
            </a:r>
            <a:r>
              <a:rPr lang="cs-CZ" sz="1800" dirty="0">
                <a:latin typeface="+mn-lt"/>
              </a:rPr>
              <a:t>, metabolický ekvivalent úkolů</a:t>
            </a:r>
            <a:r>
              <a:rPr lang="en-US" sz="1800" dirty="0">
                <a:latin typeface="+mn-lt"/>
              </a:rPr>
              <a:t>) </a:t>
            </a:r>
            <a:r>
              <a:rPr lang="cs-CZ" sz="1800" dirty="0">
                <a:latin typeface="+mn-lt"/>
              </a:rPr>
              <a:t>a</a:t>
            </a:r>
            <a:r>
              <a:rPr lang="en-US" sz="1800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k</a:t>
            </a:r>
            <a:r>
              <a:rPr lang="en-US" sz="1800" dirty="0" err="1">
                <a:latin typeface="+mn-lt"/>
              </a:rPr>
              <a:t>cal</a:t>
            </a:r>
            <a:r>
              <a:rPr lang="en-US" sz="1800" dirty="0">
                <a:latin typeface="+mn-lt"/>
              </a:rPr>
              <a:t> (kilo</a:t>
            </a:r>
            <a:r>
              <a:rPr lang="cs-CZ" sz="1800" dirty="0">
                <a:latin typeface="+mn-lt"/>
              </a:rPr>
              <a:t>k</a:t>
            </a:r>
            <a:r>
              <a:rPr lang="en-US" sz="1800" dirty="0" err="1">
                <a:latin typeface="+mn-lt"/>
              </a:rPr>
              <a:t>alorie</a:t>
            </a:r>
            <a:r>
              <a:rPr lang="en-US" sz="1800" dirty="0">
                <a:latin typeface="+mn-lt"/>
              </a:rPr>
              <a:t>)</a:t>
            </a:r>
            <a:endParaRPr sz="2800" dirty="0">
              <a:latin typeface="+mn-lt"/>
            </a:endParaRPr>
          </a:p>
          <a:p>
            <a:pPr marL="5905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Obecně sem patří cvičení, sport a fyzická aktivita vynaložená v rámci každodenního života, v zaměstnání, rámci volného času a během přesunů z místa na místo</a:t>
            </a:r>
            <a:endParaRPr sz="2800" dirty="0">
              <a:latin typeface="+mn-lt"/>
            </a:endParaRPr>
          </a:p>
          <a:p>
            <a:pPr marL="3048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cs-CZ" sz="1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dirty="0">
                <a:latin typeface="+mn-lt"/>
              </a:rPr>
              <a:t>Cvičení </a:t>
            </a:r>
            <a:endParaRPr sz="2800" dirty="0">
              <a:latin typeface="+mn-lt"/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Fyzická aktivita, která je </a:t>
            </a:r>
            <a:r>
              <a:rPr lang="cs-CZ" sz="1800" b="1" dirty="0">
                <a:latin typeface="+mn-lt"/>
              </a:rPr>
              <a:t>plánovaná</a:t>
            </a:r>
            <a:r>
              <a:rPr lang="en-US" sz="1800" b="1" dirty="0">
                <a:latin typeface="+mn-lt"/>
              </a:rPr>
              <a:t>, </a:t>
            </a:r>
            <a:r>
              <a:rPr lang="cs-CZ" sz="1800" b="1" dirty="0">
                <a:latin typeface="+mn-lt"/>
              </a:rPr>
              <a:t>strukturovaná </a:t>
            </a:r>
            <a:r>
              <a:rPr lang="cs-CZ" sz="1800" dirty="0">
                <a:latin typeface="+mn-lt"/>
              </a:rPr>
              <a:t>a</a:t>
            </a:r>
            <a:r>
              <a:rPr lang="cs-CZ" sz="1800" b="1" dirty="0">
                <a:latin typeface="+mn-lt"/>
              </a:rPr>
              <a:t> opakovaná</a:t>
            </a:r>
            <a:r>
              <a:rPr lang="en-US" sz="1800" b="1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a jejíž konečným nebo dílčím</a:t>
            </a:r>
            <a:r>
              <a:rPr lang="en-US" sz="1800" dirty="0">
                <a:latin typeface="+mn-lt"/>
              </a:rPr>
              <a:t> </a:t>
            </a:r>
            <a:r>
              <a:rPr lang="cs-CZ" sz="1800" b="1" dirty="0">
                <a:latin typeface="+mn-lt"/>
              </a:rPr>
              <a:t>cílem</a:t>
            </a:r>
            <a:r>
              <a:rPr lang="en-US" sz="1800" b="1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je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zlepšení či udržení </a:t>
            </a:r>
            <a:r>
              <a:rPr lang="cs-CZ" sz="1800" b="1" dirty="0">
                <a:latin typeface="+mn-lt"/>
              </a:rPr>
              <a:t>fyzické kondice</a:t>
            </a:r>
            <a:endParaRPr sz="2800" dirty="0">
              <a:latin typeface="+mn-lt"/>
            </a:endParaRPr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56" name="Google Shape;156;p3"/>
          <p:cNvGrpSpPr/>
          <p:nvPr/>
        </p:nvGrpSpPr>
        <p:grpSpPr>
          <a:xfrm>
            <a:off x="8256233" y="363484"/>
            <a:ext cx="541565" cy="636193"/>
            <a:chOff x="4276825" y="487236"/>
            <a:chExt cx="317500" cy="419100"/>
          </a:xfrm>
        </p:grpSpPr>
        <p:sp>
          <p:nvSpPr>
            <p:cNvPr id="157" name="Google Shape;157;p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3" descr="loving your body as an overweight cyc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6750" y="1610181"/>
            <a:ext cx="1317171" cy="88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Exercise and Children: The Benefi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2775" y="5955200"/>
            <a:ext cx="1447799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j-lt"/>
              </a:rPr>
              <a:t>Definice pojmů</a:t>
            </a:r>
            <a:endParaRPr dirty="0">
              <a:latin typeface="+mj-lt"/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812974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dirty="0">
                <a:latin typeface="+mn-lt"/>
              </a:rPr>
              <a:t>Fyzická zdatnost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b="1" dirty="0">
                <a:latin typeface="+mn-lt"/>
              </a:rPr>
              <a:t>Schopnost vykonávat každodenní úkoly </a:t>
            </a:r>
            <a:r>
              <a:rPr lang="cs-CZ" sz="1800" dirty="0">
                <a:latin typeface="+mn-lt"/>
              </a:rPr>
              <a:t>aktivně a pohotově</a:t>
            </a:r>
            <a:r>
              <a:rPr lang="en-US" sz="1800" dirty="0">
                <a:latin typeface="+mn-lt"/>
              </a:rPr>
              <a:t>, </a:t>
            </a:r>
            <a:r>
              <a:rPr lang="cs-CZ" sz="1800" dirty="0">
                <a:latin typeface="+mn-lt"/>
              </a:rPr>
              <a:t>bez zbytečné únavy a s dostatkem energie pro </a:t>
            </a:r>
            <a:r>
              <a:rPr lang="en-US" sz="1800" dirty="0">
                <a:latin typeface="+mn-lt"/>
              </a:rPr>
              <a:t>[</a:t>
            </a:r>
            <a:r>
              <a:rPr lang="cs-CZ" sz="1800" dirty="0">
                <a:latin typeface="+mn-lt"/>
              </a:rPr>
              <a:t>volnočasové</a:t>
            </a:r>
            <a:r>
              <a:rPr lang="en-US" sz="1800" dirty="0">
                <a:latin typeface="+mn-lt"/>
              </a:rPr>
              <a:t>] </a:t>
            </a:r>
            <a:r>
              <a:rPr lang="cs-CZ" sz="1800" dirty="0">
                <a:latin typeface="+mn-lt"/>
              </a:rPr>
              <a:t>aktivity</a:t>
            </a:r>
            <a:r>
              <a:rPr lang="en-US" sz="1800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a k řešení nepředvídatelných situací</a:t>
            </a:r>
            <a:endParaRPr sz="1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dirty="0">
                <a:latin typeface="+mn-lt"/>
              </a:rPr>
              <a:t>Je definována jako měřitelné atributy související se zdravím a dovednostmi, které zahrnují </a:t>
            </a:r>
            <a:r>
              <a:rPr lang="en-US" sz="1800" dirty="0">
                <a:latin typeface="+mn-lt"/>
              </a:rPr>
              <a:t> </a:t>
            </a:r>
            <a:r>
              <a:rPr lang="cs-CZ" sz="1800" b="1" dirty="0">
                <a:latin typeface="+mn-lt"/>
              </a:rPr>
              <a:t>kardiovaskulární zdatnost</a:t>
            </a:r>
            <a:r>
              <a:rPr lang="en-US" sz="1800" b="1" dirty="0">
                <a:latin typeface="+mn-lt"/>
              </a:rPr>
              <a:t>, </a:t>
            </a:r>
            <a:r>
              <a:rPr lang="cs-CZ" sz="1800" b="1" dirty="0">
                <a:latin typeface="+mn-lt"/>
              </a:rPr>
              <a:t>svalovou sílu</a:t>
            </a:r>
            <a:r>
              <a:rPr lang="en-US" sz="1800" b="1" dirty="0">
                <a:latin typeface="+mn-lt"/>
              </a:rPr>
              <a:t> </a:t>
            </a:r>
            <a:r>
              <a:rPr lang="cs-CZ" sz="1800" b="1" dirty="0">
                <a:latin typeface="+mn-lt"/>
              </a:rPr>
              <a:t>a vytrvalost</a:t>
            </a:r>
            <a:r>
              <a:rPr lang="en-US" sz="1800" b="1" dirty="0">
                <a:latin typeface="+mn-lt"/>
              </a:rPr>
              <a:t>, </a:t>
            </a:r>
            <a:r>
              <a:rPr lang="cs-CZ" sz="1800" b="1" dirty="0">
                <a:latin typeface="+mn-lt"/>
              </a:rPr>
              <a:t>složení těla a pružnost</a:t>
            </a:r>
            <a:r>
              <a:rPr lang="en-US" sz="1800" b="1" dirty="0">
                <a:latin typeface="+mn-lt"/>
              </a:rPr>
              <a:t>, </a:t>
            </a:r>
            <a:r>
              <a:rPr lang="cs-CZ" sz="1800" b="1" dirty="0">
                <a:latin typeface="+mn-lt"/>
              </a:rPr>
              <a:t>rovnováhu</a:t>
            </a:r>
            <a:r>
              <a:rPr lang="en-US" sz="1800" b="1" dirty="0">
                <a:latin typeface="+mn-lt"/>
              </a:rPr>
              <a:t>, </a:t>
            </a:r>
            <a:r>
              <a:rPr lang="cs-CZ" sz="1800" b="1" dirty="0">
                <a:latin typeface="+mn-lt"/>
              </a:rPr>
              <a:t>obratnost</a:t>
            </a:r>
            <a:r>
              <a:rPr lang="en-US" sz="1800" b="1" dirty="0">
                <a:latin typeface="+mn-lt"/>
              </a:rPr>
              <a:t>, </a:t>
            </a:r>
            <a:r>
              <a:rPr lang="cs-CZ" sz="1800" b="1" dirty="0">
                <a:latin typeface="+mn-lt"/>
              </a:rPr>
              <a:t>reakční dobu a sílu</a:t>
            </a:r>
          </a:p>
          <a:p>
            <a:pPr marL="3048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b="1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dirty="0">
                <a:latin typeface="+mn-lt"/>
              </a:rPr>
              <a:t>Fyzická neaktivita 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dirty="0">
                <a:latin typeface="+mn-lt"/>
              </a:rPr>
              <a:t>Nedostatečná úroveň fyzické aktivity, která nesplňuje současná doporučení týkající se fyzické aktivity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sz="1600" b="1" dirty="0"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dirty="0">
                <a:latin typeface="+mn-lt"/>
              </a:rPr>
              <a:t>	&lt; 60 min/</a:t>
            </a:r>
            <a:r>
              <a:rPr lang="cs-CZ" sz="1600" dirty="0">
                <a:latin typeface="+mn-lt"/>
              </a:rPr>
              <a:t>den</a:t>
            </a:r>
            <a:r>
              <a:rPr lang="en-US" sz="1600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středně intenzivní až intenzivní fyzické aktivity</a:t>
            </a:r>
            <a:endParaRPr sz="1800" dirty="0">
              <a:latin typeface="+mn-lt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68" name="Google Shape;168;p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7720" y="5273336"/>
            <a:ext cx="920859" cy="142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Definice pojmů</a:t>
            </a:r>
            <a:endParaRPr dirty="0">
              <a:latin typeface="+mn-lt"/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199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dirty="0">
                <a:latin typeface="+mn-lt"/>
              </a:rPr>
              <a:t>Energetický výdej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800" b="1" dirty="0">
                <a:latin typeface="+mn-lt"/>
              </a:rPr>
              <a:t>MET – </a:t>
            </a:r>
            <a:r>
              <a:rPr lang="cs-CZ" sz="1800" dirty="0">
                <a:latin typeface="+mn-lt"/>
              </a:rPr>
              <a:t>poměr rychlosti výdeje energie (VE) během aktivity vůči rychlosti výdeje energie v klidu </a:t>
            </a:r>
            <a:endParaRPr sz="1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b="1" dirty="0">
                <a:latin typeface="+mn-lt"/>
              </a:rPr>
              <a:t> </a:t>
            </a:r>
            <a:r>
              <a:rPr lang="cs-CZ" sz="1800" dirty="0">
                <a:latin typeface="+mn-lt"/>
              </a:rPr>
              <a:t>jeden</a:t>
            </a:r>
            <a:r>
              <a:rPr lang="en-US" sz="1800" dirty="0">
                <a:latin typeface="+mn-lt"/>
              </a:rPr>
              <a:t> MET </a:t>
            </a:r>
            <a:r>
              <a:rPr lang="cs-CZ" sz="1800" dirty="0">
                <a:latin typeface="+mn-lt"/>
              </a:rPr>
              <a:t>je </a:t>
            </a:r>
            <a:r>
              <a:rPr lang="cs-CZ" sz="1800" b="1" i="1" dirty="0">
                <a:latin typeface="+mn-lt"/>
              </a:rPr>
              <a:t>rychlost VE v klidu v sedě</a:t>
            </a:r>
            <a:r>
              <a:rPr lang="en-US" sz="1800" dirty="0">
                <a:latin typeface="+mn-lt"/>
              </a:rPr>
              <a:t>; </a:t>
            </a:r>
            <a:r>
              <a:rPr lang="cs-CZ" sz="1800" dirty="0">
                <a:latin typeface="+mn-lt"/>
              </a:rPr>
              <a:t>je roven příjmu kyslíku</a:t>
            </a:r>
            <a:r>
              <a:rPr lang="en-US" sz="1800" dirty="0">
                <a:latin typeface="+mn-lt"/>
              </a:rPr>
              <a:t> </a:t>
            </a:r>
            <a:r>
              <a:rPr lang="en-US" sz="1800" b="1" i="1" dirty="0">
                <a:latin typeface="+mn-lt"/>
              </a:rPr>
              <a:t>3</a:t>
            </a:r>
            <a:r>
              <a:rPr lang="cs-CZ" sz="1800" b="1" i="1" dirty="0">
                <a:latin typeface="+mn-lt"/>
              </a:rPr>
              <a:t>,</a:t>
            </a:r>
            <a:r>
              <a:rPr lang="en-US" sz="1800" b="1" i="1" dirty="0">
                <a:latin typeface="+mn-lt"/>
              </a:rPr>
              <a:t>5 mL ∙ kg</a:t>
            </a:r>
            <a:r>
              <a:rPr lang="en-US" sz="1800" b="1" i="1" baseline="30000" dirty="0">
                <a:latin typeface="+mn-lt"/>
              </a:rPr>
              <a:t>−1</a:t>
            </a:r>
            <a:r>
              <a:rPr lang="en-US" sz="1800" b="1" i="1" dirty="0">
                <a:latin typeface="+mn-lt"/>
              </a:rPr>
              <a:t> ∙ min</a:t>
            </a:r>
            <a:r>
              <a:rPr lang="en-US" sz="1800" b="1" i="1" baseline="30000" dirty="0">
                <a:latin typeface="+mn-lt"/>
              </a:rPr>
              <a:t>−1 </a:t>
            </a:r>
            <a:endParaRPr sz="1800" b="1" i="1" baseline="300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800" b="1" dirty="0">
                <a:latin typeface="+mn-lt"/>
              </a:rPr>
              <a:t>Kcal – </a:t>
            </a:r>
            <a:r>
              <a:rPr lang="cs-CZ" sz="1800" dirty="0">
                <a:latin typeface="+mn-lt"/>
              </a:rPr>
              <a:t>Energie potřebná ke zvýšení teploty </a:t>
            </a:r>
            <a:r>
              <a:rPr lang="en-US" sz="1800" dirty="0">
                <a:latin typeface="+mn-lt"/>
              </a:rPr>
              <a:t>1 kg </a:t>
            </a:r>
            <a:r>
              <a:rPr lang="cs-CZ" sz="1800" dirty="0">
                <a:latin typeface="+mn-lt"/>
              </a:rPr>
              <a:t>vody o </a:t>
            </a:r>
            <a:r>
              <a:rPr lang="en-US" sz="1800" dirty="0">
                <a:latin typeface="+mn-lt"/>
              </a:rPr>
              <a:t>1° C</a:t>
            </a:r>
            <a:endParaRPr sz="1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dirty="0">
                <a:latin typeface="+mn-lt"/>
              </a:rPr>
              <a:t>MET </a:t>
            </a:r>
            <a:r>
              <a:rPr lang="cs-CZ" sz="1800" dirty="0">
                <a:latin typeface="+mn-lt"/>
              </a:rPr>
              <a:t>může být převeden na</a:t>
            </a:r>
            <a:r>
              <a:rPr lang="en-US" sz="1800" dirty="0">
                <a:latin typeface="+mn-lt"/>
              </a:rPr>
              <a:t> kcal ∙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min</a:t>
            </a:r>
            <a:r>
              <a:rPr lang="en-US" sz="1800" baseline="30000" dirty="0">
                <a:latin typeface="+mn-lt"/>
              </a:rPr>
              <a:t>−1</a:t>
            </a:r>
            <a:r>
              <a:rPr lang="en-US" sz="1800" dirty="0">
                <a:latin typeface="+mn-lt"/>
              </a:rPr>
              <a:t> :</a:t>
            </a:r>
            <a:endParaRPr sz="2800" dirty="0"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dirty="0">
                <a:latin typeface="+mn-lt"/>
              </a:rPr>
              <a:t>	</a:t>
            </a:r>
            <a:r>
              <a:rPr lang="en-US" sz="1600" dirty="0">
                <a:latin typeface="+mn-lt"/>
              </a:rPr>
              <a:t>kcal · min</a:t>
            </a:r>
            <a:r>
              <a:rPr lang="en-US" sz="1600" baseline="30000" dirty="0">
                <a:latin typeface="+mn-lt"/>
              </a:rPr>
              <a:t>−1</a:t>
            </a:r>
            <a:r>
              <a:rPr lang="en-US" sz="1600" dirty="0">
                <a:latin typeface="+mn-lt"/>
              </a:rPr>
              <a:t> = [(MET × 3</a:t>
            </a:r>
            <a:r>
              <a:rPr lang="cs-CZ" sz="1600" dirty="0">
                <a:latin typeface="+mn-lt"/>
              </a:rPr>
              <a:t>,</a:t>
            </a:r>
            <a:r>
              <a:rPr lang="en-US" sz="1600" dirty="0">
                <a:latin typeface="+mn-lt"/>
              </a:rPr>
              <a:t>5 mL ∙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kg</a:t>
            </a:r>
            <a:r>
              <a:rPr lang="en-US" sz="1600" baseline="30000" dirty="0">
                <a:latin typeface="+mn-lt"/>
              </a:rPr>
              <a:t>−1</a:t>
            </a:r>
            <a:r>
              <a:rPr lang="en-US" sz="1600" dirty="0">
                <a:latin typeface="+mn-lt"/>
              </a:rPr>
              <a:t> ∙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min</a:t>
            </a:r>
            <a:r>
              <a:rPr lang="en-US" sz="1600" baseline="30000" dirty="0">
                <a:latin typeface="+mn-lt"/>
              </a:rPr>
              <a:t>−1</a:t>
            </a:r>
            <a:r>
              <a:rPr lang="en-US" sz="1600" dirty="0">
                <a:latin typeface="+mn-lt"/>
              </a:rPr>
              <a:t> × </a:t>
            </a:r>
            <a:r>
              <a:rPr lang="cs-CZ" sz="1600" dirty="0">
                <a:latin typeface="+mn-lt"/>
              </a:rPr>
              <a:t>tělesná hmotnost v kg</a:t>
            </a:r>
            <a:r>
              <a:rPr lang="en-US" sz="1600" dirty="0">
                <a:latin typeface="+mn-lt"/>
              </a:rPr>
              <a:t>) ÷ 	1000)] × 5</a:t>
            </a:r>
            <a:endParaRPr lang="cs-CZ" sz="1600" dirty="0"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600" dirty="0">
                <a:latin typeface="+mn-lt"/>
              </a:rPr>
              <a:t>PŘÍKLAD</a:t>
            </a:r>
            <a:r>
              <a:rPr lang="en-US" sz="1600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energetického výdeje</a:t>
            </a:r>
            <a:r>
              <a:rPr lang="en-US" sz="1600" dirty="0">
                <a:latin typeface="+mn-lt"/>
              </a:rPr>
              <a:t>: 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b="1" i="1" dirty="0">
                <a:latin typeface="+mn-lt"/>
              </a:rPr>
              <a:t>Běh</a:t>
            </a:r>
            <a:r>
              <a:rPr lang="en-US" sz="1600" b="1" i="1" dirty="0">
                <a:latin typeface="+mn-lt"/>
              </a:rPr>
              <a:t> (</a:t>
            </a:r>
            <a:r>
              <a:rPr lang="cs-CZ" sz="1600" b="1" i="1" dirty="0">
                <a:latin typeface="+mn-lt"/>
              </a:rPr>
              <a:t>při</a:t>
            </a:r>
            <a:r>
              <a:rPr lang="en-US" sz="1600" b="1" i="1" dirty="0">
                <a:latin typeface="+mn-lt"/>
              </a:rPr>
              <a:t> ~7 MET) </a:t>
            </a:r>
            <a:r>
              <a:rPr lang="cs-CZ" sz="1600" b="1" i="1" dirty="0">
                <a:latin typeface="+mn-lt"/>
              </a:rPr>
              <a:t>po dobu 30 min, </a:t>
            </a:r>
            <a:r>
              <a:rPr lang="en-US" sz="1600" b="1" i="1" dirty="0">
                <a:latin typeface="+mn-lt"/>
              </a:rPr>
              <a:t>3 d</a:t>
            </a:r>
            <a:r>
              <a:rPr lang="cs-CZ" sz="1600" b="1" i="1" dirty="0" err="1">
                <a:latin typeface="+mn-lt"/>
              </a:rPr>
              <a:t>ny</a:t>
            </a:r>
            <a:r>
              <a:rPr lang="en-US" sz="1600" b="1" i="1" dirty="0">
                <a:latin typeface="+mn-lt"/>
              </a:rPr>
              <a:t> </a:t>
            </a:r>
            <a:r>
              <a:rPr lang="cs-CZ" sz="1600" b="1" i="1" dirty="0">
                <a:latin typeface="+mn-lt"/>
              </a:rPr>
              <a:t>v týdnu pro muže o hmotnosti 50 kg</a:t>
            </a:r>
            <a:r>
              <a:rPr lang="en-US" sz="1600" b="1" i="1" dirty="0">
                <a:latin typeface="+mn-lt"/>
              </a:rPr>
              <a:t>:</a:t>
            </a:r>
            <a:endParaRPr sz="1600" b="1" i="1" dirty="0"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i="1" dirty="0">
                <a:latin typeface="+mn-lt"/>
              </a:rPr>
              <a:t>	</a:t>
            </a:r>
            <a:r>
              <a:rPr lang="en-US" sz="1600" i="1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7 MET ×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30 min ×</a:t>
            </a:r>
            <a:r>
              <a:rPr lang="en-US" sz="1400" dirty="0">
                <a:latin typeface="+mn-lt"/>
              </a:rPr>
              <a:t> </a:t>
            </a:r>
            <a:r>
              <a:rPr lang="cs-CZ" sz="1400" i="1" dirty="0">
                <a:latin typeface="+mn-lt"/>
              </a:rPr>
              <a:t>3krát týdně </a:t>
            </a:r>
            <a:r>
              <a:rPr lang="en-US" sz="1400" i="1" dirty="0">
                <a:latin typeface="+mn-lt"/>
              </a:rPr>
              <a:t>=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i="1" dirty="0">
                <a:latin typeface="+mn-lt"/>
              </a:rPr>
              <a:t>630 MET-min</a:t>
            </a:r>
            <a:r>
              <a:rPr lang="cs-CZ" sz="1400" b="1" i="1" dirty="0">
                <a:latin typeface="+mn-lt"/>
              </a:rPr>
              <a:t>/týden</a:t>
            </a:r>
            <a:endParaRPr sz="1400" b="1" i="1" baseline="30000" dirty="0"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 b="1" i="1" baseline="30000" dirty="0">
                <a:latin typeface="+mn-lt"/>
              </a:rPr>
              <a:t>	</a:t>
            </a:r>
            <a:r>
              <a:rPr lang="en-US" sz="1400" i="1" dirty="0">
                <a:latin typeface="+mn-lt"/>
              </a:rPr>
              <a:t>[(7 MET ×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3</a:t>
            </a:r>
            <a:r>
              <a:rPr lang="cs-CZ" sz="1400" i="1" dirty="0">
                <a:latin typeface="+mn-lt"/>
              </a:rPr>
              <a:t>,</a:t>
            </a:r>
            <a:r>
              <a:rPr lang="en-US" sz="1400" i="1" dirty="0">
                <a:latin typeface="+mn-lt"/>
              </a:rPr>
              <a:t>5 mL </a:t>
            </a:r>
            <a:r>
              <a:rPr lang="en-US" sz="1400" dirty="0">
                <a:latin typeface="+mn-lt"/>
              </a:rPr>
              <a:t>∙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kg</a:t>
            </a:r>
            <a:r>
              <a:rPr lang="en-US" sz="1400" baseline="30000" dirty="0">
                <a:latin typeface="+mn-lt"/>
              </a:rPr>
              <a:t>−</a:t>
            </a:r>
            <a:r>
              <a:rPr lang="en-US" sz="1400" i="1" baseline="30000" dirty="0">
                <a:latin typeface="+mn-lt"/>
              </a:rPr>
              <a:t>1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∙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min</a:t>
            </a:r>
            <a:r>
              <a:rPr lang="en-US" sz="1400" baseline="30000" dirty="0">
                <a:latin typeface="+mn-lt"/>
              </a:rPr>
              <a:t>−</a:t>
            </a:r>
            <a:r>
              <a:rPr lang="en-US" sz="1400" i="1" baseline="30000" dirty="0">
                <a:latin typeface="+mn-lt"/>
              </a:rPr>
              <a:t>1</a:t>
            </a:r>
            <a:r>
              <a:rPr lang="en-US" sz="1400" i="1" dirty="0">
                <a:latin typeface="+mn-lt"/>
              </a:rPr>
              <a:t> ×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50 kg) </a:t>
            </a:r>
            <a:r>
              <a:rPr lang="en-US" sz="1400" dirty="0">
                <a:latin typeface="+mn-lt"/>
              </a:rPr>
              <a:t>÷ </a:t>
            </a:r>
            <a:r>
              <a:rPr lang="en-US" sz="1400" i="1" dirty="0">
                <a:latin typeface="+mn-lt"/>
              </a:rPr>
              <a:t>1000)] ×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14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=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i="1" dirty="0">
                <a:latin typeface="+mn-lt"/>
              </a:rPr>
              <a:t>6</a:t>
            </a:r>
            <a:r>
              <a:rPr lang="cs-CZ" sz="1400" b="1" i="1" dirty="0">
                <a:latin typeface="+mn-lt"/>
              </a:rPr>
              <a:t>,</a:t>
            </a:r>
            <a:r>
              <a:rPr lang="en-US" sz="1400" b="1" i="1" dirty="0">
                <a:latin typeface="+mn-lt"/>
              </a:rPr>
              <a:t>125 kcal</a:t>
            </a:r>
            <a:r>
              <a:rPr lang="cs-CZ" sz="1400" b="1" i="1" dirty="0">
                <a:latin typeface="+mn-lt"/>
              </a:rPr>
              <a:t>/</a:t>
            </a:r>
            <a:r>
              <a:rPr lang="en-US" sz="1400" b="1" i="1" dirty="0">
                <a:latin typeface="+mn-lt"/>
              </a:rPr>
              <a:t>min</a:t>
            </a:r>
            <a:endParaRPr sz="1400" b="1" i="1" baseline="30000" dirty="0"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 b="1" i="1" baseline="30000" dirty="0">
                <a:latin typeface="+mn-lt"/>
              </a:rPr>
              <a:t>	</a:t>
            </a:r>
            <a:r>
              <a:rPr lang="en-US" sz="1400" i="1" dirty="0">
                <a:latin typeface="+mn-lt"/>
              </a:rPr>
              <a:t>6</a:t>
            </a:r>
            <a:r>
              <a:rPr lang="cs-CZ" sz="1400" i="1" dirty="0">
                <a:latin typeface="+mn-lt"/>
              </a:rPr>
              <a:t>,</a:t>
            </a:r>
            <a:r>
              <a:rPr lang="en-US" sz="1400" i="1" dirty="0">
                <a:latin typeface="+mn-lt"/>
              </a:rPr>
              <a:t>125 kcal </a:t>
            </a:r>
            <a:r>
              <a:rPr lang="en-US" sz="1400" dirty="0">
                <a:latin typeface="+mn-lt"/>
              </a:rPr>
              <a:t>∙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min</a:t>
            </a:r>
            <a:r>
              <a:rPr lang="en-US" sz="1400" baseline="30000" dirty="0">
                <a:latin typeface="+mn-lt"/>
              </a:rPr>
              <a:t>−</a:t>
            </a:r>
            <a:r>
              <a:rPr lang="en-US" sz="1400" i="1" baseline="30000" dirty="0">
                <a:latin typeface="+mn-lt"/>
              </a:rPr>
              <a:t>1</a:t>
            </a:r>
            <a:r>
              <a:rPr lang="en-US" sz="1400" i="1" dirty="0">
                <a:latin typeface="+mn-lt"/>
              </a:rPr>
              <a:t> ×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30 min ×</a:t>
            </a:r>
            <a:r>
              <a:rPr lang="en-US" sz="1400" dirty="0">
                <a:latin typeface="+mn-lt"/>
              </a:rPr>
              <a:t> </a:t>
            </a:r>
            <a:r>
              <a:rPr lang="cs-CZ" sz="1400" i="1" dirty="0">
                <a:latin typeface="+mn-lt"/>
              </a:rPr>
              <a:t>3krát týdně </a:t>
            </a:r>
            <a:r>
              <a:rPr lang="en-US" sz="1400" i="1" dirty="0">
                <a:latin typeface="+mn-lt"/>
              </a:rPr>
              <a:t>=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i="1" dirty="0">
                <a:latin typeface="+mn-lt"/>
              </a:rPr>
              <a:t>551.25 kcal</a:t>
            </a:r>
            <a:r>
              <a:rPr lang="cs-CZ" sz="1400" b="1" i="1" dirty="0">
                <a:latin typeface="+mn-lt"/>
              </a:rPr>
              <a:t>/týden</a:t>
            </a:r>
            <a:endParaRPr sz="2800" dirty="0">
              <a:latin typeface="+mn-lt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78" name="Google Shape;178;p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6" descr="How much physical activity do children need? | Physical Activity | DNPAO |  CD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81200"/>
            <a:ext cx="2819401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Kids Bike Size Chart: The Definitive Guide to Kids Bike Sizes + Info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2667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 descr="Safe exercise for children | healthdir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114800"/>
            <a:ext cx="6934201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6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90" name="Google Shape;190;p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Účinky fyzické aktivity</a:t>
            </a:r>
            <a:endParaRPr dirty="0">
              <a:latin typeface="+mn-lt"/>
            </a:endParaRPr>
          </a:p>
        </p:txBody>
      </p:sp>
      <p:pic>
        <p:nvPicPr>
          <p:cNvPr id="198" name="Google Shape;19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142" y="2226770"/>
            <a:ext cx="5672116" cy="3801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7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01" name="Google Shape;201;p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F91DD1F0-A348-1FF6-5DBF-A6B37C4163C7}"/>
              </a:ext>
            </a:extLst>
          </p:cNvPr>
          <p:cNvSpPr txBox="1"/>
          <p:nvPr/>
        </p:nvSpPr>
        <p:spPr>
          <a:xfrm>
            <a:off x="3329846" y="3951514"/>
            <a:ext cx="2537554" cy="461665"/>
          </a:xfrm>
          <a:prstGeom prst="rect">
            <a:avLst/>
          </a:prstGeom>
          <a:solidFill>
            <a:srgbClr val="B1E1FF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Fyzická aktivita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A51321-FC03-2F5E-BA0D-6556B1F4CF33}"/>
              </a:ext>
            </a:extLst>
          </p:cNvPr>
          <p:cNvSpPr txBox="1"/>
          <p:nvPr/>
        </p:nvSpPr>
        <p:spPr>
          <a:xfrm>
            <a:off x="2585290" y="2631943"/>
            <a:ext cx="95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EPC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18048B-9827-DA22-621E-6D992366EA00}"/>
              </a:ext>
            </a:extLst>
          </p:cNvPr>
          <p:cNvSpPr txBox="1"/>
          <p:nvPr/>
        </p:nvSpPr>
        <p:spPr>
          <a:xfrm>
            <a:off x="3613399" y="2278409"/>
            <a:ext cx="13722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Funkce endotelu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EADE04-F9B2-C821-8B08-885343AA4F56}"/>
              </a:ext>
            </a:extLst>
          </p:cNvPr>
          <p:cNvSpPr txBox="1"/>
          <p:nvPr/>
        </p:nvSpPr>
        <p:spPr>
          <a:xfrm>
            <a:off x="5181271" y="2374873"/>
            <a:ext cx="13722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Složení těla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CE94BB-A803-1732-8804-C885751099E1}"/>
              </a:ext>
            </a:extLst>
          </p:cNvPr>
          <p:cNvSpPr txBox="1"/>
          <p:nvPr/>
        </p:nvSpPr>
        <p:spPr>
          <a:xfrm>
            <a:off x="5938158" y="3278279"/>
            <a:ext cx="1758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Metabolismus lipoproteinů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13CB1C-EFCC-1E09-143A-14C266BE1A59}"/>
              </a:ext>
            </a:extLst>
          </p:cNvPr>
          <p:cNvSpPr txBox="1"/>
          <p:nvPr/>
        </p:nvSpPr>
        <p:spPr>
          <a:xfrm>
            <a:off x="5746999" y="4568984"/>
            <a:ext cx="17586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Metabolismus sacharidů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E68B2B-5A6A-8B21-6314-BA2F05F80E48}"/>
              </a:ext>
            </a:extLst>
          </p:cNvPr>
          <p:cNvSpPr txBox="1"/>
          <p:nvPr/>
        </p:nvSpPr>
        <p:spPr>
          <a:xfrm>
            <a:off x="5018315" y="5326187"/>
            <a:ext cx="25375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Viskozita a srážlivost krve</a:t>
            </a:r>
          </a:p>
          <a:p>
            <a:r>
              <a:rPr lang="cs-CZ" sz="1800" b="1" dirty="0" err="1">
                <a:solidFill>
                  <a:srgbClr val="002060"/>
                </a:solidFill>
              </a:rPr>
              <a:t>Fybrinolýza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9DD7F61-98B3-10D5-0937-F3CFA7B16B3E}"/>
              </a:ext>
            </a:extLst>
          </p:cNvPr>
          <p:cNvSpPr txBox="1"/>
          <p:nvPr/>
        </p:nvSpPr>
        <p:spPr>
          <a:xfrm>
            <a:off x="3128132" y="5504461"/>
            <a:ext cx="1731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Zánětlivé markery 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610783-1DAD-A92D-F6A0-21B023608B2D}"/>
              </a:ext>
            </a:extLst>
          </p:cNvPr>
          <p:cNvSpPr txBox="1"/>
          <p:nvPr/>
        </p:nvSpPr>
        <p:spPr>
          <a:xfrm>
            <a:off x="1246418" y="5003021"/>
            <a:ext cx="19604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 err="1">
                <a:solidFill>
                  <a:srgbClr val="002060"/>
                </a:solidFill>
              </a:rPr>
              <a:t>Neurohumorální</a:t>
            </a:r>
            <a:r>
              <a:rPr lang="cs-CZ" sz="1800" b="1" dirty="0">
                <a:solidFill>
                  <a:srgbClr val="002060"/>
                </a:solidFill>
              </a:rPr>
              <a:t> efekt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DF70549-C5AA-436F-DF1E-B633F572AD1F}"/>
              </a:ext>
            </a:extLst>
          </p:cNvPr>
          <p:cNvSpPr txBox="1"/>
          <p:nvPr/>
        </p:nvSpPr>
        <p:spPr>
          <a:xfrm>
            <a:off x="1689316" y="3037115"/>
            <a:ext cx="1372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2060"/>
                </a:solidFill>
              </a:rPr>
              <a:t>Kolaterály 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43BE50-02EE-2B48-7BF1-EA068B09D53D}"/>
              </a:ext>
            </a:extLst>
          </p:cNvPr>
          <p:cNvSpPr txBox="1"/>
          <p:nvPr/>
        </p:nvSpPr>
        <p:spPr>
          <a:xfrm>
            <a:off x="541538" y="3601444"/>
            <a:ext cx="21559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800" b="1" dirty="0">
                <a:solidFill>
                  <a:srgbClr val="002060"/>
                </a:solidFill>
              </a:rPr>
              <a:t>Elektrická stabilita vagového tonu</a:t>
            </a:r>
            <a:endParaRPr lang="en-GB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dirty="0">
                <a:latin typeface="+mn-lt"/>
              </a:rPr>
              <a:t>Účinky fyzické aktivity</a:t>
            </a:r>
            <a:endParaRPr dirty="0">
              <a:latin typeface="+mn-lt"/>
            </a:endParaRPr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9" name="Google Shape;209;p8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75" y="2104715"/>
            <a:ext cx="8113775" cy="4300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8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11" name="Google Shape;211;p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DC64D2-82CF-BEA7-DEA9-58B4B761A27F}"/>
              </a:ext>
            </a:extLst>
          </p:cNvPr>
          <p:cNvSpPr txBox="1"/>
          <p:nvPr/>
        </p:nvSpPr>
        <p:spPr>
          <a:xfrm>
            <a:off x="957543" y="3558680"/>
            <a:ext cx="2667121" cy="769441"/>
          </a:xfrm>
          <a:prstGeom prst="rect">
            <a:avLst/>
          </a:prstGeom>
          <a:solidFill>
            <a:srgbClr val="58BBCA"/>
          </a:solidFill>
        </p:spPr>
        <p:txBody>
          <a:bodyPr wrap="square" rtlCol="0">
            <a:spAutoFit/>
          </a:bodyPr>
          <a:lstStyle/>
          <a:p>
            <a:r>
              <a:rPr lang="cs-CZ" sz="1100" b="1" dirty="0"/>
              <a:t>Tělesné zdraví </a:t>
            </a:r>
          </a:p>
          <a:p>
            <a:r>
              <a:rPr lang="cs-CZ" sz="1100" dirty="0"/>
              <a:t>	+zdravé srdce</a:t>
            </a:r>
          </a:p>
          <a:p>
            <a:r>
              <a:rPr lang="cs-CZ" sz="1100" dirty="0"/>
              <a:t>	-krevní tlak</a:t>
            </a:r>
          </a:p>
          <a:p>
            <a:r>
              <a:rPr lang="cs-CZ" sz="1100" dirty="0"/>
              <a:t>	-riziko rakoviny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5C43BA-6451-FBB7-9A20-80A7931762EC}"/>
              </a:ext>
            </a:extLst>
          </p:cNvPr>
          <p:cNvSpPr txBox="1"/>
          <p:nvPr/>
        </p:nvSpPr>
        <p:spPr>
          <a:xfrm>
            <a:off x="957544" y="2817045"/>
            <a:ext cx="2667121" cy="769441"/>
          </a:xfrm>
          <a:prstGeom prst="rect">
            <a:avLst/>
          </a:prstGeom>
          <a:solidFill>
            <a:srgbClr val="E93721"/>
          </a:solidFill>
        </p:spPr>
        <p:txBody>
          <a:bodyPr wrap="square" rtlCol="0">
            <a:spAutoFit/>
          </a:bodyPr>
          <a:lstStyle/>
          <a:p>
            <a:r>
              <a:rPr lang="cs-CZ" sz="1100" b="1" dirty="0"/>
              <a:t>Tělesná zdatnost</a:t>
            </a:r>
          </a:p>
          <a:p>
            <a:r>
              <a:rPr lang="cs-CZ" sz="1100" dirty="0"/>
              <a:t>	+motorické dovednosti</a:t>
            </a:r>
          </a:p>
          <a:p>
            <a:r>
              <a:rPr lang="cs-CZ" sz="1100" dirty="0"/>
              <a:t>	+pružnost</a:t>
            </a:r>
          </a:p>
          <a:p>
            <a:pPr lvl="2"/>
            <a:r>
              <a:rPr lang="cs-CZ" sz="1100" dirty="0"/>
              <a:t>	+složení těla</a:t>
            </a:r>
            <a:endParaRPr lang="en-GB" sz="11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F40BE3-0042-9143-59A5-DEF8517D1F3B}"/>
              </a:ext>
            </a:extLst>
          </p:cNvPr>
          <p:cNvSpPr txBox="1"/>
          <p:nvPr/>
        </p:nvSpPr>
        <p:spPr>
          <a:xfrm>
            <a:off x="957543" y="4264278"/>
            <a:ext cx="2667121" cy="769441"/>
          </a:xfrm>
          <a:prstGeom prst="rect">
            <a:avLst/>
          </a:prstGeom>
          <a:solidFill>
            <a:srgbClr val="EEC918"/>
          </a:solidFill>
        </p:spPr>
        <p:txBody>
          <a:bodyPr wrap="square" rtlCol="0">
            <a:spAutoFit/>
          </a:bodyPr>
          <a:lstStyle/>
          <a:p>
            <a:r>
              <a:rPr lang="cs-CZ" sz="1100" b="1" dirty="0"/>
              <a:t>Psychické zdraví </a:t>
            </a:r>
          </a:p>
          <a:p>
            <a:r>
              <a:rPr lang="cs-CZ" sz="1100" dirty="0"/>
              <a:t>	-stres</a:t>
            </a:r>
          </a:p>
          <a:p>
            <a:r>
              <a:rPr lang="cs-CZ" sz="1100" dirty="0"/>
              <a:t>	+sebevědomí</a:t>
            </a:r>
          </a:p>
          <a:p>
            <a:r>
              <a:rPr lang="cs-CZ" sz="1100" dirty="0"/>
              <a:t>	+nálada</a:t>
            </a:r>
            <a:endParaRPr lang="en-GB" sz="11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B2579F4-63BF-8796-DB6D-BC7F8D8F56FB}"/>
              </a:ext>
            </a:extLst>
          </p:cNvPr>
          <p:cNvSpPr txBox="1"/>
          <p:nvPr/>
        </p:nvSpPr>
        <p:spPr>
          <a:xfrm>
            <a:off x="957543" y="4989120"/>
            <a:ext cx="2667121" cy="769441"/>
          </a:xfrm>
          <a:prstGeom prst="rect">
            <a:avLst/>
          </a:prstGeom>
          <a:solidFill>
            <a:srgbClr val="E93721"/>
          </a:solidFill>
        </p:spPr>
        <p:txBody>
          <a:bodyPr wrap="square" rtlCol="0">
            <a:spAutoFit/>
          </a:bodyPr>
          <a:lstStyle/>
          <a:p>
            <a:r>
              <a:rPr lang="cs-CZ" sz="1100" b="1" dirty="0"/>
              <a:t>Sociální dovednosti </a:t>
            </a:r>
          </a:p>
          <a:p>
            <a:r>
              <a:rPr lang="cs-CZ" sz="1100" dirty="0"/>
              <a:t>	-izolovanost</a:t>
            </a:r>
          </a:p>
          <a:p>
            <a:r>
              <a:rPr lang="cs-CZ" sz="1100" dirty="0"/>
              <a:t>	+sportovní chování</a:t>
            </a:r>
          </a:p>
          <a:p>
            <a:r>
              <a:rPr lang="cs-CZ" sz="1100" dirty="0"/>
              <a:t>	+společenské vazby</a:t>
            </a:r>
            <a:endParaRPr lang="en-GB" sz="11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3D2C9A-D48A-0C7E-2392-BF42DD6B0A86}"/>
              </a:ext>
            </a:extLst>
          </p:cNvPr>
          <p:cNvSpPr txBox="1"/>
          <p:nvPr/>
        </p:nvSpPr>
        <p:spPr>
          <a:xfrm>
            <a:off x="957544" y="5711511"/>
            <a:ext cx="2667120" cy="769441"/>
          </a:xfrm>
          <a:prstGeom prst="rect">
            <a:avLst/>
          </a:prstGeom>
          <a:solidFill>
            <a:srgbClr val="58BBCA"/>
          </a:solidFill>
        </p:spPr>
        <p:txBody>
          <a:bodyPr wrap="square" rtlCol="0">
            <a:spAutoFit/>
          </a:bodyPr>
          <a:lstStyle/>
          <a:p>
            <a:r>
              <a:rPr lang="cs-CZ" sz="1100" b="1" dirty="0"/>
              <a:t>Kognitivní dovednosti</a:t>
            </a:r>
          </a:p>
          <a:p>
            <a:r>
              <a:rPr lang="cs-CZ" sz="1100" dirty="0"/>
              <a:t> 	+pozornost</a:t>
            </a:r>
          </a:p>
          <a:p>
            <a:r>
              <a:rPr lang="cs-CZ" sz="1100" dirty="0"/>
              <a:t>	+školní výsledky</a:t>
            </a:r>
          </a:p>
          <a:p>
            <a:r>
              <a:rPr lang="cs-CZ" sz="1100" dirty="0"/>
              <a:t>	+chování</a:t>
            </a:r>
            <a:endParaRPr lang="en-GB" sz="11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5A977D-79FE-858F-72D9-D2963808A6C1}"/>
              </a:ext>
            </a:extLst>
          </p:cNvPr>
          <p:cNvSpPr txBox="1"/>
          <p:nvPr/>
        </p:nvSpPr>
        <p:spPr>
          <a:xfrm>
            <a:off x="957545" y="2094777"/>
            <a:ext cx="2667121" cy="769441"/>
          </a:xfrm>
          <a:prstGeom prst="rect">
            <a:avLst/>
          </a:prstGeom>
          <a:solidFill>
            <a:srgbClr val="EEC918"/>
          </a:solidFill>
        </p:spPr>
        <p:txBody>
          <a:bodyPr wrap="square" rtlCol="0">
            <a:spAutoFit/>
          </a:bodyPr>
          <a:lstStyle/>
          <a:p>
            <a:r>
              <a:rPr lang="cs-CZ" sz="1100" b="1" dirty="0"/>
              <a:t>Zdravý životní styl</a:t>
            </a:r>
          </a:p>
          <a:p>
            <a:r>
              <a:rPr lang="cs-CZ" sz="1100" dirty="0"/>
              <a:t>	+stravovací návyky</a:t>
            </a:r>
          </a:p>
          <a:p>
            <a:r>
              <a:rPr lang="cs-CZ" sz="1100" dirty="0"/>
              <a:t>	+kvalita spánku</a:t>
            </a:r>
          </a:p>
          <a:p>
            <a:r>
              <a:rPr lang="cs-CZ" sz="1100" dirty="0"/>
              <a:t>	-kouření</a:t>
            </a:r>
            <a:endParaRPr lang="en-GB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3200" dirty="0">
                <a:latin typeface="+mn-lt"/>
              </a:rPr>
              <a:t>Fyzická aktivita </a:t>
            </a:r>
            <a:r>
              <a:rPr lang="en-US" sz="3200" dirty="0">
                <a:latin typeface="+mn-lt"/>
              </a:rPr>
              <a:t>– </a:t>
            </a:r>
            <a:r>
              <a:rPr lang="cs-CZ" sz="3200" dirty="0">
                <a:latin typeface="+mn-lt"/>
              </a:rPr>
              <a:t>obecná doporučení</a:t>
            </a:r>
            <a:endParaRPr sz="3200" dirty="0">
              <a:latin typeface="+mn-lt"/>
            </a:endParaRPr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380999" y="1905000"/>
            <a:ext cx="8620957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1800" b="1" dirty="0">
                <a:latin typeface="+mn-lt"/>
              </a:rPr>
              <a:t>Globální doporučení týkající se fyzické aktivity pro zdraví</a:t>
            </a:r>
            <a:r>
              <a:rPr lang="en-US" sz="1800" b="1" dirty="0">
                <a:latin typeface="+mn-lt"/>
              </a:rPr>
              <a:t>, WHO, 2011 </a:t>
            </a:r>
            <a:endParaRPr sz="24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latin typeface="+mn-lt"/>
              </a:rPr>
              <a:t> </a:t>
            </a:r>
            <a:r>
              <a:rPr lang="cs-CZ" sz="1800" u="sng" dirty="0">
                <a:latin typeface="+mn-lt"/>
              </a:rPr>
              <a:t>fyzická aktivita by neměla být zaměňována za sport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dirty="0">
                <a:latin typeface="+mn-lt"/>
              </a:rPr>
              <a:t>zahrnuje sport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cvičení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herní aktivity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chůzi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vykonávání domácích prací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u="sng" dirty="0">
                <a:latin typeface="+mn-lt"/>
              </a:rPr>
              <a:t>fyzická aktivita střední a vysoké intenzity </a:t>
            </a:r>
            <a:endParaRPr sz="2800" dirty="0">
              <a:latin typeface="+mn-lt"/>
            </a:endParaRPr>
          </a:p>
          <a:p>
            <a:pPr indent="-152400" algn="just">
              <a:spcBef>
                <a:spcPts val="0"/>
              </a:spcBef>
              <a:buFont typeface="Noto Sans Symbols"/>
              <a:buChar char="✔"/>
            </a:pPr>
            <a:r>
              <a:rPr lang="cs-CZ" sz="1600" dirty="0">
                <a:latin typeface="+mn-lt"/>
              </a:rPr>
              <a:t>„s jakým úsilím člověk vykonává fyzickou aktivitu“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dirty="0">
                <a:latin typeface="+mn-lt"/>
              </a:rPr>
              <a:t>aktivity střední intenzity</a:t>
            </a:r>
            <a:r>
              <a:rPr lang="en-US" sz="1600" dirty="0">
                <a:latin typeface="+mn-lt"/>
              </a:rPr>
              <a:t>: e.g. </a:t>
            </a:r>
            <a:r>
              <a:rPr lang="cs-CZ" sz="1600" dirty="0">
                <a:latin typeface="+mn-lt"/>
              </a:rPr>
              <a:t>tanec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rychlá chůze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domácí práce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dirty="0">
                <a:latin typeface="+mn-lt"/>
              </a:rPr>
              <a:t>aktivity s vysokou intenzitou</a:t>
            </a:r>
            <a:r>
              <a:rPr lang="en-US" sz="1600" dirty="0">
                <a:latin typeface="+mn-lt"/>
              </a:rPr>
              <a:t>: e.g. </a:t>
            </a:r>
            <a:r>
              <a:rPr lang="cs-CZ" sz="1600" dirty="0">
                <a:latin typeface="+mn-lt"/>
              </a:rPr>
              <a:t>běh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rychlá jízda na kole</a:t>
            </a:r>
            <a:r>
              <a:rPr lang="en-US" sz="1600" dirty="0">
                <a:latin typeface="+mn-lt"/>
              </a:rPr>
              <a:t>, </a:t>
            </a:r>
            <a:r>
              <a:rPr lang="cs-CZ" sz="1600" dirty="0">
                <a:latin typeface="+mn-lt"/>
              </a:rPr>
              <a:t>rychlé plavání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u="sng" dirty="0">
                <a:latin typeface="+mn-lt"/>
              </a:rPr>
              <a:t>rozložení fyzické aktivity během týdne 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dirty="0">
                <a:latin typeface="+mn-lt"/>
              </a:rPr>
              <a:t>splnění cíle 60 minut denně nebo 150 minut za týden prováděním aktivit ve více kratších intervalech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s-CZ" sz="1800" u="sng" dirty="0">
                <a:latin typeface="+mn-lt"/>
              </a:rPr>
              <a:t>alespoň nějaká fyzická aktivita je lepší něž žádná </a:t>
            </a:r>
            <a:endParaRPr sz="2800" dirty="0">
              <a:latin typeface="+mn-lt"/>
            </a:endParaRP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s-CZ" sz="1600" dirty="0">
                <a:latin typeface="+mn-lt"/>
              </a:rPr>
              <a:t>další pozitivní účinky na zdraví při vyšší aktivitě </a:t>
            </a:r>
            <a:endParaRPr sz="2800" dirty="0">
              <a:latin typeface="+mn-l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u="sng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</p:txBody>
      </p:sp>
      <p:grpSp>
        <p:nvGrpSpPr>
          <p:cNvPr id="219" name="Google Shape;219;p9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20" name="Google Shape;220;p9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2101</Words>
  <Application>Microsoft Office PowerPoint</Application>
  <PresentationFormat>Předvádění na obrazovce (4:3)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Calibri</vt:lpstr>
      <vt:lpstr>Freestyle Script</vt:lpstr>
      <vt:lpstr>Noto Sans Symbols</vt:lpstr>
      <vt:lpstr>Arial</vt:lpstr>
      <vt:lpstr>Wingdings</vt:lpstr>
      <vt:lpstr>Barlow SemiBold</vt:lpstr>
      <vt:lpstr>Office Theme</vt:lpstr>
      <vt:lpstr> Pohybová terapie  při léčbě obezity – definice, význam a použití   Sanja Mazić, Danka Sinadinović, Stevan Mijomanović, Irena Aleksić-Hajduković</vt:lpstr>
      <vt:lpstr>Projekt číslo: 2021-1-RO01- KA220-HED-38B739A3</vt:lpstr>
      <vt:lpstr>Definice pojmů</vt:lpstr>
      <vt:lpstr>Definice pojmů</vt:lpstr>
      <vt:lpstr>Definice pojmů</vt:lpstr>
      <vt:lpstr>Prezentace aplikace PowerPoint</vt:lpstr>
      <vt:lpstr>Účinky fyzické aktivity</vt:lpstr>
      <vt:lpstr>Účinky fyzické aktivity</vt:lpstr>
      <vt:lpstr>Fyzická aktivita – obecná doporučení</vt:lpstr>
      <vt:lpstr>Doporučení pro děti od 5 do 17 let</vt:lpstr>
      <vt:lpstr>Fyzická aktivita – doporučení pro děti a nadváhou a obézní děti</vt:lpstr>
      <vt:lpstr>Fyzická aktivita – doporučení pro děti a nadváhou a obézní děti</vt:lpstr>
      <vt:lpstr>Fyzická aktivita – doporučení pro děti a nadváhou a obézní děti</vt:lpstr>
      <vt:lpstr>Pravidlo FITT</vt:lpstr>
      <vt:lpstr>Příklady</vt:lpstr>
      <vt:lpstr>Výpočet - Spálené kalorie během cvičení</vt:lpstr>
      <vt:lpstr>Pravidlo FITT</vt:lpstr>
      <vt:lpstr>Typy pohybových aktivit</vt:lpstr>
      <vt:lpstr>Typy pohybových aktivit</vt:lpstr>
      <vt:lpstr>Typy pohybových aktivit</vt:lpstr>
      <vt:lpstr>Tipy pro realizaci</vt:lpstr>
      <vt:lpstr>Výsledky</vt:lpstr>
      <vt:lpstr>Prezentace aplikace PowerPoint</vt:lpstr>
      <vt:lpstr>Použité zdroje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therapy  in treating obesity – definition, significance and application  Sanja Mazić·Danka Sinadinović· Stevan Mijomanović· Irena Aleksić-Hajduković</dc:title>
  <dc:creator>Korisnik</dc:creator>
  <cp:lastModifiedBy>Merz Lukas</cp:lastModifiedBy>
  <cp:revision>37</cp:revision>
  <dcterms:created xsi:type="dcterms:W3CDTF">2022-10-29T12:02:35Z</dcterms:created>
  <dcterms:modified xsi:type="dcterms:W3CDTF">2023-07-14T10:29:25Z</dcterms:modified>
</cp:coreProperties>
</file>