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1C_E2ADB1DC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61" r:id="rId4"/>
    <p:sldId id="279" r:id="rId5"/>
    <p:sldId id="280" r:id="rId6"/>
    <p:sldId id="281" r:id="rId7"/>
    <p:sldId id="282" r:id="rId8"/>
    <p:sldId id="283" r:id="rId9"/>
    <p:sldId id="284" r:id="rId10"/>
    <p:sldId id="288" r:id="rId11"/>
    <p:sldId id="289" r:id="rId12"/>
    <p:sldId id="294" r:id="rId13"/>
    <p:sldId id="290" r:id="rId14"/>
    <p:sldId id="291" r:id="rId15"/>
    <p:sldId id="292" r:id="rId16"/>
    <p:sldId id="285" r:id="rId17"/>
    <p:sldId id="286" r:id="rId18"/>
    <p:sldId id="287" r:id="rId19"/>
  </p:sldIdLst>
  <p:sldSz cx="9144000" cy="5143500" type="screen16x9"/>
  <p:notesSz cx="6858000" cy="9144000"/>
  <p:embeddedFontLst>
    <p:embeddedFont>
      <p:font typeface="Barlow Light" panose="00000400000000000000" pitchFamily="2" charset="0"/>
      <p:regular r:id="rId21"/>
      <p:bold r:id="rId22"/>
      <p:italic r:id="rId23"/>
      <p:boldItalic r:id="rId24"/>
    </p:embeddedFont>
    <p:embeddedFont>
      <p:font typeface="Barlow SemiBold" panose="00000700000000000000" pitchFamily="2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erriweather" panose="000005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75A48A-7C33-98ED-DAE2-B30B811D1D55}" name="Merz Lukas" initials="ML" userId="Merz Luka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/Relationships>
</file>

<file path=ppt/comments/modernComment_11C_E2ADB1D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5DE18B7-C33B-4371-BA29-A4711E469B30}" authorId="{B575A48A-7C33-98ED-DAE2-B30B811D1D55}" created="2023-05-04T19:22:40.24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03034076" sldId="284"/>
      <ac:spMk id="3" creationId="{AA1E102F-B519-56F6-45FE-C0582D6479E0}"/>
    </ac:deMkLst>
    <p188:txBody>
      <a:bodyPr/>
      <a:lstStyle/>
      <a:p>
        <a:r>
          <a:rPr lang="cs-CZ"/>
          <a:t>We suggest including also glycemic load and list examples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C_E2ADB1DC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539552" y="3219822"/>
            <a:ext cx="6480720" cy="13681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br>
              <a:rPr lang="en" sz="2000" dirty="0">
                <a:solidFill>
                  <a:schemeClr val="bg1"/>
                </a:solidFill>
              </a:rPr>
            </a:br>
            <a:r>
              <a:rPr lang="sr-Latn-RS" sz="2000" dirty="0">
                <a:solidFill>
                  <a:schemeClr val="bg1"/>
                </a:solidFill>
              </a:rPr>
              <a:t>Preporučena ishrana za gojazne ili pacijente sa viškom kilograma sa</a:t>
            </a:r>
            <a:r>
              <a:rPr lang="en-GB" sz="2000" dirty="0"/>
              <a:t> CD </a:t>
            </a:r>
            <a:r>
              <a:rPr lang="sr-Latn-RS" sz="2000" dirty="0"/>
              <a:t>tipa 2 koji treba da smanje težinu</a:t>
            </a:r>
            <a:br>
              <a:rPr lang="sr-Latn-RS" sz="2000" dirty="0"/>
            </a:br>
            <a:r>
              <a:rPr lang="sr-Latn-RS" sz="2000" dirty="0"/>
              <a:t>Autori</a:t>
            </a:r>
            <a:r>
              <a:rPr lang="lt-LT" sz="2000" dirty="0"/>
              <a:t>: Aelita Skarbaliene, Akvile Sendriute</a:t>
            </a:r>
            <a:endParaRPr sz="2000" dirty="0"/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 dirty="0">
                <a:solidFill>
                  <a:schemeClr val="accent2"/>
                </a:solidFill>
              </a:rPr>
              <a:t>Connected 4 Health</a:t>
            </a:r>
            <a:endParaRPr lang="it-IT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5D6A2-B185-4780-3FC4-47867DAD2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0" i="0" dirty="0">
                <a:solidFill>
                  <a:schemeClr val="bg1"/>
                </a:solidFill>
                <a:effectLst/>
                <a:latin typeface="FS Albert Extra Bold"/>
              </a:rPr>
              <a:t>Tabela glikemijskog indeksa za najčešće prehrambene proizvode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E13C8-1A35-BE8F-046D-73923635E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sr-Latn-RS" sz="2000" dirty="0"/>
              <a:t>Vrednosti</a:t>
            </a:r>
            <a:r>
              <a:rPr lang="en-GB" sz="2000" dirty="0"/>
              <a:t> GI </a:t>
            </a:r>
            <a:r>
              <a:rPr lang="sr-Latn-RS" sz="2000" dirty="0"/>
              <a:t>mogu da se razlože na tri nivoa. Hrana sa niskim </a:t>
            </a:r>
            <a:r>
              <a:rPr lang="en-GB" sz="2000" dirty="0"/>
              <a:t>GI </a:t>
            </a:r>
            <a:r>
              <a:rPr lang="sr-Latn-RS" sz="2000" dirty="0"/>
              <a:t>je hrana koji neće povećati nivo šećera u krvi kao hrana sa srednjim ili visokim </a:t>
            </a:r>
            <a:r>
              <a:rPr lang="en-GB" sz="2000" dirty="0"/>
              <a:t>GI.1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r-Latn-RS" sz="2000" b="1" dirty="0"/>
              <a:t>Nizak </a:t>
            </a:r>
            <a:r>
              <a:rPr lang="en-GB" sz="2000" b="1" dirty="0"/>
              <a:t>GI</a:t>
            </a:r>
            <a:r>
              <a:rPr lang="en-GB" sz="2000" dirty="0"/>
              <a:t>: 55 </a:t>
            </a:r>
            <a:r>
              <a:rPr lang="sr-Latn-RS" sz="2000" dirty="0"/>
              <a:t>ili manje </a:t>
            </a:r>
            <a:endParaRPr lang="en-GB" sz="2000" dirty="0"/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r-Latn-RS" sz="2000" b="1" dirty="0"/>
              <a:t>Srednji</a:t>
            </a:r>
            <a:r>
              <a:rPr lang="en-GB" sz="2000" b="1" dirty="0"/>
              <a:t> GI</a:t>
            </a:r>
            <a:r>
              <a:rPr lang="en-GB" sz="2000" dirty="0"/>
              <a:t>: 56 </a:t>
            </a:r>
            <a:r>
              <a:rPr lang="sr-Latn-RS" sz="2000" dirty="0"/>
              <a:t>d</a:t>
            </a:r>
            <a:r>
              <a:rPr lang="en-GB" sz="2000" dirty="0"/>
              <a:t>o 69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r-Latn-RS" sz="2000" b="1" dirty="0"/>
              <a:t>Visok</a:t>
            </a:r>
            <a:r>
              <a:rPr lang="en-GB" sz="2000" b="1" dirty="0"/>
              <a:t> GI</a:t>
            </a:r>
            <a:r>
              <a:rPr lang="en-GB" sz="2000" dirty="0"/>
              <a:t>: 70 </a:t>
            </a:r>
            <a:r>
              <a:rPr lang="sr-Latn-RS" sz="2000" dirty="0"/>
              <a:t>d</a:t>
            </a:r>
            <a:r>
              <a:rPr lang="en-GB" sz="2000" dirty="0"/>
              <a:t>o 100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CC762-BF7F-4555-C5E6-88A74EDE01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2870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A5A6-9E5F-2882-9D44-64DE2E96F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Hrana sa niskim 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GI (55 </a:t>
            </a:r>
            <a:r>
              <a:rPr lang="sr-Latn-RS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ili manje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827DB-96EB-0964-27B1-45FAE367D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A2B23-76AA-BA43-B877-7BF7E48B73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D13822-C7D0-439A-1801-792322E8D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957814"/>
              </p:ext>
            </p:extLst>
          </p:nvPr>
        </p:nvGraphicFramePr>
        <p:xfrm>
          <a:off x="858987" y="1703944"/>
          <a:ext cx="6268738" cy="2829400"/>
        </p:xfrm>
        <a:graphic>
          <a:graphicData uri="http://schemas.openxmlformats.org/drawingml/2006/table">
            <a:tbl>
              <a:tblPr/>
              <a:tblGrid>
                <a:gridCol w="3134369">
                  <a:extLst>
                    <a:ext uri="{9D8B030D-6E8A-4147-A177-3AD203B41FA5}">
                      <a16:colId xmlns:a16="http://schemas.microsoft.com/office/drawing/2014/main" val="202588470"/>
                    </a:ext>
                  </a:extLst>
                </a:gridCol>
                <a:gridCol w="3134369">
                  <a:extLst>
                    <a:ext uri="{9D8B030D-6E8A-4147-A177-3AD203B41FA5}">
                      <a16:colId xmlns:a16="http://schemas.microsoft.com/office/drawing/2014/main" val="543240727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sr-Latn-RS" sz="1300" b="0" dirty="0">
                          <a:effectLst/>
                        </a:rPr>
                        <a:t>Jabuka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36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60615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sr-Latn-RS" sz="1300" b="0" dirty="0">
                          <a:effectLst/>
                        </a:rPr>
                        <a:t>Sok od jabuke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41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818227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Banana</a:t>
                      </a: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51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614283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sr-Latn-RS" sz="1300" b="0" dirty="0">
                          <a:effectLst/>
                        </a:rPr>
                        <a:t>Ječam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28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096869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</a:t>
                      </a:r>
                      <a:r>
                        <a:rPr lang="sr-Latn-RS" sz="1300" b="0" dirty="0">
                          <a:effectLst/>
                        </a:rPr>
                        <a:t>Šargarepe, barene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39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97323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</a:t>
                      </a:r>
                      <a:r>
                        <a:rPr lang="sr-Latn-RS" sz="1300" b="0" dirty="0">
                          <a:effectLst/>
                        </a:rPr>
                        <a:t>Čapati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52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880682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</a:t>
                      </a:r>
                      <a:r>
                        <a:rPr lang="sr-Latn-RS" sz="1300" b="0" dirty="0">
                          <a:effectLst/>
                        </a:rPr>
                        <a:t>Naut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28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310135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sr-Latn-RS" sz="1300" b="0" dirty="0">
                          <a:effectLst/>
                        </a:rPr>
                        <a:t>Čokolada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40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370713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sr-Latn-RS" sz="1300" b="0" dirty="0">
                          <a:effectLst/>
                        </a:rPr>
                        <a:t>Urme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42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589612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</a:t>
                      </a:r>
                      <a:r>
                        <a:rPr lang="sr-Latn-RS" sz="1300" b="0" dirty="0">
                          <a:effectLst/>
                        </a:rPr>
                        <a:t>Sladoled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51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853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728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0D18-94E6-9341-F2DC-E5C13AB9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27" y="465358"/>
            <a:ext cx="6757800" cy="919500"/>
          </a:xfrm>
        </p:spPr>
        <p:txBody>
          <a:bodyPr/>
          <a:lstStyle/>
          <a:p>
            <a:r>
              <a:rPr lang="sr-Latn-RS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Hrana sa niskim 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GI (55 </a:t>
            </a:r>
            <a:r>
              <a:rPr lang="sr-Latn-RS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ili manje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3A50D-188F-C0EC-684A-175664B32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EBE70-E19B-2281-5334-8E43DD4154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395937-DDE5-FEE2-2169-AE9ABAA8C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234159"/>
              </p:ext>
            </p:extLst>
          </p:nvPr>
        </p:nvGraphicFramePr>
        <p:xfrm>
          <a:off x="899592" y="1491630"/>
          <a:ext cx="5705740" cy="3056964"/>
        </p:xfrm>
        <a:graphic>
          <a:graphicData uri="http://schemas.openxmlformats.org/drawingml/2006/table">
            <a:tbl>
              <a:tblPr/>
              <a:tblGrid>
                <a:gridCol w="2852870">
                  <a:extLst>
                    <a:ext uri="{9D8B030D-6E8A-4147-A177-3AD203B41FA5}">
                      <a16:colId xmlns:a16="http://schemas.microsoft.com/office/drawing/2014/main" val="3545376725"/>
                    </a:ext>
                  </a:extLst>
                </a:gridCol>
                <a:gridCol w="2852870">
                  <a:extLst>
                    <a:ext uri="{9D8B030D-6E8A-4147-A177-3AD203B41FA5}">
                      <a16:colId xmlns:a16="http://schemas.microsoft.com/office/drawing/2014/main" val="1903094817"/>
                    </a:ext>
                  </a:extLst>
                </a:gridCol>
              </a:tblGrid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sr-Latn-RS" sz="1100" b="0" dirty="0">
                          <a:effectLst/>
                        </a:rPr>
                        <a:t>Pasulj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24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636107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sr-Latn-RS" sz="1100" b="0" dirty="0">
                          <a:effectLst/>
                        </a:rPr>
                        <a:t>Sočivo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32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871554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Mango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51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58444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sr-Latn-RS" sz="1100" b="0" dirty="0">
                          <a:effectLst/>
                        </a:rPr>
                        <a:t>Pomorandža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43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254121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sr-Latn-RS" sz="1100" b="0" dirty="0">
                          <a:effectLst/>
                        </a:rPr>
                        <a:t>Dok od pomorandže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50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53757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sr-Latn-RS" sz="1100" b="0" dirty="0">
                          <a:effectLst/>
                        </a:rPr>
                        <a:t>Breskve, iz konzerve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43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768470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Plant</a:t>
                      </a:r>
                      <a:r>
                        <a:rPr lang="sr-Latn-RS" sz="1100" b="0" dirty="0">
                          <a:effectLst/>
                        </a:rPr>
                        <a:t>ejn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55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721359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sr-Latn-RS" sz="1100" b="0" dirty="0">
                          <a:effectLst/>
                        </a:rPr>
                        <a:t>Pirinčani rezanci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53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63937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sr-Latn-RS" sz="1100" b="0" dirty="0">
                          <a:effectLst/>
                        </a:rPr>
                        <a:t>Ovsene rolnice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55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688708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sr-Latn-RS" sz="1100" b="0" dirty="0">
                          <a:effectLst/>
                        </a:rPr>
                        <a:t>Obrano mleko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37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158622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sr-Latn-RS" sz="1100" b="0" dirty="0">
                          <a:effectLst/>
                        </a:rPr>
                        <a:t>Soja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16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869944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sr-Latn-RS" sz="1100" b="0" dirty="0">
                          <a:effectLst/>
                        </a:rPr>
                        <a:t>Sojino mleko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34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236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490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CC11-9589-0A03-3689-732E790C2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86" y="411510"/>
            <a:ext cx="6825378" cy="919500"/>
          </a:xfrm>
        </p:spPr>
        <p:txBody>
          <a:bodyPr/>
          <a:lstStyle/>
          <a:p>
            <a:r>
              <a:rPr lang="sr-Latn-RS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Hrana sa niskim 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GI (55 </a:t>
            </a:r>
            <a:r>
              <a:rPr lang="sr-Latn-RS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ili manje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E17F6-0617-5C52-2CE7-3B682C5AF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DFC7D-568A-4015-8D3C-0E5D441742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5DE4AA-E9E2-3F59-9948-CD5004DA3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501141"/>
              </p:ext>
            </p:extLst>
          </p:nvPr>
        </p:nvGraphicFramePr>
        <p:xfrm>
          <a:off x="858987" y="1703944"/>
          <a:ext cx="6268738" cy="2829400"/>
        </p:xfrm>
        <a:graphic>
          <a:graphicData uri="http://schemas.openxmlformats.org/drawingml/2006/table">
            <a:tbl>
              <a:tblPr/>
              <a:tblGrid>
                <a:gridCol w="3134369">
                  <a:extLst>
                    <a:ext uri="{9D8B030D-6E8A-4147-A177-3AD203B41FA5}">
                      <a16:colId xmlns:a16="http://schemas.microsoft.com/office/drawing/2014/main" val="1608532930"/>
                    </a:ext>
                  </a:extLst>
                </a:gridCol>
                <a:gridCol w="3134369">
                  <a:extLst>
                    <a:ext uri="{9D8B030D-6E8A-4147-A177-3AD203B41FA5}">
                      <a16:colId xmlns:a16="http://schemas.microsoft.com/office/drawing/2014/main" val="3822533319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sr-Latn-RS" sz="1300" b="0" dirty="0">
                          <a:effectLst/>
                        </a:rPr>
                        <a:t>Špagete od belog brašna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49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650233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</a:t>
                      </a:r>
                      <a:r>
                        <a:rPr lang="sr-Latn-RS" sz="1300" b="0" dirty="0">
                          <a:effectLst/>
                        </a:rPr>
                        <a:t>Špagete, integralne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48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172254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</a:t>
                      </a:r>
                      <a:r>
                        <a:rPr lang="sr-Latn-RS" sz="1300" b="0" dirty="0">
                          <a:effectLst/>
                        </a:rPr>
                        <a:t>Hleb od punog zrna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53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869129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</a:t>
                      </a:r>
                      <a:r>
                        <a:rPr lang="sr-Latn-RS" sz="1300" b="0" dirty="0">
                          <a:effectLst/>
                        </a:rPr>
                        <a:t>Džem od jagoda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49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207025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</a:t>
                      </a:r>
                      <a:r>
                        <a:rPr lang="sr-Latn-RS" sz="1300" b="0" dirty="0">
                          <a:effectLst/>
                        </a:rPr>
                        <a:t>Slatki kukuruz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52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751904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Taro, </a:t>
                      </a:r>
                      <a:r>
                        <a:rPr lang="sr-Latn-RS" sz="1300" b="0" dirty="0">
                          <a:effectLst/>
                        </a:rPr>
                        <a:t>baren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53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903379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</a:t>
                      </a:r>
                      <a:r>
                        <a:rPr lang="en-GB" sz="1300" b="0" dirty="0" err="1">
                          <a:effectLst/>
                        </a:rPr>
                        <a:t>Udon</a:t>
                      </a:r>
                      <a:r>
                        <a:rPr lang="en-GB" sz="1300" b="0" dirty="0">
                          <a:effectLst/>
                        </a:rPr>
                        <a:t> </a:t>
                      </a:r>
                      <a:r>
                        <a:rPr lang="sr-Latn-RS" sz="1300" b="0" dirty="0">
                          <a:effectLst/>
                        </a:rPr>
                        <a:t>nudle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55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164084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</a:t>
                      </a:r>
                      <a:r>
                        <a:rPr lang="sr-Latn-RS" sz="1300" b="0" dirty="0">
                          <a:effectLst/>
                        </a:rPr>
                        <a:t>Supa od povrća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48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629955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</a:t>
                      </a:r>
                      <a:r>
                        <a:rPr lang="sr-Latn-RS" sz="1300" b="0" dirty="0">
                          <a:effectLst/>
                        </a:rPr>
                        <a:t>Neobrano mleko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39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750707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</a:t>
                      </a:r>
                      <a:r>
                        <a:rPr lang="sr-Latn-RS" sz="1300" b="0" dirty="0">
                          <a:effectLst/>
                        </a:rPr>
                        <a:t>Jogurt, voćni</a:t>
                      </a:r>
                      <a:endParaRPr lang="en-GB" sz="1300" b="0" dirty="0">
                        <a:effectLst/>
                      </a:endParaRP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 dirty="0">
                          <a:effectLst/>
                        </a:rPr>
                        <a:t> 41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218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421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B73E-A106-F161-CD1F-AA14AFD0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Hrana sa srednjim 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GI (56 </a:t>
            </a:r>
            <a:r>
              <a:rPr lang="sr-Latn-RS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d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o 69)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75FBE-0F46-AE61-9C64-25C005DA4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948BD-78C3-1744-AA4D-E9511B8883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7D75A4-6521-1D1E-CF5E-CAD497FA9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42399"/>
              </p:ext>
            </p:extLst>
          </p:nvPr>
        </p:nvGraphicFramePr>
        <p:xfrm>
          <a:off x="1259632" y="1419622"/>
          <a:ext cx="6048672" cy="3456388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val="3093514739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3424342945"/>
                    </a:ext>
                  </a:extLst>
                </a:gridCol>
              </a:tblGrid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sr-Latn-RS" sz="1000" b="0" dirty="0">
                          <a:effectLst/>
                        </a:rPr>
                        <a:t>Smeđi pirinač, kuvan</a:t>
                      </a:r>
                      <a:endParaRPr lang="en-GB" sz="1000" b="0" dirty="0">
                        <a:effectLst/>
                      </a:endParaRP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68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869628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>
                          <a:effectLst/>
                        </a:rPr>
                        <a:t> </a:t>
                      </a:r>
                      <a:r>
                        <a:rPr lang="sr-Latn-RS" sz="1000" b="0" dirty="0">
                          <a:effectLst/>
                        </a:rPr>
                        <a:t>Kuskus</a:t>
                      </a:r>
                      <a:endParaRPr lang="en-GB" sz="1000" b="0" dirty="0">
                        <a:effectLst/>
                      </a:endParaRP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65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223178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>
                          <a:effectLst/>
                        </a:rPr>
                        <a:t> </a:t>
                      </a:r>
                      <a:r>
                        <a:rPr lang="sr-Latn-RS" sz="1000" b="0" dirty="0">
                          <a:effectLst/>
                        </a:rPr>
                        <a:t>Pomfrit</a:t>
                      </a:r>
                      <a:endParaRPr lang="en-GB" sz="1000" b="0" dirty="0">
                        <a:effectLst/>
                      </a:endParaRP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63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27263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>
                          <a:effectLst/>
                        </a:rPr>
                        <a:t> </a:t>
                      </a:r>
                      <a:r>
                        <a:rPr lang="sr-Latn-RS" sz="1000" b="0" dirty="0">
                          <a:effectLst/>
                        </a:rPr>
                        <a:t>Kaša od prosa</a:t>
                      </a:r>
                      <a:endParaRPr lang="en-GB" sz="1000" b="0" dirty="0">
                        <a:effectLst/>
                      </a:endParaRP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67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219782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>
                          <a:effectLst/>
                        </a:rPr>
                        <a:t> </a:t>
                      </a:r>
                      <a:r>
                        <a:rPr lang="sr-Latn-RS" sz="1000" b="0" dirty="0">
                          <a:effectLst/>
                        </a:rPr>
                        <a:t>Musli</a:t>
                      </a:r>
                      <a:endParaRPr lang="en-GB" sz="1000" b="0" dirty="0">
                        <a:effectLst/>
                      </a:endParaRP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57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479905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>
                          <a:effectLst/>
                        </a:rPr>
                        <a:t> </a:t>
                      </a:r>
                      <a:r>
                        <a:rPr lang="sr-Latn-RS" sz="1000" b="0" dirty="0">
                          <a:effectLst/>
                        </a:rPr>
                        <a:t>Ananas</a:t>
                      </a:r>
                      <a:r>
                        <a:rPr lang="en-GB" sz="1000" b="0" dirty="0">
                          <a:effectLst/>
                        </a:rPr>
                        <a:t> </a:t>
                      </a: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59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46219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>
                          <a:effectLst/>
                        </a:rPr>
                        <a:t> </a:t>
                      </a:r>
                      <a:r>
                        <a:rPr lang="sr-Latn-RS" sz="1000" b="0" dirty="0">
                          <a:effectLst/>
                        </a:rPr>
                        <a:t>Kokice</a:t>
                      </a:r>
                      <a:endParaRPr lang="en-GB" sz="1000" b="0" dirty="0">
                        <a:effectLst/>
                      </a:endParaRP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>
                          <a:effectLst/>
                        </a:rPr>
                        <a:t> 65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1973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>
                          <a:effectLst/>
                        </a:rPr>
                        <a:t> </a:t>
                      </a:r>
                      <a:r>
                        <a:rPr lang="sr-Latn-RS" sz="1000" b="0" dirty="0">
                          <a:effectLst/>
                        </a:rPr>
                        <a:t>Čips od krompira</a:t>
                      </a:r>
                      <a:endParaRPr lang="en-GB" sz="1000" b="0" dirty="0">
                        <a:effectLst/>
                      </a:endParaRP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56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887687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>
                          <a:effectLst/>
                        </a:rPr>
                        <a:t> </a:t>
                      </a:r>
                      <a:r>
                        <a:rPr lang="sr-Latn-RS" sz="1000" b="0" dirty="0">
                          <a:effectLst/>
                        </a:rPr>
                        <a:t>Bundeva, kuvana</a:t>
                      </a:r>
                      <a:endParaRPr lang="en-GB" sz="1000" b="0" dirty="0">
                        <a:effectLst/>
                      </a:endParaRP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64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967836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>
                          <a:effectLst/>
                        </a:rPr>
                        <a:t> </a:t>
                      </a:r>
                      <a:r>
                        <a:rPr lang="sr-Latn-RS" sz="1000" b="0" dirty="0">
                          <a:effectLst/>
                        </a:rPr>
                        <a:t>Gazirano piće, ne-dijetalno</a:t>
                      </a:r>
                      <a:endParaRPr lang="en-GB" sz="1000" b="0" dirty="0">
                        <a:effectLst/>
                      </a:endParaRP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59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466658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>
                          <a:effectLst/>
                        </a:rPr>
                        <a:t> </a:t>
                      </a:r>
                      <a:r>
                        <a:rPr lang="sr-Latn-RS" sz="1000" b="0" dirty="0">
                          <a:effectLst/>
                        </a:rPr>
                        <a:t>Slatki krompir, kuvan</a:t>
                      </a:r>
                      <a:endParaRPr lang="en-GB" sz="1000" b="0" dirty="0">
                        <a:effectLst/>
                      </a:endParaRP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63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071771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>
                          <a:effectLst/>
                        </a:rPr>
                        <a:t> </a:t>
                      </a:r>
                      <a:r>
                        <a:rPr lang="sr-Latn-RS" sz="1000" b="0" dirty="0">
                          <a:effectLst/>
                        </a:rPr>
                        <a:t>Keks od integralnih žitarica</a:t>
                      </a:r>
                      <a:endParaRPr lang="en-GB" sz="1000" b="0" dirty="0">
                        <a:effectLst/>
                      </a:endParaRP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>
                          <a:effectLst/>
                        </a:rPr>
                        <a:t> 69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269725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sr-Latn-RS" sz="1000" b="0" dirty="0">
                          <a:effectLst/>
                        </a:rPr>
                        <a:t>Pšenični</a:t>
                      </a:r>
                      <a:r>
                        <a:rPr lang="en-GB" sz="1000" b="0" dirty="0">
                          <a:effectLst/>
                        </a:rPr>
                        <a:t> roti</a:t>
                      </a: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 dirty="0">
                          <a:effectLst/>
                        </a:rPr>
                        <a:t>62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69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746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0FBB3-F5A1-C4CF-FF57-F7105F4ED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Hrana sa visokim 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GI (70 </a:t>
            </a:r>
            <a:r>
              <a:rPr lang="sr-Latn-RS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d</a:t>
            </a:r>
            <a:r>
              <a:rPr lang="en-GB" b="1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o 100)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89E40-286B-CCB1-EDD0-3E0F1BBC6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71EF0-9FFD-F84F-7B99-277FC828C1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BEB797-EE5B-6071-7432-5165594A5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770674"/>
              </p:ext>
            </p:extLst>
          </p:nvPr>
        </p:nvGraphicFramePr>
        <p:xfrm>
          <a:off x="1187624" y="1310850"/>
          <a:ext cx="5976664" cy="3451548"/>
        </p:xfrm>
        <a:graphic>
          <a:graphicData uri="http://schemas.openxmlformats.org/drawingml/2006/table">
            <a:tbl>
              <a:tblPr/>
              <a:tblGrid>
                <a:gridCol w="2988332">
                  <a:extLst>
                    <a:ext uri="{9D8B030D-6E8A-4147-A177-3AD203B41FA5}">
                      <a16:colId xmlns:a16="http://schemas.microsoft.com/office/drawing/2014/main" val="3465347782"/>
                    </a:ext>
                  </a:extLst>
                </a:gridCol>
                <a:gridCol w="2988332">
                  <a:extLst>
                    <a:ext uri="{9D8B030D-6E8A-4147-A177-3AD203B41FA5}">
                      <a16:colId xmlns:a16="http://schemas.microsoft.com/office/drawing/2014/main" val="1531920498"/>
                    </a:ext>
                  </a:extLst>
                </a:gridCol>
              </a:tblGrid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sr-Latn-RS" sz="1100" b="0" dirty="0">
                          <a:effectLst/>
                        </a:rPr>
                        <a:t>Kornfleks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81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1219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Instant </a:t>
                      </a:r>
                      <a:r>
                        <a:rPr lang="sr-Latn-RS" sz="1100" b="0" dirty="0">
                          <a:effectLst/>
                        </a:rPr>
                        <a:t>ovsena kaša 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79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673626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sr-Latn-RS" sz="1100" b="0" dirty="0">
                          <a:effectLst/>
                        </a:rPr>
                        <a:t>Krompir, kuvan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78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710025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sr-Latn-RS" sz="1100" b="0" dirty="0">
                          <a:effectLst/>
                        </a:rPr>
                        <a:t>Krompir</a:t>
                      </a:r>
                      <a:r>
                        <a:rPr lang="en-GB" sz="1100" b="0" dirty="0">
                          <a:effectLst/>
                        </a:rPr>
                        <a:t>, instant </a:t>
                      </a:r>
                      <a:r>
                        <a:rPr lang="sr-Latn-RS" sz="1100" b="0" dirty="0">
                          <a:effectLst/>
                        </a:rPr>
                        <a:t>pire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87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597205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sr-Latn-RS" sz="1100" b="0" dirty="0">
                          <a:effectLst/>
                        </a:rPr>
                        <a:t>Pirinčano mleko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86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926668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sr-Latn-RS" sz="1100" b="0" dirty="0">
                          <a:effectLst/>
                        </a:rPr>
                        <a:t>Kaša od pirinča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78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637172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sr-Latn-RS" sz="1100" b="0" dirty="0">
                          <a:effectLst/>
                        </a:rPr>
                        <a:t>Pirinčani krekeri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87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684807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sr-Latn-RS" sz="1100" b="0" dirty="0">
                          <a:effectLst/>
                        </a:rPr>
                        <a:t>Beli beskvasni hleb hleb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70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585170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sr-Latn-RS" sz="1100" b="0" dirty="0">
                          <a:effectLst/>
                        </a:rPr>
                        <a:t>Lubenica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76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176992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sr-Latn-RS" sz="1100" b="0" dirty="0">
                          <a:effectLst/>
                        </a:rPr>
                        <a:t>Beli pirinač</a:t>
                      </a:r>
                      <a:r>
                        <a:rPr lang="en-GB" sz="1100" b="0" dirty="0">
                          <a:effectLst/>
                        </a:rPr>
                        <a:t>, </a:t>
                      </a:r>
                      <a:r>
                        <a:rPr lang="sr-Latn-RS" sz="1100" b="0" dirty="0">
                          <a:effectLst/>
                        </a:rPr>
                        <a:t>kuvan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73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50848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sr-Latn-RS" sz="1100" b="0" dirty="0">
                          <a:effectLst/>
                        </a:rPr>
                        <a:t>Beli hleb</a:t>
                      </a:r>
                      <a:r>
                        <a:rPr lang="en-GB" sz="1100" b="0" dirty="0">
                          <a:effectLst/>
                        </a:rPr>
                        <a:t> (</a:t>
                      </a:r>
                      <a:r>
                        <a:rPr lang="sr-Latn-RS" sz="1100" b="0" dirty="0">
                          <a:effectLst/>
                        </a:rPr>
                        <a:t>pšenični</a:t>
                      </a:r>
                      <a:r>
                        <a:rPr lang="en-GB" sz="1100" b="0" dirty="0">
                          <a:effectLst/>
                        </a:rPr>
                        <a:t>)  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75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758229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</a:t>
                      </a:r>
                      <a:r>
                        <a:rPr lang="sr-Latn-RS" sz="1100" b="0" dirty="0">
                          <a:effectLst/>
                        </a:rPr>
                        <a:t>Integralni hleb</a:t>
                      </a:r>
                      <a:endParaRPr lang="en-GB" sz="1100" b="0" dirty="0">
                        <a:effectLst/>
                      </a:endParaRP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 dirty="0">
                          <a:effectLst/>
                        </a:rPr>
                        <a:t> 74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220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456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0672-CBAD-6559-DC67-CE4A80F7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04692-6EA9-0688-9003-518D05560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z="2000" dirty="0"/>
              <a:t>Izbegavajte ili unosite veoma malo „vidljivih“ masti</a:t>
            </a:r>
            <a:r>
              <a:rPr lang="en-GB" sz="2000" dirty="0"/>
              <a:t> (</a:t>
            </a:r>
            <a:r>
              <a:rPr lang="sr-Latn-RS" sz="2000" dirty="0"/>
              <a:t>maslac, pavlaka, slanina, ulje</a:t>
            </a:r>
            <a:r>
              <a:rPr lang="en-GB" sz="2000" dirty="0"/>
              <a:t>).</a:t>
            </a:r>
          </a:p>
          <a:p>
            <a:r>
              <a:rPr lang="sr-Latn-RS" sz="2000" dirty="0"/>
              <a:t>Jedite razne ribe </a:t>
            </a:r>
            <a:r>
              <a:rPr lang="en-GB" sz="2000" dirty="0"/>
              <a:t>(</a:t>
            </a:r>
            <a:r>
              <a:rPr lang="sr-Latn-RS" sz="2000" dirty="0"/>
              <a:t>najbolje na pari</a:t>
            </a:r>
            <a:r>
              <a:rPr lang="en-GB" sz="2000" dirty="0"/>
              <a:t>). </a:t>
            </a:r>
            <a:r>
              <a:rPr lang="sr-Latn-RS" sz="2000" dirty="0"/>
              <a:t>Nije preporučljivo da jedete konzerviranu ribu u ulju</a:t>
            </a:r>
            <a:r>
              <a:rPr lang="en-GB" sz="2000" dirty="0"/>
              <a:t>.</a:t>
            </a:r>
          </a:p>
          <a:p>
            <a:r>
              <a:rPr lang="sr-Latn-RS" sz="2000" dirty="0"/>
              <a:t>Birajte mlečne proizvode od obrang mleka</a:t>
            </a:r>
            <a:r>
              <a:rPr lang="en-GB" sz="2000" dirty="0"/>
              <a:t>.</a:t>
            </a:r>
          </a:p>
          <a:p>
            <a:r>
              <a:rPr lang="sr-Latn-RS" sz="2000" dirty="0"/>
              <a:t>Jedite do tri voćna obroka na dan. Birajte voćke srednje veličine</a:t>
            </a:r>
            <a:r>
              <a:rPr lang="en-GB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D1578-E83E-63BE-6A2E-B169163F7B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4463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B7602-74F2-5A8A-E0C0-5D5DF71F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86C65-5996-2BF7-FBC4-5ECCEE06F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z="2000" dirty="0"/>
              <a:t>Vodu, nezaslađen čaj i kafu možete da pijete bez ograničenja </a:t>
            </a:r>
            <a:r>
              <a:rPr lang="en-GB" sz="2000" dirty="0"/>
              <a:t>(</a:t>
            </a:r>
            <a:r>
              <a:rPr lang="sr-Latn-RS" sz="2000" dirty="0"/>
              <a:t>ukoliko vam unos ovih tečnosti nije ograničen iz drugih razloga</a:t>
            </a:r>
            <a:r>
              <a:rPr lang="en-GB" sz="2000" dirty="0"/>
              <a:t>). </a:t>
            </a:r>
            <a:r>
              <a:rPr lang="sr-Latn-RS" sz="2000" dirty="0"/>
              <a:t>Ne treba da pijete sokove</a:t>
            </a:r>
            <a:r>
              <a:rPr lang="en-GB" sz="2000" dirty="0"/>
              <a:t>.</a:t>
            </a:r>
          </a:p>
          <a:p>
            <a:r>
              <a:rPr lang="sr-Latn-RS" sz="2000" dirty="0"/>
              <a:t>Nemojte da uzimate slatkiše, šećer, bombone, med, sokove, limunade, zaslađene čajeve iz prodavnice </a:t>
            </a:r>
            <a:r>
              <a:rPr lang="en-GB" sz="2000" dirty="0"/>
              <a:t>(</a:t>
            </a:r>
            <a:r>
              <a:rPr lang="sr-Latn-RS" sz="2000" dirty="0"/>
              <a:t>npr</a:t>
            </a:r>
            <a:r>
              <a:rPr lang="en-GB" sz="2000" dirty="0"/>
              <a:t>. Nestea).</a:t>
            </a:r>
          </a:p>
          <a:p>
            <a:r>
              <a:rPr lang="sr-Latn-RS" sz="2000" dirty="0"/>
              <a:t>Ograničite unos oraha, pošto su veoma kalorični</a:t>
            </a:r>
            <a:r>
              <a:rPr lang="en-GB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5197F-24A9-B9A9-FA3E-6B2DEC8461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802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9A6B7-1DB0-698B-E513-758F2473A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E99A-ECAF-9142-1355-8DB34633D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z="2000" dirty="0"/>
              <a:t>Proizvodi za dijabetičare mogu da sadrže skrivene masti i zato se ne preporučuju</a:t>
            </a:r>
            <a:r>
              <a:rPr lang="en-GB" sz="2000" dirty="0"/>
              <a:t>.</a:t>
            </a:r>
          </a:p>
          <a:p>
            <a:r>
              <a:rPr lang="sr-Latn-RS" sz="2000" dirty="0"/>
              <a:t>Izbegavajte prelive i soseve </a:t>
            </a:r>
            <a:r>
              <a:rPr lang="en-GB" sz="2000" dirty="0"/>
              <a:t>(</a:t>
            </a:r>
            <a:r>
              <a:rPr lang="sr-Latn-RS" sz="2000" dirty="0"/>
              <a:t>dodatne kalorije</a:t>
            </a:r>
            <a:r>
              <a:rPr lang="en-GB" sz="2000" dirty="0"/>
              <a:t>).</a:t>
            </a:r>
          </a:p>
          <a:p>
            <a:r>
              <a:rPr lang="sr-Latn-RS" sz="2000" dirty="0"/>
              <a:t>Hranu začinjavajte začinskim travama</a:t>
            </a:r>
            <a:r>
              <a:rPr lang="en-GB" sz="2000" dirty="0"/>
              <a:t>.</a:t>
            </a:r>
          </a:p>
          <a:p>
            <a:r>
              <a:rPr lang="sr-Latn-RS" sz="2000" dirty="0"/>
              <a:t>Smanjite količinu soli u hrani</a:t>
            </a:r>
            <a:r>
              <a:rPr lang="en-GB" sz="2000" dirty="0"/>
              <a:t>.</a:t>
            </a:r>
          </a:p>
          <a:p>
            <a:r>
              <a:rPr lang="sr-Latn-RS" sz="2000" dirty="0"/>
              <a:t>Izbegavajte alkoholna pića</a:t>
            </a:r>
            <a:r>
              <a:rPr lang="en-GB" sz="2000" dirty="0"/>
              <a:t>.</a:t>
            </a:r>
          </a:p>
          <a:p>
            <a:r>
              <a:rPr lang="sr-Latn-RS" sz="2000" dirty="0"/>
              <a:t>Kuvajte hranu</a:t>
            </a:r>
            <a:r>
              <a:rPr lang="en-GB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A4CDC-91A4-C6F7-5FB5-F1EDE6995F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804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sr-Latn-R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Broj projekta</a:t>
            </a:r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2794" y="2787774"/>
            <a:ext cx="4968552" cy="1224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sr-Latn-R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Podrška Evropske komisije u izradi ove prezentacije ne predstavlja odobrenje njenog sadržaja koji odražava isključivo stavove autora, i Komisija se ne može smatrati odgovornom za upotrebu informacija sadržanih u prezentaciji u bilo koje svrhe</a:t>
            </a:r>
            <a:endParaRPr lang="en-US" sz="1400" dirty="0">
              <a:solidFill>
                <a:schemeClr val="tx1"/>
              </a:solidFill>
              <a:latin typeface="Barlow SemiBold" panose="020B060402020202020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4"/>
            <a:ext cx="4759052" cy="10026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sr-Latn-RS" sz="2000" dirty="0"/>
              <a:t>Kalorijska vrednost hrane se računa individualno</a:t>
            </a:r>
            <a:r>
              <a:rPr lang="en-GB" sz="2000" dirty="0"/>
              <a:t>. 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sr-Latn-RS" sz="2000" dirty="0"/>
              <a:t>Da bi ste izgubili težinu, treba da oduzimate </a:t>
            </a:r>
            <a:r>
              <a:rPr lang="en-GB" sz="2000" dirty="0"/>
              <a:t>500 kcal </a:t>
            </a:r>
            <a:r>
              <a:rPr lang="sr-Latn-RS" sz="2000" dirty="0"/>
              <a:t>od traženog unosa kalorija</a:t>
            </a:r>
            <a:r>
              <a:rPr lang="en-GB" sz="2000" dirty="0"/>
              <a:t>. 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sr-Latn-RS" sz="2000" dirty="0"/>
              <a:t>Preporučuje se da unosite više od </a:t>
            </a:r>
            <a:r>
              <a:rPr lang="en-GB" sz="2000" dirty="0"/>
              <a:t>1200 kcal </a:t>
            </a:r>
            <a:r>
              <a:rPr lang="sr-Latn-RS" sz="2000" dirty="0"/>
              <a:t>na dan pošto ishrana sa manje od </a:t>
            </a:r>
            <a:r>
              <a:rPr lang="en-GB" sz="2000" dirty="0"/>
              <a:t>1200 kcal </a:t>
            </a:r>
            <a:r>
              <a:rPr lang="sr-Latn-RS" sz="2000" dirty="0"/>
              <a:t>može da naruši telesne funkcije</a:t>
            </a:r>
            <a:r>
              <a:rPr lang="en-GB" sz="2000" dirty="0"/>
              <a:t>.</a:t>
            </a:r>
            <a:endParaRPr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Računanje kalorija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64CAE-3F1B-1020-EB27-7D817516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A50DE-9A46-447B-6E7F-142BDE37F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z="2000" dirty="0"/>
              <a:t>Merenje treba da se radi svakodnevno </a:t>
            </a:r>
            <a:r>
              <a:rPr lang="en-GB" sz="2000" dirty="0"/>
              <a:t>(</a:t>
            </a:r>
            <a:r>
              <a:rPr lang="sr-Latn-RS" sz="2000" dirty="0"/>
              <a:t>a najmanje jednom sedmično</a:t>
            </a:r>
            <a:r>
              <a:rPr lang="en-GB" sz="2000" dirty="0"/>
              <a:t>).</a:t>
            </a:r>
          </a:p>
          <a:p>
            <a:r>
              <a:rPr lang="sr-Latn-RS" sz="2000" dirty="0"/>
              <a:t>Hrana mora da se meri pomoću vage</a:t>
            </a:r>
            <a:r>
              <a:rPr lang="en-GB" sz="2000" dirty="0"/>
              <a:t>.</a:t>
            </a:r>
          </a:p>
          <a:p>
            <a:r>
              <a:rPr lang="sr-Latn-RS" sz="2000" dirty="0"/>
              <a:t>Ne prekoračujte preporučen dnevni unos kalorija </a:t>
            </a:r>
            <a:r>
              <a:rPr lang="en-GB" sz="2000" dirty="0"/>
              <a:t>(</a:t>
            </a:r>
            <a:r>
              <a:rPr lang="sr-Latn-RS" sz="2000" dirty="0"/>
              <a:t>broj kalorija</a:t>
            </a:r>
            <a:r>
              <a:rPr lang="en-GB" sz="2000" dirty="0"/>
              <a:t>).</a:t>
            </a:r>
          </a:p>
          <a:p>
            <a:r>
              <a:rPr lang="sr-Latn-RS" sz="2000" dirty="0"/>
              <a:t>Posmatrajte pokretače želje za hranom</a:t>
            </a:r>
            <a:r>
              <a:rPr lang="en-GB" sz="2000" dirty="0"/>
              <a:t>: </a:t>
            </a:r>
            <a:r>
              <a:rPr lang="sr-Latn-RS" sz="2000" dirty="0"/>
              <a:t>glad, emocije, društvene okolnosti. Nastojte da prepoznate ovakve situacije</a:t>
            </a:r>
            <a:r>
              <a:rPr lang="en-GB" sz="2000" dirty="0"/>
              <a:t>.</a:t>
            </a:r>
          </a:p>
          <a:p>
            <a:r>
              <a:rPr lang="sr-Latn-RS" sz="2000" dirty="0"/>
              <a:t>Pratite utvrđeni plan i režim ishrane</a:t>
            </a:r>
            <a:r>
              <a:rPr lang="en-GB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344C6-7FF4-FAEC-2C01-87A4E7BBD5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9650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6CE1-2975-5AFA-C3EB-083FAEA52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144A9-5418-6D7B-E9AD-A6DFC482E5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z="2000" dirty="0"/>
              <a:t>Svakog dana jedite u isto vreme, </a:t>
            </a:r>
            <a:r>
              <a:rPr lang="en-GB" sz="2000" dirty="0"/>
              <a:t>5-6 </a:t>
            </a:r>
            <a:r>
              <a:rPr lang="sr-Latn-RS" sz="2000" dirty="0"/>
              <a:t>puta na dan </a:t>
            </a:r>
            <a:r>
              <a:rPr lang="en-GB" sz="2000" dirty="0"/>
              <a:t>(3 </a:t>
            </a:r>
            <a:r>
              <a:rPr lang="sr-Latn-RS" sz="2000" dirty="0"/>
              <a:t>glavna obroka i </a:t>
            </a:r>
            <a:r>
              <a:rPr lang="en-GB" sz="2000" dirty="0"/>
              <a:t>1-2 </a:t>
            </a:r>
            <a:r>
              <a:rPr lang="sr-Latn-RS" sz="2000" dirty="0"/>
              <a:t>niskokalorične užine</a:t>
            </a:r>
            <a:r>
              <a:rPr lang="en-GB" sz="2000" dirty="0"/>
              <a:t>).</a:t>
            </a:r>
          </a:p>
          <a:p>
            <a:r>
              <a:rPr lang="sr-Latn-RS" sz="2000" dirty="0"/>
              <a:t>Doručak jedite </a:t>
            </a:r>
            <a:r>
              <a:rPr lang="en-GB" sz="2000" dirty="0"/>
              <a:t>3 </a:t>
            </a:r>
            <a:r>
              <a:rPr lang="sr-Latn-RS" sz="2000" dirty="0"/>
              <a:t>sata nakon buđenja, a poslednji obrok najkasnije </a:t>
            </a:r>
            <a:r>
              <a:rPr lang="en-GB" sz="2000" dirty="0"/>
              <a:t>3-4 </a:t>
            </a:r>
            <a:r>
              <a:rPr lang="sr-Latn-RS" sz="2000" dirty="0"/>
              <a:t>sata pre spavanja</a:t>
            </a:r>
            <a:r>
              <a:rPr lang="lt-LT" sz="2000" dirty="0"/>
              <a:t>.</a:t>
            </a:r>
            <a:endParaRPr lang="en-GB" sz="2000" dirty="0"/>
          </a:p>
          <a:p>
            <a:r>
              <a:rPr lang="sr-Latn-RS" sz="2000" dirty="0"/>
              <a:t>Ne preskačite obroke i ne pravite pauze duže od 3 sata između obroka da ne bi ste bili gladni</a:t>
            </a:r>
            <a:r>
              <a:rPr lang="en-GB" sz="2000" dirty="0"/>
              <a:t>.</a:t>
            </a:r>
          </a:p>
          <a:p>
            <a:r>
              <a:rPr lang="sr-Latn-RS" sz="2000" dirty="0"/>
              <a:t>Nemojte uzimati dodatnu hranu između planiranih obroka</a:t>
            </a:r>
            <a:r>
              <a:rPr lang="en-GB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9E1A3-7064-397F-BD50-A9186DBAA6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321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FB6AC-B09D-FE09-DAA7-4B550234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7D904-03B5-66F2-5E54-E38185702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Napravite „inventar“ hrane</a:t>
            </a:r>
            <a:r>
              <a:rPr lang="en-GB" dirty="0"/>
              <a:t>: </a:t>
            </a:r>
            <a:r>
              <a:rPr lang="sr-Latn-RS" dirty="0"/>
              <a:t>merite hranu, zapišite koliko i čega jedete, kako bi pacijent znao šta treba da se promeni </a:t>
            </a:r>
            <a:r>
              <a:rPr lang="en-GB" dirty="0"/>
              <a:t>(</a:t>
            </a:r>
            <a:r>
              <a:rPr lang="sr-Latn-RS" dirty="0"/>
              <a:t>ovo se procenjuje lakše ako pacijent vodi dnevnik ishrane</a:t>
            </a:r>
            <a:r>
              <a:rPr lang="en-GB" dirty="0"/>
              <a:t>).</a:t>
            </a:r>
          </a:p>
          <a:p>
            <a:r>
              <a:rPr lang="sr-Latn-RS" dirty="0"/>
              <a:t>Čitajte etikete na proizvodima </a:t>
            </a:r>
            <a:r>
              <a:rPr lang="en-GB" dirty="0"/>
              <a:t>(</a:t>
            </a:r>
            <a:r>
              <a:rPr lang="sr-Latn-RS" dirty="0"/>
              <a:t>sastav hrane i kalorije</a:t>
            </a:r>
            <a:r>
              <a:rPr lang="en-GB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2FE38-EBBA-1BA6-3A79-E4261FC314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792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C75A1-F186-F3E5-28F0-D2B31F59B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EE62E-9FFF-6FDC-8BD8-7D16B0139C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z="2000" dirty="0"/>
              <a:t>Savetuje se da hranu merite kuhinjskom vagom</a:t>
            </a:r>
            <a:r>
              <a:rPr lang="en-GB" sz="2000" dirty="0"/>
              <a:t>.</a:t>
            </a:r>
          </a:p>
          <a:p>
            <a:r>
              <a:rPr lang="sr-Latn-RS" sz="2000" dirty="0"/>
              <a:t>Pošto se osećaj sitosti javlja tek </a:t>
            </a:r>
            <a:r>
              <a:rPr lang="en-GB" sz="2000" dirty="0"/>
              <a:t>30-40 min </a:t>
            </a:r>
            <a:r>
              <a:rPr lang="sr-Latn-RS" sz="2000" dirty="0"/>
              <a:t>od početka obroka, preporučuje se da obrok započnete proteinima, da sporo jedete, a kada pojedete sadržaj tanjira da popijete tečnost i da čekate. Slušajte svoje telo i prestanete da jedete čim osetite da ste siti</a:t>
            </a:r>
            <a:r>
              <a:rPr lang="en-GB" sz="2000" dirty="0"/>
              <a:t>.</a:t>
            </a:r>
          </a:p>
          <a:p>
            <a:r>
              <a:rPr lang="sr-Latn-RS" sz="2000" dirty="0"/>
              <a:t>Seckajte hranu</a:t>
            </a:r>
            <a:r>
              <a:rPr lang="en-GB" sz="2000" dirty="0"/>
              <a:t>, </a:t>
            </a:r>
            <a:r>
              <a:rPr lang="sr-Latn-RS" sz="2000" dirty="0"/>
              <a:t>tj. iseckajte meso i hleb na komadiće </a:t>
            </a:r>
            <a:r>
              <a:rPr lang="en-GB" sz="2000" dirty="0"/>
              <a:t>– </a:t>
            </a:r>
            <a:r>
              <a:rPr lang="sr-Latn-RS" sz="2000" dirty="0"/>
              <a:t>izgledaće kao da imate više hrane na tanjiru i ješćete duže pa ćete se osećati sitije</a:t>
            </a:r>
            <a:r>
              <a:rPr lang="en-GB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EC4D3-5D76-506C-520D-1942EEB82F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8412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033F7-11DB-9909-6F91-DB3E0D761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23B85-FAB0-5FD1-18F8-639A0B86F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5175"/>
            <a:ext cx="8277505" cy="2826600"/>
          </a:xfrm>
        </p:spPr>
        <p:txBody>
          <a:bodyPr/>
          <a:lstStyle/>
          <a:p>
            <a:r>
              <a:rPr lang="sr-Latn-RS" sz="2000" dirty="0"/>
              <a:t>Ako zaista želite da jedete a još nije vreme za obrok, možete da jedete neskrobno povrće </a:t>
            </a:r>
            <a:r>
              <a:rPr lang="en-GB" sz="2000" dirty="0"/>
              <a:t>(</a:t>
            </a:r>
            <a:r>
              <a:rPr lang="sr-Latn-RS" sz="2000" dirty="0"/>
              <a:t>npr. krastavac, salatu od kupusa bez ulja, itd</a:t>
            </a:r>
            <a:r>
              <a:rPr lang="en-GB" sz="2000" dirty="0"/>
              <a:t>.) </a:t>
            </a:r>
            <a:r>
              <a:rPr lang="sr-Latn-RS" sz="2000" dirty="0"/>
              <a:t>čiju količinu ne morate da ograničavate. Povrće možete da jedete sveže ili skuvano na pari</a:t>
            </a:r>
            <a:r>
              <a:rPr lang="en-GB" sz="2000" dirty="0"/>
              <a:t>.</a:t>
            </a:r>
          </a:p>
          <a:p>
            <a:r>
              <a:rPr lang="sr-Latn-RS" sz="2000" dirty="0"/>
              <a:t>Nemojte da gledate televiziju dok jedete, pošto je tada teško kontrolisati količinu hrane. </a:t>
            </a:r>
            <a:endParaRPr lang="en-GB" sz="2000" dirty="0"/>
          </a:p>
          <a:p>
            <a:r>
              <a:rPr lang="sr-Latn-RS" sz="2000" dirty="0"/>
              <a:t>Ne umanjujte stres ili loše raspoloženje hranom, bolje da prošetate</a:t>
            </a:r>
            <a:r>
              <a:rPr lang="en-GB" sz="2000" dirty="0"/>
              <a:t>.</a:t>
            </a:r>
          </a:p>
          <a:p>
            <a:r>
              <a:rPr lang="sr-Latn-RS" sz="2000" dirty="0"/>
              <a:t>Ne idite gladni u samposlugu pošto to povećava mogućnost da ćete kupovati hranu koja vam nije potrebna</a:t>
            </a:r>
            <a:r>
              <a:rPr lang="en-GB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CED02-1056-8A1C-41BA-01A037510F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2184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9967F-4ED4-7D07-FB7E-84EA2702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E102F-B519-56F6-45FE-C0582D647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z="2000" dirty="0"/>
              <a:t>Konzumirajte više proizvoda sa niskim glikemijskim indeksom, pošto se oni sporije apsorbuju i sadrže više vlakana</a:t>
            </a:r>
            <a:r>
              <a:rPr lang="en-GB" sz="2000" dirty="0"/>
              <a:t>.</a:t>
            </a:r>
          </a:p>
          <a:p>
            <a:r>
              <a:rPr lang="sr-Latn-RS" sz="2000" dirty="0"/>
              <a:t>Smanjite unos skrobnih proizvoda </a:t>
            </a:r>
            <a:r>
              <a:rPr lang="en-GB" sz="2000" dirty="0"/>
              <a:t>(</a:t>
            </a:r>
            <a:r>
              <a:rPr lang="sr-Latn-RS" sz="2000" dirty="0"/>
              <a:t>krompir, hleb i pecivo, žitarice, </a:t>
            </a:r>
            <a:r>
              <a:rPr lang="en-GB" sz="2000" dirty="0"/>
              <a:t>pasta). </a:t>
            </a:r>
            <a:r>
              <a:rPr lang="sr-Latn-RS" sz="2000" dirty="0"/>
              <a:t>Hleb tipa somuna jedite retko</a:t>
            </a:r>
            <a:r>
              <a:rPr lang="en-GB" sz="2000" dirty="0"/>
              <a:t>.</a:t>
            </a:r>
          </a:p>
          <a:p>
            <a:r>
              <a:rPr lang="sr-Latn-RS" sz="2000" dirty="0"/>
              <a:t>Jedite samo krto meso</a:t>
            </a:r>
            <a:r>
              <a:rPr lang="en-GB" sz="2000" dirty="0"/>
              <a:t>: </a:t>
            </a:r>
            <a:r>
              <a:rPr lang="sr-Latn-RS" sz="2000" dirty="0"/>
              <a:t>živinsko meso bez kože, govedinu, teletinu, zečetinu, divlje ptice i divljač</a:t>
            </a:r>
            <a:r>
              <a:rPr lang="en-GB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7DDAE-191C-E36A-7AA9-C22B417F96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303407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1091</Words>
  <Application>Microsoft Office PowerPoint</Application>
  <PresentationFormat>On-screen Show (16:9)</PresentationFormat>
  <Paragraphs>183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FS Albert Extra Bold</vt:lpstr>
      <vt:lpstr>Merriweather</vt:lpstr>
      <vt:lpstr>Barlow SemiBold</vt:lpstr>
      <vt:lpstr>Arial</vt:lpstr>
      <vt:lpstr>Barlow Light</vt:lpstr>
      <vt:lpstr>Calibri</vt:lpstr>
      <vt:lpstr>Caius template</vt:lpstr>
      <vt:lpstr> Preporučena ishrana za gojazne ili pacijente sa viškom kilograma sa CD tipa 2 koji treba da smanje težinu Autori: Aelita Skarbaliene, Akvile Sendriute</vt:lpstr>
      <vt:lpstr>Broj projekta: 2021-1-RO01- KA220-HED-38B739A3</vt:lpstr>
      <vt:lpstr>Računanje kalorija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Tabela glikemijskog indeksa za najčešće prehrambene proizvode</vt:lpstr>
      <vt:lpstr>Hrana sa niskim GI (55 ili manje)</vt:lpstr>
      <vt:lpstr>Hrana sa niskim GI (55 ili manje)</vt:lpstr>
      <vt:lpstr>Hrana sa niskim GI (55 ili manje)</vt:lpstr>
      <vt:lpstr>Hrana sa srednjim GI (56 do 69)</vt:lpstr>
      <vt:lpstr>Hrana sa visokim GI (70 do 100)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lastModifiedBy>Danka Sinadinović</cp:lastModifiedBy>
  <cp:revision>93</cp:revision>
  <dcterms:modified xsi:type="dcterms:W3CDTF">2023-06-25T20:19:27Z</dcterms:modified>
</cp:coreProperties>
</file>