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0"/>
  </p:notesMasterIdLst>
  <p:sldIdLst>
    <p:sldId id="256" r:id="rId2"/>
    <p:sldId id="257" r:id="rId3"/>
    <p:sldId id="261" r:id="rId4"/>
    <p:sldId id="279" r:id="rId5"/>
    <p:sldId id="280" r:id="rId6"/>
    <p:sldId id="281" r:id="rId7"/>
    <p:sldId id="282" r:id="rId8"/>
    <p:sldId id="283" r:id="rId9"/>
    <p:sldId id="284" r:id="rId10"/>
    <p:sldId id="288" r:id="rId11"/>
    <p:sldId id="289" r:id="rId12"/>
    <p:sldId id="294" r:id="rId13"/>
    <p:sldId id="290" r:id="rId14"/>
    <p:sldId id="291" r:id="rId15"/>
    <p:sldId id="292" r:id="rId16"/>
    <p:sldId id="285" r:id="rId17"/>
    <p:sldId id="286" r:id="rId18"/>
    <p:sldId id="287" r:id="rId19"/>
  </p:sldIdLst>
  <p:sldSz cx="9144000" cy="5143500" type="screen16x9"/>
  <p:notesSz cx="6858000" cy="9144000"/>
  <p:embeddedFontLst>
    <p:embeddedFont>
      <p:font typeface="Barlow Light" panose="00000400000000000000" pitchFamily="2" charset="0"/>
      <p:regular r:id="rId21"/>
      <p:bold r:id="rId22"/>
      <p:italic r:id="rId23"/>
      <p:boldItalic r:id="rId24"/>
    </p:embeddedFont>
    <p:embeddedFont>
      <p:font typeface="Barlow SemiBold" panose="00000700000000000000"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Merriweather"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539552" y="3219822"/>
            <a:ext cx="6480720" cy="1368152"/>
          </a:xfrm>
          <a:prstGeom prst="rect">
            <a:avLst/>
          </a:prstGeom>
        </p:spPr>
        <p:txBody>
          <a:bodyPr spcFirstLastPara="1" wrap="square" lIns="0" tIns="0" rIns="0" bIns="0" anchor="ctr" anchorCtr="0">
            <a:noAutofit/>
          </a:bodyPr>
          <a:lstStyle/>
          <a:p>
            <a:pPr lvl="0" algn="ctr"/>
            <a:br>
              <a:rPr lang="en" sz="2000" dirty="0">
                <a:solidFill>
                  <a:schemeClr val="accent1"/>
                </a:solidFill>
              </a:rPr>
            </a:br>
            <a:r>
              <a:rPr lang="ro-RO" sz="2000" dirty="0">
                <a:solidFill>
                  <a:schemeClr val="bg1"/>
                </a:solidFill>
              </a:rPr>
              <a:t>Recomandări dietetice pentru persoanele supraponderale, cu obezitate și diabet de tip 2 care necesită scădere în greutate </a:t>
            </a:r>
            <a:br>
              <a:rPr lang="ro-RO" sz="2000" dirty="0">
                <a:solidFill>
                  <a:schemeClr val="bg1"/>
                </a:solidFill>
              </a:rPr>
            </a:br>
            <a:br>
              <a:rPr lang="it-IT" sz="2000" dirty="0"/>
            </a:br>
            <a:r>
              <a:rPr lang="it-IT" sz="2000" dirty="0"/>
              <a:t>Aut</a:t>
            </a:r>
            <a:r>
              <a:rPr lang="ro-RO" sz="2000" dirty="0"/>
              <a:t>ori</a:t>
            </a:r>
            <a:r>
              <a:rPr lang="lt-LT" sz="2000" dirty="0"/>
              <a:t>: Aelita Skarbaliene, Akvile Sendriute</a:t>
            </a:r>
            <a:endParaRPr sz="20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D6A2-B185-4780-3FC4-47867DAD2B15}"/>
              </a:ext>
            </a:extLst>
          </p:cNvPr>
          <p:cNvSpPr>
            <a:spLocks noGrp="1"/>
          </p:cNvSpPr>
          <p:nvPr>
            <p:ph type="title"/>
          </p:nvPr>
        </p:nvSpPr>
        <p:spPr/>
        <p:txBody>
          <a:bodyPr/>
          <a:lstStyle/>
          <a:p>
            <a:r>
              <a:rPr lang="ro-RO" b="0" i="0" dirty="0">
                <a:solidFill>
                  <a:schemeClr val="bg1"/>
                </a:solidFill>
                <a:effectLst/>
                <a:latin typeface="FS Albert Extra Bold"/>
              </a:rPr>
              <a:t>Tabel - indice glicemic (IG) pentru alimente uzuale</a:t>
            </a:r>
            <a:endParaRPr lang="en-GB" dirty="0">
              <a:solidFill>
                <a:schemeClr val="bg1"/>
              </a:solidFill>
            </a:endParaRPr>
          </a:p>
        </p:txBody>
      </p:sp>
      <p:sp>
        <p:nvSpPr>
          <p:cNvPr id="3" name="Text Placeholder 2">
            <a:extLst>
              <a:ext uri="{FF2B5EF4-FFF2-40B4-BE49-F238E27FC236}">
                <a16:creationId xmlns:a16="http://schemas.microsoft.com/office/drawing/2014/main" id="{C2DE13C8-1A35-BE8F-046D-73923635E476}"/>
              </a:ext>
            </a:extLst>
          </p:cNvPr>
          <p:cNvSpPr>
            <a:spLocks noGrp="1"/>
          </p:cNvSpPr>
          <p:nvPr>
            <p:ph type="body" idx="1"/>
          </p:nvPr>
        </p:nvSpPr>
        <p:spPr/>
        <p:txBody>
          <a:bodyPr/>
          <a:lstStyle/>
          <a:p>
            <a:pPr algn="l" fontAlgn="base"/>
            <a:r>
              <a:rPr lang="en-GB" sz="2000" dirty="0" err="1"/>
              <a:t>Valorile</a:t>
            </a:r>
            <a:r>
              <a:rPr lang="en-GB" sz="2000" dirty="0"/>
              <a:t> </a:t>
            </a:r>
            <a:r>
              <a:rPr lang="ro-RO" sz="2000" dirty="0"/>
              <a:t>IG</a:t>
            </a:r>
            <a:r>
              <a:rPr lang="en-GB" sz="2000" dirty="0"/>
              <a:t> pot fi </a:t>
            </a:r>
            <a:r>
              <a:rPr lang="en-GB" sz="2000" dirty="0" err="1"/>
              <a:t>împărțite</a:t>
            </a:r>
            <a:r>
              <a:rPr lang="en-GB" sz="2000" dirty="0"/>
              <a:t> </a:t>
            </a:r>
            <a:r>
              <a:rPr lang="en-GB" sz="2000" dirty="0" err="1"/>
              <a:t>în</a:t>
            </a:r>
            <a:r>
              <a:rPr lang="en-GB" sz="2000" dirty="0"/>
              <a:t> </a:t>
            </a:r>
            <a:r>
              <a:rPr lang="en-GB" sz="2000" dirty="0" err="1"/>
              <a:t>trei</a:t>
            </a:r>
            <a:r>
              <a:rPr lang="en-GB" sz="2000" dirty="0"/>
              <a:t> </a:t>
            </a:r>
            <a:r>
              <a:rPr lang="en-GB" sz="2000" dirty="0" err="1"/>
              <a:t>intervale</a:t>
            </a:r>
            <a:r>
              <a:rPr lang="en-GB" sz="2000" dirty="0"/>
              <a:t>. </a:t>
            </a:r>
            <a:r>
              <a:rPr lang="en-GB" sz="2000" dirty="0" err="1"/>
              <a:t>Alimentele</a:t>
            </a:r>
            <a:r>
              <a:rPr lang="en-GB" sz="2000" dirty="0"/>
              <a:t> cu IG </a:t>
            </a:r>
            <a:r>
              <a:rPr lang="en-GB" sz="2000" dirty="0" err="1"/>
              <a:t>scăzut</a:t>
            </a:r>
            <a:r>
              <a:rPr lang="en-GB" sz="2000" dirty="0"/>
              <a:t> sunt </a:t>
            </a:r>
            <a:r>
              <a:rPr lang="en-GB" sz="2000" dirty="0" err="1"/>
              <a:t>alimente</a:t>
            </a:r>
            <a:r>
              <a:rPr lang="en-GB" sz="2000" dirty="0"/>
              <a:t> care nu </a:t>
            </a:r>
            <a:r>
              <a:rPr lang="en-GB" sz="2000" dirty="0" err="1"/>
              <a:t>vor</a:t>
            </a:r>
            <a:r>
              <a:rPr lang="en-GB" sz="2000" dirty="0"/>
              <a:t> </a:t>
            </a:r>
            <a:r>
              <a:rPr lang="en-GB" sz="2000" dirty="0" err="1"/>
              <a:t>crește</a:t>
            </a:r>
            <a:r>
              <a:rPr lang="en-GB" sz="2000" dirty="0"/>
              <a:t> </a:t>
            </a:r>
            <a:r>
              <a:rPr lang="en-GB" sz="2000" dirty="0" err="1"/>
              <a:t>glicemia</a:t>
            </a:r>
            <a:r>
              <a:rPr lang="en-GB" sz="2000" dirty="0"/>
              <a:t> la </a:t>
            </a:r>
            <a:r>
              <a:rPr lang="en-GB" sz="2000" dirty="0" err="1"/>
              <a:t>fel</a:t>
            </a:r>
            <a:r>
              <a:rPr lang="en-GB" sz="2000" dirty="0"/>
              <a:t> de </a:t>
            </a:r>
            <a:r>
              <a:rPr lang="en-GB" sz="2000" dirty="0" err="1"/>
              <a:t>mult</a:t>
            </a:r>
            <a:r>
              <a:rPr lang="en-GB" sz="2000" dirty="0"/>
              <a:t> ca un aliment cu IG </a:t>
            </a:r>
            <a:r>
              <a:rPr lang="en-GB" sz="2000" dirty="0" err="1"/>
              <a:t>mediu</a:t>
            </a:r>
            <a:r>
              <a:rPr lang="en-GB" sz="2000" dirty="0"/>
              <a:t> </a:t>
            </a:r>
            <a:r>
              <a:rPr lang="en-GB" sz="2000" dirty="0" err="1"/>
              <a:t>sau</a:t>
            </a:r>
            <a:r>
              <a:rPr lang="en-GB" sz="2000" dirty="0"/>
              <a:t> </a:t>
            </a:r>
            <a:r>
              <a:rPr lang="ro-RO" sz="2000" dirty="0"/>
              <a:t>mare</a:t>
            </a:r>
            <a:r>
              <a:rPr lang="en-GB" sz="2000" dirty="0"/>
              <a:t>.</a:t>
            </a:r>
          </a:p>
          <a:p>
            <a:pPr algn="l" fontAlgn="base">
              <a:buFont typeface="Arial" panose="020B0604020202020204" pitchFamily="34" charset="0"/>
              <a:buChar char="•"/>
            </a:pPr>
            <a:r>
              <a:rPr lang="ro-RO" sz="2000" b="1" dirty="0"/>
              <a:t>IG scăzut</a:t>
            </a:r>
            <a:r>
              <a:rPr lang="en-GB" sz="2000" dirty="0"/>
              <a:t>: 55 </a:t>
            </a:r>
            <a:r>
              <a:rPr lang="ro-RO" sz="2000" dirty="0"/>
              <a:t>sau sub</a:t>
            </a:r>
            <a:endParaRPr lang="en-GB" sz="2000" dirty="0"/>
          </a:p>
          <a:p>
            <a:pPr algn="l" fontAlgn="base">
              <a:buFont typeface="Arial" panose="020B0604020202020204" pitchFamily="34" charset="0"/>
              <a:buChar char="•"/>
            </a:pPr>
            <a:r>
              <a:rPr lang="ro-RO" sz="2000" b="1" dirty="0"/>
              <a:t>IG mediu</a:t>
            </a:r>
            <a:r>
              <a:rPr lang="en-GB" sz="2000" dirty="0"/>
              <a:t>: 56 </a:t>
            </a:r>
            <a:r>
              <a:rPr lang="ro-RO" sz="2000" dirty="0"/>
              <a:t>-</a:t>
            </a:r>
            <a:r>
              <a:rPr lang="en-GB" sz="2000" dirty="0"/>
              <a:t> 69</a:t>
            </a:r>
          </a:p>
          <a:p>
            <a:pPr algn="l" fontAlgn="base">
              <a:buFont typeface="Arial" panose="020B0604020202020204" pitchFamily="34" charset="0"/>
              <a:buChar char="•"/>
            </a:pPr>
            <a:r>
              <a:rPr lang="ro-RO" sz="2000" b="1" dirty="0"/>
              <a:t>IG mare</a:t>
            </a:r>
            <a:r>
              <a:rPr lang="en-GB" sz="2000" dirty="0"/>
              <a:t>: 70 </a:t>
            </a:r>
            <a:r>
              <a:rPr lang="ro-RO" sz="2000" dirty="0"/>
              <a:t>-</a:t>
            </a:r>
            <a:r>
              <a:rPr lang="en-GB" sz="2000" dirty="0"/>
              <a:t> 100</a:t>
            </a:r>
          </a:p>
          <a:p>
            <a:endParaRPr lang="en-GB" dirty="0"/>
          </a:p>
        </p:txBody>
      </p:sp>
      <p:sp>
        <p:nvSpPr>
          <p:cNvPr id="4" name="Slide Number Placeholder 3">
            <a:extLst>
              <a:ext uri="{FF2B5EF4-FFF2-40B4-BE49-F238E27FC236}">
                <a16:creationId xmlns:a16="http://schemas.microsoft.com/office/drawing/2014/main" id="{E76CC762-BF7F-4555-C5E6-88A74EDE01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80287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A5A6-9E5F-2882-9D44-64DE2E96FDDD}"/>
              </a:ext>
            </a:extLst>
          </p:cNvPr>
          <p:cNvSpPr>
            <a:spLocks noGrp="1"/>
          </p:cNvSpPr>
          <p:nvPr>
            <p:ph type="title"/>
          </p:nvPr>
        </p:nvSpPr>
        <p:spPr/>
        <p:txBody>
          <a:bodyPr/>
          <a:lstStyle/>
          <a:p>
            <a:r>
              <a:rPr lang="ro-RO" b="1" i="0" dirty="0">
                <a:solidFill>
                  <a:schemeClr val="bg1"/>
                </a:solidFill>
                <a:effectLst/>
                <a:latin typeface="Merriweather" panose="00000500000000000000" pitchFamily="2" charset="0"/>
              </a:rPr>
              <a:t>Alimente cu IG scăzut</a:t>
            </a:r>
            <a:r>
              <a:rPr lang="en-GB" b="1" i="0" dirty="0">
                <a:solidFill>
                  <a:schemeClr val="bg1"/>
                </a:solidFill>
                <a:effectLst/>
                <a:latin typeface="Merriweather" panose="00000500000000000000" pitchFamily="2" charset="0"/>
              </a:rPr>
              <a:t> (55 </a:t>
            </a:r>
            <a:r>
              <a:rPr lang="ro-RO" b="1" i="0" dirty="0">
                <a:solidFill>
                  <a:schemeClr val="bg1"/>
                </a:solidFill>
                <a:effectLst/>
                <a:latin typeface="Merriweather" panose="00000500000000000000" pitchFamily="2" charset="0"/>
              </a:rPr>
              <a:t>sau mai mic</a:t>
            </a:r>
            <a:r>
              <a:rPr lang="en-GB" b="1" i="0" dirty="0">
                <a:solidFill>
                  <a:schemeClr val="bg1"/>
                </a:solidFill>
                <a:effectLst/>
                <a:latin typeface="Merriweather" panose="00000500000000000000" pitchFamily="2" charset="0"/>
              </a:rPr>
              <a:t>)</a:t>
            </a:r>
            <a:endParaRPr lang="en-GB" dirty="0">
              <a:solidFill>
                <a:schemeClr val="bg1"/>
              </a:solidFill>
            </a:endParaRPr>
          </a:p>
        </p:txBody>
      </p:sp>
      <p:sp>
        <p:nvSpPr>
          <p:cNvPr id="3" name="Text Placeholder 2">
            <a:extLst>
              <a:ext uri="{FF2B5EF4-FFF2-40B4-BE49-F238E27FC236}">
                <a16:creationId xmlns:a16="http://schemas.microsoft.com/office/drawing/2014/main" id="{A1A827DB-96EB-0964-27B1-45FAE367DB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9A2B23-76AA-BA43-B877-7BF7E48B73D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graphicFrame>
        <p:nvGraphicFramePr>
          <p:cNvPr id="6" name="Table 5">
            <a:extLst>
              <a:ext uri="{FF2B5EF4-FFF2-40B4-BE49-F238E27FC236}">
                <a16:creationId xmlns:a16="http://schemas.microsoft.com/office/drawing/2014/main" id="{0AD13822-C7D0-439A-1801-792322E8DE23}"/>
              </a:ext>
            </a:extLst>
          </p:cNvPr>
          <p:cNvGraphicFramePr>
            <a:graphicFrameLocks noGrp="1"/>
          </p:cNvGraphicFramePr>
          <p:nvPr>
            <p:extLst>
              <p:ext uri="{D42A27DB-BD31-4B8C-83A1-F6EECF244321}">
                <p14:modId xmlns:p14="http://schemas.microsoft.com/office/powerpoint/2010/main" val="4141530836"/>
              </p:ext>
            </p:extLst>
          </p:nvPr>
        </p:nvGraphicFramePr>
        <p:xfrm>
          <a:off x="858987" y="1703944"/>
          <a:ext cx="4472409" cy="2829400"/>
        </p:xfrm>
        <a:graphic>
          <a:graphicData uri="http://schemas.openxmlformats.org/drawingml/2006/table">
            <a:tbl>
              <a:tblPr/>
              <a:tblGrid>
                <a:gridCol w="1338040">
                  <a:extLst>
                    <a:ext uri="{9D8B030D-6E8A-4147-A177-3AD203B41FA5}">
                      <a16:colId xmlns:a16="http://schemas.microsoft.com/office/drawing/2014/main" val="202588470"/>
                    </a:ext>
                  </a:extLst>
                </a:gridCol>
                <a:gridCol w="3134369">
                  <a:extLst>
                    <a:ext uri="{9D8B030D-6E8A-4147-A177-3AD203B41FA5}">
                      <a16:colId xmlns:a16="http://schemas.microsoft.com/office/drawing/2014/main" val="543240727"/>
                    </a:ext>
                  </a:extLst>
                </a:gridCol>
              </a:tblGrid>
              <a:tr h="282734">
                <a:tc>
                  <a:txBody>
                    <a:bodyPr/>
                    <a:lstStyle/>
                    <a:p>
                      <a:pPr fontAlgn="t"/>
                      <a:r>
                        <a:rPr lang="ro-RO" sz="1300" b="0" dirty="0">
                          <a:effectLst/>
                        </a:rPr>
                        <a:t>Mere</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36</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639606156"/>
                  </a:ext>
                </a:extLst>
              </a:tr>
              <a:tr h="282734">
                <a:tc>
                  <a:txBody>
                    <a:bodyPr/>
                    <a:lstStyle/>
                    <a:p>
                      <a:pPr fontAlgn="t"/>
                      <a:r>
                        <a:rPr lang="ro-RO" sz="1300" b="0" dirty="0">
                          <a:effectLst/>
                        </a:rPr>
                        <a:t>Suc de mere</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86818227"/>
                  </a:ext>
                </a:extLst>
              </a:tr>
              <a:tr h="282734">
                <a:tc>
                  <a:txBody>
                    <a:bodyPr/>
                    <a:lstStyle/>
                    <a:p>
                      <a:pPr fontAlgn="t"/>
                      <a:r>
                        <a:rPr lang="en-GB" sz="1300" b="0" dirty="0">
                          <a:effectLst/>
                        </a:rPr>
                        <a:t> Banan</a:t>
                      </a:r>
                      <a:r>
                        <a:rPr lang="ro-RO" sz="1300" b="0" dirty="0">
                          <a:effectLst/>
                        </a:rPr>
                        <a:t>e</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809614283"/>
                  </a:ext>
                </a:extLst>
              </a:tr>
              <a:tr h="282734">
                <a:tc>
                  <a:txBody>
                    <a:bodyPr/>
                    <a:lstStyle/>
                    <a:p>
                      <a:pPr fontAlgn="t"/>
                      <a:r>
                        <a:rPr lang="en-GB" sz="1300" b="0" dirty="0">
                          <a:effectLst/>
                        </a:rPr>
                        <a:t> </a:t>
                      </a:r>
                      <a:r>
                        <a:rPr lang="ro-RO" sz="1300" b="0" dirty="0">
                          <a:effectLst/>
                        </a:rPr>
                        <a:t>Orz </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28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70096869"/>
                  </a:ext>
                </a:extLst>
              </a:tr>
              <a:tr h="282734">
                <a:tc>
                  <a:txBody>
                    <a:bodyPr/>
                    <a:lstStyle/>
                    <a:p>
                      <a:pPr fontAlgn="t"/>
                      <a:r>
                        <a:rPr lang="en-GB" sz="1300" b="0" dirty="0">
                          <a:effectLst/>
                        </a:rPr>
                        <a:t> </a:t>
                      </a:r>
                      <a:r>
                        <a:rPr lang="ro-RO" sz="1300" b="0" dirty="0">
                          <a:effectLst/>
                        </a:rPr>
                        <a:t>Morcov fiert</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39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3616973236"/>
                  </a:ext>
                </a:extLst>
              </a:tr>
              <a:tr h="282734">
                <a:tc>
                  <a:txBody>
                    <a:bodyPr/>
                    <a:lstStyle/>
                    <a:p>
                      <a:pPr fontAlgn="t"/>
                      <a:r>
                        <a:rPr lang="en-GB" sz="1300" b="0">
                          <a:effectLst/>
                        </a:rPr>
                        <a:t> Chapatti</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52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71880682"/>
                  </a:ext>
                </a:extLst>
              </a:tr>
              <a:tr h="282734">
                <a:tc>
                  <a:txBody>
                    <a:bodyPr/>
                    <a:lstStyle/>
                    <a:p>
                      <a:pPr fontAlgn="t"/>
                      <a:r>
                        <a:rPr lang="en-GB" sz="1300" b="0" dirty="0">
                          <a:effectLst/>
                        </a:rPr>
                        <a:t> </a:t>
                      </a:r>
                      <a:r>
                        <a:rPr lang="ro-RO" sz="1300" b="0" dirty="0">
                          <a:effectLst/>
                        </a:rPr>
                        <a:t>Năut</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28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112310135"/>
                  </a:ext>
                </a:extLst>
              </a:tr>
              <a:tr h="282734">
                <a:tc>
                  <a:txBody>
                    <a:bodyPr/>
                    <a:lstStyle/>
                    <a:p>
                      <a:pPr fontAlgn="t"/>
                      <a:r>
                        <a:rPr lang="en-GB" sz="1300" b="0" dirty="0">
                          <a:effectLst/>
                        </a:rPr>
                        <a:t>C</a:t>
                      </a:r>
                      <a:r>
                        <a:rPr lang="ro-RO" sz="1300" b="0" dirty="0">
                          <a:effectLst/>
                        </a:rPr>
                        <a:t>iocolată</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40</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35370713"/>
                  </a:ext>
                </a:extLst>
              </a:tr>
              <a:tr h="282734">
                <a:tc>
                  <a:txBody>
                    <a:bodyPr/>
                    <a:lstStyle/>
                    <a:p>
                      <a:pPr fontAlgn="t"/>
                      <a:r>
                        <a:rPr lang="ro-RO" sz="1300" b="0" dirty="0">
                          <a:effectLst/>
                        </a:rPr>
                        <a:t>Curmale</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42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33589612"/>
                  </a:ext>
                </a:extLst>
              </a:tr>
              <a:tr h="282734">
                <a:tc>
                  <a:txBody>
                    <a:bodyPr/>
                    <a:lstStyle/>
                    <a:p>
                      <a:pPr fontAlgn="t"/>
                      <a:r>
                        <a:rPr lang="ro-RO" sz="1300" b="0" dirty="0">
                          <a:effectLst/>
                        </a:rPr>
                        <a:t>Înghețată</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dirty="0">
                          <a:effectLst/>
                        </a:rPr>
                        <a:t> 51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23853905"/>
                  </a:ext>
                </a:extLst>
              </a:tr>
            </a:tbl>
          </a:graphicData>
        </a:graphic>
      </p:graphicFrame>
    </p:spTree>
    <p:extLst>
      <p:ext uri="{BB962C8B-B14F-4D97-AF65-F5344CB8AC3E}">
        <p14:creationId xmlns:p14="http://schemas.microsoft.com/office/powerpoint/2010/main" val="347872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A0D18-94E6-9341-F2DC-E5C13AB92C58}"/>
              </a:ext>
            </a:extLst>
          </p:cNvPr>
          <p:cNvSpPr>
            <a:spLocks noGrp="1"/>
          </p:cNvSpPr>
          <p:nvPr>
            <p:ph type="title"/>
          </p:nvPr>
        </p:nvSpPr>
        <p:spPr/>
        <p:txBody>
          <a:bodyPr/>
          <a:lstStyle/>
          <a:p>
            <a:r>
              <a:rPr lang="ro-RO" b="1" dirty="0">
                <a:solidFill>
                  <a:schemeClr val="bg1"/>
                </a:solidFill>
                <a:latin typeface="Merriweather" panose="00000500000000000000" pitchFamily="2" charset="0"/>
              </a:rPr>
              <a:t>Alimente cu IG scăzut (</a:t>
            </a:r>
            <a:r>
              <a:rPr lang="en-GB" b="1" i="0" dirty="0">
                <a:solidFill>
                  <a:schemeClr val="bg1"/>
                </a:solidFill>
                <a:effectLst/>
                <a:latin typeface="Merriweather" panose="00000500000000000000" pitchFamily="2" charset="0"/>
              </a:rPr>
              <a:t>55 </a:t>
            </a:r>
            <a:r>
              <a:rPr lang="ro-RO" b="1" i="0" dirty="0">
                <a:solidFill>
                  <a:schemeClr val="bg1"/>
                </a:solidFill>
                <a:effectLst/>
                <a:latin typeface="Merriweather" panose="00000500000000000000" pitchFamily="2" charset="0"/>
              </a:rPr>
              <a:t>sau sub</a:t>
            </a:r>
            <a:r>
              <a:rPr lang="en-GB" b="1" i="0" dirty="0">
                <a:solidFill>
                  <a:schemeClr val="bg1"/>
                </a:solidFill>
                <a:effectLst/>
                <a:latin typeface="Merriweather" panose="00000500000000000000" pitchFamily="2" charset="0"/>
              </a:rPr>
              <a:t>)</a:t>
            </a:r>
            <a:endParaRPr lang="en-GB" dirty="0"/>
          </a:p>
        </p:txBody>
      </p:sp>
      <p:sp>
        <p:nvSpPr>
          <p:cNvPr id="3" name="Text Placeholder 2">
            <a:extLst>
              <a:ext uri="{FF2B5EF4-FFF2-40B4-BE49-F238E27FC236}">
                <a16:creationId xmlns:a16="http://schemas.microsoft.com/office/drawing/2014/main" id="{3463A50D-188F-C0EC-684A-175664B32B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6EBE70-E19B-2281-5334-8E43DD41543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graphicFrame>
        <p:nvGraphicFramePr>
          <p:cNvPr id="5" name="Table 4">
            <a:extLst>
              <a:ext uri="{FF2B5EF4-FFF2-40B4-BE49-F238E27FC236}">
                <a16:creationId xmlns:a16="http://schemas.microsoft.com/office/drawing/2014/main" id="{BF395937-DDE5-FEE2-2169-AE9ABAA8CC9E}"/>
              </a:ext>
            </a:extLst>
          </p:cNvPr>
          <p:cNvGraphicFramePr>
            <a:graphicFrameLocks noGrp="1"/>
          </p:cNvGraphicFramePr>
          <p:nvPr>
            <p:extLst>
              <p:ext uri="{D42A27DB-BD31-4B8C-83A1-F6EECF244321}">
                <p14:modId xmlns:p14="http://schemas.microsoft.com/office/powerpoint/2010/main" val="3875859838"/>
              </p:ext>
            </p:extLst>
          </p:nvPr>
        </p:nvGraphicFramePr>
        <p:xfrm>
          <a:off x="1043608" y="1491630"/>
          <a:ext cx="4281699" cy="3208181"/>
        </p:xfrm>
        <a:graphic>
          <a:graphicData uri="http://schemas.openxmlformats.org/drawingml/2006/table">
            <a:tbl>
              <a:tblPr/>
              <a:tblGrid>
                <a:gridCol w="1428829">
                  <a:extLst>
                    <a:ext uri="{9D8B030D-6E8A-4147-A177-3AD203B41FA5}">
                      <a16:colId xmlns:a16="http://schemas.microsoft.com/office/drawing/2014/main" val="3545376725"/>
                    </a:ext>
                  </a:extLst>
                </a:gridCol>
                <a:gridCol w="2852870">
                  <a:extLst>
                    <a:ext uri="{9D8B030D-6E8A-4147-A177-3AD203B41FA5}">
                      <a16:colId xmlns:a16="http://schemas.microsoft.com/office/drawing/2014/main" val="1903094817"/>
                    </a:ext>
                  </a:extLst>
                </a:gridCol>
              </a:tblGrid>
              <a:tr h="254747">
                <a:tc>
                  <a:txBody>
                    <a:bodyPr/>
                    <a:lstStyle/>
                    <a:p>
                      <a:pPr fontAlgn="t"/>
                      <a:r>
                        <a:rPr lang="ro-RO" sz="1100" b="0" dirty="0">
                          <a:effectLst/>
                        </a:rPr>
                        <a:t>Fasole (</a:t>
                      </a:r>
                      <a:r>
                        <a:rPr lang="en-GB" sz="1100" b="0" dirty="0">
                          <a:effectLst/>
                        </a:rPr>
                        <a:t>Kidney beans</a:t>
                      </a:r>
                      <a:r>
                        <a:rPr lang="ro-RO" sz="1100" b="0" dirty="0">
                          <a:effectLst/>
                        </a:rPr>
                        <a:t>)</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24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425636107"/>
                  </a:ext>
                </a:extLst>
              </a:tr>
              <a:tr h="254747">
                <a:tc>
                  <a:txBody>
                    <a:bodyPr/>
                    <a:lstStyle/>
                    <a:p>
                      <a:pPr fontAlgn="t"/>
                      <a:r>
                        <a:rPr lang="en-GB" sz="1100" b="0" dirty="0">
                          <a:effectLst/>
                        </a:rPr>
                        <a:t> L</a:t>
                      </a:r>
                      <a:r>
                        <a:rPr lang="ro-RO" sz="1100" b="0" dirty="0">
                          <a:effectLst/>
                        </a:rPr>
                        <a:t>inte</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32</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163871554"/>
                  </a:ext>
                </a:extLst>
              </a:tr>
              <a:tr h="254747">
                <a:tc>
                  <a:txBody>
                    <a:bodyPr/>
                    <a:lstStyle/>
                    <a:p>
                      <a:pPr fontAlgn="t"/>
                      <a:r>
                        <a:rPr lang="en-GB" sz="1100" b="0">
                          <a:effectLst/>
                        </a:rPr>
                        <a:t> Mango</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51</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082558444"/>
                  </a:ext>
                </a:extLst>
              </a:tr>
              <a:tr h="254747">
                <a:tc>
                  <a:txBody>
                    <a:bodyPr/>
                    <a:lstStyle/>
                    <a:p>
                      <a:pPr fontAlgn="t"/>
                      <a:r>
                        <a:rPr lang="en-GB" sz="1100" b="0" dirty="0">
                          <a:effectLst/>
                        </a:rPr>
                        <a:t> </a:t>
                      </a:r>
                      <a:r>
                        <a:rPr lang="ro-RO" sz="1100" b="0" dirty="0">
                          <a:effectLst/>
                        </a:rPr>
                        <a:t>Portocale</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43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05254121"/>
                  </a:ext>
                </a:extLst>
              </a:tr>
              <a:tr h="254747">
                <a:tc>
                  <a:txBody>
                    <a:bodyPr/>
                    <a:lstStyle/>
                    <a:p>
                      <a:pPr fontAlgn="t"/>
                      <a:r>
                        <a:rPr lang="en-GB" sz="1100" b="0" dirty="0">
                          <a:effectLst/>
                        </a:rPr>
                        <a:t> </a:t>
                      </a:r>
                      <a:r>
                        <a:rPr lang="ro-RO" sz="1100" b="0" dirty="0">
                          <a:effectLst/>
                        </a:rPr>
                        <a:t>Suc de portocale</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50</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90653757"/>
                  </a:ext>
                </a:extLst>
              </a:tr>
              <a:tr h="254747">
                <a:tc>
                  <a:txBody>
                    <a:bodyPr/>
                    <a:lstStyle/>
                    <a:p>
                      <a:pPr fontAlgn="t"/>
                      <a:r>
                        <a:rPr lang="en-GB" sz="1100" b="0" dirty="0">
                          <a:effectLst/>
                        </a:rPr>
                        <a:t> P</a:t>
                      </a:r>
                      <a:r>
                        <a:rPr lang="ro-RO" sz="1100" b="0" dirty="0">
                          <a:effectLst/>
                        </a:rPr>
                        <a:t>iersici, conservate</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43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543768470"/>
                  </a:ext>
                </a:extLst>
              </a:tr>
              <a:tr h="254747">
                <a:tc>
                  <a:txBody>
                    <a:bodyPr/>
                    <a:lstStyle/>
                    <a:p>
                      <a:pPr fontAlgn="t"/>
                      <a:r>
                        <a:rPr lang="en-GB" sz="1100" b="0" dirty="0">
                          <a:effectLst/>
                        </a:rPr>
                        <a:t> P</a:t>
                      </a:r>
                      <a:r>
                        <a:rPr lang="ro-RO" sz="1100" b="0" dirty="0">
                          <a:effectLst/>
                        </a:rPr>
                        <a:t>ătlagină</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315721359"/>
                  </a:ext>
                </a:extLst>
              </a:tr>
              <a:tr h="254747">
                <a:tc>
                  <a:txBody>
                    <a:bodyPr/>
                    <a:lstStyle/>
                    <a:p>
                      <a:pPr fontAlgn="t"/>
                      <a:r>
                        <a:rPr lang="en-GB" sz="1100" b="0" dirty="0">
                          <a:effectLst/>
                        </a:rPr>
                        <a:t> </a:t>
                      </a:r>
                      <a:r>
                        <a:rPr lang="ro-RO" sz="1100" b="0" dirty="0">
                          <a:effectLst/>
                        </a:rPr>
                        <a:t>Tîiței de orez</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53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69063937"/>
                  </a:ext>
                </a:extLst>
              </a:tr>
              <a:tr h="254747">
                <a:tc>
                  <a:txBody>
                    <a:bodyPr/>
                    <a:lstStyle/>
                    <a:p>
                      <a:pPr fontAlgn="t"/>
                      <a:r>
                        <a:rPr lang="en-GB" sz="1100" b="0" dirty="0">
                          <a:effectLst/>
                        </a:rPr>
                        <a:t> </a:t>
                      </a:r>
                      <a:r>
                        <a:rPr lang="ro-RO" sz="1100" b="0" dirty="0">
                          <a:effectLst/>
                        </a:rPr>
                        <a:t>Fulgi de ovăz</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3637688708"/>
                  </a:ext>
                </a:extLst>
              </a:tr>
              <a:tr h="254747">
                <a:tc>
                  <a:txBody>
                    <a:bodyPr/>
                    <a:lstStyle/>
                    <a:p>
                      <a:pPr fontAlgn="t"/>
                      <a:r>
                        <a:rPr lang="en-GB" sz="1100" b="0" dirty="0">
                          <a:effectLst/>
                        </a:rPr>
                        <a:t> </a:t>
                      </a:r>
                      <a:r>
                        <a:rPr lang="ro-RO" sz="1100" b="0" dirty="0">
                          <a:effectLst/>
                        </a:rPr>
                        <a:t>Lapte degresat</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37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20158622"/>
                  </a:ext>
                </a:extLst>
              </a:tr>
              <a:tr h="254747">
                <a:tc>
                  <a:txBody>
                    <a:bodyPr/>
                    <a:lstStyle/>
                    <a:p>
                      <a:pPr fontAlgn="t"/>
                      <a:r>
                        <a:rPr lang="en-GB" sz="1100" b="0" dirty="0">
                          <a:effectLst/>
                        </a:rPr>
                        <a:t> So</a:t>
                      </a:r>
                      <a:r>
                        <a:rPr lang="ro-RO" sz="1100" b="0" dirty="0">
                          <a:effectLst/>
                        </a:rPr>
                        <a:t>ia</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16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304869944"/>
                  </a:ext>
                </a:extLst>
              </a:tr>
              <a:tr h="254747">
                <a:tc>
                  <a:txBody>
                    <a:bodyPr/>
                    <a:lstStyle/>
                    <a:p>
                      <a:pPr fontAlgn="t"/>
                      <a:r>
                        <a:rPr lang="en-GB" sz="1100" b="0" dirty="0">
                          <a:effectLst/>
                        </a:rPr>
                        <a:t> </a:t>
                      </a:r>
                      <a:r>
                        <a:rPr lang="ro-RO" sz="1100" b="0" dirty="0">
                          <a:effectLst/>
                        </a:rPr>
                        <a:t>Lapte de soia</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dirty="0">
                          <a:effectLst/>
                        </a:rPr>
                        <a:t> 34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774236457"/>
                  </a:ext>
                </a:extLst>
              </a:tr>
            </a:tbl>
          </a:graphicData>
        </a:graphic>
      </p:graphicFrame>
    </p:spTree>
    <p:extLst>
      <p:ext uri="{BB962C8B-B14F-4D97-AF65-F5344CB8AC3E}">
        <p14:creationId xmlns:p14="http://schemas.microsoft.com/office/powerpoint/2010/main" val="317749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C11-9589-0A03-3689-732E790C2600}"/>
              </a:ext>
            </a:extLst>
          </p:cNvPr>
          <p:cNvSpPr>
            <a:spLocks noGrp="1"/>
          </p:cNvSpPr>
          <p:nvPr>
            <p:ph type="title"/>
          </p:nvPr>
        </p:nvSpPr>
        <p:spPr/>
        <p:txBody>
          <a:bodyPr/>
          <a:lstStyle/>
          <a:p>
            <a:r>
              <a:rPr lang="ro-RO" b="1" i="0" dirty="0">
                <a:solidFill>
                  <a:schemeClr val="bg1"/>
                </a:solidFill>
                <a:effectLst/>
                <a:latin typeface="Merriweather" panose="00000500000000000000" pitchFamily="2" charset="0"/>
              </a:rPr>
              <a:t>Alimente cu IG scăzut </a:t>
            </a:r>
            <a:r>
              <a:rPr lang="en-GB" b="1" i="0" dirty="0">
                <a:solidFill>
                  <a:schemeClr val="bg1"/>
                </a:solidFill>
                <a:effectLst/>
                <a:latin typeface="Merriweather" panose="00000500000000000000" pitchFamily="2" charset="0"/>
              </a:rPr>
              <a:t>(55</a:t>
            </a:r>
            <a:r>
              <a:rPr lang="ro-RO" b="1" i="0" dirty="0">
                <a:solidFill>
                  <a:schemeClr val="bg1"/>
                </a:solidFill>
                <a:effectLst/>
                <a:latin typeface="Merriweather" panose="00000500000000000000" pitchFamily="2" charset="0"/>
              </a:rPr>
              <a:t> sau sub</a:t>
            </a:r>
            <a:r>
              <a:rPr lang="en-GB" b="1" i="0" dirty="0">
                <a:solidFill>
                  <a:schemeClr val="bg1"/>
                </a:solidFill>
                <a:effectLst/>
                <a:latin typeface="Merriweather" panose="00000500000000000000" pitchFamily="2" charset="0"/>
              </a:rPr>
              <a:t>)</a:t>
            </a:r>
            <a:endParaRPr lang="en-GB" dirty="0"/>
          </a:p>
        </p:txBody>
      </p:sp>
      <p:sp>
        <p:nvSpPr>
          <p:cNvPr id="3" name="Text Placeholder 2">
            <a:extLst>
              <a:ext uri="{FF2B5EF4-FFF2-40B4-BE49-F238E27FC236}">
                <a16:creationId xmlns:a16="http://schemas.microsoft.com/office/drawing/2014/main" id="{3F0E17F6-0617-5C52-2CE7-3B682C5AFE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CDFC7D-568A-4015-8D3C-0E5D4417424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graphicFrame>
        <p:nvGraphicFramePr>
          <p:cNvPr id="5" name="Table 4">
            <a:extLst>
              <a:ext uri="{FF2B5EF4-FFF2-40B4-BE49-F238E27FC236}">
                <a16:creationId xmlns:a16="http://schemas.microsoft.com/office/drawing/2014/main" id="{AE5DE4AA-E9E2-3F59-9948-CD5004DA3D13}"/>
              </a:ext>
            </a:extLst>
          </p:cNvPr>
          <p:cNvGraphicFramePr>
            <a:graphicFrameLocks noGrp="1"/>
          </p:cNvGraphicFramePr>
          <p:nvPr>
            <p:extLst>
              <p:ext uri="{D42A27DB-BD31-4B8C-83A1-F6EECF244321}">
                <p14:modId xmlns:p14="http://schemas.microsoft.com/office/powerpoint/2010/main" val="1875376555"/>
              </p:ext>
            </p:extLst>
          </p:nvPr>
        </p:nvGraphicFramePr>
        <p:xfrm>
          <a:off x="858987" y="1703944"/>
          <a:ext cx="6268738" cy="2829400"/>
        </p:xfrm>
        <a:graphic>
          <a:graphicData uri="http://schemas.openxmlformats.org/drawingml/2006/table">
            <a:tbl>
              <a:tblPr/>
              <a:tblGrid>
                <a:gridCol w="3134369">
                  <a:extLst>
                    <a:ext uri="{9D8B030D-6E8A-4147-A177-3AD203B41FA5}">
                      <a16:colId xmlns:a16="http://schemas.microsoft.com/office/drawing/2014/main" val="1608532930"/>
                    </a:ext>
                  </a:extLst>
                </a:gridCol>
                <a:gridCol w="3134369">
                  <a:extLst>
                    <a:ext uri="{9D8B030D-6E8A-4147-A177-3AD203B41FA5}">
                      <a16:colId xmlns:a16="http://schemas.microsoft.com/office/drawing/2014/main" val="3822533319"/>
                    </a:ext>
                  </a:extLst>
                </a:gridCol>
              </a:tblGrid>
              <a:tr h="282734">
                <a:tc>
                  <a:txBody>
                    <a:bodyPr/>
                    <a:lstStyle/>
                    <a:p>
                      <a:pPr fontAlgn="t"/>
                      <a:r>
                        <a:rPr lang="en-GB" sz="1300" b="0" dirty="0">
                          <a:effectLst/>
                        </a:rPr>
                        <a:t>Spaghetti, </a:t>
                      </a:r>
                      <a:r>
                        <a:rPr lang="ro-RO" sz="1300" b="0" dirty="0">
                          <a:effectLst/>
                        </a:rPr>
                        <a:t>din făină albă</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49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3804650233"/>
                  </a:ext>
                </a:extLst>
              </a:tr>
              <a:tr h="282734">
                <a:tc>
                  <a:txBody>
                    <a:bodyPr/>
                    <a:lstStyle/>
                    <a:p>
                      <a:pPr fontAlgn="t"/>
                      <a:r>
                        <a:rPr lang="en-GB" sz="1300" b="0" dirty="0">
                          <a:effectLst/>
                        </a:rPr>
                        <a:t> Spaghetti, </a:t>
                      </a:r>
                      <a:r>
                        <a:rPr lang="ro-RO" sz="1300" b="0" dirty="0">
                          <a:effectLst/>
                        </a:rPr>
                        <a:t>din făină integrală</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835172254"/>
                  </a:ext>
                </a:extLst>
              </a:tr>
              <a:tr h="282734">
                <a:tc>
                  <a:txBody>
                    <a:bodyPr/>
                    <a:lstStyle/>
                    <a:p>
                      <a:pPr fontAlgn="t"/>
                      <a:r>
                        <a:rPr lang="en-GB" sz="1300" b="0" dirty="0">
                          <a:effectLst/>
                        </a:rPr>
                        <a:t> </a:t>
                      </a:r>
                      <a:r>
                        <a:rPr lang="ro-RO" sz="1300" b="0" dirty="0">
                          <a:effectLst/>
                        </a:rPr>
                        <a:t>Pâine cu cereale</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53</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138869129"/>
                  </a:ext>
                </a:extLst>
              </a:tr>
              <a:tr h="282734">
                <a:tc>
                  <a:txBody>
                    <a:bodyPr/>
                    <a:lstStyle/>
                    <a:p>
                      <a:pPr fontAlgn="t"/>
                      <a:r>
                        <a:rPr lang="en-GB" sz="1300" b="0" dirty="0">
                          <a:effectLst/>
                        </a:rPr>
                        <a:t> </a:t>
                      </a:r>
                      <a:r>
                        <a:rPr lang="ro-RO" sz="1300" b="0" dirty="0">
                          <a:effectLst/>
                        </a:rPr>
                        <a:t>Gem de căpșuni</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606207025"/>
                  </a:ext>
                </a:extLst>
              </a:tr>
              <a:tr h="282734">
                <a:tc>
                  <a:txBody>
                    <a:bodyPr/>
                    <a:lstStyle/>
                    <a:p>
                      <a:pPr fontAlgn="t"/>
                      <a:r>
                        <a:rPr lang="en-GB" sz="1300" b="0" dirty="0">
                          <a:effectLst/>
                        </a:rPr>
                        <a:t> </a:t>
                      </a:r>
                      <a:r>
                        <a:rPr lang="ro-RO" sz="1300" b="0" dirty="0">
                          <a:effectLst/>
                        </a:rPr>
                        <a:t>Porumb dulce</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579751904"/>
                  </a:ext>
                </a:extLst>
              </a:tr>
              <a:tr h="282734">
                <a:tc>
                  <a:txBody>
                    <a:bodyPr/>
                    <a:lstStyle/>
                    <a:p>
                      <a:pPr fontAlgn="t"/>
                      <a:r>
                        <a:rPr lang="en-GB" sz="1300" b="0" dirty="0">
                          <a:effectLst/>
                        </a:rPr>
                        <a:t> Taro, </a:t>
                      </a:r>
                      <a:r>
                        <a:rPr lang="ro-RO" sz="1300" b="0" dirty="0">
                          <a:effectLst/>
                        </a:rPr>
                        <a:t>fiert</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53</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24903379"/>
                  </a:ext>
                </a:extLst>
              </a:tr>
              <a:tr h="282734">
                <a:tc>
                  <a:txBody>
                    <a:bodyPr/>
                    <a:lstStyle/>
                    <a:p>
                      <a:pPr fontAlgn="t"/>
                      <a:r>
                        <a:rPr lang="en-GB" sz="1300" b="0">
                          <a:effectLst/>
                        </a:rPr>
                        <a:t> Udon noodles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55</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49164084"/>
                  </a:ext>
                </a:extLst>
              </a:tr>
              <a:tr h="282734">
                <a:tc>
                  <a:txBody>
                    <a:bodyPr/>
                    <a:lstStyle/>
                    <a:p>
                      <a:pPr fontAlgn="t"/>
                      <a:r>
                        <a:rPr lang="en-GB" sz="1300" b="0" dirty="0">
                          <a:effectLst/>
                        </a:rPr>
                        <a:t> </a:t>
                      </a:r>
                      <a:r>
                        <a:rPr lang="ro-RO" sz="1300" b="0" dirty="0">
                          <a:effectLst/>
                        </a:rPr>
                        <a:t>Supă de legume</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228629955"/>
                  </a:ext>
                </a:extLst>
              </a:tr>
              <a:tr h="282734">
                <a:tc>
                  <a:txBody>
                    <a:bodyPr/>
                    <a:lstStyle/>
                    <a:p>
                      <a:pPr fontAlgn="t"/>
                      <a:r>
                        <a:rPr lang="en-GB" sz="1300" b="0" dirty="0">
                          <a:effectLst/>
                        </a:rPr>
                        <a:t> </a:t>
                      </a:r>
                      <a:r>
                        <a:rPr lang="ro-RO" sz="1300" b="0" dirty="0">
                          <a:effectLst/>
                        </a:rPr>
                        <a:t>Lapte integral</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39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877750707"/>
                  </a:ext>
                </a:extLst>
              </a:tr>
              <a:tr h="282734">
                <a:tc>
                  <a:txBody>
                    <a:bodyPr/>
                    <a:lstStyle/>
                    <a:p>
                      <a:pPr fontAlgn="t"/>
                      <a:r>
                        <a:rPr lang="en-GB" sz="1300" b="0" dirty="0">
                          <a:effectLst/>
                        </a:rPr>
                        <a:t> </a:t>
                      </a:r>
                      <a:r>
                        <a:rPr lang="ro-RO" sz="1300" b="0" dirty="0">
                          <a:effectLst/>
                        </a:rPr>
                        <a:t>Iaurt, cu fructe</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dirty="0">
                          <a:effectLst/>
                        </a:rPr>
                        <a:t> 41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249218865"/>
                  </a:ext>
                </a:extLst>
              </a:tr>
            </a:tbl>
          </a:graphicData>
        </a:graphic>
      </p:graphicFrame>
    </p:spTree>
    <p:extLst>
      <p:ext uri="{BB962C8B-B14F-4D97-AF65-F5344CB8AC3E}">
        <p14:creationId xmlns:p14="http://schemas.microsoft.com/office/powerpoint/2010/main" val="229942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B73E-A106-F161-CD1F-AA14AFD09012}"/>
              </a:ext>
            </a:extLst>
          </p:cNvPr>
          <p:cNvSpPr>
            <a:spLocks noGrp="1"/>
          </p:cNvSpPr>
          <p:nvPr>
            <p:ph type="title"/>
          </p:nvPr>
        </p:nvSpPr>
        <p:spPr/>
        <p:txBody>
          <a:bodyPr/>
          <a:lstStyle/>
          <a:p>
            <a:r>
              <a:rPr lang="ro-RO" b="1" i="0" dirty="0">
                <a:solidFill>
                  <a:schemeClr val="bg1"/>
                </a:solidFill>
                <a:effectLst/>
                <a:latin typeface="Merriweather" panose="00000500000000000000" pitchFamily="2" charset="0"/>
              </a:rPr>
              <a:t>Alimente cu IG mediu (</a:t>
            </a:r>
            <a:r>
              <a:rPr lang="en-GB" b="1" i="0" dirty="0">
                <a:solidFill>
                  <a:schemeClr val="bg1"/>
                </a:solidFill>
                <a:effectLst/>
                <a:latin typeface="Merriweather" panose="00000500000000000000" pitchFamily="2" charset="0"/>
              </a:rPr>
              <a:t>56 </a:t>
            </a:r>
            <a:r>
              <a:rPr lang="ro-RO" b="1" i="0" dirty="0">
                <a:solidFill>
                  <a:schemeClr val="bg1"/>
                </a:solidFill>
                <a:effectLst/>
                <a:latin typeface="Merriweather" panose="00000500000000000000" pitchFamily="2" charset="0"/>
              </a:rPr>
              <a:t>-</a:t>
            </a:r>
            <a:r>
              <a:rPr lang="en-GB" b="1" i="0" dirty="0">
                <a:solidFill>
                  <a:schemeClr val="bg1"/>
                </a:solidFill>
                <a:effectLst/>
                <a:latin typeface="Merriweather" panose="00000500000000000000" pitchFamily="2" charset="0"/>
              </a:rPr>
              <a:t> 69)</a:t>
            </a:r>
            <a:endParaRPr lang="en-GB" dirty="0">
              <a:solidFill>
                <a:schemeClr val="bg1"/>
              </a:solidFill>
            </a:endParaRPr>
          </a:p>
        </p:txBody>
      </p:sp>
      <p:sp>
        <p:nvSpPr>
          <p:cNvPr id="3" name="Text Placeholder 2">
            <a:extLst>
              <a:ext uri="{FF2B5EF4-FFF2-40B4-BE49-F238E27FC236}">
                <a16:creationId xmlns:a16="http://schemas.microsoft.com/office/drawing/2014/main" id="{11675FBE-0F46-AE61-9C64-25C005DA45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0948BD-78C3-1744-AA4D-E9511B8883E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graphicFrame>
        <p:nvGraphicFramePr>
          <p:cNvPr id="6" name="Table 5">
            <a:extLst>
              <a:ext uri="{FF2B5EF4-FFF2-40B4-BE49-F238E27FC236}">
                <a16:creationId xmlns:a16="http://schemas.microsoft.com/office/drawing/2014/main" id="{907D75A4-6521-1D1E-CF5E-CAD497FA9363}"/>
              </a:ext>
            </a:extLst>
          </p:cNvPr>
          <p:cNvGraphicFramePr>
            <a:graphicFrameLocks noGrp="1"/>
          </p:cNvGraphicFramePr>
          <p:nvPr>
            <p:extLst>
              <p:ext uri="{D42A27DB-BD31-4B8C-83A1-F6EECF244321}">
                <p14:modId xmlns:p14="http://schemas.microsoft.com/office/powerpoint/2010/main" val="2941345969"/>
              </p:ext>
            </p:extLst>
          </p:nvPr>
        </p:nvGraphicFramePr>
        <p:xfrm>
          <a:off x="1259632" y="1419622"/>
          <a:ext cx="6048672" cy="3484080"/>
        </p:xfrm>
        <a:graphic>
          <a:graphicData uri="http://schemas.openxmlformats.org/drawingml/2006/table">
            <a:tbl>
              <a:tblPr/>
              <a:tblGrid>
                <a:gridCol w="3024336">
                  <a:extLst>
                    <a:ext uri="{9D8B030D-6E8A-4147-A177-3AD203B41FA5}">
                      <a16:colId xmlns:a16="http://schemas.microsoft.com/office/drawing/2014/main" val="3093514739"/>
                    </a:ext>
                  </a:extLst>
                </a:gridCol>
                <a:gridCol w="3024336">
                  <a:extLst>
                    <a:ext uri="{9D8B030D-6E8A-4147-A177-3AD203B41FA5}">
                      <a16:colId xmlns:a16="http://schemas.microsoft.com/office/drawing/2014/main" val="3424342945"/>
                    </a:ext>
                  </a:extLst>
                </a:gridCol>
              </a:tblGrid>
              <a:tr h="265876">
                <a:tc>
                  <a:txBody>
                    <a:bodyPr/>
                    <a:lstStyle/>
                    <a:p>
                      <a:pPr fontAlgn="t"/>
                      <a:r>
                        <a:rPr lang="ro-RO" sz="1000" b="0" dirty="0">
                          <a:effectLst/>
                        </a:rPr>
                        <a:t>Orez nedecorticat, fiert</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68</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041869628"/>
                  </a:ext>
                </a:extLst>
              </a:tr>
              <a:tr h="265876">
                <a:tc>
                  <a:txBody>
                    <a:bodyPr/>
                    <a:lstStyle/>
                    <a:p>
                      <a:pPr fontAlgn="t"/>
                      <a:r>
                        <a:rPr lang="en-GB" sz="1000" b="0" dirty="0">
                          <a:effectLst/>
                        </a:rPr>
                        <a:t> Couscous</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65</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74223178"/>
                  </a:ext>
                </a:extLst>
              </a:tr>
              <a:tr h="265876">
                <a:tc>
                  <a:txBody>
                    <a:bodyPr/>
                    <a:lstStyle/>
                    <a:p>
                      <a:pPr fontAlgn="t"/>
                      <a:r>
                        <a:rPr lang="en-GB" sz="1000" b="0" dirty="0">
                          <a:effectLst/>
                        </a:rPr>
                        <a:t> </a:t>
                      </a:r>
                      <a:r>
                        <a:rPr lang="ro-RO" sz="1000" b="0" dirty="0">
                          <a:effectLst/>
                        </a:rPr>
                        <a:t>Cartofi pai</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63</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269627263"/>
                  </a:ext>
                </a:extLst>
              </a:tr>
              <a:tr h="265876">
                <a:tc>
                  <a:txBody>
                    <a:bodyPr/>
                    <a:lstStyle/>
                    <a:p>
                      <a:pPr fontAlgn="t"/>
                      <a:r>
                        <a:rPr lang="en-GB" sz="1000" b="0" dirty="0">
                          <a:effectLst/>
                        </a:rPr>
                        <a:t> M</a:t>
                      </a:r>
                      <a:r>
                        <a:rPr lang="ro-RO" sz="1000" b="0" dirty="0">
                          <a:effectLst/>
                        </a:rPr>
                        <a:t>ei porridge</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67</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09219782"/>
                  </a:ext>
                </a:extLst>
              </a:tr>
              <a:tr h="265876">
                <a:tc>
                  <a:txBody>
                    <a:bodyPr/>
                    <a:lstStyle/>
                    <a:p>
                      <a:pPr fontAlgn="t"/>
                      <a:r>
                        <a:rPr lang="en-GB" sz="1000" b="0">
                          <a:effectLst/>
                        </a:rPr>
                        <a:t> Muesli</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57</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448479905"/>
                  </a:ext>
                </a:extLst>
              </a:tr>
              <a:tr h="265876">
                <a:tc>
                  <a:txBody>
                    <a:bodyPr/>
                    <a:lstStyle/>
                    <a:p>
                      <a:pPr fontAlgn="t"/>
                      <a:r>
                        <a:rPr lang="en-GB" sz="1000" b="0" dirty="0">
                          <a:effectLst/>
                        </a:rPr>
                        <a:t> </a:t>
                      </a:r>
                      <a:r>
                        <a:rPr lang="ro-RO" sz="1000" b="0" dirty="0">
                          <a:effectLst/>
                        </a:rPr>
                        <a:t>Ananas</a:t>
                      </a:r>
                      <a:r>
                        <a:rPr lang="en-GB" sz="1000" b="0" dirty="0">
                          <a:effectLst/>
                        </a:rPr>
                        <a:t> </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59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8346219"/>
                  </a:ext>
                </a:extLst>
              </a:tr>
              <a:tr h="265876">
                <a:tc>
                  <a:txBody>
                    <a:bodyPr/>
                    <a:lstStyle/>
                    <a:p>
                      <a:pPr fontAlgn="t"/>
                      <a:r>
                        <a:rPr lang="en-GB" sz="1000" b="0" dirty="0">
                          <a:effectLst/>
                        </a:rPr>
                        <a:t> </a:t>
                      </a:r>
                      <a:r>
                        <a:rPr lang="ro-RO" sz="1000" b="0" dirty="0">
                          <a:effectLst/>
                        </a:rPr>
                        <a:t>Floricele de porumb</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65</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15511973"/>
                  </a:ext>
                </a:extLst>
              </a:tr>
              <a:tr h="265876">
                <a:tc>
                  <a:txBody>
                    <a:bodyPr/>
                    <a:lstStyle/>
                    <a:p>
                      <a:pPr fontAlgn="t"/>
                      <a:r>
                        <a:rPr lang="en-GB" sz="1000" b="0" dirty="0">
                          <a:effectLst/>
                        </a:rPr>
                        <a:t> </a:t>
                      </a:r>
                      <a:r>
                        <a:rPr lang="ro-RO" sz="1000" b="0" dirty="0">
                          <a:effectLst/>
                        </a:rPr>
                        <a:t>Chipsuri de cartofi</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56</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72887687"/>
                  </a:ext>
                </a:extLst>
              </a:tr>
              <a:tr h="265876">
                <a:tc>
                  <a:txBody>
                    <a:bodyPr/>
                    <a:lstStyle/>
                    <a:p>
                      <a:pPr fontAlgn="t"/>
                      <a:r>
                        <a:rPr lang="en-GB" sz="1000" b="0" dirty="0">
                          <a:effectLst/>
                        </a:rPr>
                        <a:t> </a:t>
                      </a:r>
                      <a:r>
                        <a:rPr lang="ro-RO" sz="1000" b="0" dirty="0">
                          <a:effectLst/>
                        </a:rPr>
                        <a:t>Dovleac, fiert</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64</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369967836"/>
                  </a:ext>
                </a:extLst>
              </a:tr>
              <a:tr h="265876">
                <a:tc>
                  <a:txBody>
                    <a:bodyPr/>
                    <a:lstStyle/>
                    <a:p>
                      <a:pPr fontAlgn="t"/>
                      <a:r>
                        <a:rPr lang="en-GB" sz="1000" b="0" dirty="0">
                          <a:effectLst/>
                        </a:rPr>
                        <a:t> </a:t>
                      </a:r>
                      <a:r>
                        <a:rPr lang="ro-RO" sz="1000" b="0" dirty="0">
                          <a:effectLst/>
                        </a:rPr>
                        <a:t>Apă minerală</a:t>
                      </a:r>
                      <a:r>
                        <a:rPr lang="en-GB" sz="1000" b="0" dirty="0">
                          <a:effectLst/>
                        </a:rPr>
                        <a:t>, n</a:t>
                      </a:r>
                      <a:r>
                        <a:rPr lang="ro-RO" sz="1000" b="0" dirty="0">
                          <a:effectLst/>
                        </a:rPr>
                        <a:t>edietetică</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59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87466658"/>
                  </a:ext>
                </a:extLst>
              </a:tr>
              <a:tr h="293568">
                <a:tc>
                  <a:txBody>
                    <a:bodyPr/>
                    <a:lstStyle/>
                    <a:p>
                      <a:pPr fontAlgn="t"/>
                      <a:r>
                        <a:rPr lang="en-GB" sz="1000" b="0" dirty="0">
                          <a:effectLst/>
                        </a:rPr>
                        <a:t> </a:t>
                      </a:r>
                      <a:r>
                        <a:rPr lang="ro-RO" sz="1000" b="0" dirty="0">
                          <a:effectLst/>
                        </a:rPr>
                        <a:t>Cartof dulce, fiert</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63</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617071771"/>
                  </a:ext>
                </a:extLst>
              </a:tr>
              <a:tr h="265876">
                <a:tc>
                  <a:txBody>
                    <a:bodyPr/>
                    <a:lstStyle/>
                    <a:p>
                      <a:pPr fontAlgn="t"/>
                      <a:r>
                        <a:rPr lang="en-GB" sz="1000" b="0" dirty="0">
                          <a:effectLst/>
                        </a:rPr>
                        <a:t> </a:t>
                      </a:r>
                      <a:r>
                        <a:rPr lang="ro-RO" sz="1000" b="0" dirty="0">
                          <a:effectLst/>
                        </a:rPr>
                        <a:t>B</a:t>
                      </a:r>
                      <a:r>
                        <a:rPr lang="en-GB" sz="1000" b="0" dirty="0" err="1">
                          <a:effectLst/>
                        </a:rPr>
                        <a:t>iscuiti</a:t>
                      </a:r>
                      <a:r>
                        <a:rPr lang="en-GB" sz="1000" b="0" dirty="0">
                          <a:effectLst/>
                        </a:rPr>
                        <a:t> din </a:t>
                      </a:r>
                      <a:r>
                        <a:rPr lang="en-GB" sz="1000" b="0" dirty="0" err="1">
                          <a:effectLst/>
                        </a:rPr>
                        <a:t>fulgi</a:t>
                      </a:r>
                      <a:r>
                        <a:rPr lang="en-GB" sz="1000" b="0" dirty="0">
                          <a:effectLst/>
                        </a:rPr>
                        <a:t> de </a:t>
                      </a:r>
                      <a:r>
                        <a:rPr lang="en-GB" sz="1000" b="0" dirty="0" err="1">
                          <a:effectLst/>
                        </a:rPr>
                        <a:t>grau</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dirty="0">
                          <a:effectLst/>
                        </a:rPr>
                        <a:t> 69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85269725"/>
                  </a:ext>
                </a:extLst>
              </a:tr>
              <a:tr h="265876">
                <a:tc>
                  <a:txBody>
                    <a:bodyPr/>
                    <a:lstStyle/>
                    <a:p>
                      <a:pPr fontAlgn="t"/>
                      <a:r>
                        <a:rPr lang="ro-RO" sz="1000" b="0" dirty="0">
                          <a:effectLst/>
                        </a:rPr>
                        <a:t>Pită</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dirty="0">
                          <a:effectLst/>
                        </a:rPr>
                        <a:t>62</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540969657"/>
                  </a:ext>
                </a:extLst>
              </a:tr>
            </a:tbl>
          </a:graphicData>
        </a:graphic>
      </p:graphicFrame>
    </p:spTree>
    <p:extLst>
      <p:ext uri="{BB962C8B-B14F-4D97-AF65-F5344CB8AC3E}">
        <p14:creationId xmlns:p14="http://schemas.microsoft.com/office/powerpoint/2010/main" val="300374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FBB3-F5A1-C4CF-FF57-F7105F4EDDFF}"/>
              </a:ext>
            </a:extLst>
          </p:cNvPr>
          <p:cNvSpPr>
            <a:spLocks noGrp="1"/>
          </p:cNvSpPr>
          <p:nvPr>
            <p:ph type="title"/>
          </p:nvPr>
        </p:nvSpPr>
        <p:spPr/>
        <p:txBody>
          <a:bodyPr/>
          <a:lstStyle/>
          <a:p>
            <a:r>
              <a:rPr lang="ro-RO" b="1" i="0" dirty="0">
                <a:solidFill>
                  <a:schemeClr val="bg1"/>
                </a:solidFill>
                <a:effectLst/>
                <a:latin typeface="Merriweather" panose="00000500000000000000" pitchFamily="2" charset="0"/>
              </a:rPr>
              <a:t>Alimente cu IG mare </a:t>
            </a:r>
            <a:r>
              <a:rPr lang="en-GB" b="1" i="0" dirty="0">
                <a:solidFill>
                  <a:schemeClr val="bg1"/>
                </a:solidFill>
                <a:effectLst/>
                <a:latin typeface="Merriweather" panose="00000500000000000000" pitchFamily="2" charset="0"/>
              </a:rPr>
              <a:t>(70 </a:t>
            </a:r>
            <a:r>
              <a:rPr lang="ro-RO" b="1" i="0" dirty="0">
                <a:solidFill>
                  <a:schemeClr val="bg1"/>
                </a:solidFill>
                <a:effectLst/>
                <a:latin typeface="Merriweather" panose="00000500000000000000" pitchFamily="2" charset="0"/>
              </a:rPr>
              <a:t>-</a:t>
            </a:r>
            <a:r>
              <a:rPr lang="en-GB" b="1" i="0" dirty="0">
                <a:solidFill>
                  <a:schemeClr val="bg1"/>
                </a:solidFill>
                <a:effectLst/>
                <a:latin typeface="Merriweather" panose="00000500000000000000" pitchFamily="2" charset="0"/>
              </a:rPr>
              <a:t> 100)</a:t>
            </a:r>
            <a:endParaRPr lang="en-GB" dirty="0">
              <a:solidFill>
                <a:schemeClr val="bg1"/>
              </a:solidFill>
            </a:endParaRPr>
          </a:p>
        </p:txBody>
      </p:sp>
      <p:sp>
        <p:nvSpPr>
          <p:cNvPr id="3" name="Text Placeholder 2">
            <a:extLst>
              <a:ext uri="{FF2B5EF4-FFF2-40B4-BE49-F238E27FC236}">
                <a16:creationId xmlns:a16="http://schemas.microsoft.com/office/drawing/2014/main" id="{5E089E40-286B-CCB1-EDD0-3E0F1BBC61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471EF0-9FFD-F84F-7B99-277FC828C16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graphicFrame>
        <p:nvGraphicFramePr>
          <p:cNvPr id="5" name="Table 4">
            <a:extLst>
              <a:ext uri="{FF2B5EF4-FFF2-40B4-BE49-F238E27FC236}">
                <a16:creationId xmlns:a16="http://schemas.microsoft.com/office/drawing/2014/main" id="{73BEB797-EE5B-6071-7432-5165594A534A}"/>
              </a:ext>
            </a:extLst>
          </p:cNvPr>
          <p:cNvGraphicFramePr>
            <a:graphicFrameLocks noGrp="1"/>
          </p:cNvGraphicFramePr>
          <p:nvPr>
            <p:extLst>
              <p:ext uri="{D42A27DB-BD31-4B8C-83A1-F6EECF244321}">
                <p14:modId xmlns:p14="http://schemas.microsoft.com/office/powerpoint/2010/main" val="2726276697"/>
              </p:ext>
            </p:extLst>
          </p:nvPr>
        </p:nvGraphicFramePr>
        <p:xfrm>
          <a:off x="1187624" y="1310850"/>
          <a:ext cx="5976664" cy="3451548"/>
        </p:xfrm>
        <a:graphic>
          <a:graphicData uri="http://schemas.openxmlformats.org/drawingml/2006/table">
            <a:tbl>
              <a:tblPr/>
              <a:tblGrid>
                <a:gridCol w="2988332">
                  <a:extLst>
                    <a:ext uri="{9D8B030D-6E8A-4147-A177-3AD203B41FA5}">
                      <a16:colId xmlns:a16="http://schemas.microsoft.com/office/drawing/2014/main" val="3465347782"/>
                    </a:ext>
                  </a:extLst>
                </a:gridCol>
                <a:gridCol w="2988332">
                  <a:extLst>
                    <a:ext uri="{9D8B030D-6E8A-4147-A177-3AD203B41FA5}">
                      <a16:colId xmlns:a16="http://schemas.microsoft.com/office/drawing/2014/main" val="1531920498"/>
                    </a:ext>
                  </a:extLst>
                </a:gridCol>
              </a:tblGrid>
              <a:tr h="287629">
                <a:tc>
                  <a:txBody>
                    <a:bodyPr/>
                    <a:lstStyle/>
                    <a:p>
                      <a:pPr fontAlgn="t"/>
                      <a:r>
                        <a:rPr lang="ro-RO" sz="1100" b="0" dirty="0">
                          <a:effectLst/>
                        </a:rPr>
                        <a:t>Fulgi de porumb</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81</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1691219"/>
                  </a:ext>
                </a:extLst>
              </a:tr>
              <a:tr h="287629">
                <a:tc>
                  <a:txBody>
                    <a:bodyPr/>
                    <a:lstStyle/>
                    <a:p>
                      <a:pPr fontAlgn="t"/>
                      <a:r>
                        <a:rPr lang="en-GB" sz="1100" b="0" dirty="0">
                          <a:effectLst/>
                        </a:rPr>
                        <a:t> </a:t>
                      </a:r>
                      <a:r>
                        <a:rPr lang="ro-RO" sz="1100" b="0" dirty="0">
                          <a:effectLst/>
                        </a:rPr>
                        <a:t>Fulgi de ovăz instant</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79</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18673626"/>
                  </a:ext>
                </a:extLst>
              </a:tr>
              <a:tr h="287629">
                <a:tc>
                  <a:txBody>
                    <a:bodyPr/>
                    <a:lstStyle/>
                    <a:p>
                      <a:pPr fontAlgn="t"/>
                      <a:r>
                        <a:rPr lang="en-GB" sz="1100" b="0" dirty="0">
                          <a:effectLst/>
                        </a:rPr>
                        <a:t> </a:t>
                      </a:r>
                      <a:r>
                        <a:rPr lang="ro-RO" sz="1100" b="0" dirty="0">
                          <a:effectLst/>
                        </a:rPr>
                        <a:t>Cartof fiert</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78</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972710025"/>
                  </a:ext>
                </a:extLst>
              </a:tr>
              <a:tr h="287629">
                <a:tc>
                  <a:txBody>
                    <a:bodyPr/>
                    <a:lstStyle/>
                    <a:p>
                      <a:pPr fontAlgn="t"/>
                      <a:r>
                        <a:rPr lang="en-GB" sz="1100" b="0" dirty="0">
                          <a:effectLst/>
                        </a:rPr>
                        <a:t> </a:t>
                      </a:r>
                      <a:r>
                        <a:rPr lang="ro-RO" sz="1100" b="0" dirty="0">
                          <a:effectLst/>
                        </a:rPr>
                        <a:t>Cartofi, instant piure</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87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93597205"/>
                  </a:ext>
                </a:extLst>
              </a:tr>
              <a:tr h="287629">
                <a:tc>
                  <a:txBody>
                    <a:bodyPr/>
                    <a:lstStyle/>
                    <a:p>
                      <a:pPr fontAlgn="t"/>
                      <a:r>
                        <a:rPr lang="en-GB" sz="1100" b="0" dirty="0">
                          <a:effectLst/>
                        </a:rPr>
                        <a:t> </a:t>
                      </a:r>
                      <a:r>
                        <a:rPr lang="ro-RO" sz="1100" b="0" dirty="0">
                          <a:effectLst/>
                        </a:rPr>
                        <a:t>Lapte de orez</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86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679926668"/>
                  </a:ext>
                </a:extLst>
              </a:tr>
              <a:tr h="287629">
                <a:tc>
                  <a:txBody>
                    <a:bodyPr/>
                    <a:lstStyle/>
                    <a:p>
                      <a:pPr fontAlgn="t"/>
                      <a:r>
                        <a:rPr lang="en-GB" sz="1100" b="0" dirty="0">
                          <a:effectLst/>
                        </a:rPr>
                        <a:t> </a:t>
                      </a:r>
                      <a:r>
                        <a:rPr lang="ro-RO" sz="1100" b="0" dirty="0">
                          <a:effectLst/>
                        </a:rPr>
                        <a:t>Porridge de orez</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78</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73637172"/>
                  </a:ext>
                </a:extLst>
              </a:tr>
              <a:tr h="287629">
                <a:tc>
                  <a:txBody>
                    <a:bodyPr/>
                    <a:lstStyle/>
                    <a:p>
                      <a:pPr fontAlgn="t"/>
                      <a:r>
                        <a:rPr lang="en-GB" sz="1100" b="0" dirty="0">
                          <a:effectLst/>
                        </a:rPr>
                        <a:t> </a:t>
                      </a:r>
                      <a:r>
                        <a:rPr lang="ro-RO" sz="1100" b="0" dirty="0">
                          <a:effectLst/>
                        </a:rPr>
                        <a:t>Biscuiți de orez</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87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009684807"/>
                  </a:ext>
                </a:extLst>
              </a:tr>
              <a:tr h="287629">
                <a:tc>
                  <a:txBody>
                    <a:bodyPr/>
                    <a:lstStyle/>
                    <a:p>
                      <a:pPr fontAlgn="t"/>
                      <a:r>
                        <a:rPr lang="en-GB" sz="1100" b="0" dirty="0">
                          <a:effectLst/>
                        </a:rPr>
                        <a:t> </a:t>
                      </a:r>
                      <a:r>
                        <a:rPr lang="ro-RO" sz="1100" b="0" dirty="0">
                          <a:effectLst/>
                        </a:rPr>
                        <a:t>Pâine de grâu nedospită</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70</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14585170"/>
                  </a:ext>
                </a:extLst>
              </a:tr>
              <a:tr h="287629">
                <a:tc>
                  <a:txBody>
                    <a:bodyPr/>
                    <a:lstStyle/>
                    <a:p>
                      <a:pPr fontAlgn="t"/>
                      <a:r>
                        <a:rPr lang="en-GB" sz="1100" b="0" dirty="0">
                          <a:effectLst/>
                        </a:rPr>
                        <a:t> </a:t>
                      </a:r>
                      <a:r>
                        <a:rPr lang="ro-RO" sz="1100" b="0" dirty="0">
                          <a:effectLst/>
                        </a:rPr>
                        <a:t>Pepene roșu</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76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835176992"/>
                  </a:ext>
                </a:extLst>
              </a:tr>
              <a:tr h="287629">
                <a:tc>
                  <a:txBody>
                    <a:bodyPr/>
                    <a:lstStyle/>
                    <a:p>
                      <a:pPr fontAlgn="t"/>
                      <a:r>
                        <a:rPr lang="en-GB" sz="1100" b="0" dirty="0">
                          <a:effectLst/>
                        </a:rPr>
                        <a:t> </a:t>
                      </a:r>
                      <a:r>
                        <a:rPr lang="ro-RO" sz="1100" b="0" dirty="0">
                          <a:effectLst/>
                        </a:rPr>
                        <a:t>Orez decorticat</a:t>
                      </a:r>
                      <a:r>
                        <a:rPr lang="en-GB" sz="1100" b="0" dirty="0">
                          <a:effectLst/>
                        </a:rPr>
                        <a:t>, </a:t>
                      </a:r>
                      <a:r>
                        <a:rPr lang="ro-RO" sz="1100" b="0" dirty="0">
                          <a:effectLst/>
                        </a:rPr>
                        <a:t>fiert</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33150848"/>
                  </a:ext>
                </a:extLst>
              </a:tr>
              <a:tr h="287629">
                <a:tc>
                  <a:txBody>
                    <a:bodyPr/>
                    <a:lstStyle/>
                    <a:p>
                      <a:pPr fontAlgn="t"/>
                      <a:r>
                        <a:rPr lang="ro-RO" sz="1100" b="0" dirty="0">
                          <a:effectLst/>
                        </a:rPr>
                        <a:t> Pâine albă</a:t>
                      </a:r>
                      <a:r>
                        <a:rPr lang="en-GB" sz="1100" b="0" dirty="0">
                          <a:effectLst/>
                        </a:rPr>
                        <a:t> (</a:t>
                      </a:r>
                      <a:r>
                        <a:rPr lang="ro-RO" sz="1100" b="0" dirty="0">
                          <a:effectLst/>
                        </a:rPr>
                        <a:t>grâu</a:t>
                      </a:r>
                      <a:r>
                        <a:rPr lang="en-GB" sz="1100" b="0" dirty="0">
                          <a:effectLst/>
                        </a:rPr>
                        <a:t>)  </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75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087758229"/>
                  </a:ext>
                </a:extLst>
              </a:tr>
              <a:tr h="287629">
                <a:tc>
                  <a:txBody>
                    <a:bodyPr/>
                    <a:lstStyle/>
                    <a:p>
                      <a:pPr fontAlgn="t"/>
                      <a:r>
                        <a:rPr lang="en-GB" sz="1100" b="0" dirty="0">
                          <a:effectLst/>
                        </a:rPr>
                        <a:t> </a:t>
                      </a:r>
                      <a:r>
                        <a:rPr lang="ro-RO" sz="1100" b="0" dirty="0">
                          <a:effectLst/>
                        </a:rPr>
                        <a:t>Pâine din făină integrală</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dirty="0">
                          <a:effectLst/>
                        </a:rPr>
                        <a:t> 74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99220573"/>
                  </a:ext>
                </a:extLst>
              </a:tr>
            </a:tbl>
          </a:graphicData>
        </a:graphic>
      </p:graphicFrame>
    </p:spTree>
    <p:extLst>
      <p:ext uri="{BB962C8B-B14F-4D97-AF65-F5344CB8AC3E}">
        <p14:creationId xmlns:p14="http://schemas.microsoft.com/office/powerpoint/2010/main" val="60345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0672-CBAD-6559-DC67-CE4A80F7815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BA04692-6EA9-0688-9003-518D05560ABF}"/>
              </a:ext>
            </a:extLst>
          </p:cNvPr>
          <p:cNvSpPr>
            <a:spLocks noGrp="1"/>
          </p:cNvSpPr>
          <p:nvPr>
            <p:ph type="body" idx="1"/>
          </p:nvPr>
        </p:nvSpPr>
        <p:spPr/>
        <p:txBody>
          <a:bodyPr/>
          <a:lstStyle/>
          <a:p>
            <a:r>
              <a:rPr lang="ro-RO" sz="2000" dirty="0"/>
              <a:t>Limitați sau evitați grăsimile </a:t>
            </a:r>
            <a:r>
              <a:rPr lang="en-GB" sz="2000" dirty="0"/>
              <a:t>"vi</a:t>
            </a:r>
            <a:r>
              <a:rPr lang="ro-RO" sz="2000" dirty="0"/>
              <a:t>z</a:t>
            </a:r>
            <a:r>
              <a:rPr lang="en-GB" sz="2000" dirty="0" err="1"/>
              <a:t>ib</a:t>
            </a:r>
            <a:r>
              <a:rPr lang="ro-RO" sz="2000" dirty="0"/>
              <a:t>i</a:t>
            </a:r>
            <a:r>
              <a:rPr lang="en-GB" sz="2000" dirty="0"/>
              <a:t>le" (</a:t>
            </a:r>
            <a:r>
              <a:rPr lang="ro-RO" sz="2000" dirty="0"/>
              <a:t>untul, smântâna, slănina, uleiul</a:t>
            </a:r>
            <a:r>
              <a:rPr lang="en-GB" sz="2000" dirty="0"/>
              <a:t>).</a:t>
            </a:r>
          </a:p>
          <a:p>
            <a:r>
              <a:rPr lang="ro-RO" sz="2000" dirty="0"/>
              <a:t>Consumați diferite tipuri de pește (se recomandă preparat </a:t>
            </a:r>
            <a:r>
              <a:rPr lang="ro-RO" sz="2000"/>
              <a:t>la abur)</a:t>
            </a:r>
            <a:r>
              <a:rPr lang="en-GB" sz="2000"/>
              <a:t>. </a:t>
            </a:r>
            <a:r>
              <a:rPr lang="ro-RO" sz="2000" dirty="0"/>
              <a:t>Nu se recomandă conserva de pește în ulei</a:t>
            </a:r>
            <a:r>
              <a:rPr lang="en-GB" sz="2000" dirty="0"/>
              <a:t>.</a:t>
            </a:r>
          </a:p>
          <a:p>
            <a:r>
              <a:rPr lang="ro-RO" sz="2000" dirty="0"/>
              <a:t>Consumați lactate cu conținut scăzut de grăsimi</a:t>
            </a:r>
            <a:r>
              <a:rPr lang="en-GB" sz="2000" dirty="0"/>
              <a:t>.</a:t>
            </a:r>
          </a:p>
          <a:p>
            <a:r>
              <a:rPr lang="ro-RO" sz="2000" dirty="0"/>
              <a:t>Consumați până la 3 porții de fructe pe zi. Alegeți fructe de mărime medie.</a:t>
            </a:r>
            <a:endParaRPr lang="en-GB" sz="2000" dirty="0"/>
          </a:p>
        </p:txBody>
      </p:sp>
      <p:sp>
        <p:nvSpPr>
          <p:cNvPr id="4" name="Slide Number Placeholder 3">
            <a:extLst>
              <a:ext uri="{FF2B5EF4-FFF2-40B4-BE49-F238E27FC236}">
                <a16:creationId xmlns:a16="http://schemas.microsoft.com/office/drawing/2014/main" id="{83DD1578-E83E-63BE-6A2E-B169163F7B9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00446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B7602-74F2-5A8A-E0C0-5D5DF71F15EC}"/>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D4086C65-5996-2BF7-FBC4-5ECCEE06F8E8}"/>
              </a:ext>
            </a:extLst>
          </p:cNvPr>
          <p:cNvSpPr>
            <a:spLocks noGrp="1"/>
          </p:cNvSpPr>
          <p:nvPr>
            <p:ph type="body" idx="1"/>
          </p:nvPr>
        </p:nvSpPr>
        <p:spPr/>
        <p:txBody>
          <a:bodyPr/>
          <a:lstStyle/>
          <a:p>
            <a:r>
              <a:rPr lang="ro-RO" sz="2000" dirty="0"/>
              <a:t>Puteți consuma cantități nelimitate de apă, ceai si cafea neîndulcite (daca nu se recomandă reducerea acestora din alte motive). Nu se recomandă sucurile. </a:t>
            </a:r>
          </a:p>
          <a:p>
            <a:r>
              <a:rPr lang="ro-RO" sz="2000" dirty="0"/>
              <a:t>Nu consumați dulciuri, bomboane, miere, sucuri, limonade, ceaiuri din comerț </a:t>
            </a:r>
            <a:r>
              <a:rPr lang="en-GB" sz="2000" dirty="0"/>
              <a:t>(e</a:t>
            </a:r>
            <a:r>
              <a:rPr lang="ro-RO" sz="2000" dirty="0"/>
              <a:t>x</a:t>
            </a:r>
            <a:r>
              <a:rPr lang="en-GB" sz="2000" dirty="0"/>
              <a:t>. Nestea).</a:t>
            </a:r>
          </a:p>
          <a:p>
            <a:r>
              <a:rPr lang="en-GB" sz="2000" dirty="0"/>
              <a:t>Limit</a:t>
            </a:r>
            <a:r>
              <a:rPr lang="ro-RO" sz="2000" dirty="0"/>
              <a:t>ați consumul de nuci deoarece au conținut ridicat de calorii</a:t>
            </a:r>
            <a:r>
              <a:rPr lang="en-GB" sz="2000" dirty="0"/>
              <a:t>.</a:t>
            </a:r>
          </a:p>
        </p:txBody>
      </p:sp>
      <p:sp>
        <p:nvSpPr>
          <p:cNvPr id="4" name="Slide Number Placeholder 3">
            <a:extLst>
              <a:ext uri="{FF2B5EF4-FFF2-40B4-BE49-F238E27FC236}">
                <a16:creationId xmlns:a16="http://schemas.microsoft.com/office/drawing/2014/main" id="{11C5197F-24A9-B9A9-FA3E-6B2DEC8461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36802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A6B7-1DB0-698B-E513-758F2473A18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F81E99A-ECAF-9142-1355-8DB34633DA31}"/>
              </a:ext>
            </a:extLst>
          </p:cNvPr>
          <p:cNvSpPr>
            <a:spLocks noGrp="1"/>
          </p:cNvSpPr>
          <p:nvPr>
            <p:ph type="body" idx="1"/>
          </p:nvPr>
        </p:nvSpPr>
        <p:spPr/>
        <p:txBody>
          <a:bodyPr/>
          <a:lstStyle/>
          <a:p>
            <a:r>
              <a:rPr lang="en-GB" sz="2000" dirty="0" err="1"/>
              <a:t>Produsele</a:t>
            </a:r>
            <a:r>
              <a:rPr lang="en-GB" sz="2000" dirty="0"/>
              <a:t> </a:t>
            </a:r>
            <a:r>
              <a:rPr lang="en-GB" sz="2000" dirty="0" err="1"/>
              <a:t>pentru</a:t>
            </a:r>
            <a:r>
              <a:rPr lang="en-GB" sz="2000" dirty="0"/>
              <a:t> </a:t>
            </a:r>
            <a:r>
              <a:rPr lang="en-GB" sz="2000" dirty="0" err="1"/>
              <a:t>diabetici</a:t>
            </a:r>
            <a:r>
              <a:rPr lang="en-GB" sz="2000" dirty="0"/>
              <a:t> pot </a:t>
            </a:r>
            <a:r>
              <a:rPr lang="en-GB" sz="2000" dirty="0" err="1"/>
              <a:t>conține</a:t>
            </a:r>
            <a:r>
              <a:rPr lang="en-GB" sz="2000" dirty="0"/>
              <a:t> </a:t>
            </a:r>
            <a:r>
              <a:rPr lang="en-GB" sz="2000" dirty="0" err="1"/>
              <a:t>grăsimi</a:t>
            </a:r>
            <a:r>
              <a:rPr lang="en-GB" sz="2000" dirty="0"/>
              <a:t> </a:t>
            </a:r>
            <a:r>
              <a:rPr lang="en-GB" sz="2000" dirty="0" err="1"/>
              <a:t>ascunse</a:t>
            </a:r>
            <a:r>
              <a:rPr lang="en-GB" sz="2000" dirty="0"/>
              <a:t> </a:t>
            </a:r>
            <a:r>
              <a:rPr lang="en-GB" sz="2000" dirty="0" err="1"/>
              <a:t>și</a:t>
            </a:r>
            <a:r>
              <a:rPr lang="en-GB" sz="2000" dirty="0"/>
              <a:t>, </a:t>
            </a:r>
            <a:r>
              <a:rPr lang="en-GB" sz="2000" dirty="0" err="1"/>
              <a:t>prin</a:t>
            </a:r>
            <a:r>
              <a:rPr lang="en-GB" sz="2000" dirty="0"/>
              <a:t> </a:t>
            </a:r>
            <a:r>
              <a:rPr lang="en-GB" sz="2000" dirty="0" err="1"/>
              <a:t>urmare</a:t>
            </a:r>
            <a:r>
              <a:rPr lang="en-GB" sz="2000" dirty="0"/>
              <a:t>, nu sunt </a:t>
            </a:r>
            <a:r>
              <a:rPr lang="en-GB" sz="2000" dirty="0" err="1"/>
              <a:t>recomandate</a:t>
            </a:r>
            <a:r>
              <a:rPr lang="en-GB" sz="2000" dirty="0"/>
              <a:t>.</a:t>
            </a:r>
          </a:p>
          <a:p>
            <a:r>
              <a:rPr lang="en-GB" sz="2000" dirty="0" err="1"/>
              <a:t>Evitați</a:t>
            </a:r>
            <a:r>
              <a:rPr lang="en-GB" sz="2000" dirty="0"/>
              <a:t> </a:t>
            </a:r>
            <a:r>
              <a:rPr lang="en-GB" sz="2000" dirty="0" err="1"/>
              <a:t>toppingurile</a:t>
            </a:r>
            <a:r>
              <a:rPr lang="en-GB" sz="2000" dirty="0"/>
              <a:t> </a:t>
            </a:r>
            <a:r>
              <a:rPr lang="en-GB" sz="2000" dirty="0" err="1"/>
              <a:t>și</a:t>
            </a:r>
            <a:r>
              <a:rPr lang="en-GB" sz="2000" dirty="0"/>
              <a:t> </a:t>
            </a:r>
            <a:r>
              <a:rPr lang="en-GB" sz="2000" dirty="0" err="1"/>
              <a:t>sosurile</a:t>
            </a:r>
            <a:r>
              <a:rPr lang="en-GB" sz="2000" dirty="0"/>
              <a:t> (</a:t>
            </a:r>
            <a:r>
              <a:rPr lang="en-GB" sz="2000" dirty="0" err="1"/>
              <a:t>calorii</a:t>
            </a:r>
            <a:r>
              <a:rPr lang="en-GB" sz="2000" dirty="0"/>
              <a:t> </a:t>
            </a:r>
            <a:r>
              <a:rPr lang="en-GB" sz="2000" dirty="0" err="1"/>
              <a:t>suplimentare</a:t>
            </a:r>
            <a:r>
              <a:rPr lang="en-GB" sz="2000" dirty="0"/>
              <a:t>).</a:t>
            </a:r>
          </a:p>
          <a:p>
            <a:r>
              <a:rPr lang="en-GB" sz="2000" dirty="0" err="1"/>
              <a:t>Asezonați</a:t>
            </a:r>
            <a:r>
              <a:rPr lang="en-GB" sz="2000" dirty="0"/>
              <a:t> </a:t>
            </a:r>
            <a:r>
              <a:rPr lang="en-GB" sz="2000" dirty="0" err="1"/>
              <a:t>mâncarea</a:t>
            </a:r>
            <a:r>
              <a:rPr lang="en-GB" sz="2000" dirty="0"/>
              <a:t> cu </a:t>
            </a:r>
            <a:r>
              <a:rPr lang="en-GB" sz="2000" dirty="0" err="1"/>
              <a:t>ierburi</a:t>
            </a:r>
            <a:r>
              <a:rPr lang="en-GB" sz="2000" dirty="0"/>
              <a:t>.</a:t>
            </a:r>
          </a:p>
          <a:p>
            <a:r>
              <a:rPr lang="en-GB" sz="2000" dirty="0" err="1"/>
              <a:t>Reduceți</a:t>
            </a:r>
            <a:r>
              <a:rPr lang="en-GB" sz="2000" dirty="0"/>
              <a:t> </a:t>
            </a:r>
            <a:r>
              <a:rPr lang="en-GB" sz="2000" dirty="0" err="1"/>
              <a:t>cantitatea</a:t>
            </a:r>
            <a:r>
              <a:rPr lang="en-GB" sz="2000" dirty="0"/>
              <a:t> de </a:t>
            </a:r>
            <a:r>
              <a:rPr lang="en-GB" sz="2000" dirty="0" err="1"/>
              <a:t>sare</a:t>
            </a:r>
            <a:r>
              <a:rPr lang="en-GB" sz="2000" dirty="0"/>
              <a:t> din </a:t>
            </a:r>
            <a:r>
              <a:rPr lang="en-GB" sz="2000" dirty="0" err="1"/>
              <a:t>alimente</a:t>
            </a:r>
            <a:r>
              <a:rPr lang="en-GB" sz="2000" dirty="0"/>
              <a:t>.</a:t>
            </a:r>
          </a:p>
          <a:p>
            <a:r>
              <a:rPr lang="en-GB" sz="2000" dirty="0" err="1"/>
              <a:t>Evitați</a:t>
            </a:r>
            <a:r>
              <a:rPr lang="en-GB" sz="2000" dirty="0"/>
              <a:t> </a:t>
            </a:r>
            <a:r>
              <a:rPr lang="en-GB" sz="2000" dirty="0" err="1"/>
              <a:t>băuturile</a:t>
            </a:r>
            <a:r>
              <a:rPr lang="en-GB" sz="2000" dirty="0"/>
              <a:t> </a:t>
            </a:r>
            <a:r>
              <a:rPr lang="en-GB" sz="2000" dirty="0" err="1"/>
              <a:t>alcoolice</a:t>
            </a:r>
            <a:r>
              <a:rPr lang="en-GB" sz="2000" dirty="0"/>
              <a:t>.</a:t>
            </a:r>
          </a:p>
          <a:p>
            <a:r>
              <a:rPr lang="en-GB" sz="2000" dirty="0" err="1"/>
              <a:t>Gătiți</a:t>
            </a:r>
            <a:r>
              <a:rPr lang="en-GB" sz="2000" dirty="0"/>
              <a:t>, </a:t>
            </a:r>
            <a:r>
              <a:rPr lang="en-GB" sz="2000" dirty="0" err="1"/>
              <a:t>fierbeți</a:t>
            </a:r>
            <a:r>
              <a:rPr lang="en-GB" sz="2000" dirty="0"/>
              <a:t> </a:t>
            </a:r>
            <a:r>
              <a:rPr lang="en-GB" sz="2000" dirty="0" err="1"/>
              <a:t>mâncare</a:t>
            </a:r>
            <a:r>
              <a:rPr lang="ro-RO" sz="2000"/>
              <a:t>a</a:t>
            </a:r>
            <a:r>
              <a:rPr lang="en-GB" sz="2000"/>
              <a:t>.</a:t>
            </a:r>
            <a:endParaRPr lang="en-GB" sz="2000" dirty="0"/>
          </a:p>
        </p:txBody>
      </p:sp>
      <p:sp>
        <p:nvSpPr>
          <p:cNvPr id="4" name="Slide Number Placeholder 3">
            <a:extLst>
              <a:ext uri="{FF2B5EF4-FFF2-40B4-BE49-F238E27FC236}">
                <a16:creationId xmlns:a16="http://schemas.microsoft.com/office/drawing/2014/main" id="{660A4CDC-91A4-C6F7-5FB5-F1EDE6995F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58804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dirty="0"/>
              <a:t>Conținutul caloric al alimentelor se calculează individual</a:t>
            </a:r>
            <a:r>
              <a:rPr lang="en-GB" sz="2000" dirty="0"/>
              <a:t>. </a:t>
            </a:r>
          </a:p>
          <a:p>
            <a:pPr marL="457200" lvl="0" indent="-381000" algn="l" rtl="0">
              <a:spcBef>
                <a:spcPts val="1000"/>
              </a:spcBef>
              <a:spcAft>
                <a:spcPts val="0"/>
              </a:spcAft>
              <a:buSzPts val="2400"/>
              <a:buChar char="▸"/>
            </a:pPr>
            <a:r>
              <a:rPr lang="ro-RO" sz="2000" dirty="0"/>
              <a:t>Pentru a pierde în greutate, se scad </a:t>
            </a:r>
            <a:r>
              <a:rPr lang="en-GB" sz="2000" dirty="0"/>
              <a:t>500 kcal </a:t>
            </a:r>
            <a:r>
              <a:rPr lang="ro-RO" sz="2000" dirty="0"/>
              <a:t>din necesarul de aport caloric</a:t>
            </a:r>
            <a:r>
              <a:rPr lang="en-GB" sz="2000" dirty="0"/>
              <a:t>. </a:t>
            </a:r>
          </a:p>
          <a:p>
            <a:pPr marL="457200" lvl="0" indent="-381000" algn="l" rtl="0">
              <a:spcBef>
                <a:spcPts val="1000"/>
              </a:spcBef>
              <a:spcAft>
                <a:spcPts val="0"/>
              </a:spcAft>
              <a:buSzPts val="2400"/>
              <a:buChar char="▸"/>
            </a:pPr>
            <a:r>
              <a:rPr lang="ro-RO" sz="2000" dirty="0"/>
              <a:t>Se </a:t>
            </a:r>
            <a:r>
              <a:rPr lang="en-GB" sz="2000" dirty="0" err="1"/>
              <a:t>recomand</a:t>
            </a:r>
            <a:r>
              <a:rPr lang="ro-RO" sz="2000" dirty="0"/>
              <a:t>ă</a:t>
            </a:r>
            <a:r>
              <a:rPr lang="en-GB" sz="2000" dirty="0"/>
              <a:t> </a:t>
            </a:r>
            <a:r>
              <a:rPr lang="ro-RO" sz="2000" dirty="0"/>
              <a:t>consumul a peste </a:t>
            </a:r>
            <a:r>
              <a:rPr lang="en-GB" sz="2000" dirty="0"/>
              <a:t>1200 kcal pe zi </a:t>
            </a:r>
            <a:r>
              <a:rPr lang="en-GB" sz="2000" dirty="0" err="1"/>
              <a:t>deoarece</a:t>
            </a:r>
            <a:r>
              <a:rPr lang="en-GB" sz="2000" dirty="0"/>
              <a:t> o </a:t>
            </a:r>
            <a:r>
              <a:rPr lang="en-GB" sz="2000" dirty="0" err="1"/>
              <a:t>dietă</a:t>
            </a:r>
            <a:r>
              <a:rPr lang="en-GB" sz="2000" dirty="0"/>
              <a:t> cu </a:t>
            </a:r>
            <a:r>
              <a:rPr lang="ro-RO" sz="2000" dirty="0"/>
              <a:t>un conținut mai mic de</a:t>
            </a:r>
            <a:r>
              <a:rPr lang="en-GB" sz="2000" dirty="0"/>
              <a:t> 1200 kcal </a:t>
            </a:r>
            <a:r>
              <a:rPr lang="en-GB" sz="2000" dirty="0" err="1"/>
              <a:t>poate</a:t>
            </a:r>
            <a:r>
              <a:rPr lang="en-GB" sz="2000" dirty="0"/>
              <a:t> </a:t>
            </a:r>
            <a:r>
              <a:rPr lang="en-GB" sz="2000" dirty="0" err="1"/>
              <a:t>perturba</a:t>
            </a:r>
            <a:r>
              <a:rPr lang="en-GB" sz="2000" dirty="0"/>
              <a:t> </a:t>
            </a:r>
            <a:r>
              <a:rPr lang="en-GB" sz="2000" dirty="0" err="1"/>
              <a:t>funcționarea</a:t>
            </a:r>
            <a:r>
              <a:rPr lang="en-GB" sz="2000" dirty="0"/>
              <a:t> </a:t>
            </a:r>
            <a:r>
              <a:rPr lang="en-GB" sz="2000" dirty="0" err="1"/>
              <a:t>organismului</a:t>
            </a:r>
            <a:r>
              <a:rPr lang="en-GB" sz="2000" dirty="0"/>
              <a:t>.</a:t>
            </a: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ro-RO" dirty="0"/>
              <a:t>Calcularea caloriilor</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4CAE-3F1B-1020-EB27-7D8175166C6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D2A50DE-9A46-447B-6E7F-142BDE37FA67}"/>
              </a:ext>
            </a:extLst>
          </p:cNvPr>
          <p:cNvSpPr>
            <a:spLocks noGrp="1"/>
          </p:cNvSpPr>
          <p:nvPr>
            <p:ph type="body" idx="1"/>
          </p:nvPr>
        </p:nvSpPr>
        <p:spPr>
          <a:xfrm>
            <a:off x="539552" y="1316084"/>
            <a:ext cx="6757800" cy="2826600"/>
          </a:xfrm>
        </p:spPr>
        <p:txBody>
          <a:bodyPr/>
          <a:lstStyle/>
          <a:p>
            <a:r>
              <a:rPr lang="ro-RO" sz="2000" dirty="0"/>
              <a:t>Căntărirea se realizează zilnic</a:t>
            </a:r>
            <a:r>
              <a:rPr lang="en-GB" sz="2000" dirty="0"/>
              <a:t> (</a:t>
            </a:r>
            <a:r>
              <a:rPr lang="ro-RO" sz="2000" dirty="0"/>
              <a:t>cel puțin o dată pe săptămână</a:t>
            </a:r>
            <a:r>
              <a:rPr lang="en-GB" sz="2000" dirty="0"/>
              <a:t>).</a:t>
            </a:r>
          </a:p>
          <a:p>
            <a:r>
              <a:rPr lang="ro-RO" sz="2000" dirty="0"/>
              <a:t>Alimentele se cântăresc, de asemenea, pe cântarul de alimente</a:t>
            </a:r>
            <a:r>
              <a:rPr lang="en-GB" sz="2000" dirty="0"/>
              <a:t>.</a:t>
            </a:r>
          </a:p>
          <a:p>
            <a:r>
              <a:rPr lang="ro-RO" sz="2000" dirty="0"/>
              <a:t>A nu se depăși necesarul caloric recomandat</a:t>
            </a:r>
            <a:r>
              <a:rPr lang="en-GB" sz="2000" dirty="0"/>
              <a:t> (</a:t>
            </a:r>
            <a:r>
              <a:rPr lang="en-GB" sz="2000" dirty="0" err="1"/>
              <a:t>num</a:t>
            </a:r>
            <a:r>
              <a:rPr lang="ro-RO" sz="2000" dirty="0"/>
              <a:t>ăr de calorii</a:t>
            </a:r>
            <a:r>
              <a:rPr lang="en-GB" sz="2000" dirty="0"/>
              <a:t>).</a:t>
            </a:r>
          </a:p>
          <a:p>
            <a:r>
              <a:rPr lang="en-GB" sz="2000" dirty="0" err="1"/>
              <a:t>Observați</a:t>
            </a:r>
            <a:r>
              <a:rPr lang="en-GB" sz="2000" dirty="0"/>
              <a:t> </a:t>
            </a:r>
            <a:r>
              <a:rPr lang="en-GB" sz="2000" dirty="0" err="1"/>
              <a:t>ce</a:t>
            </a:r>
            <a:r>
              <a:rPr lang="ro-RO" sz="2000" dirty="0"/>
              <a:t> vă</a:t>
            </a:r>
            <a:r>
              <a:rPr lang="en-GB" sz="2000" dirty="0"/>
              <a:t> </a:t>
            </a:r>
            <a:r>
              <a:rPr lang="en-GB" sz="2000" dirty="0" err="1"/>
              <a:t>declanșează</a:t>
            </a:r>
            <a:r>
              <a:rPr lang="en-GB" sz="2000" dirty="0"/>
              <a:t> </a:t>
            </a:r>
            <a:r>
              <a:rPr lang="en-GB" sz="2000" dirty="0" err="1"/>
              <a:t>dorința</a:t>
            </a:r>
            <a:r>
              <a:rPr lang="en-GB" sz="2000" dirty="0"/>
              <a:t> de a </a:t>
            </a:r>
            <a:r>
              <a:rPr lang="en-GB" sz="2000" dirty="0" err="1"/>
              <a:t>mânca</a:t>
            </a:r>
            <a:r>
              <a:rPr lang="en-GB" sz="2000" dirty="0"/>
              <a:t>: </a:t>
            </a:r>
            <a:r>
              <a:rPr lang="en-GB" sz="2000" dirty="0" err="1"/>
              <a:t>foame</a:t>
            </a:r>
            <a:r>
              <a:rPr lang="en-GB" sz="2000" dirty="0"/>
              <a:t>, </a:t>
            </a:r>
            <a:r>
              <a:rPr lang="en-GB" sz="2000" dirty="0" err="1"/>
              <a:t>emoții</a:t>
            </a:r>
            <a:r>
              <a:rPr lang="en-GB" sz="2000" dirty="0"/>
              <a:t>, </a:t>
            </a:r>
            <a:r>
              <a:rPr lang="en-GB" sz="2000" dirty="0" err="1"/>
              <a:t>circumstanțe</a:t>
            </a:r>
            <a:r>
              <a:rPr lang="en-GB" sz="2000" dirty="0"/>
              <a:t> </a:t>
            </a:r>
            <a:r>
              <a:rPr lang="en-GB" sz="2000" dirty="0" err="1"/>
              <a:t>sociale</a:t>
            </a:r>
            <a:r>
              <a:rPr lang="en-GB" sz="2000" dirty="0"/>
              <a:t>. </a:t>
            </a:r>
            <a:r>
              <a:rPr lang="en-GB" sz="2000" dirty="0" err="1"/>
              <a:t>Încercați</a:t>
            </a:r>
            <a:r>
              <a:rPr lang="en-GB" sz="2000" dirty="0"/>
              <a:t> </a:t>
            </a:r>
            <a:r>
              <a:rPr lang="en-GB" sz="2000" dirty="0" err="1"/>
              <a:t>să</a:t>
            </a:r>
            <a:r>
              <a:rPr lang="en-GB" sz="2000" dirty="0"/>
              <a:t> </a:t>
            </a:r>
            <a:r>
              <a:rPr lang="en-GB" sz="2000" dirty="0" err="1"/>
              <a:t>recunoașteți</a:t>
            </a:r>
            <a:r>
              <a:rPr lang="en-GB" sz="2000" dirty="0"/>
              <a:t> </a:t>
            </a:r>
            <a:r>
              <a:rPr lang="en-GB" sz="2000" dirty="0" err="1"/>
              <a:t>aceste</a:t>
            </a:r>
            <a:r>
              <a:rPr lang="en-GB" sz="2000" dirty="0"/>
              <a:t> </a:t>
            </a:r>
            <a:r>
              <a:rPr lang="en-GB" sz="2000" dirty="0" err="1"/>
              <a:t>situații</a:t>
            </a:r>
            <a:r>
              <a:rPr lang="en-GB" sz="2000" dirty="0"/>
              <a:t>. </a:t>
            </a:r>
            <a:endParaRPr lang="ro-RO" sz="2000" dirty="0"/>
          </a:p>
          <a:p>
            <a:r>
              <a:rPr lang="ro-RO" sz="2000" dirty="0"/>
              <a:t>Urmați planul și regimul nutrițional stabilit</a:t>
            </a:r>
            <a:r>
              <a:rPr lang="en-GB" sz="2000" dirty="0"/>
              <a:t>.</a:t>
            </a:r>
          </a:p>
        </p:txBody>
      </p:sp>
      <p:sp>
        <p:nvSpPr>
          <p:cNvPr id="4" name="Slide Number Placeholder 3">
            <a:extLst>
              <a:ext uri="{FF2B5EF4-FFF2-40B4-BE49-F238E27FC236}">
                <a16:creationId xmlns:a16="http://schemas.microsoft.com/office/drawing/2014/main" id="{591344C6-7FF4-FAEC-2C01-87A4E7BBD52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59650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6CE1-2975-5AFA-C3EB-083FAEA52AD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4D144A9-5418-6D7B-E9AD-A6DFC482E5AE}"/>
              </a:ext>
            </a:extLst>
          </p:cNvPr>
          <p:cNvSpPr>
            <a:spLocks noGrp="1"/>
          </p:cNvSpPr>
          <p:nvPr>
            <p:ph type="body" idx="1"/>
          </p:nvPr>
        </p:nvSpPr>
        <p:spPr/>
        <p:txBody>
          <a:bodyPr/>
          <a:lstStyle/>
          <a:p>
            <a:r>
              <a:rPr lang="en-GB" sz="2000" dirty="0" err="1"/>
              <a:t>Mănânc</a:t>
            </a:r>
            <a:r>
              <a:rPr lang="ro-RO" sz="2000" dirty="0"/>
              <a:t>ați</a:t>
            </a:r>
            <a:r>
              <a:rPr lang="en-GB" sz="2000" dirty="0"/>
              <a:t> la </a:t>
            </a:r>
            <a:r>
              <a:rPr lang="en-GB" sz="2000" dirty="0" err="1"/>
              <a:t>aceeași</a:t>
            </a:r>
            <a:r>
              <a:rPr lang="en-GB" sz="2000" dirty="0"/>
              <a:t> </a:t>
            </a:r>
            <a:r>
              <a:rPr lang="en-GB" sz="2000" dirty="0" err="1"/>
              <a:t>oră</a:t>
            </a:r>
            <a:r>
              <a:rPr lang="en-GB" sz="2000" dirty="0"/>
              <a:t> a </a:t>
            </a:r>
            <a:r>
              <a:rPr lang="en-GB" sz="2000" dirty="0" err="1"/>
              <a:t>zilei</a:t>
            </a:r>
            <a:r>
              <a:rPr lang="en-GB" sz="2000" dirty="0"/>
              <a:t> de 5-6 </a:t>
            </a:r>
            <a:r>
              <a:rPr lang="en-GB" sz="2000" dirty="0" err="1"/>
              <a:t>ori</a:t>
            </a:r>
            <a:r>
              <a:rPr lang="en-GB" sz="2000" dirty="0"/>
              <a:t> pe zi (3 mese </a:t>
            </a:r>
            <a:r>
              <a:rPr lang="en-GB" sz="2000" dirty="0" err="1"/>
              <a:t>principale</a:t>
            </a:r>
            <a:r>
              <a:rPr lang="en-GB" sz="2000" dirty="0"/>
              <a:t> </a:t>
            </a:r>
            <a:r>
              <a:rPr lang="en-GB" sz="2000" dirty="0" err="1"/>
              <a:t>și</a:t>
            </a:r>
            <a:r>
              <a:rPr lang="en-GB" sz="2000" dirty="0"/>
              <a:t> 1-2 </a:t>
            </a:r>
            <a:r>
              <a:rPr lang="en-GB" sz="2000" dirty="0" err="1"/>
              <a:t>gustări</a:t>
            </a:r>
            <a:r>
              <a:rPr lang="en-GB" sz="2000" dirty="0"/>
              <a:t> </a:t>
            </a:r>
            <a:r>
              <a:rPr lang="en-GB" sz="2000" dirty="0" err="1"/>
              <a:t>mici</a:t>
            </a:r>
            <a:r>
              <a:rPr lang="en-GB" sz="2000" dirty="0"/>
              <a:t> cu </a:t>
            </a:r>
            <a:r>
              <a:rPr lang="en-GB" sz="2000" dirty="0" err="1"/>
              <a:t>conținut</a:t>
            </a:r>
            <a:r>
              <a:rPr lang="en-GB" sz="2000" dirty="0"/>
              <a:t> </a:t>
            </a:r>
            <a:r>
              <a:rPr lang="en-GB" sz="2000" dirty="0" err="1"/>
              <a:t>scăzut</a:t>
            </a:r>
            <a:r>
              <a:rPr lang="en-GB" sz="2000" dirty="0"/>
              <a:t> de </a:t>
            </a:r>
            <a:r>
              <a:rPr lang="en-GB" sz="2000" dirty="0" err="1"/>
              <a:t>calorii</a:t>
            </a:r>
            <a:r>
              <a:rPr lang="en-GB" sz="2000" dirty="0"/>
              <a:t>).</a:t>
            </a:r>
          </a:p>
          <a:p>
            <a:r>
              <a:rPr lang="en-GB" sz="2000" dirty="0" err="1"/>
              <a:t>Micul</a:t>
            </a:r>
            <a:r>
              <a:rPr lang="en-GB" sz="2000" dirty="0"/>
              <a:t> </a:t>
            </a:r>
            <a:r>
              <a:rPr lang="en-GB" sz="2000" dirty="0" err="1"/>
              <a:t>dejun</a:t>
            </a:r>
            <a:r>
              <a:rPr lang="en-GB" sz="2000" dirty="0"/>
              <a:t> </a:t>
            </a:r>
            <a:r>
              <a:rPr lang="en-GB" sz="2000" dirty="0" err="1"/>
              <a:t>în</a:t>
            </a:r>
            <a:r>
              <a:rPr lang="en-GB" sz="2000" dirty="0"/>
              <a:t> 3 ore de la </a:t>
            </a:r>
            <a:r>
              <a:rPr lang="en-GB" sz="2000" dirty="0" err="1"/>
              <a:t>trezire</a:t>
            </a:r>
            <a:r>
              <a:rPr lang="en-GB" sz="2000" dirty="0"/>
              <a:t>, ultima </a:t>
            </a:r>
            <a:r>
              <a:rPr lang="en-GB" sz="2000" dirty="0" err="1"/>
              <a:t>masă</a:t>
            </a:r>
            <a:r>
              <a:rPr lang="en-GB" sz="2000" dirty="0"/>
              <a:t> nu </a:t>
            </a:r>
            <a:r>
              <a:rPr lang="en-GB" sz="2000" dirty="0" err="1"/>
              <a:t>mai</a:t>
            </a:r>
            <a:r>
              <a:rPr lang="en-GB" sz="2000" dirty="0"/>
              <a:t> </a:t>
            </a:r>
            <a:r>
              <a:rPr lang="en-GB" sz="2000" dirty="0" err="1"/>
              <a:t>târziu</a:t>
            </a:r>
            <a:r>
              <a:rPr lang="en-GB" sz="2000" dirty="0"/>
              <a:t> de 3-4 ore </a:t>
            </a:r>
            <a:r>
              <a:rPr lang="en-GB" sz="2000" dirty="0" err="1"/>
              <a:t>până</a:t>
            </a:r>
            <a:r>
              <a:rPr lang="en-GB" sz="2000" dirty="0"/>
              <a:t> la </a:t>
            </a:r>
            <a:r>
              <a:rPr lang="en-GB" sz="2000" dirty="0" err="1"/>
              <a:t>culcare</a:t>
            </a:r>
            <a:r>
              <a:rPr lang="en-GB" sz="2000" dirty="0"/>
              <a:t>.</a:t>
            </a:r>
          </a:p>
          <a:p>
            <a:r>
              <a:rPr lang="en-GB" sz="2000" dirty="0"/>
              <a:t>Nu s</a:t>
            </a:r>
            <a:r>
              <a:rPr lang="ro-RO" sz="2000" dirty="0"/>
              <a:t>ăriți</a:t>
            </a:r>
            <a:r>
              <a:rPr lang="en-GB" sz="2000" dirty="0"/>
              <a:t> </a:t>
            </a:r>
            <a:r>
              <a:rPr lang="en-GB" sz="2000" dirty="0" err="1"/>
              <a:t>peste</a:t>
            </a:r>
            <a:r>
              <a:rPr lang="en-GB" sz="2000" dirty="0"/>
              <a:t> mese, nu face</a:t>
            </a:r>
            <a:r>
              <a:rPr lang="ro-RO" sz="2000" dirty="0"/>
              <a:t>ți</a:t>
            </a:r>
            <a:r>
              <a:rPr lang="en-GB" sz="2000" dirty="0"/>
              <a:t> </a:t>
            </a:r>
            <a:r>
              <a:rPr lang="en-GB" sz="2000" dirty="0" err="1"/>
              <a:t>pauze</a:t>
            </a:r>
            <a:r>
              <a:rPr lang="en-GB" sz="2000" dirty="0"/>
              <a:t> </a:t>
            </a:r>
            <a:r>
              <a:rPr lang="en-GB" sz="2000" dirty="0" err="1"/>
              <a:t>mai</a:t>
            </a:r>
            <a:r>
              <a:rPr lang="en-GB" sz="2000" dirty="0"/>
              <a:t> </a:t>
            </a:r>
            <a:r>
              <a:rPr lang="en-GB" sz="2000" dirty="0" err="1"/>
              <a:t>mari</a:t>
            </a:r>
            <a:r>
              <a:rPr lang="en-GB" sz="2000" dirty="0"/>
              <a:t> de 3 ore </a:t>
            </a:r>
            <a:r>
              <a:rPr lang="ro-RO" sz="2000" dirty="0"/>
              <a:t>î</a:t>
            </a:r>
            <a:r>
              <a:rPr lang="en-GB" sz="2000" dirty="0" err="1"/>
              <a:t>ntre</a:t>
            </a:r>
            <a:r>
              <a:rPr lang="en-GB" sz="2000" dirty="0"/>
              <a:t> mese </a:t>
            </a:r>
            <a:r>
              <a:rPr lang="en-GB" sz="2000" dirty="0" err="1"/>
              <a:t>pentru</a:t>
            </a:r>
            <a:r>
              <a:rPr lang="en-GB" sz="2000" dirty="0"/>
              <a:t> a nu </a:t>
            </a:r>
            <a:r>
              <a:rPr lang="ro-RO" sz="2000" dirty="0"/>
              <a:t>vi se face</a:t>
            </a:r>
            <a:r>
              <a:rPr lang="en-GB" sz="2000" dirty="0"/>
              <a:t> </a:t>
            </a:r>
            <a:r>
              <a:rPr lang="en-GB" sz="2000" dirty="0" err="1"/>
              <a:t>foame</a:t>
            </a:r>
            <a:r>
              <a:rPr lang="en-GB" sz="2000" dirty="0"/>
              <a:t>.</a:t>
            </a:r>
          </a:p>
          <a:p>
            <a:r>
              <a:rPr lang="en-GB" sz="2000" dirty="0"/>
              <a:t>Nu </a:t>
            </a:r>
            <a:r>
              <a:rPr lang="en-GB" sz="2000" dirty="0" err="1"/>
              <a:t>luați</a:t>
            </a:r>
            <a:r>
              <a:rPr lang="en-GB" sz="2000" dirty="0"/>
              <a:t> </a:t>
            </a:r>
            <a:r>
              <a:rPr lang="en-GB" sz="2000" dirty="0" err="1"/>
              <a:t>gustări</a:t>
            </a:r>
            <a:r>
              <a:rPr lang="en-GB" sz="2000" dirty="0"/>
              <a:t> </a:t>
            </a:r>
            <a:r>
              <a:rPr lang="en-GB" sz="2000" dirty="0" err="1"/>
              <a:t>suplimentare</a:t>
            </a:r>
            <a:r>
              <a:rPr lang="en-GB" sz="2000" dirty="0"/>
              <a:t> </a:t>
            </a:r>
            <a:r>
              <a:rPr lang="en-GB" sz="2000" dirty="0" err="1"/>
              <a:t>între</a:t>
            </a:r>
            <a:r>
              <a:rPr lang="en-GB" sz="2000" dirty="0"/>
              <a:t> </a:t>
            </a:r>
            <a:r>
              <a:rPr lang="en-GB" sz="2000" dirty="0" err="1"/>
              <a:t>mesele</a:t>
            </a:r>
            <a:r>
              <a:rPr lang="en-GB" sz="2000" dirty="0"/>
              <a:t> </a:t>
            </a:r>
            <a:r>
              <a:rPr lang="en-GB" sz="2000" dirty="0" err="1"/>
              <a:t>planificate</a:t>
            </a:r>
            <a:r>
              <a:rPr lang="en-GB" sz="2000" dirty="0"/>
              <a:t>.</a:t>
            </a:r>
          </a:p>
        </p:txBody>
      </p:sp>
      <p:sp>
        <p:nvSpPr>
          <p:cNvPr id="4" name="Slide Number Placeholder 3">
            <a:extLst>
              <a:ext uri="{FF2B5EF4-FFF2-40B4-BE49-F238E27FC236}">
                <a16:creationId xmlns:a16="http://schemas.microsoft.com/office/drawing/2014/main" id="{FC89E1A3-7064-397F-BD50-A9186DBAA6B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6321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B6AC-B09D-FE09-DAA7-4B550234F51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417D904-03B5-66F2-5E54-E38185702268}"/>
              </a:ext>
            </a:extLst>
          </p:cNvPr>
          <p:cNvSpPr>
            <a:spLocks noGrp="1"/>
          </p:cNvSpPr>
          <p:nvPr>
            <p:ph type="body" idx="1"/>
          </p:nvPr>
        </p:nvSpPr>
        <p:spPr/>
        <p:txBody>
          <a:bodyPr/>
          <a:lstStyle/>
          <a:p>
            <a:r>
              <a:rPr lang="en-GB" dirty="0"/>
              <a:t>„</a:t>
            </a:r>
            <a:r>
              <a:rPr lang="en-GB" dirty="0" err="1"/>
              <a:t>Inventaria</a:t>
            </a:r>
            <a:r>
              <a:rPr lang="ro-RO" dirty="0"/>
              <a:t>ți</a:t>
            </a:r>
            <a:r>
              <a:rPr lang="en-GB" dirty="0"/>
              <a:t>” </a:t>
            </a:r>
            <a:r>
              <a:rPr lang="en-GB" dirty="0" err="1"/>
              <a:t>alimentele</a:t>
            </a:r>
            <a:r>
              <a:rPr lang="en-GB" dirty="0"/>
              <a:t>: </a:t>
            </a:r>
            <a:r>
              <a:rPr lang="en-GB" dirty="0" err="1"/>
              <a:t>cântăr</a:t>
            </a:r>
            <a:r>
              <a:rPr lang="ro-RO" dirty="0"/>
              <a:t>iți-le</a:t>
            </a:r>
            <a:r>
              <a:rPr lang="en-GB" dirty="0"/>
              <a:t>, not</a:t>
            </a:r>
            <a:r>
              <a:rPr lang="ro-RO" dirty="0"/>
              <a:t>ați</a:t>
            </a:r>
            <a:r>
              <a:rPr lang="en-GB" dirty="0"/>
              <a:t> </a:t>
            </a:r>
            <a:r>
              <a:rPr lang="en-GB" dirty="0" err="1"/>
              <a:t>cât</a:t>
            </a:r>
            <a:r>
              <a:rPr lang="en-GB" dirty="0"/>
              <a:t> </a:t>
            </a:r>
            <a:r>
              <a:rPr lang="en-GB" dirty="0" err="1"/>
              <a:t>și</a:t>
            </a:r>
            <a:r>
              <a:rPr lang="en-GB" dirty="0"/>
              <a:t> </a:t>
            </a:r>
            <a:r>
              <a:rPr lang="en-GB" dirty="0" err="1"/>
              <a:t>ce</a:t>
            </a:r>
            <a:r>
              <a:rPr lang="en-GB" dirty="0"/>
              <a:t> m</a:t>
            </a:r>
            <a:r>
              <a:rPr lang="ro-RO" dirty="0"/>
              <a:t>âncați</a:t>
            </a:r>
            <a:r>
              <a:rPr lang="en-GB" dirty="0"/>
              <a:t>, </a:t>
            </a:r>
            <a:r>
              <a:rPr lang="en-GB" dirty="0" err="1"/>
              <a:t>astfel</a:t>
            </a:r>
            <a:r>
              <a:rPr lang="en-GB" dirty="0"/>
              <a:t> </a:t>
            </a:r>
            <a:r>
              <a:rPr lang="en-GB" dirty="0" err="1"/>
              <a:t>încât</a:t>
            </a:r>
            <a:r>
              <a:rPr lang="en-GB" dirty="0"/>
              <a:t> </a:t>
            </a:r>
            <a:r>
              <a:rPr lang="en-GB" dirty="0" err="1"/>
              <a:t>să</a:t>
            </a:r>
            <a:r>
              <a:rPr lang="en-GB" dirty="0"/>
              <a:t> </a:t>
            </a:r>
            <a:r>
              <a:rPr lang="en-GB" dirty="0" err="1"/>
              <a:t>ști</a:t>
            </a:r>
            <a:r>
              <a:rPr lang="ro-RO" dirty="0"/>
              <a:t>ți</a:t>
            </a:r>
            <a:r>
              <a:rPr lang="en-GB" dirty="0"/>
              <a:t> </a:t>
            </a:r>
            <a:r>
              <a:rPr lang="en-GB" dirty="0" err="1"/>
              <a:t>ce</a:t>
            </a:r>
            <a:r>
              <a:rPr lang="en-GB" dirty="0"/>
              <a:t> </a:t>
            </a:r>
            <a:r>
              <a:rPr lang="en-GB" dirty="0" err="1"/>
              <a:t>trebuie</a:t>
            </a:r>
            <a:r>
              <a:rPr lang="en-GB" dirty="0"/>
              <a:t> </a:t>
            </a:r>
            <a:r>
              <a:rPr lang="en-GB" dirty="0" err="1"/>
              <a:t>schimbat</a:t>
            </a:r>
            <a:r>
              <a:rPr lang="en-GB" dirty="0"/>
              <a:t> (</a:t>
            </a:r>
            <a:r>
              <a:rPr lang="en-GB" dirty="0" err="1"/>
              <a:t>acest</a:t>
            </a:r>
            <a:r>
              <a:rPr lang="en-GB" dirty="0"/>
              <a:t> </a:t>
            </a:r>
            <a:r>
              <a:rPr lang="en-GB" dirty="0" err="1"/>
              <a:t>lucru</a:t>
            </a:r>
            <a:r>
              <a:rPr lang="en-GB" dirty="0"/>
              <a:t> p</a:t>
            </a:r>
            <a:r>
              <a:rPr lang="ro-RO" dirty="0"/>
              <a:t>oate</a:t>
            </a:r>
            <a:r>
              <a:rPr lang="en-GB" dirty="0"/>
              <a:t> fi </a:t>
            </a:r>
            <a:r>
              <a:rPr lang="en-GB" dirty="0" err="1"/>
              <a:t>evaluat</a:t>
            </a:r>
            <a:r>
              <a:rPr lang="en-GB" dirty="0"/>
              <a:t> </a:t>
            </a:r>
            <a:r>
              <a:rPr lang="en-GB" dirty="0" err="1"/>
              <a:t>mai</a:t>
            </a:r>
            <a:r>
              <a:rPr lang="en-GB" dirty="0"/>
              <a:t> </a:t>
            </a:r>
            <a:r>
              <a:rPr lang="en-GB" dirty="0" err="1"/>
              <a:t>ușor</a:t>
            </a:r>
            <a:r>
              <a:rPr lang="en-GB" dirty="0"/>
              <a:t> </a:t>
            </a:r>
            <a:r>
              <a:rPr lang="en-GB" dirty="0" err="1"/>
              <a:t>dacă</a:t>
            </a:r>
            <a:r>
              <a:rPr lang="en-GB" dirty="0"/>
              <a:t> </a:t>
            </a:r>
            <a:r>
              <a:rPr lang="en-GB" dirty="0" err="1"/>
              <a:t>pacientul</a:t>
            </a:r>
            <a:r>
              <a:rPr lang="en-GB" dirty="0"/>
              <a:t> </a:t>
            </a:r>
            <a:r>
              <a:rPr lang="en-GB" dirty="0" err="1"/>
              <a:t>completează</a:t>
            </a:r>
            <a:r>
              <a:rPr lang="en-GB" dirty="0"/>
              <a:t> </a:t>
            </a:r>
            <a:r>
              <a:rPr lang="en-GB" dirty="0" err="1"/>
              <a:t>Jurnalul</a:t>
            </a:r>
            <a:r>
              <a:rPr lang="en-GB" dirty="0"/>
              <a:t> de </a:t>
            </a:r>
            <a:r>
              <a:rPr lang="en-GB" dirty="0" err="1"/>
              <a:t>dietă</a:t>
            </a:r>
            <a:r>
              <a:rPr lang="en-GB" dirty="0"/>
              <a:t>).</a:t>
            </a:r>
          </a:p>
          <a:p>
            <a:r>
              <a:rPr lang="en-GB" dirty="0" err="1"/>
              <a:t>Înv</a:t>
            </a:r>
            <a:r>
              <a:rPr lang="ro-RO" dirty="0"/>
              <a:t>ățați</a:t>
            </a:r>
            <a:r>
              <a:rPr lang="en-GB" dirty="0"/>
              <a:t> </a:t>
            </a:r>
            <a:r>
              <a:rPr lang="en-GB" dirty="0" err="1"/>
              <a:t>să</a:t>
            </a:r>
            <a:r>
              <a:rPr lang="en-GB" dirty="0"/>
              <a:t> </a:t>
            </a:r>
            <a:r>
              <a:rPr lang="en-GB" dirty="0" err="1"/>
              <a:t>cit</a:t>
            </a:r>
            <a:r>
              <a:rPr lang="ro-RO" dirty="0"/>
              <a:t>iți</a:t>
            </a:r>
            <a:r>
              <a:rPr lang="en-GB" dirty="0"/>
              <a:t> </a:t>
            </a:r>
            <a:r>
              <a:rPr lang="en-GB" dirty="0" err="1"/>
              <a:t>etichetele</a:t>
            </a:r>
            <a:r>
              <a:rPr lang="en-GB" dirty="0"/>
              <a:t> </a:t>
            </a:r>
            <a:r>
              <a:rPr lang="en-GB" dirty="0" err="1"/>
              <a:t>produselor</a:t>
            </a:r>
            <a:r>
              <a:rPr lang="en-GB" dirty="0"/>
              <a:t> (</a:t>
            </a:r>
            <a:r>
              <a:rPr lang="en-GB" dirty="0" err="1"/>
              <a:t>compoziția</a:t>
            </a:r>
            <a:r>
              <a:rPr lang="en-GB" dirty="0"/>
              <a:t> </a:t>
            </a:r>
            <a:r>
              <a:rPr lang="en-GB" dirty="0" err="1"/>
              <a:t>alimentelor</a:t>
            </a:r>
            <a:r>
              <a:rPr lang="en-GB" dirty="0"/>
              <a:t> </a:t>
            </a:r>
            <a:r>
              <a:rPr lang="en-GB" dirty="0" err="1"/>
              <a:t>și</a:t>
            </a:r>
            <a:r>
              <a:rPr lang="en-GB" dirty="0"/>
              <a:t> </a:t>
            </a:r>
            <a:r>
              <a:rPr lang="en-GB" dirty="0" err="1"/>
              <a:t>caloriile</a:t>
            </a:r>
            <a:r>
              <a:rPr lang="en-GB" dirty="0"/>
              <a:t>).</a:t>
            </a:r>
          </a:p>
        </p:txBody>
      </p:sp>
      <p:sp>
        <p:nvSpPr>
          <p:cNvPr id="4" name="Slide Number Placeholder 3">
            <a:extLst>
              <a:ext uri="{FF2B5EF4-FFF2-40B4-BE49-F238E27FC236}">
                <a16:creationId xmlns:a16="http://schemas.microsoft.com/office/drawing/2014/main" id="{4202FE38-EBBA-1BA6-3A79-E4261FC3148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67792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75A1-F186-F3E5-28F0-D2B31F59B8B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19EE62E-9FFF-6FDC-8BD8-7D16B0139C61}"/>
              </a:ext>
            </a:extLst>
          </p:cNvPr>
          <p:cNvSpPr>
            <a:spLocks noGrp="1"/>
          </p:cNvSpPr>
          <p:nvPr>
            <p:ph type="body" idx="1"/>
          </p:nvPr>
        </p:nvSpPr>
        <p:spPr>
          <a:xfrm>
            <a:off x="467544" y="1158450"/>
            <a:ext cx="6757800" cy="2826600"/>
          </a:xfrm>
        </p:spPr>
        <p:txBody>
          <a:bodyPr/>
          <a:lstStyle/>
          <a:p>
            <a:r>
              <a:rPr lang="en-GB" sz="2000" dirty="0"/>
              <a:t>Este </a:t>
            </a:r>
            <a:r>
              <a:rPr lang="en-GB" sz="2000" dirty="0" err="1"/>
              <a:t>recomandabil</a:t>
            </a:r>
            <a:r>
              <a:rPr lang="en-GB" sz="2000" dirty="0"/>
              <a:t> </a:t>
            </a:r>
            <a:r>
              <a:rPr lang="en-GB" sz="2000" dirty="0" err="1"/>
              <a:t>să</a:t>
            </a:r>
            <a:r>
              <a:rPr lang="en-GB" sz="2000" dirty="0"/>
              <a:t> </a:t>
            </a:r>
            <a:r>
              <a:rPr lang="en-GB" sz="2000" dirty="0" err="1"/>
              <a:t>cântăriți</a:t>
            </a:r>
            <a:r>
              <a:rPr lang="en-GB" sz="2000" dirty="0"/>
              <a:t> </a:t>
            </a:r>
            <a:r>
              <a:rPr lang="en-GB" sz="2000" dirty="0" err="1"/>
              <a:t>alimentele</a:t>
            </a:r>
            <a:r>
              <a:rPr lang="en-GB" sz="2000" dirty="0"/>
              <a:t> cu un </a:t>
            </a:r>
            <a:r>
              <a:rPr lang="en-GB" sz="2000" dirty="0" err="1"/>
              <a:t>cântar</a:t>
            </a:r>
            <a:r>
              <a:rPr lang="en-GB" sz="2000" dirty="0"/>
              <a:t> </a:t>
            </a:r>
            <a:r>
              <a:rPr lang="en-GB" sz="2000" dirty="0" err="1"/>
              <a:t>alimentar</a:t>
            </a:r>
            <a:r>
              <a:rPr lang="en-GB" sz="2000" dirty="0"/>
              <a:t>.</a:t>
            </a:r>
          </a:p>
          <a:p>
            <a:r>
              <a:rPr lang="en-GB" sz="2000" dirty="0" err="1"/>
              <a:t>Deoarece</a:t>
            </a:r>
            <a:r>
              <a:rPr lang="en-GB" sz="2000" dirty="0"/>
              <a:t> </a:t>
            </a:r>
            <a:r>
              <a:rPr lang="en-GB" sz="2000" dirty="0" err="1"/>
              <a:t>senzația</a:t>
            </a:r>
            <a:r>
              <a:rPr lang="en-GB" sz="2000" dirty="0"/>
              <a:t> de </a:t>
            </a:r>
            <a:r>
              <a:rPr lang="en-GB" sz="2000" dirty="0" err="1"/>
              <a:t>sațietate</a:t>
            </a:r>
            <a:r>
              <a:rPr lang="en-GB" sz="2000" dirty="0"/>
              <a:t> se </a:t>
            </a:r>
            <a:r>
              <a:rPr lang="en-GB" sz="2000" dirty="0" err="1"/>
              <a:t>simte</a:t>
            </a:r>
            <a:r>
              <a:rPr lang="en-GB" sz="2000" dirty="0"/>
              <a:t> </a:t>
            </a:r>
            <a:r>
              <a:rPr lang="en-GB" sz="2000" dirty="0" err="1"/>
              <a:t>abia</a:t>
            </a:r>
            <a:r>
              <a:rPr lang="en-GB" sz="2000" dirty="0"/>
              <a:t> </a:t>
            </a:r>
            <a:r>
              <a:rPr lang="en-GB" sz="2000" dirty="0" err="1"/>
              <a:t>după</a:t>
            </a:r>
            <a:r>
              <a:rPr lang="en-GB" sz="2000" dirty="0"/>
              <a:t> 30-40 min. de la </a:t>
            </a:r>
            <a:r>
              <a:rPr lang="en-GB" sz="2000" dirty="0" err="1"/>
              <a:t>începutul</a:t>
            </a:r>
            <a:r>
              <a:rPr lang="en-GB" sz="2000" dirty="0"/>
              <a:t> </a:t>
            </a:r>
            <a:r>
              <a:rPr lang="en-GB" sz="2000" dirty="0" err="1"/>
              <a:t>mesei</a:t>
            </a:r>
            <a:r>
              <a:rPr lang="en-GB" sz="2000" dirty="0"/>
              <a:t>, </a:t>
            </a:r>
            <a:r>
              <a:rPr lang="en-GB" sz="2000" dirty="0" err="1"/>
              <a:t>este</a:t>
            </a:r>
            <a:r>
              <a:rPr lang="en-GB" sz="2000" dirty="0"/>
              <a:t> </a:t>
            </a:r>
            <a:r>
              <a:rPr lang="en-GB" sz="2000" dirty="0" err="1"/>
              <a:t>indicat</a:t>
            </a:r>
            <a:r>
              <a:rPr lang="en-GB" sz="2000" dirty="0"/>
              <a:t> </a:t>
            </a:r>
            <a:r>
              <a:rPr lang="en-GB" sz="2000" dirty="0" err="1"/>
              <a:t>să</a:t>
            </a:r>
            <a:r>
              <a:rPr lang="en-GB" sz="2000" dirty="0"/>
              <a:t> </a:t>
            </a:r>
            <a:r>
              <a:rPr lang="en-GB" sz="2000" dirty="0" err="1"/>
              <a:t>începeți</a:t>
            </a:r>
            <a:r>
              <a:rPr lang="en-GB" sz="2000" dirty="0"/>
              <a:t> masa cu </a:t>
            </a:r>
            <a:r>
              <a:rPr lang="en-GB" sz="2000" dirty="0" err="1"/>
              <a:t>proteine</a:t>
            </a:r>
            <a:r>
              <a:rPr lang="en-GB" sz="2000" dirty="0"/>
              <a:t>, </a:t>
            </a:r>
            <a:r>
              <a:rPr lang="en-GB" sz="2000" dirty="0" err="1"/>
              <a:t>să</a:t>
            </a:r>
            <a:r>
              <a:rPr lang="en-GB" sz="2000" dirty="0"/>
              <a:t> </a:t>
            </a:r>
            <a:r>
              <a:rPr lang="en-GB" sz="2000" dirty="0" err="1"/>
              <a:t>mâncați</a:t>
            </a:r>
            <a:r>
              <a:rPr lang="en-GB" sz="2000" dirty="0"/>
              <a:t> </a:t>
            </a:r>
            <a:r>
              <a:rPr lang="en-GB" sz="2000" dirty="0" err="1"/>
              <a:t>încet</a:t>
            </a:r>
            <a:r>
              <a:rPr lang="en-GB" sz="2000" dirty="0"/>
              <a:t>, </a:t>
            </a:r>
            <a:r>
              <a:rPr lang="ro-RO" sz="2000" dirty="0"/>
              <a:t>iar </a:t>
            </a:r>
            <a:r>
              <a:rPr lang="en-GB" sz="2000" dirty="0" err="1"/>
              <a:t>după</a:t>
            </a:r>
            <a:r>
              <a:rPr lang="en-GB" sz="2000" dirty="0"/>
              <a:t> </a:t>
            </a:r>
            <a:r>
              <a:rPr lang="en-GB" sz="2000" dirty="0" err="1"/>
              <a:t>ce</a:t>
            </a:r>
            <a:r>
              <a:rPr lang="en-GB" sz="2000" dirty="0"/>
              <a:t> </a:t>
            </a:r>
            <a:r>
              <a:rPr lang="en-GB" sz="2000" dirty="0" err="1"/>
              <a:t>ați</a:t>
            </a:r>
            <a:r>
              <a:rPr lang="en-GB" sz="2000" dirty="0"/>
              <a:t> </a:t>
            </a:r>
            <a:r>
              <a:rPr lang="en-GB" sz="2000" dirty="0" err="1"/>
              <a:t>mâncat</a:t>
            </a:r>
            <a:r>
              <a:rPr lang="en-GB" sz="2000" dirty="0"/>
              <a:t> </a:t>
            </a:r>
            <a:r>
              <a:rPr lang="en-GB" sz="2000" dirty="0" err="1"/>
              <a:t>conținutul</a:t>
            </a:r>
            <a:r>
              <a:rPr lang="en-GB" sz="2000" dirty="0"/>
              <a:t> </a:t>
            </a:r>
            <a:r>
              <a:rPr lang="en-GB" sz="2000" dirty="0" err="1"/>
              <a:t>farfuri</a:t>
            </a:r>
            <a:r>
              <a:rPr lang="ro-RO" sz="2000" dirty="0"/>
              <a:t>ei</a:t>
            </a:r>
            <a:r>
              <a:rPr lang="en-GB" sz="2000" dirty="0"/>
              <a:t>, </a:t>
            </a:r>
            <a:r>
              <a:rPr lang="en-GB" sz="2000" dirty="0" err="1"/>
              <a:t>să</a:t>
            </a:r>
            <a:r>
              <a:rPr lang="en-GB" sz="2000" dirty="0"/>
              <a:t> </a:t>
            </a:r>
            <a:r>
              <a:rPr lang="en-GB" sz="2000" dirty="0" err="1"/>
              <a:t>beți</a:t>
            </a:r>
            <a:r>
              <a:rPr lang="en-GB" sz="2000" dirty="0"/>
              <a:t> </a:t>
            </a:r>
            <a:r>
              <a:rPr lang="en-GB" sz="2000" dirty="0" err="1"/>
              <a:t>și</a:t>
            </a:r>
            <a:r>
              <a:rPr lang="en-GB" sz="2000" dirty="0"/>
              <a:t> </a:t>
            </a:r>
            <a:r>
              <a:rPr lang="en-GB" sz="2000" dirty="0" err="1"/>
              <a:t>să</a:t>
            </a:r>
            <a:r>
              <a:rPr lang="en-GB" sz="2000" dirty="0"/>
              <a:t> </a:t>
            </a:r>
            <a:r>
              <a:rPr lang="en-GB" sz="2000" dirty="0" err="1"/>
              <a:t>așteptați</a:t>
            </a:r>
            <a:r>
              <a:rPr lang="en-GB" sz="2000" dirty="0"/>
              <a:t>. </a:t>
            </a:r>
            <a:r>
              <a:rPr lang="en-GB" sz="2000" dirty="0" err="1"/>
              <a:t>Ascult</a:t>
            </a:r>
            <a:r>
              <a:rPr lang="ro-RO" sz="2000" dirty="0"/>
              <a:t>ați-vă</a:t>
            </a:r>
            <a:r>
              <a:rPr lang="en-GB" sz="2000" dirty="0"/>
              <a:t> </a:t>
            </a:r>
            <a:r>
              <a:rPr lang="en-GB" sz="2000" dirty="0" err="1"/>
              <a:t>corpul</a:t>
            </a:r>
            <a:r>
              <a:rPr lang="en-GB" sz="2000" dirty="0"/>
              <a:t> </a:t>
            </a:r>
            <a:r>
              <a:rPr lang="en-GB" sz="2000" dirty="0" err="1"/>
              <a:t>și</a:t>
            </a:r>
            <a:r>
              <a:rPr lang="en-GB" sz="2000" dirty="0"/>
              <a:t> </a:t>
            </a:r>
            <a:r>
              <a:rPr lang="en-GB" sz="2000" dirty="0" err="1"/>
              <a:t>încet</a:t>
            </a:r>
            <a:r>
              <a:rPr lang="ro-RO" sz="2000" dirty="0"/>
              <a:t>ați</a:t>
            </a:r>
            <a:r>
              <a:rPr lang="en-GB" sz="2000" dirty="0"/>
              <a:t> </a:t>
            </a:r>
            <a:r>
              <a:rPr lang="en-GB" sz="2000" dirty="0" err="1"/>
              <a:t>să</a:t>
            </a:r>
            <a:r>
              <a:rPr lang="ro-RO" sz="2000" dirty="0"/>
              <a:t> mai</a:t>
            </a:r>
            <a:r>
              <a:rPr lang="en-GB" sz="2000" dirty="0"/>
              <a:t> m</a:t>
            </a:r>
            <a:r>
              <a:rPr lang="ro-RO" sz="2000" dirty="0"/>
              <a:t>ăncați </a:t>
            </a:r>
            <a:r>
              <a:rPr lang="en-GB" sz="2000" dirty="0"/>
              <a:t>de </a:t>
            </a:r>
            <a:r>
              <a:rPr lang="en-GB" sz="2000" dirty="0" err="1"/>
              <a:t>îndată</a:t>
            </a:r>
            <a:r>
              <a:rPr lang="en-GB" sz="2000" dirty="0"/>
              <a:t> </a:t>
            </a:r>
            <a:r>
              <a:rPr lang="en-GB" sz="2000" dirty="0" err="1"/>
              <a:t>ce</a:t>
            </a:r>
            <a:r>
              <a:rPr lang="en-GB" sz="2000" dirty="0"/>
              <a:t> </a:t>
            </a:r>
            <a:r>
              <a:rPr lang="ro-RO" sz="2000" dirty="0"/>
              <a:t>vă simțiți</a:t>
            </a:r>
            <a:r>
              <a:rPr lang="en-GB" sz="2000" dirty="0"/>
              <a:t> </a:t>
            </a:r>
            <a:r>
              <a:rPr lang="en-GB" sz="2000" dirty="0" err="1"/>
              <a:t>sătul</a:t>
            </a:r>
            <a:r>
              <a:rPr lang="en-GB" sz="2000" dirty="0"/>
              <a:t>.</a:t>
            </a:r>
          </a:p>
          <a:p>
            <a:r>
              <a:rPr lang="en-GB" sz="2000" i="1" dirty="0" err="1"/>
              <a:t>Mă</a:t>
            </a:r>
            <a:r>
              <a:rPr lang="ro-RO" sz="2000" i="1" dirty="0"/>
              <a:t>runțiți</a:t>
            </a:r>
            <a:r>
              <a:rPr lang="en-GB" sz="2000" dirty="0"/>
              <a:t> </a:t>
            </a:r>
            <a:r>
              <a:rPr lang="en-GB" sz="2000" dirty="0" err="1"/>
              <a:t>alimentele</a:t>
            </a:r>
            <a:r>
              <a:rPr lang="en-GB" sz="2000" dirty="0"/>
              <a:t>, </a:t>
            </a:r>
            <a:r>
              <a:rPr lang="en-GB" sz="2000" dirty="0" err="1"/>
              <a:t>adică</a:t>
            </a:r>
            <a:r>
              <a:rPr lang="en-GB" sz="2000" dirty="0"/>
              <a:t> </a:t>
            </a:r>
            <a:r>
              <a:rPr lang="en-GB" sz="2000" dirty="0" err="1"/>
              <a:t>tăiați</a:t>
            </a:r>
            <a:r>
              <a:rPr lang="en-GB" sz="2000" dirty="0"/>
              <a:t> </a:t>
            </a:r>
            <a:r>
              <a:rPr lang="en-GB" sz="2000" dirty="0" err="1"/>
              <a:t>carnea</a:t>
            </a:r>
            <a:r>
              <a:rPr lang="en-GB" sz="2000" dirty="0"/>
              <a:t> </a:t>
            </a:r>
            <a:r>
              <a:rPr lang="en-GB" sz="2000" dirty="0" err="1"/>
              <a:t>și</a:t>
            </a:r>
            <a:r>
              <a:rPr lang="en-GB" sz="2000" dirty="0"/>
              <a:t> </a:t>
            </a:r>
            <a:r>
              <a:rPr lang="en-GB" sz="2000" dirty="0" err="1"/>
              <a:t>pâinea</a:t>
            </a:r>
            <a:r>
              <a:rPr lang="en-GB" sz="2000" dirty="0"/>
              <a:t> </a:t>
            </a:r>
            <a:r>
              <a:rPr lang="en-GB" sz="2000" dirty="0" err="1"/>
              <a:t>în</a:t>
            </a:r>
            <a:r>
              <a:rPr lang="en-GB" sz="2000" dirty="0"/>
              <a:t> </a:t>
            </a:r>
            <a:r>
              <a:rPr lang="en-GB" sz="2000" dirty="0" err="1"/>
              <a:t>bucăți</a:t>
            </a:r>
            <a:r>
              <a:rPr lang="en-GB" sz="2000" dirty="0"/>
              <a:t> </a:t>
            </a:r>
            <a:r>
              <a:rPr lang="en-GB" sz="2000" dirty="0" err="1"/>
              <a:t>mici</a:t>
            </a:r>
            <a:r>
              <a:rPr lang="en-GB" sz="2000" dirty="0"/>
              <a:t> – </a:t>
            </a:r>
            <a:r>
              <a:rPr lang="ro-RO" sz="2000" dirty="0"/>
              <a:t>vi se </a:t>
            </a:r>
            <a:r>
              <a:rPr lang="en-GB" sz="2000" dirty="0" err="1"/>
              <a:t>va</a:t>
            </a:r>
            <a:r>
              <a:rPr lang="en-GB" sz="2000" dirty="0"/>
              <a:t> </a:t>
            </a:r>
            <a:r>
              <a:rPr lang="en-GB" sz="2000" dirty="0" err="1"/>
              <a:t>părea</a:t>
            </a:r>
            <a:r>
              <a:rPr lang="en-GB" sz="2000" dirty="0"/>
              <a:t> </a:t>
            </a:r>
            <a:r>
              <a:rPr lang="en-GB" sz="2000" dirty="0" err="1"/>
              <a:t>că</a:t>
            </a:r>
            <a:r>
              <a:rPr lang="en-GB" sz="2000" dirty="0"/>
              <a:t> </a:t>
            </a:r>
            <a:r>
              <a:rPr lang="en-GB" sz="2000" dirty="0" err="1"/>
              <a:t>aveți</a:t>
            </a:r>
            <a:r>
              <a:rPr lang="en-GB" sz="2000" dirty="0"/>
              <a:t> </a:t>
            </a:r>
            <a:r>
              <a:rPr lang="en-GB" sz="2000" dirty="0" err="1"/>
              <a:t>mai</a:t>
            </a:r>
            <a:r>
              <a:rPr lang="en-GB" sz="2000" dirty="0"/>
              <a:t> </a:t>
            </a:r>
            <a:r>
              <a:rPr lang="en-GB" sz="2000" dirty="0" err="1"/>
              <a:t>multă</a:t>
            </a:r>
            <a:r>
              <a:rPr lang="en-GB" sz="2000" dirty="0"/>
              <a:t> </a:t>
            </a:r>
            <a:r>
              <a:rPr lang="en-GB" sz="2000" dirty="0" err="1"/>
              <a:t>mâncare</a:t>
            </a:r>
            <a:r>
              <a:rPr lang="en-GB" sz="2000" dirty="0"/>
              <a:t> </a:t>
            </a:r>
            <a:r>
              <a:rPr lang="en-GB" sz="2000" dirty="0" err="1"/>
              <a:t>în</a:t>
            </a:r>
            <a:r>
              <a:rPr lang="en-GB" sz="2000" dirty="0"/>
              <a:t> </a:t>
            </a:r>
            <a:r>
              <a:rPr lang="en-GB" sz="2000" dirty="0" err="1"/>
              <a:t>farfurie</a:t>
            </a:r>
            <a:r>
              <a:rPr lang="en-GB" sz="2000" dirty="0"/>
              <a:t> </a:t>
            </a:r>
            <a:r>
              <a:rPr lang="en-GB" sz="2000" dirty="0" err="1"/>
              <a:t>și</a:t>
            </a:r>
            <a:r>
              <a:rPr lang="en-GB" sz="2000" dirty="0"/>
              <a:t> </a:t>
            </a:r>
            <a:r>
              <a:rPr lang="ro-RO" sz="2000" dirty="0"/>
              <a:t>vă va lua mai mult</a:t>
            </a:r>
            <a:r>
              <a:rPr lang="en-GB" sz="2000" dirty="0"/>
              <a:t> </a:t>
            </a:r>
            <a:r>
              <a:rPr lang="en-GB" sz="2000" dirty="0" err="1"/>
              <a:t>timp</a:t>
            </a:r>
            <a:r>
              <a:rPr lang="en-GB" sz="2000" dirty="0"/>
              <a:t> </a:t>
            </a:r>
            <a:r>
              <a:rPr lang="en-GB" sz="2000" dirty="0" err="1"/>
              <a:t>pentru</a:t>
            </a:r>
            <a:r>
              <a:rPr lang="en-GB" sz="2000" dirty="0"/>
              <a:t> a </a:t>
            </a:r>
            <a:r>
              <a:rPr lang="en-GB" sz="2000" dirty="0" err="1"/>
              <a:t>mânca</a:t>
            </a:r>
            <a:r>
              <a:rPr lang="en-GB" sz="2000" dirty="0"/>
              <a:t>, </a:t>
            </a:r>
            <a:r>
              <a:rPr lang="en-GB" sz="2000" dirty="0" err="1"/>
              <a:t>astfel</a:t>
            </a:r>
            <a:r>
              <a:rPr lang="en-GB" sz="2000" dirty="0"/>
              <a:t> </a:t>
            </a:r>
            <a:r>
              <a:rPr lang="en-GB" sz="2000" dirty="0" err="1"/>
              <a:t>încât</a:t>
            </a:r>
            <a:r>
              <a:rPr lang="en-GB" sz="2000" dirty="0"/>
              <a:t> </a:t>
            </a:r>
            <a:r>
              <a:rPr lang="en-GB" sz="2000" dirty="0" err="1"/>
              <a:t>vă</a:t>
            </a:r>
            <a:r>
              <a:rPr lang="en-GB" sz="2000" dirty="0"/>
              <a:t> </a:t>
            </a:r>
            <a:r>
              <a:rPr lang="en-GB" sz="2000" dirty="0" err="1"/>
              <a:t>veți</a:t>
            </a:r>
            <a:r>
              <a:rPr lang="en-GB" sz="2000" dirty="0"/>
              <a:t> </a:t>
            </a:r>
            <a:r>
              <a:rPr lang="en-GB" sz="2000" dirty="0" err="1"/>
              <a:t>simți</a:t>
            </a:r>
            <a:r>
              <a:rPr lang="en-GB" sz="2000" dirty="0"/>
              <a:t> </a:t>
            </a:r>
            <a:r>
              <a:rPr lang="en-GB" sz="2000" dirty="0" err="1"/>
              <a:t>mai</a:t>
            </a:r>
            <a:r>
              <a:rPr lang="en-GB" sz="2000" dirty="0"/>
              <a:t> </a:t>
            </a:r>
            <a:r>
              <a:rPr lang="en-GB" sz="2000" dirty="0" err="1"/>
              <a:t>sătul</a:t>
            </a:r>
            <a:r>
              <a:rPr lang="en-GB" sz="2000" dirty="0"/>
              <a:t>.</a:t>
            </a:r>
          </a:p>
        </p:txBody>
      </p:sp>
      <p:sp>
        <p:nvSpPr>
          <p:cNvPr id="4" name="Slide Number Placeholder 3">
            <a:extLst>
              <a:ext uri="{FF2B5EF4-FFF2-40B4-BE49-F238E27FC236}">
                <a16:creationId xmlns:a16="http://schemas.microsoft.com/office/drawing/2014/main" id="{0B6EC4D3-5D76-506C-520D-1942EEB82FE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06841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33F7-11DB-9909-6F91-DB3E0D761A2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1323B85-FAB0-5FD1-18F8-639A0B86F8FB}"/>
              </a:ext>
            </a:extLst>
          </p:cNvPr>
          <p:cNvSpPr>
            <a:spLocks noGrp="1"/>
          </p:cNvSpPr>
          <p:nvPr>
            <p:ph type="body" idx="1"/>
          </p:nvPr>
        </p:nvSpPr>
        <p:spPr>
          <a:xfrm>
            <a:off x="614975" y="1491630"/>
            <a:ext cx="8277505" cy="2826600"/>
          </a:xfrm>
        </p:spPr>
        <p:txBody>
          <a:bodyPr/>
          <a:lstStyle/>
          <a:p>
            <a:r>
              <a:rPr lang="en-GB" sz="2000" dirty="0" err="1"/>
              <a:t>Dacă</a:t>
            </a:r>
            <a:r>
              <a:rPr lang="en-GB" sz="2000" dirty="0"/>
              <a:t> </a:t>
            </a:r>
            <a:r>
              <a:rPr lang="ro-RO" sz="2000" dirty="0"/>
              <a:t>doriți</a:t>
            </a:r>
            <a:r>
              <a:rPr lang="en-GB" sz="2000" dirty="0"/>
              <a:t> </a:t>
            </a:r>
            <a:r>
              <a:rPr lang="en-GB" sz="2000" dirty="0" err="1"/>
              <a:t>neapărat</a:t>
            </a:r>
            <a:r>
              <a:rPr lang="en-GB" sz="2000" dirty="0"/>
              <a:t> </a:t>
            </a:r>
            <a:r>
              <a:rPr lang="en-GB" sz="2000" dirty="0" err="1"/>
              <a:t>să</a:t>
            </a:r>
            <a:r>
              <a:rPr lang="en-GB" sz="2000" dirty="0"/>
              <a:t> </a:t>
            </a:r>
            <a:r>
              <a:rPr lang="en-GB" sz="2000" dirty="0" err="1"/>
              <a:t>măn</a:t>
            </a:r>
            <a:r>
              <a:rPr lang="ro-RO" sz="2000" dirty="0"/>
              <a:t>cați</a:t>
            </a:r>
            <a:r>
              <a:rPr lang="en-GB" sz="2000" dirty="0"/>
              <a:t> </a:t>
            </a:r>
            <a:r>
              <a:rPr lang="en-GB" sz="2000" dirty="0" err="1"/>
              <a:t>și</a:t>
            </a:r>
            <a:r>
              <a:rPr lang="en-GB" sz="2000" dirty="0"/>
              <a:t> </a:t>
            </a:r>
            <a:r>
              <a:rPr lang="en-GB" sz="2000" dirty="0" err="1"/>
              <a:t>încă</a:t>
            </a:r>
            <a:r>
              <a:rPr lang="en-GB" sz="2000" dirty="0"/>
              <a:t> nu </a:t>
            </a:r>
            <a:r>
              <a:rPr lang="en-GB" sz="2000" dirty="0" err="1"/>
              <a:t>este</a:t>
            </a:r>
            <a:r>
              <a:rPr lang="en-GB" sz="2000" dirty="0"/>
              <a:t> </a:t>
            </a:r>
            <a:r>
              <a:rPr lang="en-GB" sz="2000" dirty="0" err="1"/>
              <a:t>timpul</a:t>
            </a:r>
            <a:r>
              <a:rPr lang="en-GB" sz="2000" dirty="0"/>
              <a:t> </a:t>
            </a:r>
            <a:r>
              <a:rPr lang="ro-RO" sz="2000" dirty="0"/>
              <a:t>de a servi masa, puteți</a:t>
            </a:r>
            <a:r>
              <a:rPr lang="en-GB" sz="2000" dirty="0"/>
              <a:t> </a:t>
            </a:r>
            <a:r>
              <a:rPr lang="en-GB" sz="2000" dirty="0" err="1"/>
              <a:t>mânca</a:t>
            </a:r>
            <a:r>
              <a:rPr lang="en-GB" sz="2000" dirty="0"/>
              <a:t> legume </a:t>
            </a:r>
            <a:r>
              <a:rPr lang="en-GB" sz="2000" dirty="0" err="1"/>
              <a:t>fără</a:t>
            </a:r>
            <a:r>
              <a:rPr lang="en-GB" sz="2000" dirty="0"/>
              <a:t> </a:t>
            </a:r>
            <a:r>
              <a:rPr lang="en-GB" sz="2000" dirty="0" err="1"/>
              <a:t>amidon</a:t>
            </a:r>
            <a:r>
              <a:rPr lang="en-GB" sz="2000" dirty="0"/>
              <a:t> (ex. </a:t>
            </a:r>
            <a:r>
              <a:rPr lang="en-GB" sz="2000" dirty="0" err="1"/>
              <a:t>castraveți</a:t>
            </a:r>
            <a:r>
              <a:rPr lang="en-GB" sz="2000" dirty="0"/>
              <a:t>, </a:t>
            </a:r>
            <a:r>
              <a:rPr lang="en-GB" sz="2000" dirty="0" err="1"/>
              <a:t>salată</a:t>
            </a:r>
            <a:r>
              <a:rPr lang="en-GB" sz="2000" dirty="0"/>
              <a:t> de </a:t>
            </a:r>
            <a:r>
              <a:rPr lang="en-GB" sz="2000" dirty="0" err="1"/>
              <a:t>varză</a:t>
            </a:r>
            <a:r>
              <a:rPr lang="en-GB" sz="2000" dirty="0"/>
              <a:t> </a:t>
            </a:r>
            <a:r>
              <a:rPr lang="en-GB" sz="2000" dirty="0" err="1"/>
              <a:t>fără</a:t>
            </a:r>
            <a:r>
              <a:rPr lang="en-GB" sz="2000" dirty="0"/>
              <a:t> </a:t>
            </a:r>
            <a:r>
              <a:rPr lang="en-GB" sz="2000" dirty="0" err="1"/>
              <a:t>ulei</a:t>
            </a:r>
            <a:r>
              <a:rPr lang="en-GB" sz="2000" dirty="0"/>
              <a:t> etc.). </a:t>
            </a:r>
            <a:r>
              <a:rPr lang="en-GB" sz="2000" dirty="0" err="1"/>
              <a:t>Cantitatea</a:t>
            </a:r>
            <a:r>
              <a:rPr lang="en-GB" sz="2000" dirty="0"/>
              <a:t> lor </a:t>
            </a:r>
            <a:r>
              <a:rPr lang="en-GB" sz="2000" dirty="0" err="1"/>
              <a:t>este</a:t>
            </a:r>
            <a:r>
              <a:rPr lang="en-GB" sz="2000" dirty="0"/>
              <a:t> </a:t>
            </a:r>
            <a:r>
              <a:rPr lang="en-GB" sz="2000" dirty="0" err="1"/>
              <a:t>nelimitată</a:t>
            </a:r>
            <a:r>
              <a:rPr lang="en-GB" sz="2000" dirty="0"/>
              <a:t>. </a:t>
            </a:r>
            <a:r>
              <a:rPr lang="en-GB" sz="2000" dirty="0" err="1"/>
              <a:t>Legumele</a:t>
            </a:r>
            <a:r>
              <a:rPr lang="en-GB" sz="2000" dirty="0"/>
              <a:t> pot fi </a:t>
            </a:r>
            <a:r>
              <a:rPr lang="en-GB" sz="2000" dirty="0" err="1"/>
              <a:t>proaspete</a:t>
            </a:r>
            <a:r>
              <a:rPr lang="en-GB" sz="2000" dirty="0"/>
              <a:t> </a:t>
            </a:r>
            <a:r>
              <a:rPr lang="en-GB" sz="2000" dirty="0" err="1"/>
              <a:t>sau</a:t>
            </a:r>
            <a:r>
              <a:rPr lang="en-GB" sz="2000" dirty="0"/>
              <a:t> </a:t>
            </a:r>
            <a:r>
              <a:rPr lang="en-GB" sz="2000" dirty="0" err="1"/>
              <a:t>fierte</a:t>
            </a:r>
            <a:r>
              <a:rPr lang="en-GB" sz="2000" dirty="0"/>
              <a:t> la </a:t>
            </a:r>
            <a:r>
              <a:rPr lang="en-GB" sz="2000" dirty="0" err="1"/>
              <a:t>abur</a:t>
            </a:r>
            <a:r>
              <a:rPr lang="en-GB" sz="2000" dirty="0"/>
              <a:t>.</a:t>
            </a:r>
          </a:p>
          <a:p>
            <a:r>
              <a:rPr lang="en-GB" sz="2000" dirty="0"/>
              <a:t>Nu </a:t>
            </a:r>
            <a:r>
              <a:rPr lang="ro-RO" sz="2000" dirty="0"/>
              <a:t>vă uitați</a:t>
            </a:r>
            <a:r>
              <a:rPr lang="en-GB" sz="2000" dirty="0"/>
              <a:t> la </a:t>
            </a:r>
            <a:r>
              <a:rPr lang="en-GB" sz="2000" dirty="0" err="1"/>
              <a:t>televizor</a:t>
            </a:r>
            <a:r>
              <a:rPr lang="en-GB" sz="2000" dirty="0"/>
              <a:t> </a:t>
            </a:r>
            <a:r>
              <a:rPr lang="en-GB" sz="2000" dirty="0" err="1"/>
              <a:t>în</a:t>
            </a:r>
            <a:r>
              <a:rPr lang="en-GB" sz="2000" dirty="0"/>
              <a:t> </a:t>
            </a:r>
            <a:r>
              <a:rPr lang="en-GB" sz="2000" dirty="0" err="1"/>
              <a:t>timp</a:t>
            </a:r>
            <a:r>
              <a:rPr lang="en-GB" sz="2000" dirty="0"/>
              <a:t> </a:t>
            </a:r>
            <a:r>
              <a:rPr lang="en-GB" sz="2000" dirty="0" err="1"/>
              <a:t>ce</a:t>
            </a:r>
            <a:r>
              <a:rPr lang="en-GB" sz="2000" dirty="0"/>
              <a:t> </a:t>
            </a:r>
            <a:r>
              <a:rPr lang="en-GB" sz="2000" dirty="0" err="1"/>
              <a:t>măn</a:t>
            </a:r>
            <a:r>
              <a:rPr lang="ro-RO" sz="2000" dirty="0"/>
              <a:t>cați</a:t>
            </a:r>
            <a:r>
              <a:rPr lang="en-GB" sz="2000" dirty="0"/>
              <a:t>, </a:t>
            </a:r>
            <a:r>
              <a:rPr lang="en-GB" sz="2000" dirty="0" err="1"/>
              <a:t>pentru</a:t>
            </a:r>
            <a:r>
              <a:rPr lang="en-GB" sz="2000" dirty="0"/>
              <a:t> </a:t>
            </a:r>
            <a:r>
              <a:rPr lang="en-GB" sz="2000" dirty="0" err="1"/>
              <a:t>că</a:t>
            </a:r>
            <a:r>
              <a:rPr lang="en-GB" sz="2000" dirty="0"/>
              <a:t> </a:t>
            </a:r>
            <a:r>
              <a:rPr lang="ro-RO" sz="2000" dirty="0"/>
              <a:t>va fi</a:t>
            </a:r>
            <a:r>
              <a:rPr lang="en-GB" sz="2000" dirty="0"/>
              <a:t> </a:t>
            </a:r>
            <a:r>
              <a:rPr lang="en-GB" sz="2000" dirty="0" err="1"/>
              <a:t>dificil</a:t>
            </a:r>
            <a:r>
              <a:rPr lang="en-GB" sz="2000" dirty="0"/>
              <a:t> </a:t>
            </a:r>
            <a:r>
              <a:rPr lang="en-GB" sz="2000" dirty="0" err="1"/>
              <a:t>să</a:t>
            </a:r>
            <a:r>
              <a:rPr lang="en-GB" sz="2000" dirty="0"/>
              <a:t> control</a:t>
            </a:r>
            <a:r>
              <a:rPr lang="ro-RO" sz="2000" dirty="0"/>
              <a:t>ați</a:t>
            </a:r>
            <a:r>
              <a:rPr lang="en-GB" sz="2000" dirty="0"/>
              <a:t> </a:t>
            </a:r>
            <a:r>
              <a:rPr lang="en-GB" sz="2000" dirty="0" err="1"/>
              <a:t>cantitatea</a:t>
            </a:r>
            <a:r>
              <a:rPr lang="en-GB" sz="2000" dirty="0"/>
              <a:t> de </a:t>
            </a:r>
            <a:r>
              <a:rPr lang="en-GB" sz="2000" dirty="0" err="1"/>
              <a:t>mâncare</a:t>
            </a:r>
            <a:r>
              <a:rPr lang="en-GB" sz="2000" dirty="0"/>
              <a:t> </a:t>
            </a:r>
            <a:r>
              <a:rPr lang="en-GB" sz="2000" dirty="0" err="1"/>
              <a:t>consumată</a:t>
            </a:r>
            <a:r>
              <a:rPr lang="en-GB" sz="2000" dirty="0"/>
              <a:t>.</a:t>
            </a:r>
          </a:p>
          <a:p>
            <a:r>
              <a:rPr lang="en-GB" sz="2000" dirty="0"/>
              <a:t>Nu </a:t>
            </a:r>
            <a:r>
              <a:rPr lang="ro-RO" sz="2000" dirty="0"/>
              <a:t>compensați stresul sau proasta </a:t>
            </a:r>
            <a:r>
              <a:rPr lang="en-GB" sz="2000" dirty="0" err="1"/>
              <a:t>dispoziție</a:t>
            </a:r>
            <a:r>
              <a:rPr lang="en-GB" sz="2000" dirty="0"/>
              <a:t> cu </a:t>
            </a:r>
            <a:r>
              <a:rPr lang="en-GB" sz="2000" dirty="0" err="1"/>
              <a:t>mâncare</a:t>
            </a:r>
            <a:r>
              <a:rPr lang="ro-RO" sz="2000" dirty="0"/>
              <a:t>: </a:t>
            </a:r>
            <a:r>
              <a:rPr lang="en-GB" sz="2000" dirty="0" err="1"/>
              <a:t>mai</a:t>
            </a:r>
            <a:r>
              <a:rPr lang="en-GB" sz="2000" dirty="0"/>
              <a:t> bine </a:t>
            </a:r>
            <a:r>
              <a:rPr lang="en-GB" sz="2000" dirty="0" err="1"/>
              <a:t>mergeți</a:t>
            </a:r>
            <a:r>
              <a:rPr lang="en-GB" sz="2000" dirty="0"/>
              <a:t> la </a:t>
            </a:r>
            <a:r>
              <a:rPr lang="en-GB" sz="2000" dirty="0" err="1"/>
              <a:t>plimbare</a:t>
            </a:r>
            <a:r>
              <a:rPr lang="en-GB" sz="2000" dirty="0"/>
              <a:t>.</a:t>
            </a:r>
          </a:p>
          <a:p>
            <a:r>
              <a:rPr lang="en-GB" sz="2000" dirty="0"/>
              <a:t>Nu </a:t>
            </a:r>
            <a:r>
              <a:rPr lang="en-GB" sz="2000" dirty="0" err="1"/>
              <a:t>mergeți</a:t>
            </a:r>
            <a:r>
              <a:rPr lang="en-GB" sz="2000" dirty="0"/>
              <a:t> la </a:t>
            </a:r>
            <a:r>
              <a:rPr lang="ro-RO" sz="2000" dirty="0"/>
              <a:t>cumpărături</a:t>
            </a:r>
            <a:r>
              <a:rPr lang="en-GB" sz="2000" dirty="0"/>
              <a:t> </a:t>
            </a:r>
            <a:r>
              <a:rPr lang="en-GB" sz="2000" dirty="0" err="1"/>
              <a:t>înfometat</a:t>
            </a:r>
            <a:r>
              <a:rPr lang="en-GB" sz="2000" dirty="0"/>
              <a:t>, </a:t>
            </a:r>
            <a:r>
              <a:rPr lang="en-GB" sz="2000" dirty="0" err="1"/>
              <a:t>deoarece</a:t>
            </a:r>
            <a:r>
              <a:rPr lang="en-GB" sz="2000" dirty="0"/>
              <a:t> </a:t>
            </a:r>
            <a:r>
              <a:rPr lang="en-GB" sz="2000" dirty="0" err="1"/>
              <a:t>probabilitatea</a:t>
            </a:r>
            <a:r>
              <a:rPr lang="en-GB" sz="2000" dirty="0"/>
              <a:t> de a </a:t>
            </a:r>
            <a:r>
              <a:rPr lang="en-GB" sz="2000" dirty="0" err="1"/>
              <a:t>cumpăra</a:t>
            </a:r>
            <a:r>
              <a:rPr lang="en-GB" sz="2000" dirty="0"/>
              <a:t> </a:t>
            </a:r>
            <a:r>
              <a:rPr lang="en-GB" sz="2000" dirty="0" err="1"/>
              <a:t>alimente</a:t>
            </a:r>
            <a:r>
              <a:rPr lang="en-GB" sz="2000" dirty="0"/>
              <a:t> inutile </a:t>
            </a:r>
            <a:r>
              <a:rPr lang="en-GB" sz="2000" dirty="0" err="1"/>
              <a:t>crește</a:t>
            </a:r>
            <a:r>
              <a:rPr lang="en-GB" sz="2000" dirty="0"/>
              <a:t>.</a:t>
            </a:r>
          </a:p>
        </p:txBody>
      </p:sp>
      <p:sp>
        <p:nvSpPr>
          <p:cNvPr id="4" name="Slide Number Placeholder 3">
            <a:extLst>
              <a:ext uri="{FF2B5EF4-FFF2-40B4-BE49-F238E27FC236}">
                <a16:creationId xmlns:a16="http://schemas.microsoft.com/office/drawing/2014/main" id="{05BCED02-1056-8A1C-41BA-01A037510F9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79218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967F-4ED4-7D07-FB7E-84EA2702A61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A1E102F-B519-56F6-45FE-C0582D6479E0}"/>
              </a:ext>
            </a:extLst>
          </p:cNvPr>
          <p:cNvSpPr>
            <a:spLocks noGrp="1"/>
          </p:cNvSpPr>
          <p:nvPr>
            <p:ph type="body" idx="1"/>
          </p:nvPr>
        </p:nvSpPr>
        <p:spPr/>
        <p:txBody>
          <a:bodyPr/>
          <a:lstStyle/>
          <a:p>
            <a:r>
              <a:rPr lang="en-GB" sz="2000" dirty="0" err="1"/>
              <a:t>Consum</a:t>
            </a:r>
            <a:r>
              <a:rPr lang="ro-RO" sz="2000" dirty="0"/>
              <a:t>ați </a:t>
            </a:r>
            <a:r>
              <a:rPr lang="en-GB" sz="2000" dirty="0" err="1"/>
              <a:t>mai</a:t>
            </a:r>
            <a:r>
              <a:rPr lang="en-GB" sz="2000" dirty="0"/>
              <a:t> </a:t>
            </a:r>
            <a:r>
              <a:rPr lang="en-GB" sz="2000" dirty="0" err="1"/>
              <a:t>multe</a:t>
            </a:r>
            <a:r>
              <a:rPr lang="en-GB" sz="2000" dirty="0"/>
              <a:t> </a:t>
            </a:r>
            <a:r>
              <a:rPr lang="en-GB" sz="2000" dirty="0" err="1"/>
              <a:t>produse</a:t>
            </a:r>
            <a:r>
              <a:rPr lang="en-GB" sz="2000" dirty="0"/>
              <a:t> cu </a:t>
            </a:r>
            <a:r>
              <a:rPr lang="en-GB" sz="2000" dirty="0" err="1"/>
              <a:t>indice</a:t>
            </a:r>
            <a:r>
              <a:rPr lang="en-GB" sz="2000" dirty="0"/>
              <a:t> </a:t>
            </a:r>
            <a:r>
              <a:rPr lang="en-GB" sz="2000" dirty="0" err="1"/>
              <a:t>glicemic</a:t>
            </a:r>
            <a:r>
              <a:rPr lang="en-GB" sz="2000" dirty="0"/>
              <a:t> </a:t>
            </a:r>
            <a:r>
              <a:rPr lang="en-GB" sz="2000" dirty="0" err="1"/>
              <a:t>scăzut</a:t>
            </a:r>
            <a:r>
              <a:rPr lang="en-GB" sz="2000" dirty="0"/>
              <a:t>, </a:t>
            </a:r>
            <a:r>
              <a:rPr lang="en-GB" sz="2000" dirty="0" err="1"/>
              <a:t>deoarece</a:t>
            </a:r>
            <a:r>
              <a:rPr lang="en-GB" sz="2000" dirty="0"/>
              <a:t> sunt </a:t>
            </a:r>
            <a:r>
              <a:rPr lang="en-GB" sz="2000" dirty="0" err="1"/>
              <a:t>absorbite</a:t>
            </a:r>
            <a:r>
              <a:rPr lang="en-GB" sz="2000" dirty="0"/>
              <a:t> </a:t>
            </a:r>
            <a:r>
              <a:rPr lang="en-GB" sz="2000" dirty="0" err="1"/>
              <a:t>mai</a:t>
            </a:r>
            <a:r>
              <a:rPr lang="en-GB" sz="2000" dirty="0"/>
              <a:t> lent </a:t>
            </a:r>
            <a:r>
              <a:rPr lang="en-GB" sz="2000" dirty="0" err="1"/>
              <a:t>și</a:t>
            </a:r>
            <a:r>
              <a:rPr lang="en-GB" sz="2000" dirty="0"/>
              <a:t> </a:t>
            </a:r>
            <a:r>
              <a:rPr lang="en-GB" sz="2000" dirty="0" err="1"/>
              <a:t>conțin</a:t>
            </a:r>
            <a:r>
              <a:rPr lang="en-GB" sz="2000" dirty="0"/>
              <a:t> </a:t>
            </a:r>
            <a:r>
              <a:rPr lang="en-GB" sz="2000" dirty="0" err="1"/>
              <a:t>mai</a:t>
            </a:r>
            <a:r>
              <a:rPr lang="en-GB" sz="2000" dirty="0"/>
              <a:t> </a:t>
            </a:r>
            <a:r>
              <a:rPr lang="en-GB" sz="2000" dirty="0" err="1"/>
              <a:t>multe</a:t>
            </a:r>
            <a:r>
              <a:rPr lang="en-GB" sz="2000" dirty="0"/>
              <a:t> fibre.</a:t>
            </a:r>
          </a:p>
          <a:p>
            <a:r>
              <a:rPr lang="en-GB" sz="2000" dirty="0" err="1"/>
              <a:t>Reduceți</a:t>
            </a:r>
            <a:r>
              <a:rPr lang="en-GB" sz="2000" dirty="0"/>
              <a:t> </a:t>
            </a:r>
            <a:r>
              <a:rPr lang="en-GB" sz="2000" dirty="0" err="1"/>
              <a:t>cantitatea</a:t>
            </a:r>
            <a:r>
              <a:rPr lang="en-GB" sz="2000" dirty="0"/>
              <a:t> de </a:t>
            </a:r>
            <a:r>
              <a:rPr lang="en-GB" sz="2000" dirty="0" err="1"/>
              <a:t>produse</a:t>
            </a:r>
            <a:r>
              <a:rPr lang="en-GB" sz="2000" dirty="0"/>
              <a:t> cu </a:t>
            </a:r>
            <a:r>
              <a:rPr lang="en-GB" sz="2000" dirty="0" err="1"/>
              <a:t>amidon</a:t>
            </a:r>
            <a:r>
              <a:rPr lang="en-GB" sz="2000" dirty="0"/>
              <a:t> (</a:t>
            </a:r>
            <a:r>
              <a:rPr lang="en-GB" sz="2000" dirty="0" err="1"/>
              <a:t>cartofi</a:t>
            </a:r>
            <a:r>
              <a:rPr lang="en-GB" sz="2000" dirty="0"/>
              <a:t>, </a:t>
            </a:r>
            <a:r>
              <a:rPr lang="en-GB" sz="2000" dirty="0" err="1"/>
              <a:t>produse</a:t>
            </a:r>
            <a:r>
              <a:rPr lang="en-GB" sz="2000" dirty="0"/>
              <a:t> de p</a:t>
            </a:r>
            <a:r>
              <a:rPr lang="ro-RO" sz="2000" dirty="0"/>
              <a:t>anificație</a:t>
            </a:r>
            <a:r>
              <a:rPr lang="en-GB" sz="2000" dirty="0"/>
              <a:t>, cereale, paste). M</a:t>
            </a:r>
            <a:r>
              <a:rPr lang="ro-RO" sz="2000" dirty="0"/>
              <a:t>âncați</a:t>
            </a:r>
            <a:r>
              <a:rPr lang="en-GB" sz="2000" dirty="0"/>
              <a:t> </a:t>
            </a:r>
            <a:r>
              <a:rPr lang="en-GB" sz="2000" dirty="0" err="1"/>
              <a:t>rar</a:t>
            </a:r>
            <a:r>
              <a:rPr lang="en-GB" sz="2000" dirty="0"/>
              <a:t> </a:t>
            </a:r>
            <a:r>
              <a:rPr lang="en-GB" sz="2000" dirty="0" err="1"/>
              <a:t>alimente</a:t>
            </a:r>
            <a:r>
              <a:rPr lang="en-GB" sz="2000" dirty="0"/>
              <a:t> </a:t>
            </a:r>
            <a:r>
              <a:rPr lang="ro-RO" sz="2000" dirty="0"/>
              <a:t>de genul găluște de cartofi, aluaturi </a:t>
            </a:r>
            <a:r>
              <a:rPr lang="en-GB" sz="2000" dirty="0"/>
              <a:t>etc.</a:t>
            </a:r>
          </a:p>
          <a:p>
            <a:r>
              <a:rPr lang="en-GB" sz="2000" dirty="0" err="1"/>
              <a:t>Utilizați</a:t>
            </a:r>
            <a:r>
              <a:rPr lang="en-GB" sz="2000" dirty="0"/>
              <a:t> </a:t>
            </a:r>
            <a:r>
              <a:rPr lang="en-GB" sz="2000" dirty="0" err="1"/>
              <a:t>numai</a:t>
            </a:r>
            <a:r>
              <a:rPr lang="en-GB" sz="2000" dirty="0"/>
              <a:t> carne </a:t>
            </a:r>
            <a:r>
              <a:rPr lang="en-GB" sz="2000" dirty="0" err="1"/>
              <a:t>slabă</a:t>
            </a:r>
            <a:r>
              <a:rPr lang="en-GB" sz="2000" dirty="0"/>
              <a:t>: </a:t>
            </a:r>
            <a:r>
              <a:rPr lang="en-GB" sz="2000" dirty="0" err="1"/>
              <a:t>pasăre</a:t>
            </a:r>
            <a:r>
              <a:rPr lang="en-GB" sz="2000" dirty="0"/>
              <a:t> </a:t>
            </a:r>
            <a:r>
              <a:rPr lang="en-GB" sz="2000" dirty="0" err="1"/>
              <a:t>fără</a:t>
            </a:r>
            <a:r>
              <a:rPr lang="en-GB" sz="2000" dirty="0"/>
              <a:t> pie</a:t>
            </a:r>
            <a:r>
              <a:rPr lang="ro-RO" sz="2000" dirty="0"/>
              <a:t>liță</a:t>
            </a:r>
            <a:r>
              <a:rPr lang="en-GB" sz="2000" dirty="0"/>
              <a:t>, </a:t>
            </a:r>
            <a:r>
              <a:rPr lang="en-GB" sz="2000" dirty="0" err="1"/>
              <a:t>vită</a:t>
            </a:r>
            <a:r>
              <a:rPr lang="en-GB" sz="2000" dirty="0"/>
              <a:t>, </a:t>
            </a:r>
            <a:r>
              <a:rPr lang="en-GB" sz="2000" dirty="0" err="1"/>
              <a:t>vițel</a:t>
            </a:r>
            <a:r>
              <a:rPr lang="en-GB" sz="2000" dirty="0"/>
              <a:t>, </a:t>
            </a:r>
            <a:r>
              <a:rPr lang="en-GB" sz="2000" dirty="0" err="1"/>
              <a:t>iepure</a:t>
            </a:r>
            <a:r>
              <a:rPr lang="en-GB" sz="2000" dirty="0"/>
              <a:t>, </a:t>
            </a:r>
            <a:r>
              <a:rPr lang="en-GB" sz="2000" dirty="0" err="1"/>
              <a:t>păsări</a:t>
            </a:r>
            <a:r>
              <a:rPr lang="en-GB" sz="2000" dirty="0"/>
              <a:t> </a:t>
            </a:r>
            <a:r>
              <a:rPr lang="en-GB" sz="2000" dirty="0" err="1"/>
              <a:t>sălbatice</a:t>
            </a:r>
            <a:r>
              <a:rPr lang="en-GB" sz="2000" dirty="0"/>
              <a:t> </a:t>
            </a:r>
            <a:r>
              <a:rPr lang="en-GB" sz="2000" dirty="0" err="1"/>
              <a:t>și</a:t>
            </a:r>
            <a:r>
              <a:rPr lang="en-GB" sz="2000" dirty="0"/>
              <a:t> </a:t>
            </a:r>
            <a:r>
              <a:rPr lang="en-GB" sz="2000" dirty="0" err="1"/>
              <a:t>vânat</a:t>
            </a:r>
            <a:r>
              <a:rPr lang="en-GB" sz="2000" dirty="0"/>
              <a:t>.</a:t>
            </a:r>
          </a:p>
        </p:txBody>
      </p:sp>
      <p:sp>
        <p:nvSpPr>
          <p:cNvPr id="4" name="Slide Number Placeholder 3">
            <a:extLst>
              <a:ext uri="{FF2B5EF4-FFF2-40B4-BE49-F238E27FC236}">
                <a16:creationId xmlns:a16="http://schemas.microsoft.com/office/drawing/2014/main" id="{20B7DDAE-191C-E36A-7AA9-C22B417F96A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803034076"/>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2096</TotalTime>
  <Words>1237</Words>
  <Application>Microsoft Office PowerPoint</Application>
  <PresentationFormat>On-screen Show (16:9)</PresentationFormat>
  <Paragraphs>183</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FS Albert Extra Bold</vt:lpstr>
      <vt:lpstr>Barlow SemiBold</vt:lpstr>
      <vt:lpstr>Arial</vt:lpstr>
      <vt:lpstr>Calibri</vt:lpstr>
      <vt:lpstr>Merriweather</vt:lpstr>
      <vt:lpstr>Barlow Light</vt:lpstr>
      <vt:lpstr>Caius template</vt:lpstr>
      <vt:lpstr> Recomandări dietetice pentru persoanele supraponderale, cu obezitate și diabet de tip 2 care necesită scădere în greutate   Autori: Aelita Skarbaliene, Akvile Sendriute</vt:lpstr>
      <vt:lpstr>Project Number: 2021-1-RO01- KA220-HED-38B739A3</vt:lpstr>
      <vt:lpstr>Calcularea caloriilor</vt:lpstr>
      <vt:lpstr>PowerPoint Presentation</vt:lpstr>
      <vt:lpstr>PowerPoint Presentation</vt:lpstr>
      <vt:lpstr>PowerPoint Presentation</vt:lpstr>
      <vt:lpstr>PowerPoint Presentation</vt:lpstr>
      <vt:lpstr>PowerPoint Presentation</vt:lpstr>
      <vt:lpstr>PowerPoint Presentation</vt:lpstr>
      <vt:lpstr>Tabel - indice glicemic (IG) pentru alimente uzuale</vt:lpstr>
      <vt:lpstr>Alimente cu IG scăzut (55 sau mai mic)</vt:lpstr>
      <vt:lpstr>Alimente cu IG scăzut (55 sau sub)</vt:lpstr>
      <vt:lpstr>Alimente cu IG scăzut (55 sau sub)</vt:lpstr>
      <vt:lpstr>Alimente cu IG mediu (56 - 69)</vt:lpstr>
      <vt:lpstr>Alimente cu IG mare (70 - 100)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Anisoara Pop</cp:lastModifiedBy>
  <cp:revision>95</cp:revision>
  <dcterms:modified xsi:type="dcterms:W3CDTF">2023-06-08T07:41:25Z</dcterms:modified>
</cp:coreProperties>
</file>