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0"/>
  </p:notesMasterIdLst>
  <p:sldIdLst>
    <p:sldId id="256" r:id="rId2"/>
    <p:sldId id="257" r:id="rId3"/>
    <p:sldId id="261" r:id="rId4"/>
    <p:sldId id="279" r:id="rId5"/>
    <p:sldId id="280" r:id="rId6"/>
    <p:sldId id="281" r:id="rId7"/>
    <p:sldId id="282" r:id="rId8"/>
    <p:sldId id="283" r:id="rId9"/>
    <p:sldId id="284" r:id="rId10"/>
    <p:sldId id="288" r:id="rId11"/>
    <p:sldId id="289" r:id="rId12"/>
    <p:sldId id="294" r:id="rId13"/>
    <p:sldId id="290" r:id="rId14"/>
    <p:sldId id="291" r:id="rId15"/>
    <p:sldId id="292" r:id="rId16"/>
    <p:sldId id="285" r:id="rId17"/>
    <p:sldId id="286" r:id="rId18"/>
    <p:sldId id="287" r:id="rId19"/>
  </p:sldIdLst>
  <p:sldSz cx="9144000" cy="5143500" type="screen16x9"/>
  <p:notesSz cx="6858000" cy="9144000"/>
  <p:embeddedFontLst>
    <p:embeddedFont>
      <p:font typeface="Barlow Light" panose="00000400000000000000" pitchFamily="2" charset="0"/>
      <p:regular r:id="rId21"/>
      <p:bold r:id="rId22"/>
      <p:italic r:id="rId23"/>
      <p:boldItalic r:id="rId24"/>
    </p:embeddedFont>
    <p:embeddedFont>
      <p:font typeface="Barlow SemiBold" panose="00000700000000000000" pitchFamily="2"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Merriweather"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72" y="6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539552" y="3219822"/>
            <a:ext cx="6480720" cy="1368152"/>
          </a:xfrm>
          <a:prstGeom prst="rect">
            <a:avLst/>
          </a:prstGeom>
        </p:spPr>
        <p:txBody>
          <a:bodyPr spcFirstLastPara="1" wrap="square" lIns="0" tIns="0" rIns="0" bIns="0" anchor="ctr" anchorCtr="0">
            <a:noAutofit/>
          </a:bodyPr>
          <a:lstStyle/>
          <a:p>
            <a:pPr lvl="0" algn="ctr"/>
            <a:br>
              <a:rPr lang="en" sz="2000" dirty="0">
                <a:solidFill>
                  <a:schemeClr val="accent1"/>
                </a:solidFill>
              </a:rPr>
            </a:br>
            <a:r>
              <a:rPr lang="pt-PT" sz="2000" dirty="0"/>
              <a:t>Recomendações dietéticas para indivíduos com sobrepeso e obesos com diabetes tipo 2</a:t>
            </a:r>
            <a:br>
              <a:rPr lang="lt-LT" sz="2000" dirty="0"/>
            </a:br>
            <a:br>
              <a:rPr lang="it-IT" sz="2000" dirty="0"/>
            </a:br>
            <a:r>
              <a:rPr lang="it-IT" sz="2000" dirty="0"/>
              <a:t>Autores</a:t>
            </a:r>
            <a:r>
              <a:rPr lang="lt-LT" sz="2000" dirty="0"/>
              <a:t>: Aelita Skarbaliene, Akvile Sendriute</a:t>
            </a:r>
            <a:endParaRPr sz="20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D6A2-B185-4780-3FC4-47867DAD2B15}"/>
              </a:ext>
            </a:extLst>
          </p:cNvPr>
          <p:cNvSpPr>
            <a:spLocks noGrp="1"/>
          </p:cNvSpPr>
          <p:nvPr>
            <p:ph type="title"/>
          </p:nvPr>
        </p:nvSpPr>
        <p:spPr/>
        <p:txBody>
          <a:bodyPr/>
          <a:lstStyle/>
          <a:p>
            <a:r>
              <a:rPr lang="pt-PT" b="0" i="0" dirty="0">
                <a:solidFill>
                  <a:schemeClr val="bg1"/>
                </a:solidFill>
                <a:effectLst/>
                <a:latin typeface="FS Albert Extra Bold"/>
              </a:rPr>
              <a:t>Tabela de índice glicêmico para alimentos comuns</a:t>
            </a:r>
            <a:endParaRPr lang="en-GB" dirty="0">
              <a:solidFill>
                <a:schemeClr val="bg1"/>
              </a:solidFill>
            </a:endParaRPr>
          </a:p>
        </p:txBody>
      </p:sp>
      <p:sp>
        <p:nvSpPr>
          <p:cNvPr id="3" name="Text Placeholder 2">
            <a:extLst>
              <a:ext uri="{FF2B5EF4-FFF2-40B4-BE49-F238E27FC236}">
                <a16:creationId xmlns:a16="http://schemas.microsoft.com/office/drawing/2014/main" id="{C2DE13C8-1A35-BE8F-046D-73923635E476}"/>
              </a:ext>
            </a:extLst>
          </p:cNvPr>
          <p:cNvSpPr>
            <a:spLocks noGrp="1"/>
          </p:cNvSpPr>
          <p:nvPr>
            <p:ph type="body" idx="1"/>
          </p:nvPr>
        </p:nvSpPr>
        <p:spPr/>
        <p:txBody>
          <a:bodyPr/>
          <a:lstStyle/>
          <a:p>
            <a:pPr algn="l" fontAlgn="base"/>
            <a:r>
              <a:rPr lang="pt-PT" sz="2000" dirty="0"/>
              <a:t>Os valores de IG podem ser divididos em três faixas. Alimentos com IG baixo são alimentos que não aumentam o açúcar no sangue tanto quanto alimentos com IG médio ou alto.</a:t>
            </a:r>
          </a:p>
          <a:p>
            <a:pPr algn="l" fontAlgn="base"/>
            <a:r>
              <a:rPr lang="pt-PT" sz="2000" dirty="0"/>
              <a:t>Baixo IG : 55 ou menos</a:t>
            </a:r>
          </a:p>
          <a:p>
            <a:pPr algn="l" fontAlgn="base"/>
            <a:r>
              <a:rPr lang="pt-PT" sz="2000" dirty="0"/>
              <a:t>IG médio: 56 a 69</a:t>
            </a:r>
          </a:p>
          <a:p>
            <a:pPr algn="l" fontAlgn="base"/>
            <a:r>
              <a:rPr lang="pt-PT" sz="2000" dirty="0"/>
              <a:t>Alto IG: 70 a 100</a:t>
            </a:r>
            <a:endParaRPr lang="en-GB" dirty="0"/>
          </a:p>
        </p:txBody>
      </p:sp>
      <p:sp>
        <p:nvSpPr>
          <p:cNvPr id="4" name="Slide Number Placeholder 3">
            <a:extLst>
              <a:ext uri="{FF2B5EF4-FFF2-40B4-BE49-F238E27FC236}">
                <a16:creationId xmlns:a16="http://schemas.microsoft.com/office/drawing/2014/main" id="{E76CC762-BF7F-4555-C5E6-88A74EDE01F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80287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A5A6-9E5F-2882-9D44-64DE2E96FDDD}"/>
              </a:ext>
            </a:extLst>
          </p:cNvPr>
          <p:cNvSpPr>
            <a:spLocks noGrp="1"/>
          </p:cNvSpPr>
          <p:nvPr>
            <p:ph type="title"/>
          </p:nvPr>
        </p:nvSpPr>
        <p:spPr/>
        <p:txBody>
          <a:bodyPr/>
          <a:lstStyle/>
          <a:p>
            <a:r>
              <a:rPr lang="en-GB" b="1" dirty="0">
                <a:solidFill>
                  <a:schemeClr val="bg1"/>
                </a:solidFill>
                <a:latin typeface="Merriweather" panose="00000500000000000000" pitchFamily="2" charset="0"/>
              </a:rPr>
              <a:t>Alimentos </a:t>
            </a:r>
            <a:r>
              <a:rPr lang="en-GB" b="1" dirty="0" err="1">
                <a:solidFill>
                  <a:schemeClr val="bg1"/>
                </a:solidFill>
                <a:latin typeface="Merriweather" panose="00000500000000000000" pitchFamily="2" charset="0"/>
              </a:rPr>
              <a:t>Baixo</a:t>
            </a:r>
            <a:r>
              <a:rPr lang="en-GB" b="1" dirty="0">
                <a:solidFill>
                  <a:schemeClr val="bg1"/>
                </a:solidFill>
                <a:latin typeface="Merriweather" panose="00000500000000000000" pitchFamily="2" charset="0"/>
              </a:rPr>
              <a:t> IG</a:t>
            </a:r>
            <a:endParaRPr lang="en-GB" dirty="0">
              <a:solidFill>
                <a:schemeClr val="bg1"/>
              </a:solidFill>
            </a:endParaRPr>
          </a:p>
        </p:txBody>
      </p:sp>
      <p:sp>
        <p:nvSpPr>
          <p:cNvPr id="3" name="Text Placeholder 2">
            <a:extLst>
              <a:ext uri="{FF2B5EF4-FFF2-40B4-BE49-F238E27FC236}">
                <a16:creationId xmlns:a16="http://schemas.microsoft.com/office/drawing/2014/main" id="{A1A827DB-96EB-0964-27B1-45FAE367DB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9A2B23-76AA-BA43-B877-7BF7E48B73D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graphicFrame>
        <p:nvGraphicFramePr>
          <p:cNvPr id="6" name="Table 5">
            <a:extLst>
              <a:ext uri="{FF2B5EF4-FFF2-40B4-BE49-F238E27FC236}">
                <a16:creationId xmlns:a16="http://schemas.microsoft.com/office/drawing/2014/main" id="{0AD13822-C7D0-439A-1801-792322E8DE23}"/>
              </a:ext>
            </a:extLst>
          </p:cNvPr>
          <p:cNvGraphicFramePr>
            <a:graphicFrameLocks noGrp="1"/>
          </p:cNvGraphicFramePr>
          <p:nvPr/>
        </p:nvGraphicFramePr>
        <p:xfrm>
          <a:off x="858987" y="1703944"/>
          <a:ext cx="6268738" cy="2829400"/>
        </p:xfrm>
        <a:graphic>
          <a:graphicData uri="http://schemas.openxmlformats.org/drawingml/2006/table">
            <a:tbl>
              <a:tblPr/>
              <a:tblGrid>
                <a:gridCol w="3134369">
                  <a:extLst>
                    <a:ext uri="{9D8B030D-6E8A-4147-A177-3AD203B41FA5}">
                      <a16:colId xmlns:a16="http://schemas.microsoft.com/office/drawing/2014/main" val="202588470"/>
                    </a:ext>
                  </a:extLst>
                </a:gridCol>
                <a:gridCol w="3134369">
                  <a:extLst>
                    <a:ext uri="{9D8B030D-6E8A-4147-A177-3AD203B41FA5}">
                      <a16:colId xmlns:a16="http://schemas.microsoft.com/office/drawing/2014/main" val="543240727"/>
                    </a:ext>
                  </a:extLst>
                </a:gridCol>
              </a:tblGrid>
              <a:tr h="282734">
                <a:tc>
                  <a:txBody>
                    <a:bodyPr/>
                    <a:lstStyle/>
                    <a:p>
                      <a:pPr fontAlgn="t"/>
                      <a:r>
                        <a:rPr lang="en-GB" sz="1300" b="0">
                          <a:effectLst/>
                        </a:rPr>
                        <a:t>Apple</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36</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639606156"/>
                  </a:ext>
                </a:extLst>
              </a:tr>
              <a:tr h="282734">
                <a:tc>
                  <a:txBody>
                    <a:bodyPr/>
                    <a:lstStyle/>
                    <a:p>
                      <a:pPr fontAlgn="t"/>
                      <a:r>
                        <a:rPr lang="en-GB" sz="1300" b="0">
                          <a:effectLst/>
                        </a:rPr>
                        <a:t>Apple juice</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86818227"/>
                  </a:ext>
                </a:extLst>
              </a:tr>
              <a:tr h="282734">
                <a:tc>
                  <a:txBody>
                    <a:bodyPr/>
                    <a:lstStyle/>
                    <a:p>
                      <a:pPr fontAlgn="t"/>
                      <a:r>
                        <a:rPr lang="en-GB" sz="1300" b="0" dirty="0">
                          <a:effectLst/>
                        </a:rPr>
                        <a:t> Banana</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809614283"/>
                  </a:ext>
                </a:extLst>
              </a:tr>
              <a:tr h="282734">
                <a:tc>
                  <a:txBody>
                    <a:bodyPr/>
                    <a:lstStyle/>
                    <a:p>
                      <a:pPr fontAlgn="t"/>
                      <a:r>
                        <a:rPr lang="en-GB" sz="1300" b="0">
                          <a:effectLst/>
                        </a:rPr>
                        <a:t> Barley</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28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70096869"/>
                  </a:ext>
                </a:extLst>
              </a:tr>
              <a:tr h="282734">
                <a:tc>
                  <a:txBody>
                    <a:bodyPr/>
                    <a:lstStyle/>
                    <a:p>
                      <a:pPr fontAlgn="t"/>
                      <a:r>
                        <a:rPr lang="en-GB" sz="1300" b="0">
                          <a:effectLst/>
                        </a:rPr>
                        <a:t> Carrots, boiled</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39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3616973236"/>
                  </a:ext>
                </a:extLst>
              </a:tr>
              <a:tr h="282734">
                <a:tc>
                  <a:txBody>
                    <a:bodyPr/>
                    <a:lstStyle/>
                    <a:p>
                      <a:pPr fontAlgn="t"/>
                      <a:r>
                        <a:rPr lang="en-GB" sz="1300" b="0">
                          <a:effectLst/>
                        </a:rPr>
                        <a:t> Chapatti</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52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71880682"/>
                  </a:ext>
                </a:extLst>
              </a:tr>
              <a:tr h="282734">
                <a:tc>
                  <a:txBody>
                    <a:bodyPr/>
                    <a:lstStyle/>
                    <a:p>
                      <a:pPr fontAlgn="t"/>
                      <a:r>
                        <a:rPr lang="en-GB" sz="1300" b="0">
                          <a:effectLst/>
                        </a:rPr>
                        <a:t> Chickpeas</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28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112310135"/>
                  </a:ext>
                </a:extLst>
              </a:tr>
              <a:tr h="282734">
                <a:tc>
                  <a:txBody>
                    <a:bodyPr/>
                    <a:lstStyle/>
                    <a:p>
                      <a:pPr fontAlgn="t"/>
                      <a:r>
                        <a:rPr lang="en-GB" sz="1300" b="0">
                          <a:effectLst/>
                        </a:rPr>
                        <a:t>Chocolate</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40</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35370713"/>
                  </a:ext>
                </a:extLst>
              </a:tr>
              <a:tr h="282734">
                <a:tc>
                  <a:txBody>
                    <a:bodyPr/>
                    <a:lstStyle/>
                    <a:p>
                      <a:pPr fontAlgn="t"/>
                      <a:r>
                        <a:rPr lang="en-GB" sz="1300" b="0">
                          <a:effectLst/>
                        </a:rPr>
                        <a:t>Dates</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42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33589612"/>
                  </a:ext>
                </a:extLst>
              </a:tr>
              <a:tr h="282734">
                <a:tc>
                  <a:txBody>
                    <a:bodyPr/>
                    <a:lstStyle/>
                    <a:p>
                      <a:pPr fontAlgn="t"/>
                      <a:r>
                        <a:rPr lang="en-GB" sz="1300" b="0">
                          <a:effectLst/>
                        </a:rPr>
                        <a:t> Ice cream</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dirty="0">
                          <a:effectLst/>
                        </a:rPr>
                        <a:t> 51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23853905"/>
                  </a:ext>
                </a:extLst>
              </a:tr>
            </a:tbl>
          </a:graphicData>
        </a:graphic>
      </p:graphicFrame>
    </p:spTree>
    <p:extLst>
      <p:ext uri="{BB962C8B-B14F-4D97-AF65-F5344CB8AC3E}">
        <p14:creationId xmlns:p14="http://schemas.microsoft.com/office/powerpoint/2010/main" val="347872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A0D18-94E6-9341-F2DC-E5C13AB92C58}"/>
              </a:ext>
            </a:extLst>
          </p:cNvPr>
          <p:cNvSpPr>
            <a:spLocks noGrp="1"/>
          </p:cNvSpPr>
          <p:nvPr>
            <p:ph type="title"/>
          </p:nvPr>
        </p:nvSpPr>
        <p:spPr/>
        <p:txBody>
          <a:bodyPr/>
          <a:lstStyle/>
          <a:p>
            <a:r>
              <a:rPr lang="en-GB" b="1" i="0" dirty="0">
                <a:solidFill>
                  <a:schemeClr val="bg1"/>
                </a:solidFill>
                <a:effectLst/>
                <a:latin typeface="Merriweather" panose="00000500000000000000" pitchFamily="2" charset="0"/>
              </a:rPr>
              <a:t>Alimento</a:t>
            </a:r>
            <a:r>
              <a:rPr lang="en-GB" b="1" dirty="0">
                <a:solidFill>
                  <a:schemeClr val="bg1"/>
                </a:solidFill>
                <a:latin typeface="Merriweather" panose="00000500000000000000" pitchFamily="2" charset="0"/>
              </a:rPr>
              <a:t>s </a:t>
            </a:r>
            <a:r>
              <a:rPr lang="en-GB" b="1" dirty="0" err="1">
                <a:solidFill>
                  <a:schemeClr val="bg1"/>
                </a:solidFill>
                <a:latin typeface="Merriweather" panose="00000500000000000000" pitchFamily="2" charset="0"/>
              </a:rPr>
              <a:t>Baixo</a:t>
            </a:r>
            <a:r>
              <a:rPr lang="en-GB" b="1" dirty="0">
                <a:solidFill>
                  <a:schemeClr val="bg1"/>
                </a:solidFill>
                <a:latin typeface="Merriweather" panose="00000500000000000000" pitchFamily="2" charset="0"/>
              </a:rPr>
              <a:t> IG</a:t>
            </a:r>
            <a:endParaRPr lang="en-GB" dirty="0"/>
          </a:p>
        </p:txBody>
      </p:sp>
      <p:sp>
        <p:nvSpPr>
          <p:cNvPr id="3" name="Text Placeholder 2">
            <a:extLst>
              <a:ext uri="{FF2B5EF4-FFF2-40B4-BE49-F238E27FC236}">
                <a16:creationId xmlns:a16="http://schemas.microsoft.com/office/drawing/2014/main" id="{3463A50D-188F-C0EC-684A-175664B32B3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F6EBE70-E19B-2281-5334-8E43DD41543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graphicFrame>
        <p:nvGraphicFramePr>
          <p:cNvPr id="5" name="Table 4">
            <a:extLst>
              <a:ext uri="{FF2B5EF4-FFF2-40B4-BE49-F238E27FC236}">
                <a16:creationId xmlns:a16="http://schemas.microsoft.com/office/drawing/2014/main" id="{BF395937-DDE5-FEE2-2169-AE9ABAA8CC9E}"/>
              </a:ext>
            </a:extLst>
          </p:cNvPr>
          <p:cNvGraphicFramePr>
            <a:graphicFrameLocks noGrp="1"/>
          </p:cNvGraphicFramePr>
          <p:nvPr>
            <p:extLst>
              <p:ext uri="{D42A27DB-BD31-4B8C-83A1-F6EECF244321}">
                <p14:modId xmlns:p14="http://schemas.microsoft.com/office/powerpoint/2010/main" val="2577615887"/>
              </p:ext>
            </p:extLst>
          </p:nvPr>
        </p:nvGraphicFramePr>
        <p:xfrm>
          <a:off x="899592" y="1491630"/>
          <a:ext cx="5705740" cy="3056964"/>
        </p:xfrm>
        <a:graphic>
          <a:graphicData uri="http://schemas.openxmlformats.org/drawingml/2006/table">
            <a:tbl>
              <a:tblPr/>
              <a:tblGrid>
                <a:gridCol w="2852870">
                  <a:extLst>
                    <a:ext uri="{9D8B030D-6E8A-4147-A177-3AD203B41FA5}">
                      <a16:colId xmlns:a16="http://schemas.microsoft.com/office/drawing/2014/main" val="3545376725"/>
                    </a:ext>
                  </a:extLst>
                </a:gridCol>
                <a:gridCol w="2852870">
                  <a:extLst>
                    <a:ext uri="{9D8B030D-6E8A-4147-A177-3AD203B41FA5}">
                      <a16:colId xmlns:a16="http://schemas.microsoft.com/office/drawing/2014/main" val="1903094817"/>
                    </a:ext>
                  </a:extLst>
                </a:gridCol>
              </a:tblGrid>
              <a:tr h="254747">
                <a:tc>
                  <a:txBody>
                    <a:bodyPr/>
                    <a:lstStyle/>
                    <a:p>
                      <a:pPr fontAlgn="t"/>
                      <a:r>
                        <a:rPr lang="en-GB" sz="1100" b="0" dirty="0">
                          <a:effectLst/>
                        </a:rPr>
                        <a:t>Kidney beans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24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425636107"/>
                  </a:ext>
                </a:extLst>
              </a:tr>
              <a:tr h="254747">
                <a:tc>
                  <a:txBody>
                    <a:bodyPr/>
                    <a:lstStyle/>
                    <a:p>
                      <a:pPr fontAlgn="t"/>
                      <a:r>
                        <a:rPr lang="en-GB" sz="1100" b="0">
                          <a:effectLst/>
                        </a:rPr>
                        <a:t> Lentils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32</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163871554"/>
                  </a:ext>
                </a:extLst>
              </a:tr>
              <a:tr h="254747">
                <a:tc>
                  <a:txBody>
                    <a:bodyPr/>
                    <a:lstStyle/>
                    <a:p>
                      <a:pPr fontAlgn="t"/>
                      <a:r>
                        <a:rPr lang="en-GB" sz="1100" b="0">
                          <a:effectLst/>
                        </a:rPr>
                        <a:t> Mango</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51</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082558444"/>
                  </a:ext>
                </a:extLst>
              </a:tr>
              <a:tr h="254747">
                <a:tc>
                  <a:txBody>
                    <a:bodyPr/>
                    <a:lstStyle/>
                    <a:p>
                      <a:pPr fontAlgn="t"/>
                      <a:r>
                        <a:rPr lang="en-GB" sz="1100" b="0">
                          <a:effectLst/>
                        </a:rPr>
                        <a:t> Orange</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43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05254121"/>
                  </a:ext>
                </a:extLst>
              </a:tr>
              <a:tr h="254747">
                <a:tc>
                  <a:txBody>
                    <a:bodyPr/>
                    <a:lstStyle/>
                    <a:p>
                      <a:pPr fontAlgn="t"/>
                      <a:r>
                        <a:rPr lang="en-GB" sz="1100" b="0">
                          <a:effectLst/>
                        </a:rPr>
                        <a:t> Orange juice</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50</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90653757"/>
                  </a:ext>
                </a:extLst>
              </a:tr>
              <a:tr h="254747">
                <a:tc>
                  <a:txBody>
                    <a:bodyPr/>
                    <a:lstStyle/>
                    <a:p>
                      <a:pPr fontAlgn="t"/>
                      <a:r>
                        <a:rPr lang="en-GB" sz="1100" b="0">
                          <a:effectLst/>
                        </a:rPr>
                        <a:t> Peaches, canned</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43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543768470"/>
                  </a:ext>
                </a:extLst>
              </a:tr>
              <a:tr h="254747">
                <a:tc>
                  <a:txBody>
                    <a:bodyPr/>
                    <a:lstStyle/>
                    <a:p>
                      <a:pPr fontAlgn="t"/>
                      <a:r>
                        <a:rPr lang="en-GB" sz="1100" b="0">
                          <a:effectLst/>
                        </a:rPr>
                        <a:t> Plantain</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315721359"/>
                  </a:ext>
                </a:extLst>
              </a:tr>
              <a:tr h="254747">
                <a:tc>
                  <a:txBody>
                    <a:bodyPr/>
                    <a:lstStyle/>
                    <a:p>
                      <a:pPr fontAlgn="t"/>
                      <a:r>
                        <a:rPr lang="en-GB" sz="1100" b="0">
                          <a:effectLst/>
                        </a:rPr>
                        <a:t> Rice noodles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53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69063937"/>
                  </a:ext>
                </a:extLst>
              </a:tr>
              <a:tr h="254747">
                <a:tc>
                  <a:txBody>
                    <a:bodyPr/>
                    <a:lstStyle/>
                    <a:p>
                      <a:pPr fontAlgn="t"/>
                      <a:r>
                        <a:rPr lang="en-GB" sz="1100" b="0">
                          <a:effectLst/>
                        </a:rPr>
                        <a:t> Rolled oats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3637688708"/>
                  </a:ext>
                </a:extLst>
              </a:tr>
              <a:tr h="254747">
                <a:tc>
                  <a:txBody>
                    <a:bodyPr/>
                    <a:lstStyle/>
                    <a:p>
                      <a:pPr fontAlgn="t"/>
                      <a:r>
                        <a:rPr lang="en-GB" sz="1100" b="0">
                          <a:effectLst/>
                        </a:rPr>
                        <a:t> Skim milk</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37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20158622"/>
                  </a:ext>
                </a:extLst>
              </a:tr>
              <a:tr h="254747">
                <a:tc>
                  <a:txBody>
                    <a:bodyPr/>
                    <a:lstStyle/>
                    <a:p>
                      <a:pPr fontAlgn="t"/>
                      <a:r>
                        <a:rPr lang="en-GB" sz="1100" b="0">
                          <a:effectLst/>
                        </a:rPr>
                        <a:t> Soya beans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16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304869944"/>
                  </a:ext>
                </a:extLst>
              </a:tr>
              <a:tr h="254747">
                <a:tc>
                  <a:txBody>
                    <a:bodyPr/>
                    <a:lstStyle/>
                    <a:p>
                      <a:pPr fontAlgn="t"/>
                      <a:r>
                        <a:rPr lang="en-GB" sz="1100" b="0">
                          <a:effectLst/>
                        </a:rPr>
                        <a:t> Soy milk</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dirty="0">
                          <a:effectLst/>
                        </a:rPr>
                        <a:t> 34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774236457"/>
                  </a:ext>
                </a:extLst>
              </a:tr>
            </a:tbl>
          </a:graphicData>
        </a:graphic>
      </p:graphicFrame>
    </p:spTree>
    <p:extLst>
      <p:ext uri="{BB962C8B-B14F-4D97-AF65-F5344CB8AC3E}">
        <p14:creationId xmlns:p14="http://schemas.microsoft.com/office/powerpoint/2010/main" val="317749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C11-9589-0A03-3689-732E790C2600}"/>
              </a:ext>
            </a:extLst>
          </p:cNvPr>
          <p:cNvSpPr>
            <a:spLocks noGrp="1"/>
          </p:cNvSpPr>
          <p:nvPr>
            <p:ph type="title"/>
          </p:nvPr>
        </p:nvSpPr>
        <p:spPr/>
        <p:txBody>
          <a:bodyPr/>
          <a:lstStyle/>
          <a:p>
            <a:r>
              <a:rPr lang="en-GB" b="1" i="0" dirty="0">
                <a:solidFill>
                  <a:schemeClr val="bg1"/>
                </a:solidFill>
                <a:effectLst/>
                <a:latin typeface="Merriweather" panose="00000500000000000000" pitchFamily="2" charset="0"/>
              </a:rPr>
              <a:t>Alimento</a:t>
            </a:r>
            <a:r>
              <a:rPr lang="en-GB" b="1" dirty="0">
                <a:solidFill>
                  <a:schemeClr val="bg1"/>
                </a:solidFill>
                <a:latin typeface="Merriweather" panose="00000500000000000000" pitchFamily="2" charset="0"/>
              </a:rPr>
              <a:t>s </a:t>
            </a:r>
            <a:r>
              <a:rPr lang="en-GB" b="1" dirty="0" err="1">
                <a:solidFill>
                  <a:schemeClr val="bg1"/>
                </a:solidFill>
                <a:latin typeface="Merriweather" panose="00000500000000000000" pitchFamily="2" charset="0"/>
              </a:rPr>
              <a:t>Baixo</a:t>
            </a:r>
            <a:r>
              <a:rPr lang="en-GB" b="1" dirty="0">
                <a:solidFill>
                  <a:schemeClr val="bg1"/>
                </a:solidFill>
                <a:latin typeface="Merriweather" panose="00000500000000000000" pitchFamily="2" charset="0"/>
              </a:rPr>
              <a:t> IG</a:t>
            </a:r>
            <a:endParaRPr lang="en-GB" dirty="0"/>
          </a:p>
        </p:txBody>
      </p:sp>
      <p:sp>
        <p:nvSpPr>
          <p:cNvPr id="3" name="Text Placeholder 2">
            <a:extLst>
              <a:ext uri="{FF2B5EF4-FFF2-40B4-BE49-F238E27FC236}">
                <a16:creationId xmlns:a16="http://schemas.microsoft.com/office/drawing/2014/main" id="{3F0E17F6-0617-5C52-2CE7-3B682C5AFE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CDFC7D-568A-4015-8D3C-0E5D4417424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graphicFrame>
        <p:nvGraphicFramePr>
          <p:cNvPr id="5" name="Table 4">
            <a:extLst>
              <a:ext uri="{FF2B5EF4-FFF2-40B4-BE49-F238E27FC236}">
                <a16:creationId xmlns:a16="http://schemas.microsoft.com/office/drawing/2014/main" id="{AE5DE4AA-E9E2-3F59-9948-CD5004DA3D13}"/>
              </a:ext>
            </a:extLst>
          </p:cNvPr>
          <p:cNvGraphicFramePr>
            <a:graphicFrameLocks noGrp="1"/>
          </p:cNvGraphicFramePr>
          <p:nvPr/>
        </p:nvGraphicFramePr>
        <p:xfrm>
          <a:off x="858987" y="1703944"/>
          <a:ext cx="6268738" cy="2829400"/>
        </p:xfrm>
        <a:graphic>
          <a:graphicData uri="http://schemas.openxmlformats.org/drawingml/2006/table">
            <a:tbl>
              <a:tblPr/>
              <a:tblGrid>
                <a:gridCol w="3134369">
                  <a:extLst>
                    <a:ext uri="{9D8B030D-6E8A-4147-A177-3AD203B41FA5}">
                      <a16:colId xmlns:a16="http://schemas.microsoft.com/office/drawing/2014/main" val="1608532930"/>
                    </a:ext>
                  </a:extLst>
                </a:gridCol>
                <a:gridCol w="3134369">
                  <a:extLst>
                    <a:ext uri="{9D8B030D-6E8A-4147-A177-3AD203B41FA5}">
                      <a16:colId xmlns:a16="http://schemas.microsoft.com/office/drawing/2014/main" val="3822533319"/>
                    </a:ext>
                  </a:extLst>
                </a:gridCol>
              </a:tblGrid>
              <a:tr h="282734">
                <a:tc>
                  <a:txBody>
                    <a:bodyPr/>
                    <a:lstStyle/>
                    <a:p>
                      <a:pPr fontAlgn="t"/>
                      <a:r>
                        <a:rPr lang="en-GB" sz="1300" b="0">
                          <a:effectLst/>
                        </a:rPr>
                        <a:t>Spaghetti, white</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49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3804650233"/>
                  </a:ext>
                </a:extLst>
              </a:tr>
              <a:tr h="282734">
                <a:tc>
                  <a:txBody>
                    <a:bodyPr/>
                    <a:lstStyle/>
                    <a:p>
                      <a:pPr fontAlgn="t"/>
                      <a:r>
                        <a:rPr lang="en-GB" sz="1300" b="0">
                          <a:effectLst/>
                        </a:rPr>
                        <a:t> Spaghetti, whole grain</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835172254"/>
                  </a:ext>
                </a:extLst>
              </a:tr>
              <a:tr h="282734">
                <a:tc>
                  <a:txBody>
                    <a:bodyPr/>
                    <a:lstStyle/>
                    <a:p>
                      <a:pPr fontAlgn="t"/>
                      <a:r>
                        <a:rPr lang="en-GB" sz="1300" b="0">
                          <a:effectLst/>
                        </a:rPr>
                        <a:t> Specialty grain bread</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53</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138869129"/>
                  </a:ext>
                </a:extLst>
              </a:tr>
              <a:tr h="282734">
                <a:tc>
                  <a:txBody>
                    <a:bodyPr/>
                    <a:lstStyle/>
                    <a:p>
                      <a:pPr fontAlgn="t"/>
                      <a:r>
                        <a:rPr lang="en-GB" sz="1300" b="0">
                          <a:effectLst/>
                        </a:rPr>
                        <a:t> Strawberry jam</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606207025"/>
                  </a:ext>
                </a:extLst>
              </a:tr>
              <a:tr h="282734">
                <a:tc>
                  <a:txBody>
                    <a:bodyPr/>
                    <a:lstStyle/>
                    <a:p>
                      <a:pPr fontAlgn="t"/>
                      <a:r>
                        <a:rPr lang="en-GB" sz="1300" b="0">
                          <a:effectLst/>
                        </a:rPr>
                        <a:t> Sweet corn</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579751904"/>
                  </a:ext>
                </a:extLst>
              </a:tr>
              <a:tr h="282734">
                <a:tc>
                  <a:txBody>
                    <a:bodyPr/>
                    <a:lstStyle/>
                    <a:p>
                      <a:pPr fontAlgn="t"/>
                      <a:r>
                        <a:rPr lang="en-GB" sz="1300" b="0">
                          <a:effectLst/>
                        </a:rPr>
                        <a:t> Taro, boiled</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53</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24903379"/>
                  </a:ext>
                </a:extLst>
              </a:tr>
              <a:tr h="282734">
                <a:tc>
                  <a:txBody>
                    <a:bodyPr/>
                    <a:lstStyle/>
                    <a:p>
                      <a:pPr fontAlgn="t"/>
                      <a:r>
                        <a:rPr lang="en-GB" sz="1300" b="0">
                          <a:effectLst/>
                        </a:rPr>
                        <a:t> Udon noodles</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55</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49164084"/>
                  </a:ext>
                </a:extLst>
              </a:tr>
              <a:tr h="282734">
                <a:tc>
                  <a:txBody>
                    <a:bodyPr/>
                    <a:lstStyle/>
                    <a:p>
                      <a:pPr fontAlgn="t"/>
                      <a:r>
                        <a:rPr lang="en-GB" sz="1300" b="0">
                          <a:effectLst/>
                        </a:rPr>
                        <a:t> Vegetable soup</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228629955"/>
                  </a:ext>
                </a:extLst>
              </a:tr>
              <a:tr h="282734">
                <a:tc>
                  <a:txBody>
                    <a:bodyPr/>
                    <a:lstStyle/>
                    <a:p>
                      <a:pPr fontAlgn="t"/>
                      <a:r>
                        <a:rPr lang="en-GB" sz="1300" b="0">
                          <a:effectLst/>
                        </a:rPr>
                        <a:t> Whole milk</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39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877750707"/>
                  </a:ext>
                </a:extLst>
              </a:tr>
              <a:tr h="282734">
                <a:tc>
                  <a:txBody>
                    <a:bodyPr/>
                    <a:lstStyle/>
                    <a:p>
                      <a:pPr fontAlgn="t"/>
                      <a:r>
                        <a:rPr lang="en-GB" sz="1300" b="0">
                          <a:effectLst/>
                        </a:rPr>
                        <a:t> Yogurt, fruit</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dirty="0">
                          <a:effectLst/>
                        </a:rPr>
                        <a:t> 41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249218865"/>
                  </a:ext>
                </a:extLst>
              </a:tr>
            </a:tbl>
          </a:graphicData>
        </a:graphic>
      </p:graphicFrame>
    </p:spTree>
    <p:extLst>
      <p:ext uri="{BB962C8B-B14F-4D97-AF65-F5344CB8AC3E}">
        <p14:creationId xmlns:p14="http://schemas.microsoft.com/office/powerpoint/2010/main" val="229942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B73E-A106-F161-CD1F-AA14AFD09012}"/>
              </a:ext>
            </a:extLst>
          </p:cNvPr>
          <p:cNvSpPr>
            <a:spLocks noGrp="1"/>
          </p:cNvSpPr>
          <p:nvPr>
            <p:ph type="title"/>
          </p:nvPr>
        </p:nvSpPr>
        <p:spPr/>
        <p:txBody>
          <a:bodyPr/>
          <a:lstStyle/>
          <a:p>
            <a:r>
              <a:rPr lang="en-GB" b="1" i="0" dirty="0">
                <a:solidFill>
                  <a:schemeClr val="bg1"/>
                </a:solidFill>
                <a:effectLst/>
                <a:latin typeface="Merriweather" panose="00000500000000000000" pitchFamily="2" charset="0"/>
              </a:rPr>
              <a:t>Alimento</a:t>
            </a:r>
            <a:r>
              <a:rPr lang="en-GB" b="1" dirty="0">
                <a:solidFill>
                  <a:schemeClr val="bg1"/>
                </a:solidFill>
                <a:latin typeface="Merriweather" panose="00000500000000000000" pitchFamily="2" charset="0"/>
              </a:rPr>
              <a:t>s IG </a:t>
            </a:r>
            <a:r>
              <a:rPr lang="en-GB" b="1" dirty="0" err="1">
                <a:solidFill>
                  <a:schemeClr val="bg1"/>
                </a:solidFill>
                <a:latin typeface="Merriweather" panose="00000500000000000000" pitchFamily="2" charset="0"/>
              </a:rPr>
              <a:t>Médio</a:t>
            </a:r>
            <a:endParaRPr lang="en-GB" dirty="0">
              <a:solidFill>
                <a:schemeClr val="bg1"/>
              </a:solidFill>
            </a:endParaRPr>
          </a:p>
        </p:txBody>
      </p:sp>
      <p:sp>
        <p:nvSpPr>
          <p:cNvPr id="3" name="Text Placeholder 2">
            <a:extLst>
              <a:ext uri="{FF2B5EF4-FFF2-40B4-BE49-F238E27FC236}">
                <a16:creationId xmlns:a16="http://schemas.microsoft.com/office/drawing/2014/main" id="{11675FBE-0F46-AE61-9C64-25C005DA45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0948BD-78C3-1744-AA4D-E9511B8883E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graphicFrame>
        <p:nvGraphicFramePr>
          <p:cNvPr id="6" name="Table 5">
            <a:extLst>
              <a:ext uri="{FF2B5EF4-FFF2-40B4-BE49-F238E27FC236}">
                <a16:creationId xmlns:a16="http://schemas.microsoft.com/office/drawing/2014/main" id="{907D75A4-6521-1D1E-CF5E-CAD497FA9363}"/>
              </a:ext>
            </a:extLst>
          </p:cNvPr>
          <p:cNvGraphicFramePr>
            <a:graphicFrameLocks noGrp="1"/>
          </p:cNvGraphicFramePr>
          <p:nvPr>
            <p:extLst>
              <p:ext uri="{D42A27DB-BD31-4B8C-83A1-F6EECF244321}">
                <p14:modId xmlns:p14="http://schemas.microsoft.com/office/powerpoint/2010/main" val="3791464646"/>
              </p:ext>
            </p:extLst>
          </p:nvPr>
        </p:nvGraphicFramePr>
        <p:xfrm>
          <a:off x="1259632" y="1419622"/>
          <a:ext cx="6048672" cy="3456388"/>
        </p:xfrm>
        <a:graphic>
          <a:graphicData uri="http://schemas.openxmlformats.org/drawingml/2006/table">
            <a:tbl>
              <a:tblPr/>
              <a:tblGrid>
                <a:gridCol w="3024336">
                  <a:extLst>
                    <a:ext uri="{9D8B030D-6E8A-4147-A177-3AD203B41FA5}">
                      <a16:colId xmlns:a16="http://schemas.microsoft.com/office/drawing/2014/main" val="3093514739"/>
                    </a:ext>
                  </a:extLst>
                </a:gridCol>
                <a:gridCol w="3024336">
                  <a:extLst>
                    <a:ext uri="{9D8B030D-6E8A-4147-A177-3AD203B41FA5}">
                      <a16:colId xmlns:a16="http://schemas.microsoft.com/office/drawing/2014/main" val="3424342945"/>
                    </a:ext>
                  </a:extLst>
                </a:gridCol>
              </a:tblGrid>
              <a:tr h="265876">
                <a:tc>
                  <a:txBody>
                    <a:bodyPr/>
                    <a:lstStyle/>
                    <a:p>
                      <a:pPr fontAlgn="t"/>
                      <a:r>
                        <a:rPr lang="en-GB" sz="1000" b="0">
                          <a:effectLst/>
                        </a:rPr>
                        <a:t>Brown rice, boiled</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68</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041869628"/>
                  </a:ext>
                </a:extLst>
              </a:tr>
              <a:tr h="265876">
                <a:tc>
                  <a:txBody>
                    <a:bodyPr/>
                    <a:lstStyle/>
                    <a:p>
                      <a:pPr fontAlgn="t"/>
                      <a:r>
                        <a:rPr lang="en-GB" sz="1000" b="0">
                          <a:effectLst/>
                        </a:rPr>
                        <a:t> Couscous</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65</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74223178"/>
                  </a:ext>
                </a:extLst>
              </a:tr>
              <a:tr h="265876">
                <a:tc>
                  <a:txBody>
                    <a:bodyPr/>
                    <a:lstStyle/>
                    <a:p>
                      <a:pPr fontAlgn="t"/>
                      <a:r>
                        <a:rPr lang="en-GB" sz="1000" b="0">
                          <a:effectLst/>
                        </a:rPr>
                        <a:t> French fries</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63</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269627263"/>
                  </a:ext>
                </a:extLst>
              </a:tr>
              <a:tr h="265876">
                <a:tc>
                  <a:txBody>
                    <a:bodyPr/>
                    <a:lstStyle/>
                    <a:p>
                      <a:pPr fontAlgn="t"/>
                      <a:r>
                        <a:rPr lang="en-GB" sz="1000" b="0">
                          <a:effectLst/>
                        </a:rPr>
                        <a:t> Millet porridge</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67</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09219782"/>
                  </a:ext>
                </a:extLst>
              </a:tr>
              <a:tr h="265876">
                <a:tc>
                  <a:txBody>
                    <a:bodyPr/>
                    <a:lstStyle/>
                    <a:p>
                      <a:pPr fontAlgn="t"/>
                      <a:r>
                        <a:rPr lang="en-GB" sz="1000" b="0">
                          <a:effectLst/>
                        </a:rPr>
                        <a:t> Muesli</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57</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448479905"/>
                  </a:ext>
                </a:extLst>
              </a:tr>
              <a:tr h="265876">
                <a:tc>
                  <a:txBody>
                    <a:bodyPr/>
                    <a:lstStyle/>
                    <a:p>
                      <a:pPr fontAlgn="t"/>
                      <a:r>
                        <a:rPr lang="en-GB" sz="1000" b="0">
                          <a:effectLst/>
                        </a:rPr>
                        <a:t> Pineapple </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59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8346219"/>
                  </a:ext>
                </a:extLst>
              </a:tr>
              <a:tr h="265876">
                <a:tc>
                  <a:txBody>
                    <a:bodyPr/>
                    <a:lstStyle/>
                    <a:p>
                      <a:pPr fontAlgn="t"/>
                      <a:r>
                        <a:rPr lang="en-GB" sz="1000" b="0">
                          <a:effectLst/>
                        </a:rPr>
                        <a:t> Popcorn</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65</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15511973"/>
                  </a:ext>
                </a:extLst>
              </a:tr>
              <a:tr h="265876">
                <a:tc>
                  <a:txBody>
                    <a:bodyPr/>
                    <a:lstStyle/>
                    <a:p>
                      <a:pPr fontAlgn="t"/>
                      <a:r>
                        <a:rPr lang="en-GB" sz="1000" b="0">
                          <a:effectLst/>
                        </a:rPr>
                        <a:t> Potato chips</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56</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72887687"/>
                  </a:ext>
                </a:extLst>
              </a:tr>
              <a:tr h="265876">
                <a:tc>
                  <a:txBody>
                    <a:bodyPr/>
                    <a:lstStyle/>
                    <a:p>
                      <a:pPr fontAlgn="t"/>
                      <a:r>
                        <a:rPr lang="en-GB" sz="1000" b="0">
                          <a:effectLst/>
                        </a:rPr>
                        <a:t> Pumpkin, boiled</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64</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369967836"/>
                  </a:ext>
                </a:extLst>
              </a:tr>
              <a:tr h="265876">
                <a:tc>
                  <a:txBody>
                    <a:bodyPr/>
                    <a:lstStyle/>
                    <a:p>
                      <a:pPr fontAlgn="t"/>
                      <a:r>
                        <a:rPr lang="en-GB" sz="1000" b="0">
                          <a:effectLst/>
                        </a:rPr>
                        <a:t> Soda, non-diet</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59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87466658"/>
                  </a:ext>
                </a:extLst>
              </a:tr>
              <a:tr h="265876">
                <a:tc>
                  <a:txBody>
                    <a:bodyPr/>
                    <a:lstStyle/>
                    <a:p>
                      <a:pPr fontAlgn="t"/>
                      <a:r>
                        <a:rPr lang="en-GB" sz="1000" b="0">
                          <a:effectLst/>
                        </a:rPr>
                        <a:t> Sweet potato, boiled</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63</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617071771"/>
                  </a:ext>
                </a:extLst>
              </a:tr>
              <a:tr h="265876">
                <a:tc>
                  <a:txBody>
                    <a:bodyPr/>
                    <a:lstStyle/>
                    <a:p>
                      <a:pPr fontAlgn="t"/>
                      <a:r>
                        <a:rPr lang="en-GB" sz="1000" b="0">
                          <a:effectLst/>
                        </a:rPr>
                        <a:t> Wheat flake biscuits cereal</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dirty="0">
                          <a:effectLst/>
                        </a:rPr>
                        <a:t> 69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985269725"/>
                  </a:ext>
                </a:extLst>
              </a:tr>
              <a:tr h="265876">
                <a:tc>
                  <a:txBody>
                    <a:bodyPr/>
                    <a:lstStyle/>
                    <a:p>
                      <a:pPr fontAlgn="t"/>
                      <a:r>
                        <a:rPr lang="en-GB" sz="1000" b="0">
                          <a:effectLst/>
                        </a:rPr>
                        <a:t>Wheat roti</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dirty="0">
                          <a:effectLst/>
                        </a:rPr>
                        <a:t>62</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540969657"/>
                  </a:ext>
                </a:extLst>
              </a:tr>
            </a:tbl>
          </a:graphicData>
        </a:graphic>
      </p:graphicFrame>
    </p:spTree>
    <p:extLst>
      <p:ext uri="{BB962C8B-B14F-4D97-AF65-F5344CB8AC3E}">
        <p14:creationId xmlns:p14="http://schemas.microsoft.com/office/powerpoint/2010/main" val="3003746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FBB3-F5A1-C4CF-FF57-F7105F4EDDFF}"/>
              </a:ext>
            </a:extLst>
          </p:cNvPr>
          <p:cNvSpPr>
            <a:spLocks noGrp="1"/>
          </p:cNvSpPr>
          <p:nvPr>
            <p:ph type="title"/>
          </p:nvPr>
        </p:nvSpPr>
        <p:spPr/>
        <p:txBody>
          <a:bodyPr/>
          <a:lstStyle/>
          <a:p>
            <a:r>
              <a:rPr lang="en-GB" b="1" i="0" dirty="0">
                <a:solidFill>
                  <a:schemeClr val="bg1"/>
                </a:solidFill>
                <a:effectLst/>
                <a:latin typeface="Merriweather" panose="00000500000000000000" pitchFamily="2" charset="0"/>
              </a:rPr>
              <a:t>Alimento</a:t>
            </a:r>
            <a:r>
              <a:rPr lang="en-GB" b="1" dirty="0">
                <a:solidFill>
                  <a:schemeClr val="bg1"/>
                </a:solidFill>
                <a:latin typeface="Merriweather" panose="00000500000000000000" pitchFamily="2" charset="0"/>
              </a:rPr>
              <a:t>s Alto IG</a:t>
            </a:r>
            <a:endParaRPr lang="en-GB" dirty="0">
              <a:solidFill>
                <a:schemeClr val="bg1"/>
              </a:solidFill>
            </a:endParaRPr>
          </a:p>
        </p:txBody>
      </p:sp>
      <p:sp>
        <p:nvSpPr>
          <p:cNvPr id="3" name="Text Placeholder 2">
            <a:extLst>
              <a:ext uri="{FF2B5EF4-FFF2-40B4-BE49-F238E27FC236}">
                <a16:creationId xmlns:a16="http://schemas.microsoft.com/office/drawing/2014/main" id="{5E089E40-286B-CCB1-EDD0-3E0F1BBC617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471EF0-9FFD-F84F-7B99-277FC828C16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graphicFrame>
        <p:nvGraphicFramePr>
          <p:cNvPr id="5" name="Table 4">
            <a:extLst>
              <a:ext uri="{FF2B5EF4-FFF2-40B4-BE49-F238E27FC236}">
                <a16:creationId xmlns:a16="http://schemas.microsoft.com/office/drawing/2014/main" id="{73BEB797-EE5B-6071-7432-5165594A534A}"/>
              </a:ext>
            </a:extLst>
          </p:cNvPr>
          <p:cNvGraphicFramePr>
            <a:graphicFrameLocks noGrp="1"/>
          </p:cNvGraphicFramePr>
          <p:nvPr>
            <p:extLst>
              <p:ext uri="{D42A27DB-BD31-4B8C-83A1-F6EECF244321}">
                <p14:modId xmlns:p14="http://schemas.microsoft.com/office/powerpoint/2010/main" val="2907739336"/>
              </p:ext>
            </p:extLst>
          </p:nvPr>
        </p:nvGraphicFramePr>
        <p:xfrm>
          <a:off x="1187624" y="1310850"/>
          <a:ext cx="5976664" cy="3451548"/>
        </p:xfrm>
        <a:graphic>
          <a:graphicData uri="http://schemas.openxmlformats.org/drawingml/2006/table">
            <a:tbl>
              <a:tblPr/>
              <a:tblGrid>
                <a:gridCol w="2988332">
                  <a:extLst>
                    <a:ext uri="{9D8B030D-6E8A-4147-A177-3AD203B41FA5}">
                      <a16:colId xmlns:a16="http://schemas.microsoft.com/office/drawing/2014/main" val="3465347782"/>
                    </a:ext>
                  </a:extLst>
                </a:gridCol>
                <a:gridCol w="2988332">
                  <a:extLst>
                    <a:ext uri="{9D8B030D-6E8A-4147-A177-3AD203B41FA5}">
                      <a16:colId xmlns:a16="http://schemas.microsoft.com/office/drawing/2014/main" val="1531920498"/>
                    </a:ext>
                  </a:extLst>
                </a:gridCol>
              </a:tblGrid>
              <a:tr h="287629">
                <a:tc>
                  <a:txBody>
                    <a:bodyPr/>
                    <a:lstStyle/>
                    <a:p>
                      <a:pPr fontAlgn="t"/>
                      <a:r>
                        <a:rPr lang="en-GB" sz="1100" b="0">
                          <a:effectLst/>
                        </a:rPr>
                        <a:t>Cornflakes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81</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1691219"/>
                  </a:ext>
                </a:extLst>
              </a:tr>
              <a:tr h="287629">
                <a:tc>
                  <a:txBody>
                    <a:bodyPr/>
                    <a:lstStyle/>
                    <a:p>
                      <a:pPr fontAlgn="t"/>
                      <a:r>
                        <a:rPr lang="en-GB" sz="1100" b="0">
                          <a:effectLst/>
                        </a:rPr>
                        <a:t> Instant oatmeal</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79</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418673626"/>
                  </a:ext>
                </a:extLst>
              </a:tr>
              <a:tr h="287629">
                <a:tc>
                  <a:txBody>
                    <a:bodyPr/>
                    <a:lstStyle/>
                    <a:p>
                      <a:pPr fontAlgn="t"/>
                      <a:r>
                        <a:rPr lang="en-GB" sz="1100" b="0">
                          <a:effectLst/>
                        </a:rPr>
                        <a:t> Potato, boiled</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78</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972710025"/>
                  </a:ext>
                </a:extLst>
              </a:tr>
              <a:tr h="287629">
                <a:tc>
                  <a:txBody>
                    <a:bodyPr/>
                    <a:lstStyle/>
                    <a:p>
                      <a:pPr fontAlgn="t"/>
                      <a:r>
                        <a:rPr lang="en-GB" sz="1100" b="0">
                          <a:effectLst/>
                        </a:rPr>
                        <a:t> Potatoes, instant mashed</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87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93597205"/>
                  </a:ext>
                </a:extLst>
              </a:tr>
              <a:tr h="287629">
                <a:tc>
                  <a:txBody>
                    <a:bodyPr/>
                    <a:lstStyle/>
                    <a:p>
                      <a:pPr fontAlgn="t"/>
                      <a:r>
                        <a:rPr lang="en-GB" sz="1100" b="0">
                          <a:effectLst/>
                        </a:rPr>
                        <a:t> Rice milk</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86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679926668"/>
                  </a:ext>
                </a:extLst>
              </a:tr>
              <a:tr h="287629">
                <a:tc>
                  <a:txBody>
                    <a:bodyPr/>
                    <a:lstStyle/>
                    <a:p>
                      <a:pPr fontAlgn="t"/>
                      <a:r>
                        <a:rPr lang="en-GB" sz="1100" b="0">
                          <a:effectLst/>
                        </a:rPr>
                        <a:t> Rice porridge</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78</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73637172"/>
                  </a:ext>
                </a:extLst>
              </a:tr>
              <a:tr h="287629">
                <a:tc>
                  <a:txBody>
                    <a:bodyPr/>
                    <a:lstStyle/>
                    <a:p>
                      <a:pPr fontAlgn="t"/>
                      <a:r>
                        <a:rPr lang="en-GB" sz="1100" b="0">
                          <a:effectLst/>
                        </a:rPr>
                        <a:t> Rice crackers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87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009684807"/>
                  </a:ext>
                </a:extLst>
              </a:tr>
              <a:tr h="287629">
                <a:tc>
                  <a:txBody>
                    <a:bodyPr/>
                    <a:lstStyle/>
                    <a:p>
                      <a:pPr fontAlgn="t"/>
                      <a:r>
                        <a:rPr lang="en-GB" sz="1100" b="0">
                          <a:effectLst/>
                        </a:rPr>
                        <a:t> Unleavened wheat bread</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70</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14585170"/>
                  </a:ext>
                </a:extLst>
              </a:tr>
              <a:tr h="287629">
                <a:tc>
                  <a:txBody>
                    <a:bodyPr/>
                    <a:lstStyle/>
                    <a:p>
                      <a:pPr fontAlgn="t"/>
                      <a:r>
                        <a:rPr lang="en-GB" sz="1100" b="0">
                          <a:effectLst/>
                        </a:rPr>
                        <a:t> Watermelon</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76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835176992"/>
                  </a:ext>
                </a:extLst>
              </a:tr>
              <a:tr h="287629">
                <a:tc>
                  <a:txBody>
                    <a:bodyPr/>
                    <a:lstStyle/>
                    <a:p>
                      <a:pPr fontAlgn="t"/>
                      <a:r>
                        <a:rPr lang="en-GB" sz="1100" b="0">
                          <a:effectLst/>
                        </a:rPr>
                        <a:t> White rice, boiled</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33150848"/>
                  </a:ext>
                </a:extLst>
              </a:tr>
              <a:tr h="287629">
                <a:tc>
                  <a:txBody>
                    <a:bodyPr/>
                    <a:lstStyle/>
                    <a:p>
                      <a:pPr fontAlgn="t"/>
                      <a:r>
                        <a:rPr lang="en-GB" sz="1100" b="0">
                          <a:effectLst/>
                        </a:rPr>
                        <a:t> White bread (wheat)  </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75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087758229"/>
                  </a:ext>
                </a:extLst>
              </a:tr>
              <a:tr h="287629">
                <a:tc>
                  <a:txBody>
                    <a:bodyPr/>
                    <a:lstStyle/>
                    <a:p>
                      <a:pPr fontAlgn="t"/>
                      <a:r>
                        <a:rPr lang="en-GB" sz="1100" b="0">
                          <a:effectLst/>
                        </a:rPr>
                        <a:t> Whole wheat bread</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dirty="0">
                          <a:effectLst/>
                        </a:rPr>
                        <a:t> 74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99220573"/>
                  </a:ext>
                </a:extLst>
              </a:tr>
            </a:tbl>
          </a:graphicData>
        </a:graphic>
      </p:graphicFrame>
    </p:spTree>
    <p:extLst>
      <p:ext uri="{BB962C8B-B14F-4D97-AF65-F5344CB8AC3E}">
        <p14:creationId xmlns:p14="http://schemas.microsoft.com/office/powerpoint/2010/main" val="60345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0672-CBAD-6559-DC67-CE4A80F7815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BA04692-6EA9-0688-9003-518D05560ABF}"/>
              </a:ext>
            </a:extLst>
          </p:cNvPr>
          <p:cNvSpPr>
            <a:spLocks noGrp="1"/>
          </p:cNvSpPr>
          <p:nvPr>
            <p:ph type="body" idx="1"/>
          </p:nvPr>
        </p:nvSpPr>
        <p:spPr>
          <a:xfrm>
            <a:off x="614974" y="1705175"/>
            <a:ext cx="7917465" cy="2826600"/>
          </a:xfrm>
        </p:spPr>
        <p:txBody>
          <a:bodyPr/>
          <a:lstStyle/>
          <a:p>
            <a:r>
              <a:rPr lang="pt-PT" sz="2000" dirty="0"/>
              <a:t>Use muito pouco ou evite gorduras "visíveis" (manteiga, creme azedo, bacon, bacon, óleos).</a:t>
            </a:r>
          </a:p>
          <a:p>
            <a:r>
              <a:rPr lang="pt-PT" sz="2000" dirty="0"/>
              <a:t>Coma uma variedade de peixes (cozido no vapor). Não é aconselhável comer peixe enlatado em molho de óleo.</a:t>
            </a:r>
          </a:p>
          <a:p>
            <a:r>
              <a:rPr lang="pt-PT" sz="2000" dirty="0"/>
              <a:t>Escolha laticínios com baixo teor de gordura.</a:t>
            </a:r>
          </a:p>
          <a:p>
            <a:r>
              <a:rPr lang="pt-PT" sz="2000" dirty="0"/>
              <a:t>Coma até 3 porções de frutas por dia. Escolha frutas de tamanho médio.</a:t>
            </a:r>
            <a:endParaRPr lang="en-GB" sz="2000" dirty="0"/>
          </a:p>
        </p:txBody>
      </p:sp>
      <p:sp>
        <p:nvSpPr>
          <p:cNvPr id="4" name="Slide Number Placeholder 3">
            <a:extLst>
              <a:ext uri="{FF2B5EF4-FFF2-40B4-BE49-F238E27FC236}">
                <a16:creationId xmlns:a16="http://schemas.microsoft.com/office/drawing/2014/main" id="{83DD1578-E83E-63BE-6A2E-B169163F7B9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00446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B7602-74F2-5A8A-E0C0-5D5DF71F15EC}"/>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D4086C65-5996-2BF7-FBC4-5ECCEE06F8E8}"/>
              </a:ext>
            </a:extLst>
          </p:cNvPr>
          <p:cNvSpPr>
            <a:spLocks noGrp="1"/>
          </p:cNvSpPr>
          <p:nvPr>
            <p:ph type="body" idx="1"/>
          </p:nvPr>
        </p:nvSpPr>
        <p:spPr>
          <a:xfrm>
            <a:off x="614974" y="1705175"/>
            <a:ext cx="8061481" cy="2826600"/>
          </a:xfrm>
        </p:spPr>
        <p:txBody>
          <a:bodyPr/>
          <a:lstStyle/>
          <a:p>
            <a:r>
              <a:rPr lang="pt-PT" sz="2000" dirty="0"/>
              <a:t>Água, chá sem açúcar e café podem ser bebidos sem limites (se os líquidos não forem restritos por outros motivos). Você não deve beber suco.</a:t>
            </a:r>
          </a:p>
          <a:p>
            <a:r>
              <a:rPr lang="pt-PT" sz="2000" dirty="0"/>
              <a:t>Não consuma doces, açúcar, rebuçados, mel, sumos, limonadas, chás adoçados comprados em lojas (ex. </a:t>
            </a:r>
            <a:r>
              <a:rPr lang="pt-PT" sz="2000" dirty="0" err="1"/>
              <a:t>Nestea</a:t>
            </a:r>
            <a:r>
              <a:rPr lang="pt-PT" sz="2000" dirty="0"/>
              <a:t>).</a:t>
            </a:r>
          </a:p>
          <a:p>
            <a:r>
              <a:rPr lang="pt-PT" sz="2000" dirty="0"/>
              <a:t>Limite o consumo de nozes, pois são ricas em calorias.</a:t>
            </a:r>
            <a:endParaRPr lang="en-GB" sz="2000" dirty="0"/>
          </a:p>
        </p:txBody>
      </p:sp>
      <p:sp>
        <p:nvSpPr>
          <p:cNvPr id="4" name="Slide Number Placeholder 3">
            <a:extLst>
              <a:ext uri="{FF2B5EF4-FFF2-40B4-BE49-F238E27FC236}">
                <a16:creationId xmlns:a16="http://schemas.microsoft.com/office/drawing/2014/main" id="{11C5197F-24A9-B9A9-FA3E-6B2DEC8461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36802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A6B7-1DB0-698B-E513-758F2473A18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F81E99A-ECAF-9142-1355-8DB34633DA31}"/>
              </a:ext>
            </a:extLst>
          </p:cNvPr>
          <p:cNvSpPr>
            <a:spLocks noGrp="1"/>
          </p:cNvSpPr>
          <p:nvPr>
            <p:ph type="body" idx="1"/>
          </p:nvPr>
        </p:nvSpPr>
        <p:spPr>
          <a:xfrm>
            <a:off x="614974" y="1705175"/>
            <a:ext cx="7989473" cy="2826600"/>
          </a:xfrm>
        </p:spPr>
        <p:txBody>
          <a:bodyPr/>
          <a:lstStyle/>
          <a:p>
            <a:r>
              <a:rPr lang="pt-PT" sz="2000" dirty="0"/>
              <a:t>Os produtos para diabéticos podem conter gorduras ocultas e, portanto, não são recomendados.</a:t>
            </a:r>
          </a:p>
          <a:p>
            <a:r>
              <a:rPr lang="pt-PT" sz="2000" dirty="0"/>
              <a:t>Evite coberturas e molhos (calorias extras).</a:t>
            </a:r>
          </a:p>
          <a:p>
            <a:r>
              <a:rPr lang="pt-PT" sz="2000" dirty="0"/>
              <a:t>Tempere os alimentos com ervas.</a:t>
            </a:r>
          </a:p>
          <a:p>
            <a:r>
              <a:rPr lang="pt-PT" sz="2000" dirty="0"/>
              <a:t>Reduza a quantidade de sal nos alimentos.</a:t>
            </a:r>
          </a:p>
          <a:p>
            <a:r>
              <a:rPr lang="pt-PT" sz="2000" dirty="0"/>
              <a:t>Evite bebidas alcoólicas.</a:t>
            </a:r>
          </a:p>
          <a:p>
            <a:r>
              <a:rPr lang="pt-PT" sz="2000" dirty="0"/>
              <a:t>Cozinhar, ensopado de comida.</a:t>
            </a:r>
            <a:endParaRPr lang="en-GB" sz="2000" dirty="0"/>
          </a:p>
        </p:txBody>
      </p:sp>
      <p:sp>
        <p:nvSpPr>
          <p:cNvPr id="4" name="Slide Number Placeholder 3">
            <a:extLst>
              <a:ext uri="{FF2B5EF4-FFF2-40B4-BE49-F238E27FC236}">
                <a16:creationId xmlns:a16="http://schemas.microsoft.com/office/drawing/2014/main" id="{660A4CDC-91A4-C6F7-5FB5-F1EDE6995F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58804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pt-PT" sz="2000" dirty="0"/>
              <a:t>O conteúdo calórico dos alimentos é calculado individualmente.</a:t>
            </a:r>
          </a:p>
          <a:p>
            <a:pPr marL="457200" lvl="0" indent="-381000" algn="l" rtl="0">
              <a:spcBef>
                <a:spcPts val="1000"/>
              </a:spcBef>
              <a:spcAft>
                <a:spcPts val="0"/>
              </a:spcAft>
              <a:buSzPts val="2400"/>
              <a:buChar char="▸"/>
            </a:pPr>
            <a:r>
              <a:rPr lang="pt-PT" sz="2000" dirty="0"/>
              <a:t>Para perder peso, você precisa subtrair 500 kcal da ingestão calórica necessária.</a:t>
            </a:r>
          </a:p>
          <a:p>
            <a:pPr marL="457200" lvl="0" indent="-381000" algn="l" rtl="0">
              <a:spcBef>
                <a:spcPts val="1000"/>
              </a:spcBef>
              <a:spcAft>
                <a:spcPts val="0"/>
              </a:spcAft>
              <a:buSzPts val="2400"/>
              <a:buChar char="▸"/>
            </a:pPr>
            <a:r>
              <a:rPr lang="pt-PT" sz="2000" dirty="0"/>
              <a:t>Recomenda-se consumir mais de 1200 kcal por dia, pois uma dieta com menos de 1200 kcal pode atrapalhar o funcionamento do organismo</a:t>
            </a: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Cálculo Calórico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4CAE-3F1B-1020-EB27-7D8175166C6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D2A50DE-9A46-447B-6E7F-142BDE37FA67}"/>
              </a:ext>
            </a:extLst>
          </p:cNvPr>
          <p:cNvSpPr>
            <a:spLocks noGrp="1"/>
          </p:cNvSpPr>
          <p:nvPr>
            <p:ph type="body" idx="1"/>
          </p:nvPr>
        </p:nvSpPr>
        <p:spPr>
          <a:xfrm>
            <a:off x="614974" y="1705175"/>
            <a:ext cx="8205497" cy="2826600"/>
          </a:xfrm>
        </p:spPr>
        <p:txBody>
          <a:bodyPr/>
          <a:lstStyle/>
          <a:p>
            <a:r>
              <a:rPr lang="pt-PT" sz="2000" dirty="0"/>
              <a:t>A pesagem deve ser feita diariamente (pelo menos uma vez por semana).</a:t>
            </a:r>
          </a:p>
          <a:p>
            <a:r>
              <a:rPr lang="pt-PT" sz="2000" dirty="0"/>
              <a:t>Os alimentos devem ser pesados com uma balança de alimentos.</a:t>
            </a:r>
          </a:p>
          <a:p>
            <a:r>
              <a:rPr lang="pt-PT" sz="2000" dirty="0"/>
              <a:t>Não exceda a ingestão calórica recomendada (número de calorias).</a:t>
            </a:r>
          </a:p>
          <a:p>
            <a:r>
              <a:rPr lang="pt-PT" sz="2000" dirty="0"/>
              <a:t>Observe o que desencadeia o desejo de comer: fome, emoções, circunstâncias sociais. Tente reconhecer essas situações.</a:t>
            </a:r>
          </a:p>
          <a:p>
            <a:r>
              <a:rPr lang="pt-PT" sz="2000" dirty="0"/>
              <a:t>Siga o plano e regime de nutrição estabelecidos.</a:t>
            </a:r>
            <a:endParaRPr lang="en-GB" sz="2000" dirty="0"/>
          </a:p>
        </p:txBody>
      </p:sp>
      <p:sp>
        <p:nvSpPr>
          <p:cNvPr id="4" name="Slide Number Placeholder 3">
            <a:extLst>
              <a:ext uri="{FF2B5EF4-FFF2-40B4-BE49-F238E27FC236}">
                <a16:creationId xmlns:a16="http://schemas.microsoft.com/office/drawing/2014/main" id="{591344C6-7FF4-FAEC-2C01-87A4E7BBD52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59650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6CE1-2975-5AFA-C3EB-083FAEA52AD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4D144A9-5418-6D7B-E9AD-A6DFC482E5AE}"/>
              </a:ext>
            </a:extLst>
          </p:cNvPr>
          <p:cNvSpPr>
            <a:spLocks noGrp="1"/>
          </p:cNvSpPr>
          <p:nvPr>
            <p:ph type="body" idx="1"/>
          </p:nvPr>
        </p:nvSpPr>
        <p:spPr>
          <a:xfrm>
            <a:off x="614974" y="1705175"/>
            <a:ext cx="8061481" cy="2826600"/>
          </a:xfrm>
        </p:spPr>
        <p:txBody>
          <a:bodyPr/>
          <a:lstStyle/>
          <a:p>
            <a:r>
              <a:rPr lang="pt-PT" sz="2000" dirty="0"/>
              <a:t>Coma na mesma hora do dia 5-6 vezes ao dia (3 refeições principais e 1-2 pequenos lanches de baixa caloria).</a:t>
            </a:r>
          </a:p>
          <a:p>
            <a:r>
              <a:rPr lang="pt-PT" sz="2000" dirty="0"/>
              <a:t>Café da manhã dentro de 3 horas após levantar, última refeição no máximo 3-4 horas antes de dormir.</a:t>
            </a:r>
          </a:p>
          <a:p>
            <a:r>
              <a:rPr lang="pt-PT" sz="2000" dirty="0"/>
              <a:t>Não pule refeições, não faça intervalos superiores a 3 horas entre as refeições para não passar fome.</a:t>
            </a:r>
          </a:p>
          <a:p>
            <a:r>
              <a:rPr lang="pt-PT" sz="2000" dirty="0"/>
              <a:t>Não coma lanches adicionais entre as refeições planejadas.</a:t>
            </a:r>
            <a:endParaRPr lang="en-GB" sz="2000" dirty="0"/>
          </a:p>
        </p:txBody>
      </p:sp>
      <p:sp>
        <p:nvSpPr>
          <p:cNvPr id="4" name="Slide Number Placeholder 3">
            <a:extLst>
              <a:ext uri="{FF2B5EF4-FFF2-40B4-BE49-F238E27FC236}">
                <a16:creationId xmlns:a16="http://schemas.microsoft.com/office/drawing/2014/main" id="{FC89E1A3-7064-397F-BD50-A9186DBAA6B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6321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B6AC-B09D-FE09-DAA7-4B550234F51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417D904-03B5-66F2-5E54-E38185702268}"/>
              </a:ext>
            </a:extLst>
          </p:cNvPr>
          <p:cNvSpPr>
            <a:spLocks noGrp="1"/>
          </p:cNvSpPr>
          <p:nvPr>
            <p:ph type="body" idx="1"/>
          </p:nvPr>
        </p:nvSpPr>
        <p:spPr>
          <a:xfrm>
            <a:off x="614974" y="1705175"/>
            <a:ext cx="7845457" cy="2826600"/>
          </a:xfrm>
        </p:spPr>
        <p:txBody>
          <a:bodyPr/>
          <a:lstStyle/>
          <a:p>
            <a:r>
              <a:rPr lang="pt-PT" dirty="0"/>
              <a:t>"Inventário" dos alimentos: pesar os alimentos, anotar quanto e o que come, para que o paciente saiba o que precisa ser mudado (isso pode ser avaliado mais facilmente se o paciente preencher o Diário Alimentar).</a:t>
            </a:r>
          </a:p>
          <a:p>
            <a:r>
              <a:rPr lang="pt-PT" dirty="0"/>
              <a:t>Aprenda a ler os rótulos dos produtos (composição dos alimentos e calorias).</a:t>
            </a:r>
            <a:endParaRPr lang="en-GB" dirty="0"/>
          </a:p>
        </p:txBody>
      </p:sp>
      <p:sp>
        <p:nvSpPr>
          <p:cNvPr id="4" name="Slide Number Placeholder 3">
            <a:extLst>
              <a:ext uri="{FF2B5EF4-FFF2-40B4-BE49-F238E27FC236}">
                <a16:creationId xmlns:a16="http://schemas.microsoft.com/office/drawing/2014/main" id="{4202FE38-EBBA-1BA6-3A79-E4261FC3148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67792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75A1-F186-F3E5-28F0-D2B31F59B8B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19EE62E-9FFF-6FDC-8BD8-7D16B0139C61}"/>
              </a:ext>
            </a:extLst>
          </p:cNvPr>
          <p:cNvSpPr>
            <a:spLocks noGrp="1"/>
          </p:cNvSpPr>
          <p:nvPr>
            <p:ph type="body" idx="1"/>
          </p:nvPr>
        </p:nvSpPr>
        <p:spPr>
          <a:xfrm>
            <a:off x="614975" y="1635646"/>
            <a:ext cx="8061481" cy="2826600"/>
          </a:xfrm>
        </p:spPr>
        <p:txBody>
          <a:bodyPr/>
          <a:lstStyle/>
          <a:p>
            <a:r>
              <a:rPr lang="pt-PT" sz="2000" dirty="0"/>
              <a:t>É aconselhável pesar os alimentos com uma balança de alimentos.</a:t>
            </a:r>
          </a:p>
          <a:p>
            <a:r>
              <a:rPr lang="pt-PT" sz="2000" dirty="0"/>
              <a:t>Já que a sensação de saciedade é sentida somente após 30-40 min, é aconselhável iniciar a refeição com proteínas, comer devagar, depois de comer o conteúdo do prato, beber e aguardar. Ouça o seu corpo e pare de comer assim que se sentir satisfeito.</a:t>
            </a:r>
          </a:p>
          <a:p>
            <a:r>
              <a:rPr lang="pt-PT" sz="2000" dirty="0"/>
              <a:t>Triture os alimentos, ou seja, corte a carne e o pão em pedaços pequenos - parecerá que você tem mais comida no prato e levará mais tempo para comer, então você se sentirá mais cheio.</a:t>
            </a:r>
            <a:endParaRPr lang="en-GB" sz="2000" dirty="0"/>
          </a:p>
        </p:txBody>
      </p:sp>
      <p:sp>
        <p:nvSpPr>
          <p:cNvPr id="4" name="Slide Number Placeholder 3">
            <a:extLst>
              <a:ext uri="{FF2B5EF4-FFF2-40B4-BE49-F238E27FC236}">
                <a16:creationId xmlns:a16="http://schemas.microsoft.com/office/drawing/2014/main" id="{0B6EC4D3-5D76-506C-520D-1942EEB82FE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06841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33F7-11DB-9909-6F91-DB3E0D761A2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1323B85-FAB0-5FD1-18F8-639A0B86F8FB}"/>
              </a:ext>
            </a:extLst>
          </p:cNvPr>
          <p:cNvSpPr>
            <a:spLocks noGrp="1"/>
          </p:cNvSpPr>
          <p:nvPr>
            <p:ph type="body" idx="1"/>
          </p:nvPr>
        </p:nvSpPr>
        <p:spPr>
          <a:xfrm>
            <a:off x="614975" y="1325088"/>
            <a:ext cx="8277505" cy="2826600"/>
          </a:xfrm>
        </p:spPr>
        <p:txBody>
          <a:bodyPr/>
          <a:lstStyle/>
          <a:p>
            <a:r>
              <a:rPr lang="pt-PT" sz="2000" dirty="0"/>
              <a:t>Se você realmente quer comer e ainda não é hora de comer, pode comer vegetais sem amido (por exemplo, pepino, salada de repolho sem óleo, etc.). Sua quantidade é ilimitada. Os vegetais podem ser frescos ou cozidos no vapor.</a:t>
            </a:r>
          </a:p>
          <a:p>
            <a:r>
              <a:rPr lang="pt-PT" sz="2000" dirty="0"/>
              <a:t>Não assista TV enquanto come, pois fica difícil controlar a quantidade de comida ingerida.</a:t>
            </a:r>
          </a:p>
          <a:p>
            <a:r>
              <a:rPr lang="pt-PT" sz="2000" dirty="0"/>
              <a:t>Não alivie o estresse ou o mau humor com a comida, é melhor dar um passeio.</a:t>
            </a:r>
          </a:p>
          <a:p>
            <a:r>
              <a:rPr lang="pt-PT" sz="2000" dirty="0"/>
              <a:t>Não vá ao supermercado com fome, pois a probabilidade de comprar alimentos desnecessários aumenta.</a:t>
            </a:r>
            <a:endParaRPr lang="en-GB" sz="2000" dirty="0"/>
          </a:p>
        </p:txBody>
      </p:sp>
      <p:sp>
        <p:nvSpPr>
          <p:cNvPr id="4" name="Slide Number Placeholder 3">
            <a:extLst>
              <a:ext uri="{FF2B5EF4-FFF2-40B4-BE49-F238E27FC236}">
                <a16:creationId xmlns:a16="http://schemas.microsoft.com/office/drawing/2014/main" id="{05BCED02-1056-8A1C-41BA-01A037510F9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79218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967F-4ED4-7D07-FB7E-84EA2702A61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A1E102F-B519-56F6-45FE-C0582D6479E0}"/>
              </a:ext>
            </a:extLst>
          </p:cNvPr>
          <p:cNvSpPr>
            <a:spLocks noGrp="1"/>
          </p:cNvSpPr>
          <p:nvPr>
            <p:ph type="body" idx="1"/>
          </p:nvPr>
        </p:nvSpPr>
        <p:spPr>
          <a:xfrm>
            <a:off x="614974" y="1705175"/>
            <a:ext cx="7917465" cy="2826600"/>
          </a:xfrm>
        </p:spPr>
        <p:txBody>
          <a:bodyPr/>
          <a:lstStyle/>
          <a:p>
            <a:r>
              <a:rPr lang="pt-PT" sz="2000" dirty="0"/>
              <a:t>Consuma mais produtos com baixo índice glicêmico, pois são absorvidos mais lentamente e contêm mais fibras.</a:t>
            </a:r>
          </a:p>
          <a:p>
            <a:r>
              <a:rPr lang="pt-PT" sz="2000" dirty="0"/>
              <a:t>Reduza a quantidade de produtos amiláceos (batatas, produtos de panificação, cereais, massas). Raramente coma alimentos ralados (zepelins, pães achatados, etc.).</a:t>
            </a:r>
          </a:p>
          <a:p>
            <a:r>
              <a:rPr lang="pt-PT" sz="2000" dirty="0"/>
              <a:t>Utilize apenas carne magra: aves sem pele, vaca, vitela, coelho, aves selvagens e caça.</a:t>
            </a:r>
            <a:endParaRPr lang="en-GB" sz="2000" dirty="0"/>
          </a:p>
        </p:txBody>
      </p:sp>
      <p:sp>
        <p:nvSpPr>
          <p:cNvPr id="4" name="Slide Number Placeholder 3">
            <a:extLst>
              <a:ext uri="{FF2B5EF4-FFF2-40B4-BE49-F238E27FC236}">
                <a16:creationId xmlns:a16="http://schemas.microsoft.com/office/drawing/2014/main" id="{20B7DDAE-191C-E36A-7AA9-C22B417F96A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803034076"/>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2083</TotalTime>
  <Words>1134</Words>
  <Application>Microsoft Office PowerPoint</Application>
  <PresentationFormat>Apresentação no Ecrã (16:9)</PresentationFormat>
  <Paragraphs>183</Paragraphs>
  <Slides>18</Slides>
  <Notes>3</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18</vt:i4>
      </vt:variant>
    </vt:vector>
  </HeadingPairs>
  <TitlesOfParts>
    <vt:vector size="25" baseType="lpstr">
      <vt:lpstr>Merriweather</vt:lpstr>
      <vt:lpstr>Barlow Light</vt:lpstr>
      <vt:lpstr>FS Albert Extra Bold</vt:lpstr>
      <vt:lpstr>Calibri</vt:lpstr>
      <vt:lpstr>Barlow SemiBold</vt:lpstr>
      <vt:lpstr>Arial</vt:lpstr>
      <vt:lpstr>Caius template</vt:lpstr>
      <vt:lpstr> Recomendações dietéticas para indivíduos com sobrepeso e obesos com diabetes tipo 2  Autores: Aelita Skarbaliene, Akvile Sendriute</vt:lpstr>
      <vt:lpstr>Project Number: 2021-1-RO01- KA220-HED-38B739A3</vt:lpstr>
      <vt:lpstr>Cálculo Calórico</vt:lpstr>
      <vt:lpstr>Apresentação do PowerPoint</vt:lpstr>
      <vt:lpstr>Apresentação do PowerPoint</vt:lpstr>
      <vt:lpstr>Apresentação do PowerPoint</vt:lpstr>
      <vt:lpstr>Apresentação do PowerPoint</vt:lpstr>
      <vt:lpstr>Apresentação do PowerPoint</vt:lpstr>
      <vt:lpstr>Apresentação do PowerPoint</vt:lpstr>
      <vt:lpstr>Tabela de índice glicêmico para alimentos comuns</vt:lpstr>
      <vt:lpstr>Alimentos Baixo IG</vt:lpstr>
      <vt:lpstr>Alimentos Baixo IG</vt:lpstr>
      <vt:lpstr>Alimentos Baixo IG</vt:lpstr>
      <vt:lpstr>Alimentos IG Médio</vt:lpstr>
      <vt:lpstr>Alimentos Alto IG</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manuela.meireles</cp:lastModifiedBy>
  <cp:revision>92</cp:revision>
  <dcterms:modified xsi:type="dcterms:W3CDTF">2023-05-23T11:03:00Z</dcterms:modified>
</cp:coreProperties>
</file>