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0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21"/>
      <p:bold r:id="rId22"/>
      <p:italic r:id="rId23"/>
      <p:boldItalic r:id="rId24"/>
    </p:embeddedFont>
    <p:embeddedFont>
      <p:font typeface="Barlow SemiBold" panose="00000700000000000000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erriweather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5A48A-7C33-98ED-DAE2-B30B811D1D55}" name="Merz Lukas" initials="ML" userId="Merz Luk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37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58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61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0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39552" y="3219822"/>
            <a:ext cx="648072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000" dirty="0">
                <a:solidFill>
                  <a:schemeClr val="accent1"/>
                </a:solidFill>
              </a:rPr>
            </a:br>
            <a:r>
              <a:rPr lang="en-GB" sz="2000" dirty="0" err="1"/>
              <a:t>Mitybos</a:t>
            </a:r>
            <a:r>
              <a:rPr lang="en-GB" sz="2000" dirty="0"/>
              <a:t> </a:t>
            </a:r>
            <a:r>
              <a:rPr lang="en-GB" sz="2000" dirty="0" err="1"/>
              <a:t>rekomendacijos</a:t>
            </a:r>
            <a:r>
              <a:rPr lang="en-GB" sz="2000" dirty="0"/>
              <a:t> </a:t>
            </a:r>
            <a:r>
              <a:rPr lang="en-GB" sz="2000" dirty="0" err="1"/>
              <a:t>antsvorio</a:t>
            </a:r>
            <a:r>
              <a:rPr lang="en-GB" sz="2000" dirty="0"/>
              <a:t> </a:t>
            </a:r>
            <a:r>
              <a:rPr lang="en-GB" sz="2000" dirty="0" err="1"/>
              <a:t>turintiems</a:t>
            </a:r>
            <a:r>
              <a:rPr lang="en-GB" sz="2000" dirty="0"/>
              <a:t> </a:t>
            </a:r>
            <a:r>
              <a:rPr lang="en-GB" sz="2000" dirty="0" err="1"/>
              <a:t>ir</a:t>
            </a:r>
            <a:r>
              <a:rPr lang="en-GB" sz="2000" dirty="0"/>
              <a:t> </a:t>
            </a:r>
            <a:r>
              <a:rPr lang="en-GB" sz="2000" dirty="0" err="1"/>
              <a:t>nutukusiems</a:t>
            </a:r>
            <a:r>
              <a:rPr lang="en-GB" sz="2000" dirty="0"/>
              <a:t> </a:t>
            </a:r>
            <a:r>
              <a:rPr lang="en-GB" sz="2000" dirty="0" err="1"/>
              <a:t>asmenims</a:t>
            </a:r>
            <a:r>
              <a:rPr lang="en-GB" sz="2000" dirty="0"/>
              <a:t>, </a:t>
            </a:r>
            <a:r>
              <a:rPr lang="en-GB" sz="2000" dirty="0" err="1"/>
              <a:t>sergantiems</a:t>
            </a:r>
            <a:r>
              <a:rPr lang="en-GB" sz="2000" dirty="0"/>
              <a:t> 2 </a:t>
            </a:r>
            <a:r>
              <a:rPr lang="en-GB" sz="2000" dirty="0" err="1"/>
              <a:t>tipo</a:t>
            </a:r>
            <a:r>
              <a:rPr lang="en-GB" sz="2000" dirty="0"/>
              <a:t> CD </a:t>
            </a:r>
            <a:r>
              <a:rPr lang="en-GB" sz="2000" dirty="0" err="1"/>
              <a:t>ir</a:t>
            </a:r>
            <a:r>
              <a:rPr lang="en-GB" sz="2000" dirty="0"/>
              <a:t> </a:t>
            </a:r>
            <a:r>
              <a:rPr lang="en-GB" sz="2000" dirty="0" err="1"/>
              <a:t>kuriems</a:t>
            </a:r>
            <a:r>
              <a:rPr lang="en-GB" sz="2000" dirty="0"/>
              <a:t> </a:t>
            </a:r>
            <a:r>
              <a:rPr lang="en-GB" sz="2000" dirty="0" err="1"/>
              <a:t>reikia</a:t>
            </a:r>
            <a:r>
              <a:rPr lang="en-GB" sz="2000" dirty="0"/>
              <a:t> </a:t>
            </a:r>
            <a:r>
              <a:rPr lang="en-GB" sz="2000" dirty="0" err="1"/>
              <a:t>numesti</a:t>
            </a:r>
            <a:r>
              <a:rPr lang="en-GB" sz="2000" dirty="0"/>
              <a:t> </a:t>
            </a:r>
            <a:r>
              <a:rPr lang="en-GB" sz="2000" dirty="0" err="1"/>
              <a:t>svorio</a:t>
            </a:r>
            <a:br>
              <a:rPr lang="lt-LT" sz="2000" dirty="0"/>
            </a:br>
            <a:br>
              <a:rPr lang="it-IT" sz="2000" dirty="0"/>
            </a:br>
            <a:r>
              <a:rPr lang="it-IT" sz="2000" dirty="0" err="1"/>
              <a:t>Autorės</a:t>
            </a:r>
            <a:r>
              <a:rPr lang="lt-LT" sz="2000" dirty="0"/>
              <a:t>: </a:t>
            </a:r>
            <a:r>
              <a:rPr lang="lt-LT" sz="2000" dirty="0" err="1"/>
              <a:t>Aelita</a:t>
            </a:r>
            <a:r>
              <a:rPr lang="lt-LT" sz="2000" dirty="0"/>
              <a:t> </a:t>
            </a:r>
            <a:r>
              <a:rPr lang="lt-LT" sz="2000" dirty="0" err="1"/>
              <a:t>Bredelytė</a:t>
            </a:r>
            <a:r>
              <a:rPr lang="lt-LT" sz="2000" dirty="0"/>
              <a:t>, Akvilė </a:t>
            </a:r>
            <a:r>
              <a:rPr lang="lt-LT" sz="2000" dirty="0" err="1"/>
              <a:t>Lencevičė</a:t>
            </a:r>
            <a:endParaRPr sz="20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413495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D6A2-B185-4780-3FC4-47867DAD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0" i="0" dirty="0">
                <a:solidFill>
                  <a:schemeClr val="bg1"/>
                </a:solidFill>
                <a:effectLst/>
                <a:latin typeface="FS Albert Extra Bold"/>
              </a:rPr>
              <a:t>Įprastų maisto produktų </a:t>
            </a:r>
            <a:r>
              <a:rPr lang="lt-LT" b="0" i="0" dirty="0" err="1">
                <a:solidFill>
                  <a:schemeClr val="bg1"/>
                </a:solidFill>
                <a:effectLst/>
                <a:latin typeface="FS Albert Extra Bold"/>
              </a:rPr>
              <a:t>glikemijos</a:t>
            </a:r>
            <a:r>
              <a:rPr lang="lt-LT" b="0" i="0" dirty="0">
                <a:solidFill>
                  <a:schemeClr val="bg1"/>
                </a:solidFill>
                <a:effectLst/>
                <a:latin typeface="FS Albert Extra Bold"/>
              </a:rPr>
              <a:t> indekso lentelė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13C8-1A35-BE8F-046D-73923635E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lt-LT" sz="2000" dirty="0"/>
              <a:t>GI reikšmės gali būti suskirstytos į tris diapazonus. Maistas su žemu GI yra maistas, kuris nepadidins cukraus kiekio kraujyje tiek, kiek maistas su vidutiniu ar aukštu GI.</a:t>
            </a:r>
          </a:p>
          <a:p>
            <a:pPr algn="l" fontAlgn="base"/>
            <a:r>
              <a:rPr lang="lt-LT" sz="2000" b="1" dirty="0"/>
              <a:t>Žemas GI: </a:t>
            </a:r>
            <a:r>
              <a:rPr lang="lt-LT" sz="2000" dirty="0"/>
              <a:t>55 ar mažiau</a:t>
            </a:r>
          </a:p>
          <a:p>
            <a:pPr algn="l" fontAlgn="base"/>
            <a:r>
              <a:rPr lang="lt-LT" sz="2000" b="1" dirty="0"/>
              <a:t>Vidutinis GI: </a:t>
            </a:r>
            <a:r>
              <a:rPr lang="lt-LT" sz="2000" dirty="0"/>
              <a:t>56–69</a:t>
            </a:r>
          </a:p>
          <a:p>
            <a:pPr algn="l" fontAlgn="base"/>
            <a:r>
              <a:rPr lang="lt-LT" sz="2000" b="1" dirty="0"/>
              <a:t>Aukštas GI: </a:t>
            </a:r>
            <a:r>
              <a:rPr lang="lt-LT" sz="2000" dirty="0"/>
              <a:t>70–100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CC762-BF7F-4555-C5E6-88A74EDE01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426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A5A6-9E5F-2882-9D44-64DE2E96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Maistas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mažu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GI (55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ar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mažiau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827DB-96EB-0964-27B1-45FAE367D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A2B23-76AA-BA43-B877-7BF7E48B7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D13822-C7D0-439A-1801-792322E8D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19791"/>
              </p:ext>
            </p:extLst>
          </p:nvPr>
        </p:nvGraphicFramePr>
        <p:xfrm>
          <a:off x="858987" y="1703944"/>
          <a:ext cx="6268738" cy="2829400"/>
        </p:xfrm>
        <a:graphic>
          <a:graphicData uri="http://schemas.openxmlformats.org/drawingml/2006/table">
            <a:tbl>
              <a:tblPr/>
              <a:tblGrid>
                <a:gridCol w="3134369">
                  <a:extLst>
                    <a:ext uri="{9D8B030D-6E8A-4147-A177-3AD203B41FA5}">
                      <a16:colId xmlns:a16="http://schemas.microsoft.com/office/drawing/2014/main" val="202588470"/>
                    </a:ext>
                  </a:extLst>
                </a:gridCol>
                <a:gridCol w="3134369">
                  <a:extLst>
                    <a:ext uri="{9D8B030D-6E8A-4147-A177-3AD203B41FA5}">
                      <a16:colId xmlns:a16="http://schemas.microsoft.com/office/drawing/2014/main" val="543240727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Obuolys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36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061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Obuolių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sultys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818227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Bananas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1428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Miežiai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28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9686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Virtos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morkos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7323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Avižinių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miltų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paplotėlis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80682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Avinžirniai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28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013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Šokoladas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40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7071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Datulės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89612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Ledai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51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85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45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0D18-94E6-9341-F2DC-E5C13AB9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Maistas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mažu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GI (55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ar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mažiau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A50D-188F-C0EC-684A-175664B32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BE70-E19B-2281-5334-8E43DD415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395937-DDE5-FEE2-2169-AE9ABAA8C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6011"/>
              </p:ext>
            </p:extLst>
          </p:nvPr>
        </p:nvGraphicFramePr>
        <p:xfrm>
          <a:off x="899592" y="1491630"/>
          <a:ext cx="5705740" cy="3056964"/>
        </p:xfrm>
        <a:graphic>
          <a:graphicData uri="http://schemas.openxmlformats.org/drawingml/2006/table">
            <a:tbl>
              <a:tblPr/>
              <a:tblGrid>
                <a:gridCol w="2852870">
                  <a:extLst>
                    <a:ext uri="{9D8B030D-6E8A-4147-A177-3AD203B41FA5}">
                      <a16:colId xmlns:a16="http://schemas.microsoft.com/office/drawing/2014/main" val="3545376725"/>
                    </a:ext>
                  </a:extLst>
                </a:gridCol>
                <a:gridCol w="2852870">
                  <a:extLst>
                    <a:ext uri="{9D8B030D-6E8A-4147-A177-3AD203B41FA5}">
                      <a16:colId xmlns:a16="http://schemas.microsoft.com/office/drawing/2014/main" val="1903094817"/>
                    </a:ext>
                  </a:extLst>
                </a:gridCol>
              </a:tblGrid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Raudonosios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pupelės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24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3610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Lęšiai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32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7155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Mangai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51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5844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Apelsinas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43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54121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Apelsinų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sultys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50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375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Koncervuoti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persikai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43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68470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Plačialapis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gyslotis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21359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Ryžių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makaronai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6393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Smulkintos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avižos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88708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Nugriebtas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pienas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37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58622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Sojų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pupelės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16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6994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Sojų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pienas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34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36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01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C11-9589-0A03-3689-732E790C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Maistas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mažu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GI (55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ar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mažiau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E17F6-0617-5C52-2CE7-3B682C5AF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DFC7D-568A-4015-8D3C-0E5D44174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5DE4AA-E9E2-3F59-9948-CD5004DA3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86527"/>
              </p:ext>
            </p:extLst>
          </p:nvPr>
        </p:nvGraphicFramePr>
        <p:xfrm>
          <a:off x="858987" y="1703944"/>
          <a:ext cx="6268738" cy="2829400"/>
        </p:xfrm>
        <a:graphic>
          <a:graphicData uri="http://schemas.openxmlformats.org/drawingml/2006/table">
            <a:tbl>
              <a:tblPr/>
              <a:tblGrid>
                <a:gridCol w="3134369">
                  <a:extLst>
                    <a:ext uri="{9D8B030D-6E8A-4147-A177-3AD203B41FA5}">
                      <a16:colId xmlns:a16="http://schemas.microsoft.com/office/drawing/2014/main" val="1608532930"/>
                    </a:ext>
                  </a:extLst>
                </a:gridCol>
                <a:gridCol w="3134369">
                  <a:extLst>
                    <a:ext uri="{9D8B030D-6E8A-4147-A177-3AD203B41FA5}">
                      <a16:colId xmlns:a16="http://schemas.microsoft.com/office/drawing/2014/main" val="3822533319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Kvietiniai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makaronai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5023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Pilno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grūdo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makaronai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7225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Pilno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grūdo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duona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53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6912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Braškių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džemas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0702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Saldus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kukurūzas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5190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Virta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kolokazija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53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0337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Udon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makaronai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55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6408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Daržovių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sriuba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2995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Nenugriebtas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pienas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50707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 err="1">
                          <a:effectLst/>
                        </a:rPr>
                        <a:t>Vaisių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en-GB" sz="1300" b="0" dirty="0" err="1">
                          <a:effectLst/>
                        </a:rPr>
                        <a:t>jogurtas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41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30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B73E-A106-F161-CD1F-AA14AFD0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Maisto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produktai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vidutiniu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GI (56–69)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5FBE-0F46-AE61-9C64-25C005DA4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948BD-78C3-1744-AA4D-E9511B888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D75A4-6521-1D1E-CF5E-CAD497FA9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51961"/>
              </p:ext>
            </p:extLst>
          </p:nvPr>
        </p:nvGraphicFramePr>
        <p:xfrm>
          <a:off x="1259632" y="1419622"/>
          <a:ext cx="6048672" cy="3456388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309351473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424342945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 err="1">
                          <a:effectLst/>
                        </a:rPr>
                        <a:t>Virti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rudieji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ryžiai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68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6962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Kuskusas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65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2317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 err="1">
                          <a:effectLst/>
                        </a:rPr>
                        <a:t>Prancūziškos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bulvytės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63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2726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 err="1">
                          <a:effectLst/>
                        </a:rPr>
                        <a:t>Sorų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košė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67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19782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Miusli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57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7990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Ananasas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6219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Spragėsiai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65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197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Bulvių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traškučiai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56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87687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Virtas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moliūgas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64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6783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Ne </a:t>
                      </a:r>
                      <a:r>
                        <a:rPr lang="en-GB" sz="1000" b="0" dirty="0" err="1">
                          <a:effectLst/>
                        </a:rPr>
                        <a:t>dietiniai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vaisvandeniai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6665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Virta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saldi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bulvė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63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71771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en-GB" sz="1000" b="0" dirty="0" err="1">
                          <a:effectLst/>
                        </a:rPr>
                        <a:t>Kvietinių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dirbsnių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sausainiai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69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6972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 err="1">
                          <a:effectLst/>
                        </a:rPr>
                        <a:t>Kvietinis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paplotėlis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62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6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80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FBB3-F5A1-C4CF-FF57-F7105F4E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Maistas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dideliu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 GI (70–100)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89E40-286B-CCB1-EDD0-3E0F1BBC6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71EF0-9FFD-F84F-7B99-277FC828C1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BEB797-EE5B-6071-7432-5165594A5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64177"/>
              </p:ext>
            </p:extLst>
          </p:nvPr>
        </p:nvGraphicFramePr>
        <p:xfrm>
          <a:off x="1187624" y="1310850"/>
          <a:ext cx="5976664" cy="3451548"/>
        </p:xfrm>
        <a:graphic>
          <a:graphicData uri="http://schemas.openxmlformats.org/drawingml/2006/table">
            <a:tbl>
              <a:tblPr/>
              <a:tblGrid>
                <a:gridCol w="2988332">
                  <a:extLst>
                    <a:ext uri="{9D8B030D-6E8A-4147-A177-3AD203B41FA5}">
                      <a16:colId xmlns:a16="http://schemas.microsoft.com/office/drawing/2014/main" val="3465347782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1531920498"/>
                    </a:ext>
                  </a:extLst>
                </a:gridCol>
              </a:tblGrid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lt-LT" sz="1100" b="0" dirty="0">
                          <a:effectLst/>
                        </a:rPr>
                        <a:t>Kukurūzų dribsniai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81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219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Greitai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paruošiami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avižiniai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dribsniai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79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73626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Virta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bulvė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78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10025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Bulvių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košė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97205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Ryžių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pienas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26668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Ryžių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pudingas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78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37172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en-GB" sz="1100" b="0" dirty="0" err="1">
                          <a:effectLst/>
                        </a:rPr>
                        <a:t>Ryžių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trapučiai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84807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lt-LT" sz="1100" b="0" dirty="0">
                          <a:effectLst/>
                        </a:rPr>
                        <a:t>Nerauginta kvietinė duona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70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85170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Arbūzas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76992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 err="1">
                          <a:effectLst/>
                        </a:rPr>
                        <a:t>Virti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baltieji</a:t>
                      </a:r>
                      <a:r>
                        <a:rPr lang="en-GB" sz="1100" b="0" dirty="0">
                          <a:effectLst/>
                        </a:rPr>
                        <a:t> </a:t>
                      </a:r>
                      <a:r>
                        <a:rPr lang="en-GB" sz="1100" b="0" dirty="0" err="1">
                          <a:effectLst/>
                        </a:rPr>
                        <a:t>ryžiai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0848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lt-LT" sz="1100" b="0" dirty="0">
                          <a:effectLst/>
                        </a:rPr>
                        <a:t>Balta duona (kviečių)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58229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lt-LT" sz="1100" b="0" dirty="0">
                          <a:effectLst/>
                        </a:rPr>
                        <a:t>Nemaltų kviečių duona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74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2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24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0672-CBAD-6559-DC67-CE4A80F7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04692-6EA9-0688-9003-518D05560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000" dirty="0"/>
              <a:t>Vartoti labai mažai arba vengti „matomų“ riebalų (sviesto, grietinės, šoninės, aliejų).</a:t>
            </a:r>
          </a:p>
          <a:p>
            <a:r>
              <a:rPr lang="lt-LT" sz="2000" dirty="0"/>
              <a:t>Valgykite įvairią žuvį (rekomenduojama virti garuose). Nepatartina valgyti konservuotų žuvų aliejaus padaže.</a:t>
            </a:r>
          </a:p>
          <a:p>
            <a:r>
              <a:rPr lang="lt-LT" sz="2000" dirty="0"/>
              <a:t>Rinkitės neriebius pieno produktus.</a:t>
            </a:r>
          </a:p>
          <a:p>
            <a:r>
              <a:rPr lang="lt-LT" sz="2000" dirty="0"/>
              <a:t>Valgykite iki 3 porcijų vaisių per dieną. Rinkitės vidutinio dydžio vaisius.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1578-E83E-63BE-6A2E-B169163F7B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387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7602-74F2-5A8A-E0C0-5D5DF71F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86C65-5996-2BF7-FBC4-5ECCEE06F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000" dirty="0"/>
              <a:t>Vandenį, nesaldintą arbatą ir kavą galima gerti neribotai (jei skysčiai neribojami dėl kitų priežasčių). Tačiau vengti sulčių.</a:t>
            </a:r>
          </a:p>
          <a:p>
            <a:r>
              <a:rPr lang="lt-LT" sz="2000" dirty="0"/>
              <a:t>Nevartokite parduotuvėse pirktų saldžių gėrimų, cukraus, saldainių, medaus, sulčių, limonado, saldintų arbatų.</a:t>
            </a:r>
          </a:p>
          <a:p>
            <a:r>
              <a:rPr lang="lt-LT" sz="2000" dirty="0"/>
              <a:t>Ribokite riešutų vartojimą, nes jie turi daug kalorijų.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5197F-24A9-B9A9-FA3E-6B2DEC8461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263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A6B7-1DB0-698B-E513-758F2473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E99A-ECAF-9142-1355-8DB34633D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000" dirty="0"/>
              <a:t>Diabetui skirtuose produktuose gali būti paslėptų riebalų, todėl jie nerekomenduojami.</a:t>
            </a:r>
          </a:p>
          <a:p>
            <a:r>
              <a:rPr lang="lt-LT" sz="2000" dirty="0"/>
              <a:t>Venkite priedų ir padažų (papildomų kalorijų).</a:t>
            </a:r>
          </a:p>
          <a:p>
            <a:r>
              <a:rPr lang="lt-LT" sz="2000" dirty="0"/>
              <a:t>Pagardinkite maistą žolelėmis.</a:t>
            </a:r>
          </a:p>
          <a:p>
            <a:r>
              <a:rPr lang="lt-LT" sz="2000" dirty="0"/>
              <a:t>Sumažinkite druskos kiekį maiste.</a:t>
            </a:r>
          </a:p>
          <a:p>
            <a:r>
              <a:rPr lang="lt-LT" sz="2000" dirty="0"/>
              <a:t>Venkite alkoholinių gėrimų.</a:t>
            </a:r>
          </a:p>
          <a:p>
            <a:r>
              <a:rPr lang="lt-LT" sz="2000"/>
              <a:t>Virkite, troškinkite </a:t>
            </a:r>
            <a:r>
              <a:rPr lang="lt-LT" sz="2000" dirty="0"/>
              <a:t>maistą.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4CDC-91A4-C6F7-5FB5-F1EDE6995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853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Projekto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numeris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lt-LT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Europos Komisijos parama rengiant šį pristatymą neprisiima atsakomybės už turinį, kuris atspindi tik autorių požiūrį ir komisija negali būti laikoma atsakinga už bet kokį jame pateiktos informacijos naudojimą.</a:t>
            </a:r>
            <a:endParaRPr lang="lt-LT"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lt-LT"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lt-LT" sz="2000" dirty="0"/>
              <a:t>Maisto kalorijų kiekis apskaičiuojamas individualiai.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lt-LT" sz="2000" dirty="0"/>
              <a:t>Norint numesti svorio, iš reikalingo kalorijų kiekio reikia atimti 500 kcal.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lt-LT" sz="2000" dirty="0"/>
              <a:t>Per dieną rekomenduojama suvartoti daugiau nei 1200 kcal, nes mažiau nei 1200 kcal dieta gali sutrikdyti organizmo veiklą.</a:t>
            </a: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Kalorijų skaičiavimas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68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4CAE-3F1B-1020-EB27-7D817516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50DE-9A46-447B-6E7F-142BDE37F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000" dirty="0"/>
              <a:t>Paciento svėrimas turėtų būti atliekamas kasdien (bent kartą per savaitę).</a:t>
            </a:r>
          </a:p>
          <a:p>
            <a:r>
              <a:rPr lang="lt-LT" sz="2000" dirty="0"/>
              <a:t>Maistas turi būti sveriamas maisto svarstyklėmis.</a:t>
            </a:r>
          </a:p>
          <a:p>
            <a:r>
              <a:rPr lang="lt-LT" sz="2000" dirty="0"/>
              <a:t>Neviršykite rekomenduojamo kalorijų kiekio (kalorijų skaičiaus).</a:t>
            </a:r>
          </a:p>
          <a:p>
            <a:r>
              <a:rPr lang="lt-LT" sz="2000" dirty="0"/>
              <a:t>Stebėkite, kas sukelia norą valgyti: alkis, emocijos, socialinės aplinkybės. Pabandykite atpažinti šias situacijas.</a:t>
            </a:r>
          </a:p>
          <a:p>
            <a:r>
              <a:rPr lang="lt-LT" sz="2000" dirty="0"/>
              <a:t>Laikykitės nustatyto mitybos plano ir režimo.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344C6-7FF4-FAEC-2C01-87A4E7BBD5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091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6CE1-2975-5AFA-C3EB-083FAEA5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144A9-5418-6D7B-E9AD-A6DFC482E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000" dirty="0"/>
              <a:t>Valgykite tuo pačiu paros metu 5-6 kartus per dieną (3 pagrindiniai valgymai ir 1-2 nedideli nekaloringi užkandžiai).</a:t>
            </a:r>
          </a:p>
          <a:p>
            <a:r>
              <a:rPr lang="lt-LT" sz="2000" dirty="0"/>
              <a:t>Pusryčiai per 3 valandas nuo atsikėlimo, paskutinis valgis ne vėliau kaip 3-4 valandos iki miego.</a:t>
            </a:r>
          </a:p>
          <a:p>
            <a:r>
              <a:rPr lang="lt-LT" sz="2000" dirty="0"/>
              <a:t>Nepraleiskite valgymų, nedarykite ilgesnių nei 3 valandų pertraukų tarp valgymų, kad nebūtumėte alkani.</a:t>
            </a:r>
          </a:p>
          <a:p>
            <a:r>
              <a:rPr lang="lt-LT" sz="2000" dirty="0"/>
              <a:t>Neturėkite papildomų užkandžių tarp suplanuotų valgymų.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9E1A3-7064-397F-BD50-A9186DBAA6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373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B6AC-B09D-FE09-DAA7-4B550234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7D904-03B5-66F2-5E54-E38185702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„Inventorizuokite“ maistą: pasverkite maistą, surašykite, kiek ir ko suvalgoma, kad pacientas žinotų, ką reikia keisti (tai būtų lengviau įvertinti, jei pacientas pildytų mitybos dienoraštį).</a:t>
            </a:r>
          </a:p>
          <a:p>
            <a:r>
              <a:rPr lang="lt-LT" dirty="0"/>
              <a:t>Išmokite skaityti produktų etiketes (maisto sudėtį ir kalorijas).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2FE38-EBBA-1BA6-3A79-E4261FC31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800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75A1-F186-F3E5-28F0-D2B31F59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EE62E-9FFF-6FDC-8BD8-7D16B0139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000" dirty="0"/>
              <a:t>Patartina maistą sverti maisto svarstyklėmis.</a:t>
            </a:r>
          </a:p>
          <a:p>
            <a:r>
              <a:rPr lang="lt-LT" sz="2000" dirty="0"/>
              <a:t>Kadangi sotumo jausmas pajuntamas tik po 30-40 min. nuo valgymo pradžios patartina pradėti nuo baltymų, valgyti lėtai, suvalgius lėkštės turinį, gerti ir laukti. Klausykite savo kūno ir nustokite valgyti, kai tik pajusite sotumą.</a:t>
            </a:r>
          </a:p>
          <a:p>
            <a:r>
              <a:rPr lang="lt-LT" sz="2000" dirty="0"/>
              <a:t>Susmulkinkite maistą, </a:t>
            </a:r>
            <a:r>
              <a:rPr lang="lt-LT" sz="2000" dirty="0" err="1"/>
              <a:t>t.y</a:t>
            </a:r>
            <a:r>
              <a:rPr lang="lt-LT" sz="2000" dirty="0"/>
              <a:t>., supjaustykite mėsą ir duoną mažais gabalėliais – atrodys, kad jūsų lėkštėje yra daugiau maisto ir valgymas užtruks ilgiau, todėl jausitės sotesni.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EC4D3-5D76-506C-520D-1942EEB82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212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33F7-11DB-9909-6F91-DB3E0D76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3B85-FAB0-5FD1-18F8-639A0B86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8277505" cy="2826600"/>
          </a:xfrm>
        </p:spPr>
        <p:txBody>
          <a:bodyPr/>
          <a:lstStyle/>
          <a:p>
            <a:r>
              <a:rPr lang="lt-LT" sz="2000" dirty="0"/>
              <a:t>Jei labai norisi valgyti ir dar ne laikas, galima valgyti nekrakmolingas daržoves (pvz.: agurkų, kopūstų salotos be aliejaus ir kt.). Jų kiekis neribojamas. Daržovės gali būti šviežios arba virtos garuose.</a:t>
            </a:r>
          </a:p>
          <a:p>
            <a:r>
              <a:rPr lang="lt-LT" sz="2000" dirty="0"/>
              <a:t>Valgydami nežiūrėkite televizoriaus, nes tada sunku kontroliuoti suvalgyto maisto kiekį.</a:t>
            </a:r>
          </a:p>
          <a:p>
            <a:r>
              <a:rPr lang="lt-LT" sz="2000" dirty="0"/>
              <a:t>Streso ar blogos nuotaikos nebandykite numalšinti maistu, geriau eikite pasivaikščioti.</a:t>
            </a:r>
          </a:p>
          <a:p>
            <a:r>
              <a:rPr lang="lt-LT" sz="2000" dirty="0"/>
              <a:t>Neikite į parduotuvę alkani, nes padidėja tikimybė nusipirkti nereikalingo maisto.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CED02-1056-8A1C-41BA-01A037510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95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967F-4ED4-7D07-FB7E-84EA2702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E102F-B519-56F6-45FE-C0582D647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000" dirty="0"/>
              <a:t>Vartokite daugiau produktų su žemu </a:t>
            </a:r>
            <a:r>
              <a:rPr lang="lt-LT" sz="2000" dirty="0" err="1"/>
              <a:t>glikemijos</a:t>
            </a:r>
            <a:r>
              <a:rPr lang="lt-LT" sz="2000" dirty="0"/>
              <a:t> indeksu, nes jie įsisavinami lėčiau ir juose yra daugiau skaidulų.</a:t>
            </a:r>
          </a:p>
          <a:p>
            <a:r>
              <a:rPr lang="lt-LT" sz="2000" dirty="0"/>
              <a:t>Sumažinkite krakmolingų produktų (bulvių, duonos gaminių, dribsnių, makaronų) kiekį. Retai valgykite trintą maistą (cepelinus, papločius ir kt.).</a:t>
            </a:r>
          </a:p>
          <a:p>
            <a:r>
              <a:rPr lang="lt-LT" sz="2000" dirty="0"/>
              <a:t>Naudokite tik liesą mėsą: paukštieną be odos, jautieną, veršieną, triušieną, laukinius paukščius ir žvėrieną.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7DDAE-191C-E36A-7AA9-C22B417F9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4780508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986</Words>
  <Application>Microsoft Office PowerPoint</Application>
  <PresentationFormat>On-screen Show (16:9)</PresentationFormat>
  <Paragraphs>184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Merriweather</vt:lpstr>
      <vt:lpstr>Calibri</vt:lpstr>
      <vt:lpstr>Barlow SemiBold</vt:lpstr>
      <vt:lpstr>FS Albert Extra Bold</vt:lpstr>
      <vt:lpstr>Barlow Light</vt:lpstr>
      <vt:lpstr>Caius template</vt:lpstr>
      <vt:lpstr> Mitybos rekomendacijos antsvorio turintiems ir nutukusiems asmenims, sergantiems 2 tipo CD ir kuriems reikia numesti svorio  Autorės: Aelita Bredelytė, Akvilė Lencevičė</vt:lpstr>
      <vt:lpstr>Projekto numeris: 2021-1-RO01- KA220-HED-38B739A3</vt:lpstr>
      <vt:lpstr>Kalorijų skaičiavimas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Įprastų maisto produktų glikemijos indekso lentelė</vt:lpstr>
      <vt:lpstr>Maistas su mažu GI (55 ar mažiau)</vt:lpstr>
      <vt:lpstr>Maistas su mažu GI (55 ar mažiau)</vt:lpstr>
      <vt:lpstr>Maistas su mažu GI (55 ar mažiau)</vt:lpstr>
      <vt:lpstr>Maisto produktai su vidutiniu GI (56–69)</vt:lpstr>
      <vt:lpstr>Maistas su dideliu GI (70–100)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Aelita Skarbaliene</cp:lastModifiedBy>
  <cp:revision>96</cp:revision>
  <dcterms:modified xsi:type="dcterms:W3CDTF">2023-08-22T06:05:51Z</dcterms:modified>
</cp:coreProperties>
</file>