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1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61" r:id="rId4"/>
    <p:sldId id="279" r:id="rId5"/>
    <p:sldId id="280" r:id="rId6"/>
    <p:sldId id="281" r:id="rId7"/>
    <p:sldId id="282" r:id="rId8"/>
    <p:sldId id="283" r:id="rId9"/>
    <p:sldId id="284" r:id="rId10"/>
    <p:sldId id="288" r:id="rId11"/>
    <p:sldId id="289" r:id="rId12"/>
    <p:sldId id="294" r:id="rId13"/>
    <p:sldId id="290" r:id="rId14"/>
    <p:sldId id="291" r:id="rId15"/>
    <p:sldId id="292" r:id="rId16"/>
    <p:sldId id="285" r:id="rId17"/>
    <p:sldId id="286" r:id="rId18"/>
    <p:sldId id="287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Barlow Light" panose="020B0604020202020204" charset="0"/>
      <p:regular r:id="rId25"/>
      <p:italic r:id="rId26"/>
    </p:embeddedFont>
    <p:embeddedFont>
      <p:font typeface="Barlow SemiBold" panose="020B0604020202020204" charset="0"/>
      <p:bold r:id="rId27"/>
    </p:embeddedFont>
    <p:embeddedFont>
      <p:font typeface="Merriweather" panose="020B0604020202020204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p="http://schemas.openxmlformats.org/presentationml/2006/main" xmlns:p188="http://schemas.microsoft.com/office/powerpoint/2018/8/main">
  <p188:author id="{B575A48A-7C33-98ED-DAE2-B30B811D1D55}" name="Merz Lukas" initials="ML" userId="Merz Luka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9AEA8867-561A-43F1-AA35-FFD2E45D988E}">
  <a:tblStyle styleId="{9AEA8867-561A-43F1-AA35-FFD2E45D9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</a:tblStyle>
  <a:tblStyle styleId="{773FD87B-DE17-4FAB-93B8-1F322D3E5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6" d="100"/>
          <a:sy n="156" d="100"/>
        </p:scale>
        <p:origin x="-324" y="3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gs" Target="tags/tag1.xml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moderncomment1.xml><?xml version="1.0" encoding="utf-8"?>
<p188:cmLst xmlns:pc="http://schemas.microsoft.com/office/powerpoint/2013/main/command" xmlns:ac="http://schemas.microsoft.com/office/drawing/2013/main/command"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="http://schemas.openxmlformats.org/presentationml/2006/main" xmlns:p188="http://schemas.microsoft.com/office/powerpoint/2018/8/main">
  <p188:cm id="{A5DE18B7-C33B-4371-BA29-A4711E469B30}" authorId="{B575A48A-7C33-98ED-DAE2-B30B811D1D55}" created="2023-05-04T19:22:40.2470000">
    <ac:deMkLst>
      <pc:docMk/>
      <pc:sldMk cId="3803034076" sldId="284"/>
      <ac:spMk id="3"/>
    </ac:deMkLst>
    <p188:pos x="0" y="0"/>
    <p188:txBody>
      <a:bodyPr/>
      <a:lstStyle/>
      <a:p>
        <a:r>
          <a:rPr/>
          <a:t>We suggest including also glycemic load and list examples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ct val="0"/>
              </a:spcBef>
              <a:spcAft>
                <a:spcPct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ct val="0"/>
              </a:spcBef>
              <a:spcAft>
                <a:spcPct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331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41403" y="3124853"/>
            <a:ext cx="8801751" cy="2018725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0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1pPr>
            <a:lvl2pPr lvl="1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2pPr>
            <a:lvl3pPr lvl="2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3pPr>
            <a:lvl4pPr lvl="3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4pPr>
            <a:lvl5pPr lvl="4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5pPr>
            <a:lvl6pPr lvl="5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6pPr>
            <a:lvl7pPr lvl="6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7pPr>
            <a:lvl8pPr lvl="7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8pPr>
            <a:lvl9pPr lvl="8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32866"/>
            <a:ext cx="1164637" cy="65510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ct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ct val="0"/>
              </a:spcBef>
              <a:spcAft>
                <a:spcPct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ct val="0"/>
              </a:spcBef>
              <a:spcAft>
                <a:spcPct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ct val="0"/>
              </a:spcBef>
              <a:spcAft>
                <a:spcPct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ct val="0"/>
              </a:spcBef>
              <a:spcAft>
                <a:spcPct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ct val="0"/>
              </a:spcBef>
              <a:spcAft>
                <a:spcPct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ct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ct val="0"/>
              </a:spcBef>
              <a:spcAft>
                <a:spcPct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ct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ct val="0"/>
              </a:spcBef>
              <a:spcAft>
                <a:spcPct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ct val="0"/>
              </a:spcBef>
              <a:spcAft>
                <a:spcPct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ct val="0"/>
              </a:spcBef>
              <a:spcAft>
                <a:spcPct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ct val="0"/>
              </a:spcBef>
              <a:spcAft>
                <a:spcPct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539552" y="3219822"/>
            <a:ext cx="6480720" cy="13681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" sz="2000" dirty="0">
                <a:solidFill>
                  <a:schemeClr val="accent1"/>
                </a:solidFill>
              </a:rPr>
              <a:t/>
            </a:r>
            <a:br>
              <a:rPr lang="en" sz="2000" dirty="0">
                <a:solidFill>
                  <a:schemeClr val="accent1"/>
                </a:solidFill>
              </a:rPr>
            </a:br>
            <a:r>
              <a:rPr lang="en-GB" sz="2000" dirty="0" err="1" smtClean="0"/>
              <a:t>Raccomandazioni</a:t>
            </a:r>
            <a:r>
              <a:rPr lang="en-GB" sz="2000" dirty="0" smtClean="0"/>
              <a:t> </a:t>
            </a:r>
            <a:r>
              <a:rPr lang="en-GB" sz="2000" dirty="0" err="1" smtClean="0"/>
              <a:t>Dietetiche</a:t>
            </a:r>
            <a:r>
              <a:rPr lang="en-GB" sz="2000" dirty="0" smtClean="0"/>
              <a:t> Per </a:t>
            </a:r>
            <a:r>
              <a:rPr lang="en-GB" sz="2000" dirty="0" err="1" smtClean="0"/>
              <a:t>Soggetti</a:t>
            </a:r>
            <a:r>
              <a:rPr lang="en-GB" sz="2000" dirty="0" smtClean="0"/>
              <a:t> </a:t>
            </a:r>
            <a:r>
              <a:rPr lang="en-GB" sz="2000" dirty="0" err="1" smtClean="0"/>
              <a:t>Sovrappeso</a:t>
            </a:r>
            <a:r>
              <a:rPr lang="en-GB" sz="2000" dirty="0" smtClean="0"/>
              <a:t> E </a:t>
            </a:r>
            <a:r>
              <a:rPr lang="en-GB" sz="2000" dirty="0" err="1" smtClean="0"/>
              <a:t>Obesi</a:t>
            </a:r>
            <a:r>
              <a:rPr lang="en-GB" sz="2000" dirty="0" smtClean="0"/>
              <a:t> Con CD Di </a:t>
            </a:r>
            <a:r>
              <a:rPr lang="en-GB" sz="2000" dirty="0" err="1" smtClean="0"/>
              <a:t>Tipo</a:t>
            </a:r>
            <a:r>
              <a:rPr lang="en-GB" sz="2000" dirty="0" smtClean="0"/>
              <a:t> 2 </a:t>
            </a:r>
            <a:r>
              <a:rPr lang="en-GB" sz="2000" dirty="0" err="1" smtClean="0"/>
              <a:t>Che</a:t>
            </a:r>
            <a:r>
              <a:rPr lang="en-GB" sz="2000" dirty="0" smtClean="0"/>
              <a:t> </a:t>
            </a:r>
            <a:r>
              <a:rPr lang="en-GB" sz="2000" dirty="0" err="1" smtClean="0"/>
              <a:t>Necessitano</a:t>
            </a:r>
            <a:r>
              <a:rPr lang="en-GB" sz="2000" dirty="0" smtClean="0"/>
              <a:t> Di Perdita Di Peso</a:t>
            </a:r>
            <a:r>
              <a:rPr lang="lt-LT" sz="2000" dirty="0"/>
              <a:t/>
            </a:r>
            <a:br>
              <a:rPr lang="lt-LT" sz="2000" dirty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/>
              <a:t>Autori</a:t>
            </a:r>
            <a:r>
              <a:rPr lang="lt-LT" sz="2000" dirty="0"/>
              <a:t>: Aelita Skarbaliene, Akvile Sendriute</a:t>
            </a:r>
            <a:endParaRPr sz="2000" dirty="0"/>
          </a:p>
        </p:txBody>
      </p:sp>
      <p:sp>
        <p:nvSpPr>
          <p:cNvPr id="3" name="Rectangle 2"/>
          <p:cNvSpPr/>
          <p:nvPr/>
        </p:nvSpPr>
        <p:spPr>
          <a:xfrm>
            <a:off x="683569" y="908015"/>
            <a:ext cx="7644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000" b="1">
                <a:solidFill>
                  <a:schemeClr val="accent2"/>
                </a:solidFill>
              </a:rPr>
              <a:t>Connected 4 Health</a:t>
            </a:r>
            <a:endParaRPr lang="it-IT" sz="600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D65D6A2-B185-4780-3FC4-47867DAD2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>
                <a:solidFill>
                  <a:schemeClr val="bg1"/>
                </a:solidFill>
                <a:effectLst/>
                <a:latin typeface="FS Albert Extra Bold"/>
              </a:rPr>
              <a:t>Tabella dell'indice glicemico per gli alimenti più comuni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2DE13C8-1A35-BE8F-046D-73923635E4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spcBef>
                <a:spcPts val="1000"/>
              </a:spcBef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valori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dell'IG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possono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suddivisi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fasce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Un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alimento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con un IG basso è un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alimento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aumenta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glicemia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quanto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alimento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con un IG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medio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o alto.1</a:t>
            </a:r>
          </a:p>
          <a:p>
            <a:pPr fontAlgn="base">
              <a:spcBef>
                <a:spcPts val="1000"/>
              </a:spcBef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Basso IG: 55 o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meno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ts val="1000"/>
              </a:spcBef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IG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medio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: da 56 a 69</a:t>
            </a:r>
          </a:p>
          <a:p>
            <a:pPr fontAlgn="base">
              <a:spcBef>
                <a:spcPts val="1000"/>
              </a:spcBef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IG alto: da 70 a 100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76CC762-BF7F-4555-C5E6-88A74EDE01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0287049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981A5A6-9E5F-2882-9D44-64DE2E96F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Alimenti a basso IG (55 o meno)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1A827DB-96EB-0964-27B1-45FAE367DB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39A2B23-76AA-BA43-B877-7BF7E48B73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AD13822-C7D0-439A-1801-792322E8DE23}"/>
              </a:ext>
            </a:extLst>
          </p:cNvPr>
          <p:cNvGraphicFramePr>
            <a:graphicFrameLocks noGrp="1"/>
          </p:cNvGraphicFramePr>
          <p:nvPr/>
        </p:nvGraphicFramePr>
        <p:xfrm>
          <a:off x="858987" y="1703944"/>
          <a:ext cx="6268738" cy="2829400"/>
        </p:xfrm>
        <a:graphic>
          <a:graphicData uri="http://schemas.openxmlformats.org/drawingml/2006/table">
            <a:tbl>
              <a:tblPr/>
              <a:tblGrid>
                <a:gridCol w="3134369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02588470"/>
                    </a:ext>
                  </a:extLst>
                </a:gridCol>
                <a:gridCol w="3134369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543240727"/>
                    </a:ext>
                  </a:extLst>
                </a:gridCol>
              </a:tblGrid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Mela</a:t>
                      </a: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36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639606156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Succo di mela</a:t>
                      </a: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41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886818227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Banana</a:t>
                      </a: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51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809614283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Orzo</a:t>
                      </a: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28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070096869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Carote, bollite</a:t>
                      </a: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39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616973236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Chapatti</a:t>
                      </a: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52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4171880682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Ceci</a:t>
                      </a: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28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112310135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Cioccolato</a:t>
                      </a: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40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535370713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Date</a:t>
                      </a: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42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433589612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Gelato</a:t>
                      </a: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51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923853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72879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6AA0D18-94E6-9341-F2DC-E5C13AB92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Alimenti a basso IG (55 o meno)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463A50D-188F-C0EC-684A-175664B32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F6EBE70-E19B-2281-5334-8E43DD4154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F395937-DDE5-FEE2-2169-AE9ABAA8C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615887"/>
              </p:ext>
            </p:extLst>
          </p:nvPr>
        </p:nvGraphicFramePr>
        <p:xfrm>
          <a:off x="899592" y="1491630"/>
          <a:ext cx="5705740" cy="3056964"/>
        </p:xfrm>
        <a:graphic>
          <a:graphicData uri="http://schemas.openxmlformats.org/drawingml/2006/table">
            <a:tbl>
              <a:tblPr/>
              <a:tblGrid>
                <a:gridCol w="2852870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545376725"/>
                    </a:ext>
                  </a:extLst>
                </a:gridCol>
                <a:gridCol w="2852870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903094817"/>
                    </a:ext>
                  </a:extLst>
                </a:gridCol>
              </a:tblGrid>
              <a:tr h="254747"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Fagioli renali</a:t>
                      </a: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24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425636107"/>
                  </a:ext>
                </a:extLst>
              </a:tr>
              <a:tr h="254747"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Lenticchie</a:t>
                      </a: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32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163871554"/>
                  </a:ext>
                </a:extLst>
              </a:tr>
              <a:tr h="254747"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Mango</a:t>
                      </a: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51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082558444"/>
                  </a:ext>
                </a:extLst>
              </a:tr>
              <a:tr h="254747"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Arancione</a:t>
                      </a: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43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705254121"/>
                  </a:ext>
                </a:extLst>
              </a:tr>
              <a:tr h="254747"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Succo d'arancia</a:t>
                      </a: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50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90653757"/>
                  </a:ext>
                </a:extLst>
              </a:tr>
              <a:tr h="254747"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Pesche in scatola</a:t>
                      </a: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43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543768470"/>
                  </a:ext>
                </a:extLst>
              </a:tr>
              <a:tr h="254747"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Piantaggine</a:t>
                      </a: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55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315721359"/>
                  </a:ext>
                </a:extLst>
              </a:tr>
              <a:tr h="254747"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Tagliatelle di riso</a:t>
                      </a: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53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169063937"/>
                  </a:ext>
                </a:extLst>
              </a:tr>
              <a:tr h="254747"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Avena in rotoli</a:t>
                      </a: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55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637688708"/>
                  </a:ext>
                </a:extLst>
              </a:tr>
              <a:tr h="254747"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Latte scremato</a:t>
                      </a: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37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620158622"/>
                  </a:ext>
                </a:extLst>
              </a:tr>
              <a:tr h="254747"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Fagioli di soia</a:t>
                      </a: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16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304869944"/>
                  </a:ext>
                </a:extLst>
              </a:tr>
              <a:tr h="254747"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Latte di soia</a:t>
                      </a: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34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774236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49043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E2DCC11-9589-0A03-3689-732E790C2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Alimenti a basso IG (55 o meno)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F0E17F6-0617-5C52-2CE7-3B682C5AFE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4CDFC7D-568A-4015-8D3C-0E5D441742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E5DE4AA-E9E2-3F59-9948-CD5004DA3D13}"/>
              </a:ext>
            </a:extLst>
          </p:cNvPr>
          <p:cNvGraphicFramePr>
            <a:graphicFrameLocks noGrp="1"/>
          </p:cNvGraphicFramePr>
          <p:nvPr/>
        </p:nvGraphicFramePr>
        <p:xfrm>
          <a:off x="858987" y="1703944"/>
          <a:ext cx="6268738" cy="2829400"/>
        </p:xfrm>
        <a:graphic>
          <a:graphicData uri="http://schemas.openxmlformats.org/drawingml/2006/table">
            <a:tbl>
              <a:tblPr/>
              <a:tblGrid>
                <a:gridCol w="3134369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608532930"/>
                    </a:ext>
                  </a:extLst>
                </a:gridCol>
                <a:gridCol w="3134369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822533319"/>
                    </a:ext>
                  </a:extLst>
                </a:gridCol>
              </a:tblGrid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Spaghetti, bianchi</a:t>
                      </a: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49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804650233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Spaghetti integrali</a:t>
                      </a: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48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835172254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Specialità di pane ai cereali</a:t>
                      </a: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53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138869129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Marmellata di fragole</a:t>
                      </a: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49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606207025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Mais dolce</a:t>
                      </a: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52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579751904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Taro, bollito</a:t>
                      </a: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53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624903379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Tagliatelle Udon</a:t>
                      </a: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55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449164084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Zuppa di verdure</a:t>
                      </a: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48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4228629955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Latte intero</a:t>
                      </a: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39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877750707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Yogurt, frutta</a:t>
                      </a:r>
                    </a:p>
                  </a:txBody>
                  <a:tcPr marL="84820" marR="84820" marT="42410" marB="42410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300" b="0">
                          <a:effectLst/>
                        </a:rPr>
                        <a:t> 41</a:t>
                      </a:r>
                    </a:p>
                  </a:txBody>
                  <a:tcPr marL="84820" marR="84820" marT="42410" marB="42410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249218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42129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2C3B73E-A106-F161-CD1F-AA14AFD09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Alimenti a medio IG (da 56 a 69)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1675FBE-0F46-AE61-9C64-25C005DA45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40948BD-78C3-1744-AA4D-E9511B8883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07D75A4-6521-1D1E-CF5E-CAD497FA9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464646"/>
              </p:ext>
            </p:extLst>
          </p:nvPr>
        </p:nvGraphicFramePr>
        <p:xfrm>
          <a:off x="1259632" y="1419622"/>
          <a:ext cx="6048672" cy="3456388"/>
        </p:xfrm>
        <a:graphic>
          <a:graphicData uri="http://schemas.openxmlformats.org/drawingml/2006/table">
            <a:tbl>
              <a:tblPr/>
              <a:tblGrid>
                <a:gridCol w="3024336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093514739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424342945"/>
                    </a:ext>
                  </a:extLst>
                </a:gridCol>
              </a:tblGrid>
              <a:tr h="265876"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Riso integrale, bollito</a:t>
                      </a:r>
                    </a:p>
                  </a:txBody>
                  <a:tcPr marL="65246" marR="65246" marT="32623" marB="32623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 68</a:t>
                      </a:r>
                    </a:p>
                  </a:txBody>
                  <a:tcPr marL="65246" marR="65246" marT="32623" marB="32623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041869628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 Couscous</a:t>
                      </a:r>
                    </a:p>
                  </a:txBody>
                  <a:tcPr marL="65246" marR="65246" marT="32623" marB="32623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 65</a:t>
                      </a:r>
                    </a:p>
                  </a:txBody>
                  <a:tcPr marL="65246" marR="65246" marT="32623" marB="32623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574223178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 Patate fritte</a:t>
                      </a:r>
                    </a:p>
                  </a:txBody>
                  <a:tcPr marL="65246" marR="65246" marT="32623" marB="32623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 63</a:t>
                      </a:r>
                    </a:p>
                  </a:txBody>
                  <a:tcPr marL="65246" marR="65246" marT="32623" marB="32623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269627263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 Porridge di miglio</a:t>
                      </a:r>
                    </a:p>
                  </a:txBody>
                  <a:tcPr marL="65246" marR="65246" marT="32623" marB="32623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 67</a:t>
                      </a:r>
                    </a:p>
                  </a:txBody>
                  <a:tcPr marL="65246" marR="65246" marT="32623" marB="32623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509219782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 Muesli</a:t>
                      </a:r>
                    </a:p>
                  </a:txBody>
                  <a:tcPr marL="65246" marR="65246" marT="32623" marB="32623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 57</a:t>
                      </a:r>
                    </a:p>
                  </a:txBody>
                  <a:tcPr marL="65246" marR="65246" marT="32623" marB="32623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448479905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 Ananas </a:t>
                      </a:r>
                    </a:p>
                  </a:txBody>
                  <a:tcPr marL="65246" marR="65246" marT="32623" marB="32623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 59</a:t>
                      </a:r>
                    </a:p>
                  </a:txBody>
                  <a:tcPr marL="65246" marR="65246" marT="32623" marB="32623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88346219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 Popcorn</a:t>
                      </a:r>
                    </a:p>
                  </a:txBody>
                  <a:tcPr marL="65246" marR="65246" marT="32623" marB="32623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 65</a:t>
                      </a:r>
                    </a:p>
                  </a:txBody>
                  <a:tcPr marL="65246" marR="65246" marT="32623" marB="32623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15511973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 Patatine fritte</a:t>
                      </a:r>
                    </a:p>
                  </a:txBody>
                  <a:tcPr marL="65246" marR="65246" marT="32623" marB="32623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 56</a:t>
                      </a:r>
                    </a:p>
                  </a:txBody>
                  <a:tcPr marL="65246" marR="65246" marT="32623" marB="32623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372887687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 Zucca, bollita</a:t>
                      </a:r>
                    </a:p>
                  </a:txBody>
                  <a:tcPr marL="65246" marR="65246" marT="32623" marB="32623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 64</a:t>
                      </a:r>
                    </a:p>
                  </a:txBody>
                  <a:tcPr marL="65246" marR="65246" marT="32623" marB="32623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369967836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 Soda, non dietetica</a:t>
                      </a:r>
                    </a:p>
                  </a:txBody>
                  <a:tcPr marL="65246" marR="65246" marT="32623" marB="32623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 59</a:t>
                      </a:r>
                    </a:p>
                  </a:txBody>
                  <a:tcPr marL="65246" marR="65246" marT="32623" marB="32623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387466658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 Patata dolce, bollita</a:t>
                      </a:r>
                    </a:p>
                  </a:txBody>
                  <a:tcPr marL="65246" marR="65246" marT="32623" marB="32623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 63</a:t>
                      </a:r>
                    </a:p>
                  </a:txBody>
                  <a:tcPr marL="65246" marR="65246" marT="32623" marB="32623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617071771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 Biscotti di grano in fiocchi di cereali</a:t>
                      </a:r>
                    </a:p>
                  </a:txBody>
                  <a:tcPr marL="65246" marR="65246" marT="32623" marB="32623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 69</a:t>
                      </a:r>
                    </a:p>
                  </a:txBody>
                  <a:tcPr marL="65246" marR="65246" marT="32623" marB="32623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985269725"/>
                  </a:ext>
                </a:extLst>
              </a:tr>
              <a:tr h="265876"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Roti di grano</a:t>
                      </a:r>
                    </a:p>
                  </a:txBody>
                  <a:tcPr marL="65246" marR="65246" marT="32623" marB="32623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000" b="0">
                          <a:effectLst/>
                        </a:rPr>
                        <a:t>62</a:t>
                      </a:r>
                    </a:p>
                  </a:txBody>
                  <a:tcPr marL="65246" marR="65246" marT="32623" marB="32623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540969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74633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0D0FBB3-F5A1-C4CF-FF57-F7105F4ED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Alimenti ad alto IG (da 70 a 100)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E089E40-286B-CCB1-EDD0-3E0F1BBC61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B471EF0-9FFD-F84F-7B99-277FC828C1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3BEB797-EE5B-6071-7432-5165594A5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739336"/>
              </p:ext>
            </p:extLst>
          </p:nvPr>
        </p:nvGraphicFramePr>
        <p:xfrm>
          <a:off x="1187624" y="1310850"/>
          <a:ext cx="5976664" cy="3451548"/>
        </p:xfrm>
        <a:graphic>
          <a:graphicData uri="http://schemas.openxmlformats.org/drawingml/2006/table">
            <a:tbl>
              <a:tblPr/>
              <a:tblGrid>
                <a:gridCol w="2988332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465347782"/>
                    </a:ext>
                  </a:extLst>
                </a:gridCol>
                <a:gridCol w="2988332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531920498"/>
                    </a:ext>
                  </a:extLst>
                </a:gridCol>
              </a:tblGrid>
              <a:tr h="287629"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Cornflakes</a:t>
                      </a: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81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41691219"/>
                  </a:ext>
                </a:extLst>
              </a:tr>
              <a:tr h="287629"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Farina d'avena istantanea</a:t>
                      </a: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79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418673626"/>
                  </a:ext>
                </a:extLst>
              </a:tr>
              <a:tr h="287629"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Patata, bollita</a:t>
                      </a: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78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972710025"/>
                  </a:ext>
                </a:extLst>
              </a:tr>
              <a:tr h="287629"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Patate, purè istantaneo</a:t>
                      </a: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87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093597205"/>
                  </a:ext>
                </a:extLst>
              </a:tr>
              <a:tr h="287629"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Latte di riso</a:t>
                      </a: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86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679926668"/>
                  </a:ext>
                </a:extLst>
              </a:tr>
              <a:tr h="287629"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Porridge di riso</a:t>
                      </a: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78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273637172"/>
                  </a:ext>
                </a:extLst>
              </a:tr>
              <a:tr h="287629"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Cracker di riso</a:t>
                      </a: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87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4009684807"/>
                  </a:ext>
                </a:extLst>
              </a:tr>
              <a:tr h="287629"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Pane di grano azzimo</a:t>
                      </a: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70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614585170"/>
                  </a:ext>
                </a:extLst>
              </a:tr>
              <a:tr h="287629"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Anguria</a:t>
                      </a: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76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835176992"/>
                  </a:ext>
                </a:extLst>
              </a:tr>
              <a:tr h="287629"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Riso bianco, bollito</a:t>
                      </a: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73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33150848"/>
                  </a:ext>
                </a:extLst>
              </a:tr>
              <a:tr h="287629"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Pane bianco (grano)  </a:t>
                      </a: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75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4087758229"/>
                  </a:ext>
                </a:extLst>
              </a:tr>
              <a:tr h="287629"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Pane integrale</a:t>
                      </a:r>
                    </a:p>
                  </a:txBody>
                  <a:tcPr marL="70683" marR="70683" marT="35342" marB="35342">
                    <a:lnL>
                      <a:noFill/>
                    </a:lnL>
                    <a:lnR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1100" b="0">
                          <a:effectLst/>
                        </a:rPr>
                        <a:t> 74</a:t>
                      </a:r>
                    </a:p>
                  </a:txBody>
                  <a:tcPr marL="70683" marR="70683" marT="35342" marB="35342">
                    <a:lnL w="6350" cap="flat" cmpd="sng" algn="ctr">
                      <a:solidFill>
                        <a:srgbClr val="D3D3D3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699220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45696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2E90672-CBAD-6559-DC67-CE4A80F7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BA04692-6EA9-0688-9003-518D05560A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Usare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pochissimo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evitare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grassi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"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visibili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" (burro, panna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acida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pancetta,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lardo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oli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spcBef>
                <a:spcPts val="1000"/>
              </a:spcBef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Mangiare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varietà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pesci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consiglia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cuocerli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vapore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). Non è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consigliabile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mangiare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pesce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scatola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in salsa di olio.</a:t>
            </a:r>
          </a:p>
          <a:p>
            <a:pPr>
              <a:spcBef>
                <a:spcPts val="1000"/>
              </a:spcBef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Scegliere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prodotti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caseari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a basso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contenuto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grassi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1000"/>
              </a:spcBef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Mangiate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fino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a 3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porzioni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frutta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giorno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Scegliere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frutti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media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grandezza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3DD1578-E83E-63BE-6A2E-B169163F7B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0446388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1CB7602-74F2-5A8A-E0C0-5D5DF71F1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4086C65-5996-2BF7-FBC4-5ECCEE06F8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Acqua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tè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zuccherato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caffè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possono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bevuti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senza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limiti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(se 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liquidi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limitati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altri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motivi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). Non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devono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succhi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frutta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1000"/>
              </a:spcBef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Non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consumare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dolci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zucchero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caramelle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miele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succhi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frutta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limonate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tè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zuccherati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acquistati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negozi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(ad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Nestea).</a:t>
            </a:r>
          </a:p>
          <a:p>
            <a:pPr>
              <a:spcBef>
                <a:spcPts val="1000"/>
              </a:spcBef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Limitare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consumo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frutta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guscio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in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quanto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molto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calorica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1C5197F-24A9-B9A9-FA3E-6B2DEC8461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680215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0C9A6B7-1DB0-698B-E513-758F2473A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F81E99A-ECAF-9142-1355-8DB34633D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prodotti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diabetici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possono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contenere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grassi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nascosti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quindi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sconsigliati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1000"/>
              </a:spcBef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Evitate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condimenti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le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salse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contengono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calorie).</a:t>
            </a:r>
          </a:p>
          <a:p>
            <a:pPr>
              <a:spcBef>
                <a:spcPts val="1000"/>
              </a:spcBef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Insaporire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cibi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con le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erbe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1000"/>
              </a:spcBef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Ridurre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quantità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sale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negli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alimenti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1000"/>
              </a:spcBef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Evitare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bevande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alcoliche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1000"/>
              </a:spcBef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Cucinare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stufare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cibo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60A4CDC-91A4-C6F7-5FB5-F1EDE6995F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8804453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39700" indent="0"/>
            <a:r>
              <a:rPr lang="en-US" sz="2000">
                <a:solidFill>
                  <a:schemeClr val="bg1"/>
                </a:solidFill>
                <a:latin typeface="Barlow SemiBold"/>
                <a:cs typeface="Calibri" panose="020F0502020204030204" pitchFamily="34" charset="0"/>
              </a:rPr>
              <a:t>Numero di progetto: 2021-1-RO01- KA220-HED-38B739A3</a:t>
            </a:r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2"/>
          </p:nvPr>
        </p:nvSpPr>
        <p:spPr>
          <a:xfrm>
            <a:off x="362794" y="2787774"/>
            <a:ext cx="4968552" cy="12241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39700" indent="0" algn="ctr">
              <a:buNone/>
            </a:pPr>
            <a:r>
              <a:rPr lang="en-US" sz="1400">
                <a:solidFill>
                  <a:schemeClr val="tx1"/>
                </a:solidFill>
                <a:latin typeface="Barlow SemiBold"/>
                <a:cs typeface="Calibri" panose="020F0502020204030204" pitchFamily="34" charset="0"/>
              </a:rPr>
              <a:t>Il sostegno della Commissione europea alla realizzazione di questa presentazione non costituisce un'approvazione dei contenuti, che riflettono esclusivamente il punto di vista degli autori, e la Commissione non può essere ritenuta responsabile dell'uso che può essere fatto delle informazioni in essa contenute.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400">
              <a:solidFill>
                <a:schemeClr val="accent2"/>
              </a:solidFill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168" name="Google Shape;168;p14"/>
          <p:cNvGrpSpPr/>
          <p:nvPr/>
        </p:nvGrpSpPr>
        <p:grpSpPr>
          <a:xfrm>
            <a:off x="8391681" y="301593"/>
            <a:ext cx="450753" cy="450708"/>
            <a:chOff x="3277794" y="2969995"/>
            <a:chExt cx="457200" cy="457200"/>
          </a:xfrm>
        </p:grpSpPr>
        <p:sp>
          <p:nvSpPr>
            <p:cNvPr id="169" name="Google Shape;169;p14"/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1923678"/>
            <a:ext cx="319663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7654"/>
            <a:ext cx="4759052" cy="100260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contenuto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calorico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degli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alimenti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viene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calcolato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individualmente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Per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perdere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peso, è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necessario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sottrarre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500 kcal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dall'apporto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calorico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richiesto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SzPts val="2400"/>
              <a:buChar char="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Si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raccomanda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consumare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di 1200 kcal al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giorno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perché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dieta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meno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di 1200 kcal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può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disturbare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funzionamento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dell'organismo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err="1"/>
              <a:t>Calcolo delle calorie</a:t>
            </a:r>
            <a:endParaRPr lang="it-IT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6964CAE-3F1B-1020-EB27-7D8175166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D2A50DE-9A46-447B-6E7F-142BDE37F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560" y="1635646"/>
            <a:ext cx="6757800" cy="28266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pesatura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deve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effettuata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quotidianamente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almeno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volta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alla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settimana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spcBef>
                <a:spcPts val="1000"/>
              </a:spcBef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Gli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alimenti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devono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pesati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bilancia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alimenti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1000"/>
              </a:spcBef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Non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superare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l'apporto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calorico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raccomandato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numero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calorie).</a:t>
            </a:r>
          </a:p>
          <a:p>
            <a:pPr>
              <a:spcBef>
                <a:spcPts val="1000"/>
              </a:spcBef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Osservate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cosa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scatena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desiderio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mangiare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: fame,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emozioni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circostanze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sociali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Cercate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riconoscere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queste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situazioni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1000"/>
              </a:spcBef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Seguire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piano 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regime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nutrizionale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stabilito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91344C6-7FF4-FAEC-2C01-87A4E7BBD5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9650656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AD06CE1-2975-5AFA-C3EB-083FAEA52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4D144A9-5418-6D7B-E9AD-A6DFC482E5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Mangiare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alla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stessa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ora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giorno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5-6 volte al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giorno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(3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pasti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principali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1-2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piccoli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spuntini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ipocalorici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spcBef>
                <a:spcPts val="1000"/>
              </a:spcBef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Colazione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entro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3 ore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dall'alzata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ultimo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pasto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oltre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le 3-4 ore prima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dormire</a:t>
            </a:r>
            <a:r>
              <a:rPr lang="lt-LT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000"/>
              </a:spcBef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Non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saltare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pasti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non fare pause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3 ore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pasto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l'altro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per non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avere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fame.</a:t>
            </a:r>
          </a:p>
          <a:p>
            <a:pPr>
              <a:spcBef>
                <a:spcPts val="1000"/>
              </a:spcBef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Non fate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altri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spuntini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pasti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previsti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C89E1A3-7064-397F-BD50-A9186DBAA6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6321073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08FB6AC-B09D-FE09-DAA7-4B550234F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417D904-03B5-66F2-5E54-E38185702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"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Inventariare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"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1800" dirty="0">
                <a:latin typeface="Calibri" panose="020F0502020204030204" pitchFamily="34" charset="0"/>
                <a:cs typeface="Calibri" panose="020F0502020204030204" pitchFamily="34" charset="0"/>
              </a:rPr>
              <a:t>cibo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pesare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cibo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scrivere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quanto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cosa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mangia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in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modo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paziente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sappia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cosa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deve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cambiato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questo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potrebbe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valutato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facilmente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paziente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1800" dirty="0">
                <a:latin typeface="Calibri" panose="020F0502020204030204" pitchFamily="34" charset="0"/>
                <a:cs typeface="Calibri" panose="020F0502020204030204" pitchFamily="34" charset="0"/>
              </a:rPr>
              <a:t>compila il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Diario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alimentare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spcBef>
                <a:spcPts val="1000"/>
              </a:spcBef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Imparare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leggere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etichette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prodotti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composizione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degli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alimenti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calorie).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202FE38-EBBA-1BA6-3A79-E4261FC314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7792604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AFC75A1-F186-F3E5-28F0-D2B31F59B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19EE62E-9FFF-6FDC-8BD8-7D16B0139C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È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consigliabile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pesare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gli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alimenti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bilancia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alimenti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1000"/>
              </a:spcBef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Poiché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senso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sazietà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avverte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solo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dopo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30-40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minuti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dall'inizio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pasto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è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consigliabile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iniziare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pasto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con le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proteine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mangiare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lentamente,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dopo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aver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mangiato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contenuto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piatto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bere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aspettare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Ascoltate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vostro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corpo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smettete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mangiare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appena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sentite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sazi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1000"/>
              </a:spcBef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Tritate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cibo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ad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esempio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tagliate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la carne </a:t>
            </a:r>
            <a:r>
              <a:rPr lang="lt-LT" sz="1800" dirty="0">
                <a:latin typeface="Calibri" panose="020F0502020204030204" pitchFamily="34" charset="0"/>
                <a:cs typeface="Calibri" panose="020F0502020204030204" pitchFamily="34" charset="0"/>
              </a:rPr>
              <a:t>e il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pane in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piccoli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pezzi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sembrerà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1800" dirty="0">
                <a:latin typeface="Calibri" panose="020F0502020204030204" pitchFamily="34" charset="0"/>
                <a:cs typeface="Calibri" panose="020F0502020204030204" pitchFamily="34" charset="0"/>
              </a:rPr>
              <a:t>abbiate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cibo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1800" dirty="0">
                <a:latin typeface="Calibri" panose="020F0502020204030204" pitchFamily="34" charset="0"/>
                <a:cs typeface="Calibri" panose="020F0502020204030204" pitchFamily="34" charset="0"/>
              </a:rPr>
              <a:t>nel piatto e ci metterete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tempo 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mangiare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quindi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sentirete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sazi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B6EC4D3-5D76-506C-520D-1942EEB82F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6841204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2D033F7-11DB-9909-6F91-DB3E0D761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1323B85-FAB0-5FD1-18F8-639A0B86F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4" y="1705175"/>
            <a:ext cx="8277505" cy="28266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ha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molta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voglia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mangiare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non è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ancora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momento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farlo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possono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consumare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verdure non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amidacee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(ad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esempio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cetrioli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insalata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cavolo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senza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olio,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ecc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.) La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loro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quantità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è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illimitata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 Le verdure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possono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fresche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cotte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vapore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1000"/>
              </a:spcBef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Non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guardate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la TV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mentre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mangiate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perché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questo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caso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è difficile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controllare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quantità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cibo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consumata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1000"/>
              </a:spcBef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Non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alleviare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lo stress o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cattivo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umore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il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cibo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è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meglio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fare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passeggiata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1000"/>
              </a:spcBef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Non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andate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a fare la </a:t>
            </a:r>
            <a:r>
              <a:rPr lang="lt-LT" sz="1800" dirty="0">
                <a:latin typeface="Calibri" panose="020F0502020204030204" pitchFamily="34" charset="0"/>
                <a:cs typeface="Calibri" panose="020F0502020204030204" pitchFamily="34" charset="0"/>
              </a:rPr>
              <a:t>spesa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affamati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perché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aumenta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probabilità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acquistare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cibo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necessario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5BCED02-1056-8A1C-41BA-01A037510F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9218473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2C9967F-4ED4-7D07-FB7E-84EA2702A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A1E102F-B519-56F6-45FE-C0582D6479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Consumare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prodotti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a basso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indice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glicemico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perché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vengono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assorbiti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lentamente 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contengono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più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fibre.</a:t>
            </a:r>
          </a:p>
          <a:p>
            <a:pPr>
              <a:spcBef>
                <a:spcPts val="1000"/>
              </a:spcBef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Ridurre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quantità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prodotti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amidacei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patate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pane,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cereali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pasta). </a:t>
            </a:r>
            <a:r>
              <a:rPr lang="lt-LT" sz="1800" dirty="0">
                <a:latin typeface="Calibri" panose="020F0502020204030204" pitchFamily="34" charset="0"/>
                <a:cs typeface="Calibri" panose="020F0502020204030204" pitchFamily="34" charset="0"/>
              </a:rPr>
              <a:t>Consumare raramente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alimenti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grattugiati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(zeppelin,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focacce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ecc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.).</a:t>
            </a:r>
          </a:p>
          <a:p>
            <a:pPr>
              <a:spcBef>
                <a:spcPts val="1000"/>
              </a:spcBef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Utilizzare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solo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carni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magre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pollame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senza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pelle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manzo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vitello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coniglio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uccelli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selvatici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selvaggina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0B7DDAE-191C-E36A-7AA9-C22B417F96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03034076"/>
      </p:ext>
    </p:extLst>
  </p:cSld>
  <p:clrMapOvr>
    <a:masterClrMapping/>
  </p:clrMapOvr>
  <p:transition/>
  <p:extLst mod="1">
    <p:ext uri="{6950BFC3-D8DA-4A85-94F7-54DA5524770B}">
      <p188:commentRel xmlns:p188="http://schemas.microsoft.com/office/powerpoint/2018/8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r:id="rId2"/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16"/>
  <p:tag name="AS_OS" val="Unix 5.15.0.1035"/>
  <p:tag name="AS_RELEASE_DATE" val="2022.10.14"/>
  <p:tag name="AS_TITLE" val="Aspose.Slides for .NET5"/>
  <p:tag name="AS_VERSION" val="22.10"/>
</p:tagLst>
</file>

<file path=ppt/theme/theme1.xml><?xml version="1.0" encoding="utf-8"?>
<a:theme xmlns:a="http://schemas.openxmlformats.org/drawingml/2006/main" name="simple-light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2014</TotalTime>
  <Words>904</Words>
  <Application>Microsoft Office PowerPoint</Application>
  <PresentationFormat>On-screen Show (16:9)</PresentationFormat>
  <Paragraphs>183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Barlow Light</vt:lpstr>
      <vt:lpstr>FS Albert Extra Bold</vt:lpstr>
      <vt:lpstr>Barlow SemiBold</vt:lpstr>
      <vt:lpstr>Merriweather</vt:lpstr>
      <vt:lpstr>simple-light</vt:lpstr>
      <vt:lpstr> Raccomandazioni Dietetiche Per Soggetti Sovrappeso E Obesi Con CD Di Tipo 2 Che Necessitano Di Perdita Di Peso  Autori: Aelita Skarbaliene, Akvile Sendriute</vt:lpstr>
      <vt:lpstr>Numero di progetto: 2021-1-RO01- KA220-HED-38B739A3</vt:lpstr>
      <vt:lpstr>Calcolo delle calorie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Tabella dell'indice glicemico per gli alimenti più comuni</vt:lpstr>
      <vt:lpstr>Alimenti a basso IG (55 o meno)</vt:lpstr>
      <vt:lpstr>Alimenti a basso IG (55 o meno)</vt:lpstr>
      <vt:lpstr>Alimenti a basso IG (55 o meno)</vt:lpstr>
      <vt:lpstr>Alimenti a medio IG (da 56 a 69)</vt:lpstr>
      <vt:lpstr>Alimenti ad alto IG (da 70 a 100)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 4 Health A Medical and Humanities-based Approach to Navigating Obesity and Eating Disorders (EDs) in Young People</dc:title>
  <dc:creator>Carlo Rais</dc:creator>
  <cp:keywords>, docId:9DAEB153E05B66B8BEE46AD018476EBD</cp:keywords>
  <cp:lastModifiedBy>andrea.anzanello@outlook.it</cp:lastModifiedBy>
  <cp:revision>92</cp:revision>
  <dcterms:modified xsi:type="dcterms:W3CDTF">2023-05-23T09:58:13Z</dcterms:modified>
</cp:coreProperties>
</file>