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1C_E2ADB1DC.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0"/>
  </p:notesMasterIdLst>
  <p:sldIdLst>
    <p:sldId id="256" r:id="rId2"/>
    <p:sldId id="257" r:id="rId3"/>
    <p:sldId id="261" r:id="rId4"/>
    <p:sldId id="279" r:id="rId5"/>
    <p:sldId id="280" r:id="rId6"/>
    <p:sldId id="281" r:id="rId7"/>
    <p:sldId id="282" r:id="rId8"/>
    <p:sldId id="283" r:id="rId9"/>
    <p:sldId id="284" r:id="rId10"/>
    <p:sldId id="288" r:id="rId11"/>
    <p:sldId id="289" r:id="rId12"/>
    <p:sldId id="294" r:id="rId13"/>
    <p:sldId id="290" r:id="rId14"/>
    <p:sldId id="291" r:id="rId15"/>
    <p:sldId id="292" r:id="rId16"/>
    <p:sldId id="285" r:id="rId17"/>
    <p:sldId id="286" r:id="rId18"/>
    <p:sldId id="287" r:id="rId19"/>
  </p:sldIdLst>
  <p:sldSz cx="9144000" cy="5143500" type="screen16x9"/>
  <p:notesSz cx="6858000" cy="9144000"/>
  <p:embeddedFontLst>
    <p:embeddedFont>
      <p:font typeface="Barlow SemiBold" panose="020B0604020202020204" charset="0"/>
      <p:regular r:id="rId21"/>
      <p:bold r:id="rId22"/>
      <p:italic r:id="rId23"/>
      <p:boldItalic r:id="rId24"/>
    </p:embeddedFont>
    <p:embeddedFont>
      <p:font typeface="Barlow Light"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omments/modernComment_11C_E2ADB1DC.xml><?xml version="1.0" encoding="utf-8"?>
<p188:cmLst xmlns:a="http://schemas.openxmlformats.org/drawingml/2006/main" xmlns:r="http://schemas.openxmlformats.org/officeDocument/2006/relationships" xmlns:p188="http://schemas.microsoft.com/office/powerpoint/2018/8/main">
  <p188:cm id="{A5DE18B7-C33B-4371-BA29-A4711E469B30}" authorId="{B575A48A-7C33-98ED-DAE2-B30B811D1D55}" created="2023-05-04T19:22:40.247">
    <ac:deMkLst xmlns:ac="http://schemas.microsoft.com/office/drawing/2013/main/command">
      <pc:docMk xmlns:pc="http://schemas.microsoft.com/office/powerpoint/2013/main/command"/>
      <pc:sldMk xmlns:pc="http://schemas.microsoft.com/office/powerpoint/2013/main/command" cId="3803034076" sldId="284"/>
      <ac:spMk id="3" creationId="{AA1E102F-B519-56F6-45FE-C0582D6479E0}"/>
    </ac:deMkLst>
    <p188:txBody>
      <a:bodyPr/>
      <a:lstStyle/>
      <a:p>
        <a:r>
          <a:rPr lang="cs-CZ"/>
          <a:t>We suggest including also glycemic load and list examples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264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4233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4890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1C_E2ADB1DC.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147815"/>
            <a:ext cx="6480720" cy="1368152"/>
          </a:xfrm>
          <a:prstGeom prst="rect">
            <a:avLst/>
          </a:prstGeom>
        </p:spPr>
        <p:txBody>
          <a:bodyPr spcFirstLastPara="1" wrap="square" lIns="0" tIns="0" rIns="0" bIns="0" anchor="ctr" anchorCtr="0">
            <a:noAutofit/>
          </a:bodyPr>
          <a:lstStyle/>
          <a:p>
            <a:pPr lvl="0" algn="ctr" rtl="0"/>
            <a:r>
              <a:rPr lang="es" sz="2000" dirty="0">
                <a:solidFill>
                  <a:schemeClr val="accent1"/>
                </a:solidFill>
                <a:latin typeface="+mj-lt"/>
              </a:rPr>
              <a:t/>
            </a:r>
            <a:br>
              <a:rPr lang="es" sz="2000" dirty="0">
                <a:solidFill>
                  <a:schemeClr val="accent1"/>
                </a:solidFill>
                <a:latin typeface="+mj-lt"/>
              </a:rPr>
            </a:br>
            <a:r>
              <a:rPr lang="es" sz="2000" b="0" i="0" u="none" baseline="0" dirty="0">
                <a:latin typeface="+mj-lt"/>
              </a:rPr>
              <a:t>Recomendaciones dietéticas para pacientes con diabetes tipo 2 y obesidad o </a:t>
            </a:r>
            <a:r>
              <a:rPr lang="es" sz="2000" b="0" i="0" u="none" baseline="0" dirty="0" smtClean="0">
                <a:latin typeface="+mj-lt"/>
              </a:rPr>
              <a:t>preobesidad que </a:t>
            </a:r>
            <a:r>
              <a:rPr lang="es" sz="2000" b="0" i="0" u="none" baseline="0" dirty="0">
                <a:latin typeface="+mj-lt"/>
              </a:rPr>
              <a:t>necesitan perder peso</a:t>
            </a:r>
            <a:r>
              <a:rPr lang="es" sz="2000" dirty="0">
                <a:latin typeface="+mj-lt"/>
              </a:rPr>
              <a:t/>
            </a:r>
            <a:br>
              <a:rPr lang="es" sz="2000" dirty="0">
                <a:latin typeface="+mj-lt"/>
              </a:rPr>
            </a:br>
            <a:r>
              <a:rPr lang="es" sz="2000" dirty="0">
                <a:latin typeface="+mj-lt"/>
              </a:rPr>
              <a:t/>
            </a:r>
            <a:br>
              <a:rPr lang="es" sz="2000" dirty="0">
                <a:latin typeface="+mj-lt"/>
              </a:rPr>
            </a:br>
            <a:r>
              <a:rPr lang="es" sz="2000" b="0" i="0" u="none" baseline="0" dirty="0" smtClean="0">
                <a:latin typeface="+mj-lt"/>
              </a:rPr>
              <a:t>Autoría: </a:t>
            </a:r>
            <a:r>
              <a:rPr lang="es" sz="2000" b="0" i="0" u="none" baseline="0" dirty="0">
                <a:latin typeface="+mj-lt"/>
              </a:rPr>
              <a:t>Aelita Skarbaliene, Akvile Sendriute</a:t>
            </a:r>
            <a:endParaRPr sz="2000" dirty="0">
              <a:latin typeface="+mj-lt"/>
            </a:endParaRPr>
          </a:p>
        </p:txBody>
      </p:sp>
      <p:sp>
        <p:nvSpPr>
          <p:cNvPr id="3" name="Rectangle 2"/>
          <p:cNvSpPr/>
          <p:nvPr/>
        </p:nvSpPr>
        <p:spPr>
          <a:xfrm>
            <a:off x="683569" y="980023"/>
            <a:ext cx="7644340" cy="1015663"/>
          </a:xfrm>
          <a:prstGeom prst="rect">
            <a:avLst/>
          </a:prstGeom>
        </p:spPr>
        <p:txBody>
          <a:bodyPr wrap="square">
            <a:spAutoFit/>
          </a:bodyPr>
          <a:lstStyle/>
          <a:p>
            <a:pPr algn="l" rtl="0"/>
            <a:r>
              <a:rPr lang="es" sz="6000" b="1" i="0" u="none" baseline="0">
                <a:solidFill>
                  <a:schemeClr val="accent2"/>
                </a:solidFill>
              </a:rPr>
              <a:t>Connected 4 Health</a:t>
            </a:r>
            <a:endParaRPr lang="e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65D6A2-B185-4780-3FC4-47867DAD2B15}"/>
              </a:ext>
            </a:extLst>
          </p:cNvPr>
          <p:cNvSpPr>
            <a:spLocks noGrp="1"/>
          </p:cNvSpPr>
          <p:nvPr>
            <p:ph type="title"/>
          </p:nvPr>
        </p:nvSpPr>
        <p:spPr/>
        <p:txBody>
          <a:bodyPr/>
          <a:lstStyle/>
          <a:p>
            <a:pPr algn="l" rtl="0"/>
            <a:r>
              <a:rPr lang="es" b="0" i="0" u="none" baseline="0" dirty="0">
                <a:solidFill>
                  <a:schemeClr val="bg1"/>
                </a:solidFill>
                <a:effectLst/>
                <a:latin typeface="+mj-lt"/>
              </a:rPr>
              <a:t>Índice glucémico (IG) de los alimentos más habituales</a:t>
            </a:r>
            <a:endParaRPr lang="es" dirty="0">
              <a:solidFill>
                <a:schemeClr val="bg1"/>
              </a:solidFill>
              <a:latin typeface="+mj-lt"/>
            </a:endParaRPr>
          </a:p>
        </p:txBody>
      </p:sp>
      <p:sp>
        <p:nvSpPr>
          <p:cNvPr id="3" name="Text Placeholder 2">
            <a:extLst>
              <a:ext uri="{FF2B5EF4-FFF2-40B4-BE49-F238E27FC236}">
                <a16:creationId xmlns="" xmlns:a16="http://schemas.microsoft.com/office/drawing/2014/main" id="{C2DE13C8-1A35-BE8F-046D-73923635E476}"/>
              </a:ext>
            </a:extLst>
          </p:cNvPr>
          <p:cNvSpPr>
            <a:spLocks noGrp="1"/>
          </p:cNvSpPr>
          <p:nvPr>
            <p:ph type="body" idx="1"/>
          </p:nvPr>
        </p:nvSpPr>
        <p:spPr/>
        <p:txBody>
          <a:bodyPr/>
          <a:lstStyle/>
          <a:p>
            <a:pPr algn="l" rtl="0" fontAlgn="base"/>
            <a:r>
              <a:rPr lang="es" sz="2000" b="0" i="0" u="none" baseline="0" dirty="0">
                <a:latin typeface="+mn-lt"/>
              </a:rPr>
              <a:t>El índice glucémico (IG) se divide en tres categorías. Los alimentos con un bajo índice glucémico no elevan tanto los niveles de glucosa en sangre como los alimentos con un IG medio o alto.</a:t>
            </a:r>
            <a:r>
              <a:rPr lang="es" sz="2000" b="0" i="0" u="none" baseline="30000" dirty="0">
                <a:latin typeface="+mn-lt"/>
              </a:rPr>
              <a:t>1</a:t>
            </a:r>
          </a:p>
          <a:p>
            <a:pPr algn="l" rtl="0" fontAlgn="base">
              <a:buFont typeface="Arial" panose="020B0604020202020204" pitchFamily="34" charset="0"/>
              <a:buChar char="•"/>
            </a:pPr>
            <a:r>
              <a:rPr lang="es" sz="2000" b="1" i="0" u="none" baseline="0" dirty="0" smtClean="0">
                <a:latin typeface="+mn-lt"/>
              </a:rPr>
              <a:t>IG bajo</a:t>
            </a:r>
            <a:r>
              <a:rPr lang="es" sz="2000" b="0" i="0" u="none" baseline="0" dirty="0">
                <a:latin typeface="+mn-lt"/>
              </a:rPr>
              <a:t>: 55 o menos</a:t>
            </a:r>
          </a:p>
          <a:p>
            <a:pPr algn="l" rtl="0" fontAlgn="base">
              <a:buFont typeface="Arial" panose="020B0604020202020204" pitchFamily="34" charset="0"/>
              <a:buChar char="•"/>
            </a:pPr>
            <a:r>
              <a:rPr lang="es" sz="2000" b="1" i="0" u="none" baseline="0" dirty="0" smtClean="0">
                <a:latin typeface="+mn-lt"/>
              </a:rPr>
              <a:t>IG medio</a:t>
            </a:r>
            <a:r>
              <a:rPr lang="es" sz="2000" b="0" i="0" u="none" baseline="0" dirty="0">
                <a:latin typeface="+mn-lt"/>
              </a:rPr>
              <a:t>: </a:t>
            </a:r>
            <a:r>
              <a:rPr lang="es" sz="2000" b="0" i="0" u="none" baseline="0" dirty="0" smtClean="0">
                <a:latin typeface="+mn-lt"/>
              </a:rPr>
              <a:t>de 56 </a:t>
            </a:r>
            <a:r>
              <a:rPr lang="es" sz="2000" b="0" i="0" u="none" baseline="0" dirty="0">
                <a:latin typeface="+mn-lt"/>
              </a:rPr>
              <a:t>a 69</a:t>
            </a:r>
          </a:p>
          <a:p>
            <a:pPr algn="l" rtl="0" fontAlgn="base">
              <a:buFont typeface="Arial" panose="020B0604020202020204" pitchFamily="34" charset="0"/>
              <a:buChar char="•"/>
            </a:pPr>
            <a:r>
              <a:rPr lang="es" sz="2000" b="1" i="0" u="none" baseline="0" dirty="0" smtClean="0">
                <a:latin typeface="+mn-lt"/>
              </a:rPr>
              <a:t>IG alto</a:t>
            </a:r>
            <a:r>
              <a:rPr lang="es" sz="2000" b="0" i="0" u="none" baseline="0" dirty="0">
                <a:latin typeface="+mn-lt"/>
              </a:rPr>
              <a:t>: </a:t>
            </a:r>
            <a:r>
              <a:rPr lang="es" sz="2000" b="0" i="0" u="none" baseline="0" dirty="0" smtClean="0">
                <a:latin typeface="+mn-lt"/>
              </a:rPr>
              <a:t>de 70 </a:t>
            </a:r>
            <a:r>
              <a:rPr lang="es" sz="2000" b="0" i="0" u="none" baseline="0" dirty="0">
                <a:latin typeface="+mn-lt"/>
              </a:rPr>
              <a:t>a 100</a:t>
            </a:r>
          </a:p>
          <a:p>
            <a:endParaRPr lang="es" dirty="0">
              <a:latin typeface="+mn-lt"/>
            </a:endParaRPr>
          </a:p>
        </p:txBody>
      </p:sp>
      <p:sp>
        <p:nvSpPr>
          <p:cNvPr id="4" name="Slide Number Placeholder 3">
            <a:extLst>
              <a:ext uri="{FF2B5EF4-FFF2-40B4-BE49-F238E27FC236}">
                <a16:creationId xmlns="" xmlns:a16="http://schemas.microsoft.com/office/drawing/2014/main" id="{E76CC762-BF7F-4555-C5E6-88A74EDE01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10</a:t>
            </a:fld>
            <a:endParaRPr lang="es"/>
          </a:p>
        </p:txBody>
      </p:sp>
    </p:spTree>
    <p:extLst>
      <p:ext uri="{BB962C8B-B14F-4D97-AF65-F5344CB8AC3E}">
        <p14:creationId xmlns:p14="http://schemas.microsoft.com/office/powerpoint/2010/main" val="280287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81A5A6-9E5F-2882-9D44-64DE2E96FDDD}"/>
              </a:ext>
            </a:extLst>
          </p:cNvPr>
          <p:cNvSpPr>
            <a:spLocks noGrp="1"/>
          </p:cNvSpPr>
          <p:nvPr>
            <p:ph type="title"/>
          </p:nvPr>
        </p:nvSpPr>
        <p:spPr/>
        <p:txBody>
          <a:bodyPr/>
          <a:lstStyle/>
          <a:p>
            <a:pPr algn="l" rtl="0"/>
            <a:r>
              <a:rPr lang="es" b="1" i="0" u="none" baseline="0" dirty="0">
                <a:solidFill>
                  <a:schemeClr val="bg1"/>
                </a:solidFill>
                <a:effectLst/>
                <a:latin typeface="+mj-lt"/>
              </a:rPr>
              <a:t>Alimentos con IG </a:t>
            </a:r>
            <a:r>
              <a:rPr lang="es" b="1" i="0" u="none" baseline="0" dirty="0" smtClean="0">
                <a:solidFill>
                  <a:schemeClr val="bg1"/>
                </a:solidFill>
                <a:effectLst/>
                <a:latin typeface="+mj-lt"/>
              </a:rPr>
              <a:t>bajo (</a:t>
            </a:r>
            <a:r>
              <a:rPr lang="es" b="1" i="0" u="none" baseline="0" dirty="0">
                <a:solidFill>
                  <a:schemeClr val="bg1"/>
                </a:solidFill>
                <a:effectLst/>
                <a:latin typeface="+mj-lt"/>
              </a:rPr>
              <a:t>55 o menos)</a:t>
            </a:r>
            <a:endParaRPr lang="es" dirty="0">
              <a:solidFill>
                <a:schemeClr val="bg1"/>
              </a:solidFill>
              <a:latin typeface="+mj-lt"/>
            </a:endParaRPr>
          </a:p>
        </p:txBody>
      </p:sp>
      <p:sp>
        <p:nvSpPr>
          <p:cNvPr id="3" name="Text Placeholder 2">
            <a:extLst>
              <a:ext uri="{FF2B5EF4-FFF2-40B4-BE49-F238E27FC236}">
                <a16:creationId xmlns="" xmlns:a16="http://schemas.microsoft.com/office/drawing/2014/main" id="{A1A827DB-96EB-0964-27B1-45FAE367DB06}"/>
              </a:ext>
            </a:extLst>
          </p:cNvPr>
          <p:cNvSpPr>
            <a:spLocks noGrp="1"/>
          </p:cNvSpPr>
          <p:nvPr>
            <p:ph type="body" idx="1"/>
          </p:nvPr>
        </p:nvSpPr>
        <p:spPr/>
        <p:txBody>
          <a:bodyPr/>
          <a:lstStyle/>
          <a:p>
            <a:endParaRPr lang="es" dirty="0"/>
          </a:p>
        </p:txBody>
      </p:sp>
      <p:sp>
        <p:nvSpPr>
          <p:cNvPr id="4" name="Slide Number Placeholder 3">
            <a:extLst>
              <a:ext uri="{FF2B5EF4-FFF2-40B4-BE49-F238E27FC236}">
                <a16:creationId xmlns="" xmlns:a16="http://schemas.microsoft.com/office/drawing/2014/main" id="{F39A2B23-76AA-BA43-B877-7BF7E48B73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11</a:t>
            </a:fld>
            <a:endParaRPr lang="es"/>
          </a:p>
        </p:txBody>
      </p:sp>
      <p:graphicFrame>
        <p:nvGraphicFramePr>
          <p:cNvPr id="6" name="Table 5">
            <a:extLst>
              <a:ext uri="{FF2B5EF4-FFF2-40B4-BE49-F238E27FC236}">
                <a16:creationId xmlns="" xmlns:a16="http://schemas.microsoft.com/office/drawing/2014/main" id="{0AD13822-C7D0-439A-1801-792322E8DE23}"/>
              </a:ext>
            </a:extLst>
          </p:cNvPr>
          <p:cNvGraphicFramePr>
            <a:graphicFrameLocks noGrp="1"/>
          </p:cNvGraphicFramePr>
          <p:nvPr>
            <p:extLst>
              <p:ext uri="{D42A27DB-BD31-4B8C-83A1-F6EECF244321}">
                <p14:modId xmlns:p14="http://schemas.microsoft.com/office/powerpoint/2010/main" val="1237048713"/>
              </p:ext>
            </p:extLst>
          </p:nvPr>
        </p:nvGraphicFramePr>
        <p:xfrm>
          <a:off x="858987" y="1703944"/>
          <a:ext cx="6268738" cy="2829400"/>
        </p:xfrm>
        <a:graphic>
          <a:graphicData uri="http://schemas.openxmlformats.org/drawingml/2006/table">
            <a:tbl>
              <a:tblPr/>
              <a:tblGrid>
                <a:gridCol w="3134369">
                  <a:extLst>
                    <a:ext uri="{9D8B030D-6E8A-4147-A177-3AD203B41FA5}">
                      <a16:colId xmlns="" xmlns:a16="http://schemas.microsoft.com/office/drawing/2014/main" val="202588470"/>
                    </a:ext>
                  </a:extLst>
                </a:gridCol>
                <a:gridCol w="3134369">
                  <a:extLst>
                    <a:ext uri="{9D8B030D-6E8A-4147-A177-3AD203B41FA5}">
                      <a16:colId xmlns="" xmlns:a16="http://schemas.microsoft.com/office/drawing/2014/main" val="543240727"/>
                    </a:ext>
                  </a:extLst>
                </a:gridCol>
              </a:tblGrid>
              <a:tr h="282734">
                <a:tc>
                  <a:txBody>
                    <a:bodyPr/>
                    <a:lstStyle/>
                    <a:p>
                      <a:pPr algn="l" rtl="0" fontAlgn="t"/>
                      <a:r>
                        <a:rPr lang="es" sz="1300" b="0" i="0" u="none" baseline="0" dirty="0">
                          <a:effectLst/>
                        </a:rPr>
                        <a:t>Manzana</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300" b="0" i="0" u="none" baseline="0">
                          <a:effectLst/>
                        </a:rPr>
                        <a:t> 36</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1639606156"/>
                  </a:ext>
                </a:extLst>
              </a:tr>
              <a:tr h="282734">
                <a:tc>
                  <a:txBody>
                    <a:bodyPr/>
                    <a:lstStyle/>
                    <a:p>
                      <a:pPr algn="l" rtl="0" fontAlgn="t"/>
                      <a:r>
                        <a:rPr lang="es" sz="1300" b="0" i="0" u="none" baseline="0" dirty="0">
                          <a:effectLst/>
                        </a:rPr>
                        <a:t>Zumo de manzana</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300" b="0" i="0" u="none" baseline="0">
                          <a:effectLst/>
                        </a:rPr>
                        <a:t> 41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1886818227"/>
                  </a:ext>
                </a:extLst>
              </a:tr>
              <a:tr h="282734">
                <a:tc>
                  <a:txBody>
                    <a:bodyPr/>
                    <a:lstStyle/>
                    <a:p>
                      <a:pPr algn="l" rtl="0" fontAlgn="t"/>
                      <a:r>
                        <a:rPr lang="es" sz="1300" b="0" i="0" u="none" baseline="0" dirty="0" smtClean="0">
                          <a:effectLst/>
                        </a:rPr>
                        <a:t>Plátano</a:t>
                      </a:r>
                      <a:endParaRPr lang="es" sz="1300" b="0" i="0" u="none" baseline="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300" b="0" i="0" u="none" baseline="0">
                          <a:effectLst/>
                        </a:rPr>
                        <a:t> 51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2809614283"/>
                  </a:ext>
                </a:extLst>
              </a:tr>
              <a:tr h="282734">
                <a:tc>
                  <a:txBody>
                    <a:bodyPr/>
                    <a:lstStyle/>
                    <a:p>
                      <a:pPr algn="l" rtl="0" fontAlgn="t"/>
                      <a:r>
                        <a:rPr lang="es" sz="1300" b="0" i="0" u="none" baseline="0" dirty="0" smtClean="0">
                          <a:effectLst/>
                        </a:rPr>
                        <a:t>Cebada</a:t>
                      </a:r>
                      <a:endParaRPr lang="es" sz="1300" b="0" i="0" u="none" baseline="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300" b="0" i="0" u="none" baseline="0">
                          <a:effectLst/>
                        </a:rPr>
                        <a:t> 28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3070096869"/>
                  </a:ext>
                </a:extLst>
              </a:tr>
              <a:tr h="282734">
                <a:tc>
                  <a:txBody>
                    <a:bodyPr/>
                    <a:lstStyle/>
                    <a:p>
                      <a:pPr algn="l" rtl="0" fontAlgn="t"/>
                      <a:r>
                        <a:rPr lang="es" sz="1300" b="0" i="0" u="none" baseline="0" dirty="0" smtClean="0">
                          <a:effectLst/>
                        </a:rPr>
                        <a:t>Zanahorias </a:t>
                      </a:r>
                      <a:r>
                        <a:rPr lang="es" sz="1300" b="0" i="0" u="none" baseline="0" dirty="0">
                          <a:effectLst/>
                        </a:rPr>
                        <a:t>hervidas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300" b="0" i="0" u="none" baseline="0">
                          <a:effectLst/>
                        </a:rPr>
                        <a:t> 39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3616973236"/>
                  </a:ext>
                </a:extLst>
              </a:tr>
              <a:tr h="282734">
                <a:tc>
                  <a:txBody>
                    <a:bodyPr/>
                    <a:lstStyle/>
                    <a:p>
                      <a:pPr algn="l" rtl="0" fontAlgn="t"/>
                      <a:r>
                        <a:rPr lang="es" sz="1300" b="0" i="0" u="none" baseline="0" dirty="0" smtClean="0">
                          <a:effectLst/>
                        </a:rPr>
                        <a:t>Chapati</a:t>
                      </a:r>
                      <a:endParaRPr lang="es" sz="1300" b="0" i="0" u="none" baseline="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300" b="0" i="0" u="none" baseline="0">
                          <a:effectLst/>
                        </a:rPr>
                        <a:t> 52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4171880682"/>
                  </a:ext>
                </a:extLst>
              </a:tr>
              <a:tr h="282734">
                <a:tc>
                  <a:txBody>
                    <a:bodyPr/>
                    <a:lstStyle/>
                    <a:p>
                      <a:pPr algn="l" rtl="0" fontAlgn="t"/>
                      <a:r>
                        <a:rPr lang="es" sz="1300" b="0" i="0" u="none" baseline="0" dirty="0" smtClean="0">
                          <a:effectLst/>
                        </a:rPr>
                        <a:t>Garbanzos</a:t>
                      </a:r>
                      <a:endParaRPr lang="es" sz="1300" b="0" i="0" u="none" baseline="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300" b="0" i="0" u="none" baseline="0">
                          <a:effectLst/>
                        </a:rPr>
                        <a:t> 28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2112310135"/>
                  </a:ext>
                </a:extLst>
              </a:tr>
              <a:tr h="282734">
                <a:tc>
                  <a:txBody>
                    <a:bodyPr/>
                    <a:lstStyle/>
                    <a:p>
                      <a:pPr algn="l" rtl="0" fontAlgn="t"/>
                      <a:r>
                        <a:rPr lang="es" sz="1300" b="0" i="0" u="none" baseline="0" dirty="0">
                          <a:effectLst/>
                        </a:rPr>
                        <a:t>Chocolate</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300" b="0" i="0" u="none" baseline="0">
                          <a:effectLst/>
                        </a:rPr>
                        <a:t> 40</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1535370713"/>
                  </a:ext>
                </a:extLst>
              </a:tr>
              <a:tr h="282734">
                <a:tc>
                  <a:txBody>
                    <a:bodyPr/>
                    <a:lstStyle/>
                    <a:p>
                      <a:pPr algn="l" rtl="0" fontAlgn="t"/>
                      <a:r>
                        <a:rPr lang="es" sz="1300" b="0" i="0" u="none" baseline="0" dirty="0">
                          <a:effectLst/>
                        </a:rPr>
                        <a:t>Dátiles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300" b="0" i="0" u="none" baseline="0">
                          <a:effectLst/>
                        </a:rPr>
                        <a:t> 42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433589612"/>
                  </a:ext>
                </a:extLst>
              </a:tr>
              <a:tr h="282734">
                <a:tc>
                  <a:txBody>
                    <a:bodyPr/>
                    <a:lstStyle/>
                    <a:p>
                      <a:pPr algn="l" rtl="0" fontAlgn="t"/>
                      <a:r>
                        <a:rPr lang="es" sz="1300" b="0" i="0" u="none" baseline="0" dirty="0" smtClean="0">
                          <a:effectLst/>
                        </a:rPr>
                        <a:t>Helado</a:t>
                      </a:r>
                      <a:endParaRPr lang="es" sz="1300" b="0" i="0" u="none" baseline="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300" b="0" i="0" u="none" baseline="0">
                          <a:effectLst/>
                        </a:rPr>
                        <a:t> 51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3923853905"/>
                  </a:ext>
                </a:extLst>
              </a:tr>
            </a:tbl>
          </a:graphicData>
        </a:graphic>
      </p:graphicFrame>
    </p:spTree>
    <p:extLst>
      <p:ext uri="{BB962C8B-B14F-4D97-AF65-F5344CB8AC3E}">
        <p14:creationId xmlns:p14="http://schemas.microsoft.com/office/powerpoint/2010/main" val="347872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AA0D18-94E6-9341-F2DC-E5C13AB92C58}"/>
              </a:ext>
            </a:extLst>
          </p:cNvPr>
          <p:cNvSpPr>
            <a:spLocks noGrp="1"/>
          </p:cNvSpPr>
          <p:nvPr>
            <p:ph type="title"/>
          </p:nvPr>
        </p:nvSpPr>
        <p:spPr/>
        <p:txBody>
          <a:bodyPr/>
          <a:lstStyle/>
          <a:p>
            <a:pPr algn="l" rtl="0"/>
            <a:r>
              <a:rPr lang="es" b="1" i="0" u="none" baseline="0" dirty="0">
                <a:solidFill>
                  <a:schemeClr val="bg1"/>
                </a:solidFill>
                <a:effectLst/>
                <a:latin typeface="+mj-lt"/>
              </a:rPr>
              <a:t>Alimentos con IG bajo </a:t>
            </a:r>
            <a:r>
              <a:rPr lang="es" b="1" i="0" u="none" baseline="0" dirty="0" smtClean="0">
                <a:solidFill>
                  <a:schemeClr val="bg1"/>
                </a:solidFill>
                <a:effectLst/>
                <a:latin typeface="+mj-lt"/>
              </a:rPr>
              <a:t>(</a:t>
            </a:r>
            <a:r>
              <a:rPr lang="es" b="1" i="0" u="none" baseline="0" dirty="0">
                <a:solidFill>
                  <a:schemeClr val="bg1"/>
                </a:solidFill>
                <a:effectLst/>
                <a:latin typeface="+mj-lt"/>
              </a:rPr>
              <a:t>55 o menos)</a:t>
            </a:r>
            <a:endParaRPr lang="es" dirty="0">
              <a:latin typeface="+mj-lt"/>
            </a:endParaRPr>
          </a:p>
        </p:txBody>
      </p:sp>
      <p:sp>
        <p:nvSpPr>
          <p:cNvPr id="3" name="Text Placeholder 2">
            <a:extLst>
              <a:ext uri="{FF2B5EF4-FFF2-40B4-BE49-F238E27FC236}">
                <a16:creationId xmlns="" xmlns:a16="http://schemas.microsoft.com/office/drawing/2014/main" id="{3463A50D-188F-C0EC-684A-175664B32B31}"/>
              </a:ext>
            </a:extLst>
          </p:cNvPr>
          <p:cNvSpPr>
            <a:spLocks noGrp="1"/>
          </p:cNvSpPr>
          <p:nvPr>
            <p:ph type="body" idx="1"/>
          </p:nvPr>
        </p:nvSpPr>
        <p:spPr/>
        <p:txBody>
          <a:bodyPr/>
          <a:lstStyle/>
          <a:p>
            <a:endParaRPr lang="es" dirty="0"/>
          </a:p>
        </p:txBody>
      </p:sp>
      <p:sp>
        <p:nvSpPr>
          <p:cNvPr id="4" name="Slide Number Placeholder 3">
            <a:extLst>
              <a:ext uri="{FF2B5EF4-FFF2-40B4-BE49-F238E27FC236}">
                <a16:creationId xmlns="" xmlns:a16="http://schemas.microsoft.com/office/drawing/2014/main" id="{2F6EBE70-E19B-2281-5334-8E43DD41543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12</a:t>
            </a:fld>
            <a:endParaRPr lang="es"/>
          </a:p>
        </p:txBody>
      </p:sp>
      <p:graphicFrame>
        <p:nvGraphicFramePr>
          <p:cNvPr id="5" name="Table 4">
            <a:extLst>
              <a:ext uri="{FF2B5EF4-FFF2-40B4-BE49-F238E27FC236}">
                <a16:creationId xmlns="" xmlns:a16="http://schemas.microsoft.com/office/drawing/2014/main" id="{BF395937-DDE5-FEE2-2169-AE9ABAA8CC9E}"/>
              </a:ext>
            </a:extLst>
          </p:cNvPr>
          <p:cNvGraphicFramePr>
            <a:graphicFrameLocks noGrp="1"/>
          </p:cNvGraphicFramePr>
          <p:nvPr>
            <p:extLst>
              <p:ext uri="{D42A27DB-BD31-4B8C-83A1-F6EECF244321}">
                <p14:modId xmlns:p14="http://schemas.microsoft.com/office/powerpoint/2010/main" val="764938634"/>
              </p:ext>
            </p:extLst>
          </p:nvPr>
        </p:nvGraphicFramePr>
        <p:xfrm>
          <a:off x="899592" y="1491630"/>
          <a:ext cx="5705740" cy="3056964"/>
        </p:xfrm>
        <a:graphic>
          <a:graphicData uri="http://schemas.openxmlformats.org/drawingml/2006/table">
            <a:tbl>
              <a:tblPr/>
              <a:tblGrid>
                <a:gridCol w="2852870">
                  <a:extLst>
                    <a:ext uri="{9D8B030D-6E8A-4147-A177-3AD203B41FA5}">
                      <a16:colId xmlns="" xmlns:a16="http://schemas.microsoft.com/office/drawing/2014/main" val="3545376725"/>
                    </a:ext>
                  </a:extLst>
                </a:gridCol>
                <a:gridCol w="2852870">
                  <a:extLst>
                    <a:ext uri="{9D8B030D-6E8A-4147-A177-3AD203B41FA5}">
                      <a16:colId xmlns="" xmlns:a16="http://schemas.microsoft.com/office/drawing/2014/main" val="1903094817"/>
                    </a:ext>
                  </a:extLst>
                </a:gridCol>
              </a:tblGrid>
              <a:tr h="254747">
                <a:tc>
                  <a:txBody>
                    <a:bodyPr/>
                    <a:lstStyle/>
                    <a:p>
                      <a:pPr algn="l" rtl="0" fontAlgn="t"/>
                      <a:r>
                        <a:rPr lang="es" sz="1100" b="0" i="0" u="none" baseline="0" dirty="0">
                          <a:effectLst/>
                        </a:rPr>
                        <a:t>Alubias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24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1425636107"/>
                  </a:ext>
                </a:extLst>
              </a:tr>
              <a:tr h="254747">
                <a:tc>
                  <a:txBody>
                    <a:bodyPr/>
                    <a:lstStyle/>
                    <a:p>
                      <a:pPr algn="l" rtl="0" fontAlgn="t"/>
                      <a:r>
                        <a:rPr lang="es" sz="1100" b="0" i="0" u="none" baseline="0" dirty="0" smtClean="0">
                          <a:effectLst/>
                        </a:rPr>
                        <a:t>Lentejas</a:t>
                      </a:r>
                      <a:endParaRPr lang="es" sz="1100" b="0" i="0" u="none" baseline="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32</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3163871554"/>
                  </a:ext>
                </a:extLst>
              </a:tr>
              <a:tr h="254747">
                <a:tc>
                  <a:txBody>
                    <a:bodyPr/>
                    <a:lstStyle/>
                    <a:p>
                      <a:pPr algn="l" rtl="0" fontAlgn="t"/>
                      <a:r>
                        <a:rPr lang="es" sz="1100" b="0" i="0" u="none" baseline="0" dirty="0" smtClean="0">
                          <a:effectLst/>
                        </a:rPr>
                        <a:t>Mango</a:t>
                      </a:r>
                      <a:endParaRPr lang="es" sz="1100" b="0" i="0" u="none" baseline="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51</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1082558444"/>
                  </a:ext>
                </a:extLst>
              </a:tr>
              <a:tr h="254747">
                <a:tc>
                  <a:txBody>
                    <a:bodyPr/>
                    <a:lstStyle/>
                    <a:p>
                      <a:pPr algn="l" rtl="0" fontAlgn="t"/>
                      <a:r>
                        <a:rPr lang="es" sz="1100" b="0" i="0" u="none" baseline="0" dirty="0" smtClean="0">
                          <a:effectLst/>
                        </a:rPr>
                        <a:t>Naranja</a:t>
                      </a:r>
                      <a:endParaRPr lang="es" sz="1100" b="0" i="0" u="none" baseline="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43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2705254121"/>
                  </a:ext>
                </a:extLst>
              </a:tr>
              <a:tr h="254747">
                <a:tc>
                  <a:txBody>
                    <a:bodyPr/>
                    <a:lstStyle/>
                    <a:p>
                      <a:pPr algn="l" rtl="0" fontAlgn="t"/>
                      <a:r>
                        <a:rPr lang="es" sz="1100" b="0" i="0" u="none" baseline="0" dirty="0" smtClean="0">
                          <a:effectLst/>
                        </a:rPr>
                        <a:t>Zumo </a:t>
                      </a:r>
                      <a:r>
                        <a:rPr lang="es" sz="1100" b="0" i="0" u="none" baseline="0" dirty="0">
                          <a:effectLst/>
                        </a:rPr>
                        <a:t>de naranja</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50</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90653757"/>
                  </a:ext>
                </a:extLst>
              </a:tr>
              <a:tr h="254747">
                <a:tc>
                  <a:txBody>
                    <a:bodyPr/>
                    <a:lstStyle/>
                    <a:p>
                      <a:pPr algn="l" rtl="0" fontAlgn="t"/>
                      <a:r>
                        <a:rPr lang="es" sz="1100" b="0" i="0" u="none" baseline="0" dirty="0" smtClean="0">
                          <a:effectLst/>
                        </a:rPr>
                        <a:t>Melocotones </a:t>
                      </a:r>
                      <a:r>
                        <a:rPr lang="es" sz="1100" b="0" i="0" u="none" baseline="0" dirty="0">
                          <a:effectLst/>
                        </a:rPr>
                        <a:t>en conserva</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43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543768470"/>
                  </a:ext>
                </a:extLst>
              </a:tr>
              <a:tr h="254747">
                <a:tc>
                  <a:txBody>
                    <a:bodyPr/>
                    <a:lstStyle/>
                    <a:p>
                      <a:pPr algn="l" rtl="0" fontAlgn="t"/>
                      <a:r>
                        <a:rPr lang="es" sz="1100" b="0" i="0" u="none" baseline="0" dirty="0" smtClean="0">
                          <a:effectLst/>
                        </a:rPr>
                        <a:t>Banana</a:t>
                      </a:r>
                      <a:endParaRPr lang="es" sz="1100" b="0" i="0" u="none" baseline="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55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2315721359"/>
                  </a:ext>
                </a:extLst>
              </a:tr>
              <a:tr h="254747">
                <a:tc>
                  <a:txBody>
                    <a:bodyPr/>
                    <a:lstStyle/>
                    <a:p>
                      <a:pPr algn="l" rtl="0" fontAlgn="t"/>
                      <a:r>
                        <a:rPr lang="es" sz="1100" b="0" i="0" u="none" baseline="0" dirty="0" smtClean="0">
                          <a:effectLst/>
                        </a:rPr>
                        <a:t>Fideos </a:t>
                      </a:r>
                      <a:r>
                        <a:rPr lang="es" sz="1100" b="0" i="0" u="none" baseline="0" dirty="0">
                          <a:effectLst/>
                        </a:rPr>
                        <a:t>de arroz</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dirty="0">
                          <a:effectLst/>
                        </a:rPr>
                        <a:t> 53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1169063937"/>
                  </a:ext>
                </a:extLst>
              </a:tr>
              <a:tr h="254747">
                <a:tc>
                  <a:txBody>
                    <a:bodyPr/>
                    <a:lstStyle/>
                    <a:p>
                      <a:pPr algn="l" rtl="0" fontAlgn="t"/>
                      <a:r>
                        <a:rPr lang="es" sz="1100" b="0" i="0" u="none" baseline="0" dirty="0" smtClean="0">
                          <a:effectLst/>
                        </a:rPr>
                        <a:t>Copos </a:t>
                      </a:r>
                      <a:r>
                        <a:rPr lang="es" sz="1100" b="0" i="0" u="none" baseline="0" dirty="0">
                          <a:effectLst/>
                        </a:rPr>
                        <a:t>de avena</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dirty="0">
                          <a:effectLst/>
                        </a:rPr>
                        <a:t> 55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3637688708"/>
                  </a:ext>
                </a:extLst>
              </a:tr>
              <a:tr h="254747">
                <a:tc>
                  <a:txBody>
                    <a:bodyPr/>
                    <a:lstStyle/>
                    <a:p>
                      <a:pPr algn="l" rtl="0" fontAlgn="t"/>
                      <a:r>
                        <a:rPr lang="es" sz="1100" b="0" i="0" u="none" baseline="0" dirty="0" smtClean="0">
                          <a:effectLst/>
                        </a:rPr>
                        <a:t>Leche </a:t>
                      </a:r>
                      <a:r>
                        <a:rPr lang="es" sz="1100" b="0" i="0" u="none" baseline="0" dirty="0">
                          <a:effectLst/>
                        </a:rPr>
                        <a:t>desnatada</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dirty="0">
                          <a:effectLst/>
                        </a:rPr>
                        <a:t> 37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2620158622"/>
                  </a:ext>
                </a:extLst>
              </a:tr>
              <a:tr h="254747">
                <a:tc>
                  <a:txBody>
                    <a:bodyPr/>
                    <a:lstStyle/>
                    <a:p>
                      <a:pPr algn="l" rtl="0" fontAlgn="t"/>
                      <a:r>
                        <a:rPr lang="es" sz="1100" b="0" i="0" u="none" baseline="0" dirty="0" smtClean="0">
                          <a:effectLst/>
                        </a:rPr>
                        <a:t>Habas </a:t>
                      </a:r>
                      <a:r>
                        <a:rPr lang="es" sz="1100" b="0" i="0" u="none" baseline="0" dirty="0">
                          <a:effectLst/>
                        </a:rPr>
                        <a:t>de soja</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dirty="0">
                          <a:effectLst/>
                        </a:rPr>
                        <a:t> 16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2304869944"/>
                  </a:ext>
                </a:extLst>
              </a:tr>
              <a:tr h="254747">
                <a:tc>
                  <a:txBody>
                    <a:bodyPr/>
                    <a:lstStyle/>
                    <a:p>
                      <a:pPr algn="l" rtl="0" fontAlgn="t"/>
                      <a:r>
                        <a:rPr lang="es" sz="1100" b="0" i="0" u="none" baseline="0" dirty="0" smtClean="0">
                          <a:effectLst/>
                        </a:rPr>
                        <a:t>Leche </a:t>
                      </a:r>
                      <a:r>
                        <a:rPr lang="es" sz="1100" b="0" i="0" u="none" baseline="0" dirty="0">
                          <a:effectLst/>
                        </a:rPr>
                        <a:t>de soja</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dirty="0">
                          <a:effectLst/>
                        </a:rPr>
                        <a:t> 34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1774236457"/>
                  </a:ext>
                </a:extLst>
              </a:tr>
            </a:tbl>
          </a:graphicData>
        </a:graphic>
      </p:graphicFrame>
    </p:spTree>
    <p:extLst>
      <p:ext uri="{BB962C8B-B14F-4D97-AF65-F5344CB8AC3E}">
        <p14:creationId xmlns:p14="http://schemas.microsoft.com/office/powerpoint/2010/main" val="317749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DCC11-9589-0A03-3689-732E790C2600}"/>
              </a:ext>
            </a:extLst>
          </p:cNvPr>
          <p:cNvSpPr>
            <a:spLocks noGrp="1"/>
          </p:cNvSpPr>
          <p:nvPr>
            <p:ph type="title"/>
          </p:nvPr>
        </p:nvSpPr>
        <p:spPr/>
        <p:txBody>
          <a:bodyPr/>
          <a:lstStyle/>
          <a:p>
            <a:pPr algn="l" rtl="0"/>
            <a:r>
              <a:rPr lang="es" b="1" i="0" u="none" baseline="0" dirty="0">
                <a:solidFill>
                  <a:schemeClr val="bg1"/>
                </a:solidFill>
                <a:effectLst/>
                <a:latin typeface="+mj-lt"/>
              </a:rPr>
              <a:t>Alimentos con IG </a:t>
            </a:r>
            <a:r>
              <a:rPr lang="es" b="1" i="0" u="none" baseline="0" dirty="0" smtClean="0">
                <a:solidFill>
                  <a:schemeClr val="bg1"/>
                </a:solidFill>
                <a:effectLst/>
                <a:latin typeface="+mj-lt"/>
              </a:rPr>
              <a:t>bajo (55 </a:t>
            </a:r>
            <a:r>
              <a:rPr lang="es" b="1" i="0" u="none" baseline="0" dirty="0">
                <a:solidFill>
                  <a:schemeClr val="bg1"/>
                </a:solidFill>
                <a:effectLst/>
                <a:latin typeface="+mj-lt"/>
              </a:rPr>
              <a:t>o menos)</a:t>
            </a:r>
            <a:endParaRPr lang="es" dirty="0">
              <a:latin typeface="+mj-lt"/>
            </a:endParaRPr>
          </a:p>
        </p:txBody>
      </p:sp>
      <p:sp>
        <p:nvSpPr>
          <p:cNvPr id="3" name="Text Placeholder 2">
            <a:extLst>
              <a:ext uri="{FF2B5EF4-FFF2-40B4-BE49-F238E27FC236}">
                <a16:creationId xmlns="" xmlns:a16="http://schemas.microsoft.com/office/drawing/2014/main" id="{3F0E17F6-0617-5C52-2CE7-3B682C5AFEAE}"/>
              </a:ext>
            </a:extLst>
          </p:cNvPr>
          <p:cNvSpPr>
            <a:spLocks noGrp="1"/>
          </p:cNvSpPr>
          <p:nvPr>
            <p:ph type="body" idx="1"/>
          </p:nvPr>
        </p:nvSpPr>
        <p:spPr/>
        <p:txBody>
          <a:bodyPr/>
          <a:lstStyle/>
          <a:p>
            <a:endParaRPr lang="es" dirty="0"/>
          </a:p>
        </p:txBody>
      </p:sp>
      <p:sp>
        <p:nvSpPr>
          <p:cNvPr id="4" name="Slide Number Placeholder 3">
            <a:extLst>
              <a:ext uri="{FF2B5EF4-FFF2-40B4-BE49-F238E27FC236}">
                <a16:creationId xmlns="" xmlns:a16="http://schemas.microsoft.com/office/drawing/2014/main" id="{34CDFC7D-568A-4015-8D3C-0E5D4417424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13</a:t>
            </a:fld>
            <a:endParaRPr lang="es"/>
          </a:p>
        </p:txBody>
      </p:sp>
      <p:graphicFrame>
        <p:nvGraphicFramePr>
          <p:cNvPr id="5" name="Table 4">
            <a:extLst>
              <a:ext uri="{FF2B5EF4-FFF2-40B4-BE49-F238E27FC236}">
                <a16:creationId xmlns="" xmlns:a16="http://schemas.microsoft.com/office/drawing/2014/main" id="{AE5DE4AA-E9E2-3F59-9948-CD5004DA3D13}"/>
              </a:ext>
            </a:extLst>
          </p:cNvPr>
          <p:cNvGraphicFramePr>
            <a:graphicFrameLocks noGrp="1"/>
          </p:cNvGraphicFramePr>
          <p:nvPr>
            <p:extLst>
              <p:ext uri="{D42A27DB-BD31-4B8C-83A1-F6EECF244321}">
                <p14:modId xmlns:p14="http://schemas.microsoft.com/office/powerpoint/2010/main" val="4043575323"/>
              </p:ext>
            </p:extLst>
          </p:nvPr>
        </p:nvGraphicFramePr>
        <p:xfrm>
          <a:off x="858987" y="1703944"/>
          <a:ext cx="6268738" cy="2829400"/>
        </p:xfrm>
        <a:graphic>
          <a:graphicData uri="http://schemas.openxmlformats.org/drawingml/2006/table">
            <a:tbl>
              <a:tblPr/>
              <a:tblGrid>
                <a:gridCol w="3134369">
                  <a:extLst>
                    <a:ext uri="{9D8B030D-6E8A-4147-A177-3AD203B41FA5}">
                      <a16:colId xmlns="" xmlns:a16="http://schemas.microsoft.com/office/drawing/2014/main" val="1608532930"/>
                    </a:ext>
                  </a:extLst>
                </a:gridCol>
                <a:gridCol w="3134369">
                  <a:extLst>
                    <a:ext uri="{9D8B030D-6E8A-4147-A177-3AD203B41FA5}">
                      <a16:colId xmlns="" xmlns:a16="http://schemas.microsoft.com/office/drawing/2014/main" val="3822533319"/>
                    </a:ext>
                  </a:extLst>
                </a:gridCol>
              </a:tblGrid>
              <a:tr h="282734">
                <a:tc>
                  <a:txBody>
                    <a:bodyPr/>
                    <a:lstStyle/>
                    <a:p>
                      <a:pPr algn="l" rtl="0" fontAlgn="t"/>
                      <a:r>
                        <a:rPr lang="es" sz="1300" b="0" i="0" u="none" baseline="0" dirty="0">
                          <a:effectLst/>
                        </a:rPr>
                        <a:t>Espaguetis blancos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300" b="0" i="0" u="none" baseline="0">
                          <a:effectLst/>
                        </a:rPr>
                        <a:t> 49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3804650233"/>
                  </a:ext>
                </a:extLst>
              </a:tr>
              <a:tr h="282734">
                <a:tc>
                  <a:txBody>
                    <a:bodyPr/>
                    <a:lstStyle/>
                    <a:p>
                      <a:pPr algn="l" rtl="0" fontAlgn="t"/>
                      <a:r>
                        <a:rPr lang="es" sz="1300" b="0" i="0" u="none" baseline="0" dirty="0" smtClean="0">
                          <a:effectLst/>
                        </a:rPr>
                        <a:t>Espaguetis </a:t>
                      </a:r>
                      <a:r>
                        <a:rPr lang="es" sz="1300" b="0" i="0" u="none" baseline="0" dirty="0">
                          <a:effectLst/>
                        </a:rPr>
                        <a:t>integrales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300" b="0" i="0" u="none" baseline="0">
                          <a:effectLst/>
                        </a:rPr>
                        <a:t> 48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835172254"/>
                  </a:ext>
                </a:extLst>
              </a:tr>
              <a:tr h="282734">
                <a:tc>
                  <a:txBody>
                    <a:bodyPr/>
                    <a:lstStyle/>
                    <a:p>
                      <a:pPr algn="l" rtl="0" fontAlgn="t"/>
                      <a:r>
                        <a:rPr lang="es" sz="1300" b="0" i="0" u="none" baseline="0" dirty="0" smtClean="0">
                          <a:effectLst/>
                        </a:rPr>
                        <a:t>Pan </a:t>
                      </a:r>
                      <a:r>
                        <a:rPr lang="es" sz="1300" b="0" i="0" u="none" baseline="0" dirty="0">
                          <a:effectLst/>
                        </a:rPr>
                        <a:t>de cereales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300" b="0" i="0" u="none" baseline="0">
                          <a:effectLst/>
                        </a:rPr>
                        <a:t> 53</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2138869129"/>
                  </a:ext>
                </a:extLst>
              </a:tr>
              <a:tr h="282734">
                <a:tc>
                  <a:txBody>
                    <a:bodyPr/>
                    <a:lstStyle/>
                    <a:p>
                      <a:pPr algn="l" rtl="0" fontAlgn="t"/>
                      <a:r>
                        <a:rPr lang="es" sz="1300" b="0" i="0" u="none" baseline="0" dirty="0" smtClean="0">
                          <a:effectLst/>
                        </a:rPr>
                        <a:t>Mermelada </a:t>
                      </a:r>
                      <a:r>
                        <a:rPr lang="es" sz="1300" b="0" i="0" u="none" baseline="0" dirty="0">
                          <a:effectLst/>
                        </a:rPr>
                        <a:t>de fresa</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300" b="0" i="0" u="none" baseline="0">
                          <a:effectLst/>
                        </a:rPr>
                        <a:t> 49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606207025"/>
                  </a:ext>
                </a:extLst>
              </a:tr>
              <a:tr h="282734">
                <a:tc>
                  <a:txBody>
                    <a:bodyPr/>
                    <a:lstStyle/>
                    <a:p>
                      <a:pPr algn="l" rtl="0" fontAlgn="t"/>
                      <a:r>
                        <a:rPr lang="es" sz="1300" b="0" i="0" u="none" baseline="0" dirty="0" smtClean="0">
                          <a:effectLst/>
                        </a:rPr>
                        <a:t>Maíz</a:t>
                      </a:r>
                      <a:endParaRPr lang="es" sz="1300" b="0" i="0" u="none" baseline="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300" b="0" i="0" u="none" baseline="0">
                          <a:effectLst/>
                        </a:rPr>
                        <a:t> 52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1579751904"/>
                  </a:ext>
                </a:extLst>
              </a:tr>
              <a:tr h="282734">
                <a:tc>
                  <a:txBody>
                    <a:bodyPr/>
                    <a:lstStyle/>
                    <a:p>
                      <a:pPr algn="l" rtl="0" fontAlgn="t"/>
                      <a:r>
                        <a:rPr lang="es" sz="1300" b="0" i="0" u="none" baseline="0" dirty="0" smtClean="0">
                          <a:effectLst/>
                        </a:rPr>
                        <a:t>Ñame </a:t>
                      </a:r>
                      <a:r>
                        <a:rPr lang="es" sz="1300" b="0" i="0" u="none" baseline="0" dirty="0">
                          <a:effectLst/>
                        </a:rPr>
                        <a:t>hervido</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300" b="0" i="0" u="none" baseline="0">
                          <a:effectLst/>
                        </a:rPr>
                        <a:t> 53</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2624903379"/>
                  </a:ext>
                </a:extLst>
              </a:tr>
              <a:tr h="282734">
                <a:tc>
                  <a:txBody>
                    <a:bodyPr/>
                    <a:lstStyle/>
                    <a:p>
                      <a:pPr algn="l" rtl="0" fontAlgn="t"/>
                      <a:r>
                        <a:rPr lang="es" sz="1300" b="0" i="0" u="none" baseline="0" dirty="0" smtClean="0">
                          <a:effectLst/>
                        </a:rPr>
                        <a:t>Fideos </a:t>
                      </a:r>
                      <a:r>
                        <a:rPr lang="es" sz="1300" b="0" i="0" u="none" baseline="0" dirty="0">
                          <a:effectLst/>
                        </a:rPr>
                        <a:t>Udon</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300" b="0" i="0" u="none" baseline="0">
                          <a:effectLst/>
                        </a:rPr>
                        <a:t> 55</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449164084"/>
                  </a:ext>
                </a:extLst>
              </a:tr>
              <a:tr h="282734">
                <a:tc>
                  <a:txBody>
                    <a:bodyPr/>
                    <a:lstStyle/>
                    <a:p>
                      <a:pPr algn="l" rtl="0" fontAlgn="t"/>
                      <a:r>
                        <a:rPr lang="es" sz="1300" b="0" i="0" u="none" baseline="0" dirty="0" smtClean="0">
                          <a:effectLst/>
                        </a:rPr>
                        <a:t>Sopa </a:t>
                      </a:r>
                      <a:r>
                        <a:rPr lang="es" sz="1300" b="0" i="0" u="none" baseline="0" dirty="0">
                          <a:effectLst/>
                        </a:rPr>
                        <a:t>de verduras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300" b="0" i="0" u="none" baseline="0">
                          <a:effectLst/>
                        </a:rPr>
                        <a:t> 48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4228629955"/>
                  </a:ext>
                </a:extLst>
              </a:tr>
              <a:tr h="282734">
                <a:tc>
                  <a:txBody>
                    <a:bodyPr/>
                    <a:lstStyle/>
                    <a:p>
                      <a:pPr algn="l" rtl="0" fontAlgn="t"/>
                      <a:r>
                        <a:rPr lang="es" sz="1300" b="0" i="0" u="none" baseline="0" dirty="0" smtClean="0">
                          <a:effectLst/>
                        </a:rPr>
                        <a:t>Leche </a:t>
                      </a:r>
                      <a:r>
                        <a:rPr lang="es" sz="1300" b="0" i="0" u="none" baseline="0" dirty="0">
                          <a:effectLst/>
                        </a:rPr>
                        <a:t>entera</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300" b="0" i="0" u="none" baseline="0">
                          <a:effectLst/>
                        </a:rPr>
                        <a:t> 39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2877750707"/>
                  </a:ext>
                </a:extLst>
              </a:tr>
              <a:tr h="282734">
                <a:tc>
                  <a:txBody>
                    <a:bodyPr/>
                    <a:lstStyle/>
                    <a:p>
                      <a:pPr algn="l" rtl="0" fontAlgn="t"/>
                      <a:r>
                        <a:rPr lang="es" sz="1300" b="0" i="0" u="none" baseline="0" dirty="0" smtClean="0">
                          <a:effectLst/>
                        </a:rPr>
                        <a:t>Yogur </a:t>
                      </a:r>
                      <a:r>
                        <a:rPr lang="es" sz="1300" b="0" i="0" u="none" baseline="0" dirty="0">
                          <a:effectLst/>
                        </a:rPr>
                        <a:t>de fruta</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300" b="0" i="0" u="none" baseline="0" dirty="0">
                          <a:effectLst/>
                        </a:rPr>
                        <a:t> 41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2249218865"/>
                  </a:ext>
                </a:extLst>
              </a:tr>
            </a:tbl>
          </a:graphicData>
        </a:graphic>
      </p:graphicFrame>
    </p:spTree>
    <p:extLst>
      <p:ext uri="{BB962C8B-B14F-4D97-AF65-F5344CB8AC3E}">
        <p14:creationId xmlns:p14="http://schemas.microsoft.com/office/powerpoint/2010/main" val="229942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C3B73E-A106-F161-CD1F-AA14AFD09012}"/>
              </a:ext>
            </a:extLst>
          </p:cNvPr>
          <p:cNvSpPr>
            <a:spLocks noGrp="1"/>
          </p:cNvSpPr>
          <p:nvPr>
            <p:ph type="title"/>
          </p:nvPr>
        </p:nvSpPr>
        <p:spPr/>
        <p:txBody>
          <a:bodyPr/>
          <a:lstStyle/>
          <a:p>
            <a:pPr algn="l" rtl="0"/>
            <a:r>
              <a:rPr lang="es" b="1" i="0" u="none" baseline="0" dirty="0">
                <a:solidFill>
                  <a:schemeClr val="bg1"/>
                </a:solidFill>
                <a:effectLst/>
                <a:latin typeface="+mj-lt"/>
              </a:rPr>
              <a:t>Alimentos con IG medio (56 a 69)</a:t>
            </a:r>
            <a:endParaRPr lang="es" dirty="0">
              <a:solidFill>
                <a:schemeClr val="bg1"/>
              </a:solidFill>
              <a:latin typeface="+mj-lt"/>
            </a:endParaRPr>
          </a:p>
        </p:txBody>
      </p:sp>
      <p:sp>
        <p:nvSpPr>
          <p:cNvPr id="3" name="Text Placeholder 2">
            <a:extLst>
              <a:ext uri="{FF2B5EF4-FFF2-40B4-BE49-F238E27FC236}">
                <a16:creationId xmlns="" xmlns:a16="http://schemas.microsoft.com/office/drawing/2014/main" id="{11675FBE-0F46-AE61-9C64-25C005DA4574}"/>
              </a:ext>
            </a:extLst>
          </p:cNvPr>
          <p:cNvSpPr>
            <a:spLocks noGrp="1"/>
          </p:cNvSpPr>
          <p:nvPr>
            <p:ph type="body" idx="1"/>
          </p:nvPr>
        </p:nvSpPr>
        <p:spPr/>
        <p:txBody>
          <a:bodyPr/>
          <a:lstStyle/>
          <a:p>
            <a:endParaRPr lang="es" dirty="0"/>
          </a:p>
        </p:txBody>
      </p:sp>
      <p:sp>
        <p:nvSpPr>
          <p:cNvPr id="4" name="Slide Number Placeholder 3">
            <a:extLst>
              <a:ext uri="{FF2B5EF4-FFF2-40B4-BE49-F238E27FC236}">
                <a16:creationId xmlns="" xmlns:a16="http://schemas.microsoft.com/office/drawing/2014/main" id="{F40948BD-78C3-1744-AA4D-E9511B8883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14</a:t>
            </a:fld>
            <a:endParaRPr lang="es"/>
          </a:p>
        </p:txBody>
      </p:sp>
      <p:graphicFrame>
        <p:nvGraphicFramePr>
          <p:cNvPr id="6" name="Table 5">
            <a:extLst>
              <a:ext uri="{FF2B5EF4-FFF2-40B4-BE49-F238E27FC236}">
                <a16:creationId xmlns="" xmlns:a16="http://schemas.microsoft.com/office/drawing/2014/main" id="{907D75A4-6521-1D1E-CF5E-CAD497FA9363}"/>
              </a:ext>
            </a:extLst>
          </p:cNvPr>
          <p:cNvGraphicFramePr>
            <a:graphicFrameLocks noGrp="1"/>
          </p:cNvGraphicFramePr>
          <p:nvPr>
            <p:extLst>
              <p:ext uri="{D42A27DB-BD31-4B8C-83A1-F6EECF244321}">
                <p14:modId xmlns:p14="http://schemas.microsoft.com/office/powerpoint/2010/main" val="621584540"/>
              </p:ext>
            </p:extLst>
          </p:nvPr>
        </p:nvGraphicFramePr>
        <p:xfrm>
          <a:off x="1259632" y="1419622"/>
          <a:ext cx="6048672" cy="3456388"/>
        </p:xfrm>
        <a:graphic>
          <a:graphicData uri="http://schemas.openxmlformats.org/drawingml/2006/table">
            <a:tbl>
              <a:tblPr/>
              <a:tblGrid>
                <a:gridCol w="3024336">
                  <a:extLst>
                    <a:ext uri="{9D8B030D-6E8A-4147-A177-3AD203B41FA5}">
                      <a16:colId xmlns="" xmlns:a16="http://schemas.microsoft.com/office/drawing/2014/main" val="3093514739"/>
                    </a:ext>
                  </a:extLst>
                </a:gridCol>
                <a:gridCol w="3024336">
                  <a:extLst>
                    <a:ext uri="{9D8B030D-6E8A-4147-A177-3AD203B41FA5}">
                      <a16:colId xmlns="" xmlns:a16="http://schemas.microsoft.com/office/drawing/2014/main" val="3424342945"/>
                    </a:ext>
                  </a:extLst>
                </a:gridCol>
              </a:tblGrid>
              <a:tr h="265876">
                <a:tc>
                  <a:txBody>
                    <a:bodyPr/>
                    <a:lstStyle/>
                    <a:p>
                      <a:pPr algn="l" rtl="0" fontAlgn="t"/>
                      <a:r>
                        <a:rPr lang="es" sz="1100" b="0" i="0" u="none" baseline="0" dirty="0">
                          <a:effectLst/>
                        </a:rPr>
                        <a:t>Arroz integral hervido</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68</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2041869628"/>
                  </a:ext>
                </a:extLst>
              </a:tr>
              <a:tr h="265876">
                <a:tc>
                  <a:txBody>
                    <a:bodyPr/>
                    <a:lstStyle/>
                    <a:p>
                      <a:pPr algn="l" rtl="0" fontAlgn="t"/>
                      <a:r>
                        <a:rPr lang="es" sz="1100" b="0" i="0" u="none" baseline="0" dirty="0" smtClean="0">
                          <a:effectLst/>
                        </a:rPr>
                        <a:t>Cuscús</a:t>
                      </a:r>
                      <a:endParaRPr lang="es" sz="1100" b="0" i="0" u="none" baseline="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65</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3574223178"/>
                  </a:ext>
                </a:extLst>
              </a:tr>
              <a:tr h="265876">
                <a:tc>
                  <a:txBody>
                    <a:bodyPr/>
                    <a:lstStyle/>
                    <a:p>
                      <a:pPr algn="l" rtl="0" fontAlgn="t"/>
                      <a:r>
                        <a:rPr lang="es" sz="1100" b="0" i="0" u="none" baseline="0" dirty="0" smtClean="0">
                          <a:effectLst/>
                        </a:rPr>
                        <a:t>Patatas </a:t>
                      </a:r>
                      <a:r>
                        <a:rPr lang="es" sz="1100" b="0" i="0" u="none" baseline="0" dirty="0">
                          <a:effectLst/>
                        </a:rPr>
                        <a:t>fritas</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63</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1269627263"/>
                  </a:ext>
                </a:extLst>
              </a:tr>
              <a:tr h="265876">
                <a:tc>
                  <a:txBody>
                    <a:bodyPr/>
                    <a:lstStyle/>
                    <a:p>
                      <a:pPr algn="l" rtl="0" fontAlgn="t"/>
                      <a:r>
                        <a:rPr lang="es" sz="1100" b="0" i="0" u="none" baseline="0" dirty="0" smtClean="0">
                          <a:effectLst/>
                        </a:rPr>
                        <a:t>Gachas </a:t>
                      </a:r>
                      <a:r>
                        <a:rPr lang="es" sz="1100" b="0" i="0" u="none" baseline="0" dirty="0">
                          <a:effectLst/>
                        </a:rPr>
                        <a:t>de mijo</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67</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1509219782"/>
                  </a:ext>
                </a:extLst>
              </a:tr>
              <a:tr h="265876">
                <a:tc>
                  <a:txBody>
                    <a:bodyPr/>
                    <a:lstStyle/>
                    <a:p>
                      <a:pPr algn="l" rtl="0" fontAlgn="t"/>
                      <a:r>
                        <a:rPr lang="es" sz="1100" b="0" i="0" u="none" baseline="0" dirty="0" smtClean="0">
                          <a:effectLst/>
                        </a:rPr>
                        <a:t>Muesli</a:t>
                      </a:r>
                      <a:endParaRPr lang="es" sz="1100" b="0" i="0" u="none" baseline="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57</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1448479905"/>
                  </a:ext>
                </a:extLst>
              </a:tr>
              <a:tr h="265876">
                <a:tc>
                  <a:txBody>
                    <a:bodyPr/>
                    <a:lstStyle/>
                    <a:p>
                      <a:pPr algn="l" rtl="0" fontAlgn="t"/>
                      <a:r>
                        <a:rPr lang="es" sz="1100" b="0" i="0" u="none" baseline="0" dirty="0" smtClean="0">
                          <a:effectLst/>
                        </a:rPr>
                        <a:t>Piña</a:t>
                      </a:r>
                      <a:r>
                        <a:rPr lang="es" sz="1100" b="0" i="0" u="none" baseline="0" dirty="0">
                          <a:effectLst/>
                        </a:rPr>
                        <a:t> </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59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388346219"/>
                  </a:ext>
                </a:extLst>
              </a:tr>
              <a:tr h="265876">
                <a:tc>
                  <a:txBody>
                    <a:bodyPr/>
                    <a:lstStyle/>
                    <a:p>
                      <a:pPr algn="l" rtl="0" fontAlgn="t"/>
                      <a:r>
                        <a:rPr lang="es" sz="1100" b="0" i="0" u="none" baseline="0" dirty="0" smtClean="0">
                          <a:effectLst/>
                        </a:rPr>
                        <a:t>Palomitas </a:t>
                      </a:r>
                      <a:r>
                        <a:rPr lang="es" sz="1100" b="0" i="0" u="none" baseline="0" dirty="0">
                          <a:effectLst/>
                        </a:rPr>
                        <a:t>de maíz</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65</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115511973"/>
                  </a:ext>
                </a:extLst>
              </a:tr>
              <a:tr h="265876">
                <a:tc>
                  <a:txBody>
                    <a:bodyPr/>
                    <a:lstStyle/>
                    <a:p>
                      <a:pPr algn="l" rtl="0" fontAlgn="t"/>
                      <a:r>
                        <a:rPr lang="es" sz="1100" b="0" i="0" u="none" baseline="0" dirty="0" smtClean="0">
                          <a:effectLst/>
                        </a:rPr>
                        <a:t>Patatas </a:t>
                      </a:r>
                      <a:r>
                        <a:rPr lang="es" sz="1100" b="0" i="0" u="none" baseline="0" dirty="0">
                          <a:effectLst/>
                        </a:rPr>
                        <a:t>chips</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56</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1372887687"/>
                  </a:ext>
                </a:extLst>
              </a:tr>
              <a:tr h="265876">
                <a:tc>
                  <a:txBody>
                    <a:bodyPr/>
                    <a:lstStyle/>
                    <a:p>
                      <a:pPr algn="l" rtl="0" fontAlgn="t"/>
                      <a:r>
                        <a:rPr lang="es" sz="1100" b="0" i="0" u="none" baseline="0" dirty="0" smtClean="0">
                          <a:effectLst/>
                        </a:rPr>
                        <a:t>Calabaza </a:t>
                      </a:r>
                      <a:r>
                        <a:rPr lang="es" sz="1100" b="0" i="0" u="none" baseline="0" dirty="0">
                          <a:effectLst/>
                        </a:rPr>
                        <a:t>hervida</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64</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2369967836"/>
                  </a:ext>
                </a:extLst>
              </a:tr>
              <a:tr h="265876">
                <a:tc>
                  <a:txBody>
                    <a:bodyPr/>
                    <a:lstStyle/>
                    <a:p>
                      <a:pPr algn="l" rtl="0" fontAlgn="t"/>
                      <a:r>
                        <a:rPr lang="es" sz="1100" b="0" i="0" u="none" baseline="0" dirty="0" smtClean="0">
                          <a:effectLst/>
                        </a:rPr>
                        <a:t>Refrescos </a:t>
                      </a:r>
                      <a:r>
                        <a:rPr lang="es" sz="1100" b="0" i="0" u="none" baseline="0" dirty="0">
                          <a:effectLst/>
                        </a:rPr>
                        <a:t>con azúcar</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59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2387466658"/>
                  </a:ext>
                </a:extLst>
              </a:tr>
              <a:tr h="265876">
                <a:tc>
                  <a:txBody>
                    <a:bodyPr/>
                    <a:lstStyle/>
                    <a:p>
                      <a:pPr algn="l" rtl="0" fontAlgn="t"/>
                      <a:r>
                        <a:rPr lang="es" sz="1100" b="0" i="0" u="none" baseline="0" dirty="0" smtClean="0">
                          <a:effectLst/>
                        </a:rPr>
                        <a:t>Boniato </a:t>
                      </a:r>
                      <a:r>
                        <a:rPr lang="es" sz="1100" b="0" i="0" u="none" baseline="0" dirty="0">
                          <a:effectLst/>
                        </a:rPr>
                        <a:t>hervido</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63</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617071771"/>
                  </a:ext>
                </a:extLst>
              </a:tr>
              <a:tr h="265876">
                <a:tc>
                  <a:txBody>
                    <a:bodyPr/>
                    <a:lstStyle/>
                    <a:p>
                      <a:pPr algn="l" rtl="0" fontAlgn="t"/>
                      <a:r>
                        <a:rPr lang="es" sz="1100" b="0" i="0" u="none" baseline="0" dirty="0" smtClean="0">
                          <a:effectLst/>
                        </a:rPr>
                        <a:t>Galletas </a:t>
                      </a:r>
                      <a:r>
                        <a:rPr lang="es" sz="1100" b="0" i="0" u="none" baseline="0" dirty="0">
                          <a:effectLst/>
                        </a:rPr>
                        <a:t>de copos de trigo</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69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985269725"/>
                  </a:ext>
                </a:extLst>
              </a:tr>
              <a:tr h="265876">
                <a:tc>
                  <a:txBody>
                    <a:bodyPr/>
                    <a:lstStyle/>
                    <a:p>
                      <a:pPr algn="l" rtl="0" fontAlgn="t"/>
                      <a:r>
                        <a:rPr lang="es" sz="1100" b="0" i="0" u="none" baseline="0" dirty="0">
                          <a:effectLst/>
                        </a:rPr>
                        <a:t>Roti de trigo</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dirty="0">
                          <a:effectLst/>
                        </a:rPr>
                        <a:t>62</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1540969657"/>
                  </a:ext>
                </a:extLst>
              </a:tr>
            </a:tbl>
          </a:graphicData>
        </a:graphic>
      </p:graphicFrame>
    </p:spTree>
    <p:extLst>
      <p:ext uri="{BB962C8B-B14F-4D97-AF65-F5344CB8AC3E}">
        <p14:creationId xmlns:p14="http://schemas.microsoft.com/office/powerpoint/2010/main" val="300374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D0FBB3-F5A1-C4CF-FF57-F7105F4EDDFF}"/>
              </a:ext>
            </a:extLst>
          </p:cNvPr>
          <p:cNvSpPr>
            <a:spLocks noGrp="1"/>
          </p:cNvSpPr>
          <p:nvPr>
            <p:ph type="title"/>
          </p:nvPr>
        </p:nvSpPr>
        <p:spPr/>
        <p:txBody>
          <a:bodyPr/>
          <a:lstStyle/>
          <a:p>
            <a:pPr algn="l" rtl="0"/>
            <a:r>
              <a:rPr lang="es" b="1" i="0" u="none" baseline="0" dirty="0">
                <a:solidFill>
                  <a:schemeClr val="bg1"/>
                </a:solidFill>
                <a:effectLst/>
                <a:latin typeface="+mj-lt"/>
              </a:rPr>
              <a:t>Alimentos con IG alto (70 a 100)</a:t>
            </a:r>
            <a:endParaRPr lang="es" dirty="0">
              <a:solidFill>
                <a:schemeClr val="bg1"/>
              </a:solidFill>
              <a:latin typeface="+mj-lt"/>
            </a:endParaRPr>
          </a:p>
        </p:txBody>
      </p:sp>
      <p:sp>
        <p:nvSpPr>
          <p:cNvPr id="3" name="Text Placeholder 2">
            <a:extLst>
              <a:ext uri="{FF2B5EF4-FFF2-40B4-BE49-F238E27FC236}">
                <a16:creationId xmlns="" xmlns:a16="http://schemas.microsoft.com/office/drawing/2014/main" id="{5E089E40-286B-CCB1-EDD0-3E0F1BBC617C}"/>
              </a:ext>
            </a:extLst>
          </p:cNvPr>
          <p:cNvSpPr>
            <a:spLocks noGrp="1"/>
          </p:cNvSpPr>
          <p:nvPr>
            <p:ph type="body" idx="1"/>
          </p:nvPr>
        </p:nvSpPr>
        <p:spPr/>
        <p:txBody>
          <a:bodyPr/>
          <a:lstStyle/>
          <a:p>
            <a:endParaRPr lang="es" dirty="0"/>
          </a:p>
        </p:txBody>
      </p:sp>
      <p:sp>
        <p:nvSpPr>
          <p:cNvPr id="4" name="Slide Number Placeholder 3">
            <a:extLst>
              <a:ext uri="{FF2B5EF4-FFF2-40B4-BE49-F238E27FC236}">
                <a16:creationId xmlns="" xmlns:a16="http://schemas.microsoft.com/office/drawing/2014/main" id="{5B471EF0-9FFD-F84F-7B99-277FC828C1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15</a:t>
            </a:fld>
            <a:endParaRPr lang="es"/>
          </a:p>
        </p:txBody>
      </p:sp>
      <p:graphicFrame>
        <p:nvGraphicFramePr>
          <p:cNvPr id="5" name="Table 4">
            <a:extLst>
              <a:ext uri="{FF2B5EF4-FFF2-40B4-BE49-F238E27FC236}">
                <a16:creationId xmlns="" xmlns:a16="http://schemas.microsoft.com/office/drawing/2014/main" id="{73BEB797-EE5B-6071-7432-5165594A534A}"/>
              </a:ext>
            </a:extLst>
          </p:cNvPr>
          <p:cNvGraphicFramePr>
            <a:graphicFrameLocks noGrp="1"/>
          </p:cNvGraphicFramePr>
          <p:nvPr>
            <p:extLst>
              <p:ext uri="{D42A27DB-BD31-4B8C-83A1-F6EECF244321}">
                <p14:modId xmlns:p14="http://schemas.microsoft.com/office/powerpoint/2010/main" val="1224121823"/>
              </p:ext>
            </p:extLst>
          </p:nvPr>
        </p:nvGraphicFramePr>
        <p:xfrm>
          <a:off x="1187624" y="1310850"/>
          <a:ext cx="5976664" cy="3451548"/>
        </p:xfrm>
        <a:graphic>
          <a:graphicData uri="http://schemas.openxmlformats.org/drawingml/2006/table">
            <a:tbl>
              <a:tblPr/>
              <a:tblGrid>
                <a:gridCol w="2988332">
                  <a:extLst>
                    <a:ext uri="{9D8B030D-6E8A-4147-A177-3AD203B41FA5}">
                      <a16:colId xmlns="" xmlns:a16="http://schemas.microsoft.com/office/drawing/2014/main" val="3465347782"/>
                    </a:ext>
                  </a:extLst>
                </a:gridCol>
                <a:gridCol w="2988332">
                  <a:extLst>
                    <a:ext uri="{9D8B030D-6E8A-4147-A177-3AD203B41FA5}">
                      <a16:colId xmlns="" xmlns:a16="http://schemas.microsoft.com/office/drawing/2014/main" val="1531920498"/>
                    </a:ext>
                  </a:extLst>
                </a:gridCol>
              </a:tblGrid>
              <a:tr h="287629">
                <a:tc>
                  <a:txBody>
                    <a:bodyPr/>
                    <a:lstStyle/>
                    <a:p>
                      <a:pPr algn="l" rtl="0" fontAlgn="t"/>
                      <a:r>
                        <a:rPr lang="es" sz="1100" b="0" i="0" u="none" baseline="0" dirty="0">
                          <a:effectLst/>
                        </a:rPr>
                        <a:t>Copos de maíz</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81</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41691219"/>
                  </a:ext>
                </a:extLst>
              </a:tr>
              <a:tr h="287629">
                <a:tc>
                  <a:txBody>
                    <a:bodyPr/>
                    <a:lstStyle/>
                    <a:p>
                      <a:pPr algn="l" rtl="0" fontAlgn="t"/>
                      <a:r>
                        <a:rPr lang="es" sz="1100" b="0" i="0" u="none" baseline="0" dirty="0" smtClean="0">
                          <a:effectLst/>
                        </a:rPr>
                        <a:t>Gachas </a:t>
                      </a:r>
                      <a:r>
                        <a:rPr lang="es" sz="1100" b="0" i="0" u="none" baseline="0" dirty="0">
                          <a:effectLst/>
                        </a:rPr>
                        <a:t>de avena instantáneas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79</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3418673626"/>
                  </a:ext>
                </a:extLst>
              </a:tr>
              <a:tr h="287629">
                <a:tc>
                  <a:txBody>
                    <a:bodyPr/>
                    <a:lstStyle/>
                    <a:p>
                      <a:pPr algn="l" rtl="0" fontAlgn="t"/>
                      <a:r>
                        <a:rPr lang="es" sz="1100" b="0" i="0" u="none" baseline="0" dirty="0" smtClean="0">
                          <a:effectLst/>
                        </a:rPr>
                        <a:t>Patata </a:t>
                      </a:r>
                      <a:r>
                        <a:rPr lang="es" sz="1100" b="0" i="0" u="none" baseline="0" dirty="0">
                          <a:effectLst/>
                        </a:rPr>
                        <a:t>hervida</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78</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1972710025"/>
                  </a:ext>
                </a:extLst>
              </a:tr>
              <a:tr h="287629">
                <a:tc>
                  <a:txBody>
                    <a:bodyPr/>
                    <a:lstStyle/>
                    <a:p>
                      <a:pPr algn="l" rtl="0" fontAlgn="t"/>
                      <a:r>
                        <a:rPr lang="es" sz="1100" b="0" i="0" u="none" baseline="0" dirty="0" smtClean="0">
                          <a:effectLst/>
                        </a:rPr>
                        <a:t>Patatas</a:t>
                      </a:r>
                      <a:r>
                        <a:rPr lang="es" sz="1100" b="0" i="0" u="none" baseline="0" dirty="0">
                          <a:effectLst/>
                        </a:rPr>
                        <a:t>, puré instantáneo</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87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3093597205"/>
                  </a:ext>
                </a:extLst>
              </a:tr>
              <a:tr h="287629">
                <a:tc>
                  <a:txBody>
                    <a:bodyPr/>
                    <a:lstStyle/>
                    <a:p>
                      <a:pPr algn="l" rtl="0" fontAlgn="t"/>
                      <a:r>
                        <a:rPr lang="es" sz="1100" b="0" i="0" u="none" baseline="0" dirty="0" smtClean="0">
                          <a:effectLst/>
                        </a:rPr>
                        <a:t>Leche </a:t>
                      </a:r>
                      <a:r>
                        <a:rPr lang="es" sz="1100" b="0" i="0" u="none" baseline="0" dirty="0">
                          <a:effectLst/>
                        </a:rPr>
                        <a:t>de arroz</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86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1679926668"/>
                  </a:ext>
                </a:extLst>
              </a:tr>
              <a:tr h="287629">
                <a:tc>
                  <a:txBody>
                    <a:bodyPr/>
                    <a:lstStyle/>
                    <a:p>
                      <a:pPr algn="l" rtl="0" fontAlgn="t"/>
                      <a:r>
                        <a:rPr lang="es" sz="1100" b="0" i="0" u="none" baseline="0" dirty="0" smtClean="0">
                          <a:effectLst/>
                        </a:rPr>
                        <a:t>Gachas </a:t>
                      </a:r>
                      <a:r>
                        <a:rPr lang="es" sz="1100" b="0" i="0" u="none" baseline="0" dirty="0">
                          <a:effectLst/>
                        </a:rPr>
                        <a:t>de arroz</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78</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1273637172"/>
                  </a:ext>
                </a:extLst>
              </a:tr>
              <a:tr h="287629">
                <a:tc>
                  <a:txBody>
                    <a:bodyPr/>
                    <a:lstStyle/>
                    <a:p>
                      <a:pPr algn="l" rtl="0" fontAlgn="t"/>
                      <a:r>
                        <a:rPr lang="es" sz="1100" b="0" i="0" u="none" baseline="0" dirty="0" smtClean="0">
                          <a:effectLst/>
                        </a:rPr>
                        <a:t>Galletas </a:t>
                      </a:r>
                      <a:r>
                        <a:rPr lang="es" sz="1100" b="0" i="0" u="none" baseline="0" dirty="0">
                          <a:effectLst/>
                        </a:rPr>
                        <a:t>de arroz</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87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4009684807"/>
                  </a:ext>
                </a:extLst>
              </a:tr>
              <a:tr h="287629">
                <a:tc>
                  <a:txBody>
                    <a:bodyPr/>
                    <a:lstStyle/>
                    <a:p>
                      <a:pPr algn="l" rtl="0" fontAlgn="t"/>
                      <a:r>
                        <a:rPr lang="es" sz="1100" b="0" i="0" u="none" baseline="0" dirty="0" smtClean="0">
                          <a:effectLst/>
                        </a:rPr>
                        <a:t>Pan </a:t>
                      </a:r>
                      <a:r>
                        <a:rPr lang="es" sz="1100" b="0" i="0" u="none" baseline="0" dirty="0">
                          <a:effectLst/>
                        </a:rPr>
                        <a:t>de trigo sin levadura</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70</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2614585170"/>
                  </a:ext>
                </a:extLst>
              </a:tr>
              <a:tr h="287629">
                <a:tc>
                  <a:txBody>
                    <a:bodyPr/>
                    <a:lstStyle/>
                    <a:p>
                      <a:pPr algn="l" rtl="0" fontAlgn="t"/>
                      <a:r>
                        <a:rPr lang="es" sz="1100" b="0" i="0" u="none" baseline="0" dirty="0" smtClean="0">
                          <a:effectLst/>
                        </a:rPr>
                        <a:t>Sandía</a:t>
                      </a:r>
                      <a:endParaRPr lang="es" sz="1100" b="0" i="0" u="none" baseline="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76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2835176992"/>
                  </a:ext>
                </a:extLst>
              </a:tr>
              <a:tr h="287629">
                <a:tc>
                  <a:txBody>
                    <a:bodyPr/>
                    <a:lstStyle/>
                    <a:p>
                      <a:pPr algn="l" rtl="0" fontAlgn="t"/>
                      <a:r>
                        <a:rPr lang="es" sz="1100" b="0" i="0" u="none" baseline="0" dirty="0" smtClean="0">
                          <a:effectLst/>
                        </a:rPr>
                        <a:t>Arroz </a:t>
                      </a:r>
                      <a:r>
                        <a:rPr lang="es" sz="1100" b="0" i="0" u="none" baseline="0" dirty="0">
                          <a:effectLst/>
                        </a:rPr>
                        <a:t>blanco hervido</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a:effectLst/>
                        </a:rPr>
                        <a:t> 73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333150848"/>
                  </a:ext>
                </a:extLst>
              </a:tr>
              <a:tr h="287629">
                <a:tc>
                  <a:txBody>
                    <a:bodyPr/>
                    <a:lstStyle/>
                    <a:p>
                      <a:pPr algn="l" rtl="0" fontAlgn="t"/>
                      <a:r>
                        <a:rPr lang="es" sz="1100" b="0" i="0" u="none" baseline="0" dirty="0" smtClean="0">
                          <a:effectLst/>
                        </a:rPr>
                        <a:t>Pan </a:t>
                      </a:r>
                      <a:r>
                        <a:rPr lang="es" sz="1100" b="0" i="0" u="none" baseline="0" dirty="0">
                          <a:effectLst/>
                        </a:rPr>
                        <a:t>blanco (trigo)  </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algn="l" rtl="0" fontAlgn="t"/>
                      <a:r>
                        <a:rPr lang="es" sz="1100" b="0" i="0" u="none" baseline="0">
                          <a:effectLst/>
                        </a:rPr>
                        <a:t> 75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 xmlns:a16="http://schemas.microsoft.com/office/drawing/2014/main" val="4087758229"/>
                  </a:ext>
                </a:extLst>
              </a:tr>
              <a:tr h="287629">
                <a:tc>
                  <a:txBody>
                    <a:bodyPr/>
                    <a:lstStyle/>
                    <a:p>
                      <a:pPr algn="l" rtl="0" fontAlgn="t"/>
                      <a:r>
                        <a:rPr lang="es" sz="1100" b="0" i="0" u="none" baseline="0" dirty="0" smtClean="0">
                          <a:effectLst/>
                        </a:rPr>
                        <a:t>Pan </a:t>
                      </a:r>
                      <a:r>
                        <a:rPr lang="es" sz="1100" b="0" i="0" u="none" baseline="0" dirty="0">
                          <a:effectLst/>
                        </a:rPr>
                        <a:t>de trigo integral</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algn="l" rtl="0" fontAlgn="t"/>
                      <a:r>
                        <a:rPr lang="es" sz="1100" b="0" i="0" u="none" baseline="0" dirty="0">
                          <a:effectLst/>
                        </a:rPr>
                        <a:t> 74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 xmlns:a16="http://schemas.microsoft.com/office/drawing/2014/main" val="2699220573"/>
                  </a:ext>
                </a:extLst>
              </a:tr>
            </a:tbl>
          </a:graphicData>
        </a:graphic>
      </p:graphicFrame>
    </p:spTree>
    <p:extLst>
      <p:ext uri="{BB962C8B-B14F-4D97-AF65-F5344CB8AC3E}">
        <p14:creationId xmlns:p14="http://schemas.microsoft.com/office/powerpoint/2010/main" val="60345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90672-CBAD-6559-DC67-CE4A80F78155}"/>
              </a:ext>
            </a:extLst>
          </p:cNvPr>
          <p:cNvSpPr>
            <a:spLocks noGrp="1"/>
          </p:cNvSpPr>
          <p:nvPr>
            <p:ph type="title"/>
          </p:nvPr>
        </p:nvSpPr>
        <p:spPr/>
        <p:txBody>
          <a:bodyPr/>
          <a:lstStyle/>
          <a:p>
            <a:endParaRPr lang="es"/>
          </a:p>
        </p:txBody>
      </p:sp>
      <p:sp>
        <p:nvSpPr>
          <p:cNvPr id="3" name="Text Placeholder 2">
            <a:extLst>
              <a:ext uri="{FF2B5EF4-FFF2-40B4-BE49-F238E27FC236}">
                <a16:creationId xmlns="" xmlns:a16="http://schemas.microsoft.com/office/drawing/2014/main" id="{3BA04692-6EA9-0688-9003-518D05560ABF}"/>
              </a:ext>
            </a:extLst>
          </p:cNvPr>
          <p:cNvSpPr>
            <a:spLocks noGrp="1"/>
          </p:cNvSpPr>
          <p:nvPr>
            <p:ph type="body" idx="1"/>
          </p:nvPr>
        </p:nvSpPr>
        <p:spPr/>
        <p:txBody>
          <a:bodyPr/>
          <a:lstStyle/>
          <a:p>
            <a:pPr algn="l" rtl="0"/>
            <a:r>
              <a:rPr lang="es" sz="2000" b="0" i="0" u="none" baseline="0" dirty="0" smtClean="0">
                <a:latin typeface="+mn-lt"/>
              </a:rPr>
              <a:t>Limite </a:t>
            </a:r>
            <a:r>
              <a:rPr lang="es" sz="2000" b="0" i="0" u="none" baseline="0" dirty="0">
                <a:latin typeface="+mn-lt"/>
              </a:rPr>
              <a:t>o </a:t>
            </a:r>
            <a:r>
              <a:rPr lang="es" sz="2000" b="0" i="0" u="none" baseline="0" dirty="0" smtClean="0">
                <a:latin typeface="+mn-lt"/>
              </a:rPr>
              <a:t>evite </a:t>
            </a:r>
            <a:r>
              <a:rPr lang="es" sz="2000" b="0" i="0" u="none" baseline="0" dirty="0">
                <a:latin typeface="+mn-lt"/>
              </a:rPr>
              <a:t>el consumo de grasas </a:t>
            </a:r>
            <a:r>
              <a:rPr lang="es" sz="2000" b="0" i="0" u="none" baseline="0" dirty="0" smtClean="0">
                <a:latin typeface="+mn-lt"/>
              </a:rPr>
              <a:t>«visibles» </a:t>
            </a:r>
            <a:r>
              <a:rPr lang="es" sz="2000" b="0" i="0" u="none" baseline="0" dirty="0">
                <a:latin typeface="+mn-lt"/>
              </a:rPr>
              <a:t>(mantequilla, crema de leche, beicon, tocino, aceites).</a:t>
            </a:r>
          </a:p>
          <a:p>
            <a:pPr algn="l" rtl="0"/>
            <a:r>
              <a:rPr lang="es" sz="2000" b="0" i="0" u="none" baseline="0" dirty="0" smtClean="0">
                <a:latin typeface="+mn-lt"/>
              </a:rPr>
              <a:t>Coma </a:t>
            </a:r>
            <a:r>
              <a:rPr lang="es" sz="2000" b="0" i="0" u="none" baseline="0" dirty="0">
                <a:latin typeface="+mn-lt"/>
              </a:rPr>
              <a:t>pescado variado (se recomienda cocinar el pescado al vapor). No es aconsejable comer pescado en lata con aceite.</a:t>
            </a:r>
          </a:p>
          <a:p>
            <a:pPr algn="l" rtl="0"/>
            <a:r>
              <a:rPr lang="es" sz="2000" b="0" i="0" u="none" baseline="0" dirty="0" smtClean="0">
                <a:latin typeface="+mn-lt"/>
              </a:rPr>
              <a:t>Tome </a:t>
            </a:r>
            <a:r>
              <a:rPr lang="es" sz="2000" b="0" i="0" u="none" baseline="0" dirty="0">
                <a:latin typeface="+mn-lt"/>
              </a:rPr>
              <a:t>productos lácteos bajos en grasa.</a:t>
            </a:r>
          </a:p>
          <a:p>
            <a:pPr algn="l" rtl="0"/>
            <a:r>
              <a:rPr lang="es" sz="2000" b="0" i="0" u="none" baseline="0" dirty="0" smtClean="0">
                <a:latin typeface="+mn-lt"/>
              </a:rPr>
              <a:t>Coma </a:t>
            </a:r>
            <a:r>
              <a:rPr lang="es" sz="2000" b="0" i="0" u="none" baseline="0" dirty="0">
                <a:latin typeface="+mn-lt"/>
              </a:rPr>
              <a:t>hasta 3 piezas de fruta al día (frutas de tamaño mediano).</a:t>
            </a:r>
          </a:p>
        </p:txBody>
      </p:sp>
      <p:sp>
        <p:nvSpPr>
          <p:cNvPr id="4" name="Slide Number Placeholder 3">
            <a:extLst>
              <a:ext uri="{FF2B5EF4-FFF2-40B4-BE49-F238E27FC236}">
                <a16:creationId xmlns="" xmlns:a16="http://schemas.microsoft.com/office/drawing/2014/main" id="{83DD1578-E83E-63BE-6A2E-B169163F7B9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16</a:t>
            </a:fld>
            <a:endParaRPr lang="es"/>
          </a:p>
        </p:txBody>
      </p:sp>
    </p:spTree>
    <p:extLst>
      <p:ext uri="{BB962C8B-B14F-4D97-AF65-F5344CB8AC3E}">
        <p14:creationId xmlns:p14="http://schemas.microsoft.com/office/powerpoint/2010/main" val="200446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CB7602-74F2-5A8A-E0C0-5D5DF71F15EC}"/>
              </a:ext>
            </a:extLst>
          </p:cNvPr>
          <p:cNvSpPr>
            <a:spLocks noGrp="1"/>
          </p:cNvSpPr>
          <p:nvPr>
            <p:ph type="title"/>
          </p:nvPr>
        </p:nvSpPr>
        <p:spPr/>
        <p:txBody>
          <a:bodyPr/>
          <a:lstStyle/>
          <a:p>
            <a:endParaRPr lang="es" dirty="0"/>
          </a:p>
        </p:txBody>
      </p:sp>
      <p:sp>
        <p:nvSpPr>
          <p:cNvPr id="3" name="Text Placeholder 2">
            <a:extLst>
              <a:ext uri="{FF2B5EF4-FFF2-40B4-BE49-F238E27FC236}">
                <a16:creationId xmlns="" xmlns:a16="http://schemas.microsoft.com/office/drawing/2014/main" id="{D4086C65-5996-2BF7-FBC4-5ECCEE06F8E8}"/>
              </a:ext>
            </a:extLst>
          </p:cNvPr>
          <p:cNvSpPr>
            <a:spLocks noGrp="1"/>
          </p:cNvSpPr>
          <p:nvPr>
            <p:ph type="body" idx="1"/>
          </p:nvPr>
        </p:nvSpPr>
        <p:spPr/>
        <p:txBody>
          <a:bodyPr/>
          <a:lstStyle/>
          <a:p>
            <a:pPr algn="l" rtl="0"/>
            <a:r>
              <a:rPr lang="es" sz="2000" b="0" i="0" u="none" baseline="0" dirty="0">
                <a:latin typeface="+mn-lt"/>
              </a:rPr>
              <a:t>Está permitido beber agua, así como té y café sin azúcar, de forma ilimitada (salvo que se restrinja el consumo de líquidos por cualquier motivo). No </a:t>
            </a:r>
            <a:r>
              <a:rPr lang="es" sz="2000" b="0" i="0" u="none" baseline="0" dirty="0" smtClean="0">
                <a:latin typeface="+mn-lt"/>
              </a:rPr>
              <a:t>tome </a:t>
            </a:r>
            <a:r>
              <a:rPr lang="es" sz="2000" b="0" i="0" u="none" baseline="0" dirty="0">
                <a:latin typeface="+mn-lt"/>
              </a:rPr>
              <a:t>zumos.</a:t>
            </a:r>
          </a:p>
          <a:p>
            <a:pPr algn="l" rtl="0"/>
            <a:r>
              <a:rPr lang="es" sz="2000" b="0" i="0" u="none" baseline="0" dirty="0">
                <a:latin typeface="+mn-lt"/>
              </a:rPr>
              <a:t>No </a:t>
            </a:r>
            <a:r>
              <a:rPr lang="es" sz="2000" b="0" i="0" u="none" baseline="0" dirty="0" smtClean="0">
                <a:latin typeface="+mn-lt"/>
              </a:rPr>
              <a:t>consuma </a:t>
            </a:r>
            <a:r>
              <a:rPr lang="es" sz="2000" b="0" i="0" u="none" baseline="0" dirty="0">
                <a:latin typeface="+mn-lt"/>
              </a:rPr>
              <a:t>dulces, azúcar, caramelos, miel, zumos, limonada o refrescos de té (p. ej., Nestea).</a:t>
            </a:r>
          </a:p>
          <a:p>
            <a:pPr algn="l" rtl="0"/>
            <a:r>
              <a:rPr lang="es" sz="2000" b="0" i="0" u="none" baseline="0" dirty="0" smtClean="0">
                <a:latin typeface="+mn-lt"/>
              </a:rPr>
              <a:t>Limite </a:t>
            </a:r>
            <a:r>
              <a:rPr lang="es" sz="2000" b="0" i="0" u="none" baseline="0" dirty="0">
                <a:latin typeface="+mn-lt"/>
              </a:rPr>
              <a:t>el consumo de frutos secos porque son muy calóricos.</a:t>
            </a:r>
          </a:p>
        </p:txBody>
      </p:sp>
      <p:sp>
        <p:nvSpPr>
          <p:cNvPr id="4" name="Slide Number Placeholder 3">
            <a:extLst>
              <a:ext uri="{FF2B5EF4-FFF2-40B4-BE49-F238E27FC236}">
                <a16:creationId xmlns="" xmlns:a16="http://schemas.microsoft.com/office/drawing/2014/main" id="{11C5197F-24A9-B9A9-FA3E-6B2DEC8461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17</a:t>
            </a:fld>
            <a:endParaRPr lang="es"/>
          </a:p>
        </p:txBody>
      </p:sp>
    </p:spTree>
    <p:extLst>
      <p:ext uri="{BB962C8B-B14F-4D97-AF65-F5344CB8AC3E}">
        <p14:creationId xmlns:p14="http://schemas.microsoft.com/office/powerpoint/2010/main" val="136802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C9A6B7-1DB0-698B-E513-758F2473A187}"/>
              </a:ext>
            </a:extLst>
          </p:cNvPr>
          <p:cNvSpPr>
            <a:spLocks noGrp="1"/>
          </p:cNvSpPr>
          <p:nvPr>
            <p:ph type="title"/>
          </p:nvPr>
        </p:nvSpPr>
        <p:spPr/>
        <p:txBody>
          <a:bodyPr/>
          <a:lstStyle/>
          <a:p>
            <a:endParaRPr lang="es"/>
          </a:p>
        </p:txBody>
      </p:sp>
      <p:sp>
        <p:nvSpPr>
          <p:cNvPr id="3" name="Text Placeholder 2">
            <a:extLst>
              <a:ext uri="{FF2B5EF4-FFF2-40B4-BE49-F238E27FC236}">
                <a16:creationId xmlns="" xmlns:a16="http://schemas.microsoft.com/office/drawing/2014/main" id="{3F81E99A-ECAF-9142-1355-8DB34633DA31}"/>
              </a:ext>
            </a:extLst>
          </p:cNvPr>
          <p:cNvSpPr>
            <a:spLocks noGrp="1"/>
          </p:cNvSpPr>
          <p:nvPr>
            <p:ph type="body" idx="1"/>
          </p:nvPr>
        </p:nvSpPr>
        <p:spPr/>
        <p:txBody>
          <a:bodyPr/>
          <a:lstStyle/>
          <a:p>
            <a:pPr algn="l" rtl="0"/>
            <a:r>
              <a:rPr lang="es" sz="2000" b="0" i="0" u="none" baseline="0" dirty="0">
                <a:latin typeface="+mn-lt"/>
              </a:rPr>
              <a:t>No se recomiendan los productos para diabéticos porque pueden contener grasas ocultas.</a:t>
            </a:r>
          </a:p>
          <a:p>
            <a:pPr algn="l" rtl="0"/>
            <a:r>
              <a:rPr lang="es" sz="2000" b="0" i="0" u="none" baseline="0" dirty="0" smtClean="0">
                <a:latin typeface="+mn-lt"/>
              </a:rPr>
              <a:t>Evite </a:t>
            </a:r>
            <a:r>
              <a:rPr lang="es" sz="2000" b="0" i="0" u="none" baseline="0" dirty="0">
                <a:latin typeface="+mn-lt"/>
              </a:rPr>
              <a:t>los aderezos y las salsas (calorías adicionales).</a:t>
            </a:r>
          </a:p>
          <a:p>
            <a:pPr algn="l" rtl="0"/>
            <a:r>
              <a:rPr lang="es" sz="2000" b="0" i="0" u="none" baseline="0" dirty="0" smtClean="0">
                <a:latin typeface="+mn-lt"/>
              </a:rPr>
              <a:t>Sazone </a:t>
            </a:r>
            <a:r>
              <a:rPr lang="es" sz="2000" b="0" i="0" u="none" baseline="0" dirty="0">
                <a:latin typeface="+mn-lt"/>
              </a:rPr>
              <a:t>los alimentos con especias.</a:t>
            </a:r>
          </a:p>
          <a:p>
            <a:pPr algn="l" rtl="0"/>
            <a:r>
              <a:rPr lang="es" sz="2000" b="0" i="0" u="none" baseline="0" dirty="0" smtClean="0">
                <a:latin typeface="+mn-lt"/>
              </a:rPr>
              <a:t>Reduzca </a:t>
            </a:r>
            <a:r>
              <a:rPr lang="es" sz="2000" b="0" i="0" u="none" baseline="0" dirty="0">
                <a:latin typeface="+mn-lt"/>
              </a:rPr>
              <a:t>la cantidad de sal en los alimentos.</a:t>
            </a:r>
          </a:p>
          <a:p>
            <a:pPr algn="l" rtl="0"/>
            <a:r>
              <a:rPr lang="es" sz="2000" b="0" i="0" u="none" baseline="0" dirty="0" smtClean="0">
                <a:latin typeface="+mn-lt"/>
              </a:rPr>
              <a:t>Evite </a:t>
            </a:r>
            <a:r>
              <a:rPr lang="es" sz="2000" b="0" i="0" u="none" baseline="0" dirty="0">
                <a:latin typeface="+mn-lt"/>
              </a:rPr>
              <a:t>las bebidas alcohólicas.</a:t>
            </a:r>
          </a:p>
          <a:p>
            <a:pPr algn="l" rtl="0"/>
            <a:r>
              <a:rPr lang="es" sz="2000" b="0" i="0" u="none" baseline="0" dirty="0" smtClean="0">
                <a:latin typeface="+mn-lt"/>
              </a:rPr>
              <a:t>Cocine </a:t>
            </a:r>
            <a:r>
              <a:rPr lang="es" sz="2000" b="0" i="0" u="none" baseline="0">
                <a:latin typeface="+mn-lt"/>
              </a:rPr>
              <a:t>y </a:t>
            </a:r>
            <a:r>
              <a:rPr lang="es" sz="2000" b="0" i="0" u="none" baseline="0" smtClean="0">
                <a:latin typeface="+mn-lt"/>
              </a:rPr>
              <a:t>guise </a:t>
            </a:r>
            <a:r>
              <a:rPr lang="es" sz="2000" b="0" i="0" u="none" baseline="0" dirty="0">
                <a:latin typeface="+mn-lt"/>
              </a:rPr>
              <a:t>los alimentos.</a:t>
            </a:r>
          </a:p>
        </p:txBody>
      </p:sp>
      <p:sp>
        <p:nvSpPr>
          <p:cNvPr id="4" name="Slide Number Placeholder 3">
            <a:extLst>
              <a:ext uri="{FF2B5EF4-FFF2-40B4-BE49-F238E27FC236}">
                <a16:creationId xmlns="" xmlns:a16="http://schemas.microsoft.com/office/drawing/2014/main" id="{660A4CDC-91A4-C6F7-5FB5-F1EDE6995F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18</a:t>
            </a:fld>
            <a:endParaRPr lang="es"/>
          </a:p>
        </p:txBody>
      </p:sp>
    </p:spTree>
    <p:extLst>
      <p:ext uri="{BB962C8B-B14F-4D97-AF65-F5344CB8AC3E}">
        <p14:creationId xmlns:p14="http://schemas.microsoft.com/office/powerpoint/2010/main" val="58804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lgn="l" rtl="0"/>
            <a:r>
              <a:rPr lang="es" sz="1800" b="0" i="0" u="none" baseline="0" dirty="0">
                <a:solidFill>
                  <a:schemeClr val="bg1"/>
                </a:solidFill>
                <a:latin typeface="+mj-lt"/>
                <a:cs typeface="Calibri" panose="020F0502020204030204" pitchFamily="34" charset="0"/>
              </a:rPr>
              <a:t>Número de proyecto: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rtl="0">
              <a:buNone/>
            </a:pPr>
            <a:r>
              <a:rPr lang="es" sz="1400" b="0" i="0" u="none" baseline="0" dirty="0">
                <a:solidFill>
                  <a:schemeClr val="tx1"/>
                </a:solidFill>
                <a:latin typeface="+mn-lt"/>
                <a:cs typeface="Calibri" panose="020F0502020204030204" pitchFamily="34" charset="0"/>
              </a:rPr>
              <a:t>La financiación proporcionada por la Comisión Europea para la elaboración de esta presentación no constituye una ratificación de su contenido, que refleja únicamente las opiniones de las autoras. La Comisión no asume responsabilidad alguna por el uso que pueda hacerse de la información que contiene este documento.</a:t>
            </a:r>
          </a:p>
          <a:p>
            <a:pPr marL="0" lvl="0" indent="0" algn="l" rtl="0">
              <a:spcBef>
                <a:spcPts val="0"/>
              </a:spcBef>
              <a:spcAft>
                <a:spcPts val="0"/>
              </a:spcAft>
              <a:buClr>
                <a:schemeClr val="dk1"/>
              </a:buClr>
              <a:buSzPts val="1100"/>
              <a:buFont typeface="Arial"/>
              <a:buNone/>
            </a:pPr>
            <a:endParaRPr sz="1400" dirty="0">
              <a:solidFill>
                <a:schemeClr val="accent2"/>
              </a:solidFill>
              <a:latin typeface="+mn-lt"/>
            </a:endParaRPr>
          </a:p>
          <a:p>
            <a:pPr marL="0" lvl="0" indent="0" algn="l" rtl="0">
              <a:spcBef>
                <a:spcPts val="0"/>
              </a:spcBef>
              <a:spcAft>
                <a:spcPts val="0"/>
              </a:spcAft>
              <a:buNone/>
            </a:pPr>
            <a:endParaRPr sz="1400" dirty="0">
              <a:solidFill>
                <a:schemeClr val="accent2"/>
              </a:solidFill>
              <a:latin typeface="+mn-lt"/>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2</a:t>
            </a:fld>
            <a:endParaRPr dirty="0"/>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s" sz="2000" b="0" i="0" u="none" baseline="0" dirty="0">
                <a:latin typeface="+mn-lt"/>
              </a:rPr>
              <a:t>El contenido calórico de los alimentos se calcula individualmente. </a:t>
            </a:r>
          </a:p>
          <a:p>
            <a:pPr marL="457200" lvl="0" indent="-381000" algn="l" rtl="0">
              <a:spcBef>
                <a:spcPts val="1000"/>
              </a:spcBef>
              <a:spcAft>
                <a:spcPts val="0"/>
              </a:spcAft>
              <a:buSzPts val="2400"/>
              <a:buChar char="▸"/>
            </a:pPr>
            <a:r>
              <a:rPr lang="es" sz="2000" b="0" i="0" u="none" baseline="0" dirty="0">
                <a:latin typeface="+mn-lt"/>
              </a:rPr>
              <a:t>Para perder peso, hay que restar 500 kcal a la ingesta calórica diaria recomendada. </a:t>
            </a:r>
          </a:p>
          <a:p>
            <a:pPr marL="457200" lvl="0" indent="-381000" algn="l" rtl="0">
              <a:spcBef>
                <a:spcPts val="1000"/>
              </a:spcBef>
              <a:spcAft>
                <a:spcPts val="0"/>
              </a:spcAft>
              <a:buSzPts val="2400"/>
              <a:buChar char="▸"/>
            </a:pPr>
            <a:r>
              <a:rPr lang="es" sz="2000" b="0" i="0" u="none" baseline="0" dirty="0">
                <a:latin typeface="+mn-lt"/>
              </a:rPr>
              <a:t>Es aconsejable consumir más de 1200 kcal al día, puesto que una dieta inferior a 1200 kcal puede ser perjudicial para el organismo.</a:t>
            </a:r>
            <a:endParaRPr sz="20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3</a:t>
            </a:fld>
            <a:endParaRPr dirty="0"/>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pPr algn="l" rtl="0"/>
            <a:r>
              <a:rPr lang="es" b="0" i="0" u="none" baseline="0" dirty="0">
                <a:latin typeface="+mj-lt"/>
              </a:rPr>
              <a:t>Cálculo de calorías</a:t>
            </a:r>
            <a:endParaRPr lang="e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964CAE-3F1B-1020-EB27-7D8175166C62}"/>
              </a:ext>
            </a:extLst>
          </p:cNvPr>
          <p:cNvSpPr>
            <a:spLocks noGrp="1"/>
          </p:cNvSpPr>
          <p:nvPr>
            <p:ph type="title"/>
          </p:nvPr>
        </p:nvSpPr>
        <p:spPr/>
        <p:txBody>
          <a:bodyPr/>
          <a:lstStyle/>
          <a:p>
            <a:endParaRPr lang="es"/>
          </a:p>
        </p:txBody>
      </p:sp>
      <p:sp>
        <p:nvSpPr>
          <p:cNvPr id="3" name="Text Placeholder 2">
            <a:extLst>
              <a:ext uri="{FF2B5EF4-FFF2-40B4-BE49-F238E27FC236}">
                <a16:creationId xmlns="" xmlns:a16="http://schemas.microsoft.com/office/drawing/2014/main" id="{DD2A50DE-9A46-447B-6E7F-142BDE37FA67}"/>
              </a:ext>
            </a:extLst>
          </p:cNvPr>
          <p:cNvSpPr>
            <a:spLocks noGrp="1"/>
          </p:cNvSpPr>
          <p:nvPr>
            <p:ph type="body" idx="1"/>
          </p:nvPr>
        </p:nvSpPr>
        <p:spPr>
          <a:xfrm>
            <a:off x="467544" y="1491630"/>
            <a:ext cx="6757800" cy="2826600"/>
          </a:xfrm>
        </p:spPr>
        <p:txBody>
          <a:bodyPr/>
          <a:lstStyle/>
          <a:p>
            <a:pPr algn="l" rtl="0"/>
            <a:r>
              <a:rPr lang="es" sz="2000" b="0" i="0" u="none" baseline="0" dirty="0">
                <a:latin typeface="+mn-lt"/>
              </a:rPr>
              <a:t>El paciente debe pesarse </a:t>
            </a:r>
            <a:r>
              <a:rPr lang="es" sz="2000" b="0" i="0" u="none" baseline="0" dirty="0" smtClean="0">
                <a:latin typeface="+mn-lt"/>
              </a:rPr>
              <a:t>cada día (o al </a:t>
            </a:r>
            <a:r>
              <a:rPr lang="es" sz="2000" b="0" i="0" u="none" baseline="0" dirty="0">
                <a:latin typeface="+mn-lt"/>
              </a:rPr>
              <a:t>menos una vez </a:t>
            </a:r>
            <a:r>
              <a:rPr lang="es" sz="2000" b="0" i="0" u="none" baseline="0" dirty="0" smtClean="0">
                <a:latin typeface="+mn-lt"/>
              </a:rPr>
              <a:t>a la semana).</a:t>
            </a:r>
            <a:endParaRPr lang="es" sz="2000" b="0" i="0" u="none" baseline="0" dirty="0">
              <a:latin typeface="+mn-lt"/>
            </a:endParaRPr>
          </a:p>
          <a:p>
            <a:pPr algn="l" rtl="0"/>
            <a:r>
              <a:rPr lang="es" sz="2000" b="0" i="0" u="none" baseline="0" dirty="0" smtClean="0">
                <a:latin typeface="+mn-lt"/>
              </a:rPr>
              <a:t>Use </a:t>
            </a:r>
            <a:r>
              <a:rPr lang="es" sz="2000" b="0" i="0" u="none" baseline="0" dirty="0">
                <a:latin typeface="+mn-lt"/>
              </a:rPr>
              <a:t>una balanza alimentaria para pesar los alimentos.</a:t>
            </a:r>
          </a:p>
          <a:p>
            <a:pPr algn="l" rtl="0"/>
            <a:r>
              <a:rPr lang="es" sz="2000" b="0" i="0" u="none" baseline="0" dirty="0">
                <a:latin typeface="+mn-lt"/>
              </a:rPr>
              <a:t>No </a:t>
            </a:r>
            <a:r>
              <a:rPr lang="es" sz="2000" b="0" i="0" u="none" baseline="0" dirty="0" smtClean="0">
                <a:latin typeface="+mn-lt"/>
              </a:rPr>
              <a:t>supere </a:t>
            </a:r>
            <a:r>
              <a:rPr lang="es" sz="2000" b="0" i="0" u="none" baseline="0" dirty="0">
                <a:latin typeface="+mn-lt"/>
              </a:rPr>
              <a:t>la ingesta calórica recomendada (número de calorías).</a:t>
            </a:r>
          </a:p>
          <a:p>
            <a:pPr algn="l" rtl="0"/>
            <a:r>
              <a:rPr lang="es" sz="2000" b="0" i="0" u="none" baseline="0" dirty="0" smtClean="0">
                <a:latin typeface="+mn-lt"/>
              </a:rPr>
              <a:t>Detecte </a:t>
            </a:r>
            <a:r>
              <a:rPr lang="es" sz="2000" b="0" i="0" u="none" baseline="0" dirty="0">
                <a:latin typeface="+mn-lt"/>
              </a:rPr>
              <a:t>los factores que desencadenan el deseo de comer: hambre, emociones, circunstancias </a:t>
            </a:r>
            <a:r>
              <a:rPr lang="es" sz="2000" b="0" i="0" u="none" baseline="0" dirty="0" smtClean="0">
                <a:latin typeface="+mn-lt"/>
              </a:rPr>
              <a:t>sociales </a:t>
            </a:r>
            <a:r>
              <a:rPr lang="es" sz="2000" b="0" i="0" u="none" baseline="0" dirty="0">
                <a:latin typeface="+mn-lt"/>
              </a:rPr>
              <a:t>(tratar de identificar estas situaciones).</a:t>
            </a:r>
          </a:p>
          <a:p>
            <a:pPr algn="l" rtl="0"/>
            <a:r>
              <a:rPr lang="es" sz="2000" b="0" i="0" u="none" baseline="0" dirty="0" smtClean="0">
                <a:latin typeface="+mn-lt"/>
              </a:rPr>
              <a:t>Siga el </a:t>
            </a:r>
            <a:r>
              <a:rPr lang="es" sz="2000" b="0" i="0" u="none" baseline="0" dirty="0">
                <a:latin typeface="+mn-lt"/>
              </a:rPr>
              <a:t>plan nutricional establecido.</a:t>
            </a:r>
          </a:p>
        </p:txBody>
      </p:sp>
      <p:sp>
        <p:nvSpPr>
          <p:cNvPr id="4" name="Slide Number Placeholder 3">
            <a:extLst>
              <a:ext uri="{FF2B5EF4-FFF2-40B4-BE49-F238E27FC236}">
                <a16:creationId xmlns="" xmlns:a16="http://schemas.microsoft.com/office/drawing/2014/main" id="{591344C6-7FF4-FAEC-2C01-87A4E7BBD52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4</a:t>
            </a:fld>
            <a:endParaRPr lang="es"/>
          </a:p>
        </p:txBody>
      </p:sp>
    </p:spTree>
    <p:extLst>
      <p:ext uri="{BB962C8B-B14F-4D97-AF65-F5344CB8AC3E}">
        <p14:creationId xmlns:p14="http://schemas.microsoft.com/office/powerpoint/2010/main" val="359650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D06CE1-2975-5AFA-C3EB-083FAEA52AD7}"/>
              </a:ext>
            </a:extLst>
          </p:cNvPr>
          <p:cNvSpPr>
            <a:spLocks noGrp="1"/>
          </p:cNvSpPr>
          <p:nvPr>
            <p:ph type="title"/>
          </p:nvPr>
        </p:nvSpPr>
        <p:spPr/>
        <p:txBody>
          <a:bodyPr/>
          <a:lstStyle/>
          <a:p>
            <a:endParaRPr lang="es"/>
          </a:p>
        </p:txBody>
      </p:sp>
      <p:sp>
        <p:nvSpPr>
          <p:cNvPr id="3" name="Text Placeholder 2">
            <a:extLst>
              <a:ext uri="{FF2B5EF4-FFF2-40B4-BE49-F238E27FC236}">
                <a16:creationId xmlns="" xmlns:a16="http://schemas.microsoft.com/office/drawing/2014/main" id="{D4D144A9-5418-6D7B-E9AD-A6DFC482E5AE}"/>
              </a:ext>
            </a:extLst>
          </p:cNvPr>
          <p:cNvSpPr>
            <a:spLocks noGrp="1"/>
          </p:cNvSpPr>
          <p:nvPr>
            <p:ph type="body" idx="1"/>
          </p:nvPr>
        </p:nvSpPr>
        <p:spPr>
          <a:xfrm>
            <a:off x="392997" y="1491630"/>
            <a:ext cx="6757800" cy="2826600"/>
          </a:xfrm>
        </p:spPr>
        <p:txBody>
          <a:bodyPr/>
          <a:lstStyle/>
          <a:p>
            <a:pPr algn="l" rtl="0"/>
            <a:r>
              <a:rPr lang="es" sz="2000" b="0" i="0" u="none" baseline="0" dirty="0" smtClean="0">
                <a:latin typeface="+mn-lt"/>
              </a:rPr>
              <a:t>Coma </a:t>
            </a:r>
            <a:r>
              <a:rPr lang="es" sz="2000" b="0" i="0" u="none" baseline="0" dirty="0">
                <a:latin typeface="+mn-lt"/>
              </a:rPr>
              <a:t>siempre a la misma hora, 5-6 veces al día (3 comidas principales y 1-2 pequeños tentempiés bajos en calorías).</a:t>
            </a:r>
          </a:p>
          <a:p>
            <a:pPr algn="l" rtl="0"/>
            <a:r>
              <a:rPr lang="es" sz="2000" b="0" i="0" u="none" baseline="0" dirty="0" smtClean="0">
                <a:latin typeface="+mn-lt"/>
              </a:rPr>
              <a:t>Desayune </a:t>
            </a:r>
            <a:r>
              <a:rPr lang="es" sz="2000" b="0" i="0" u="none" baseline="0" dirty="0">
                <a:latin typeface="+mn-lt"/>
              </a:rPr>
              <a:t>durante las 3 horas siguientes a levantarse; la última ingesta debe realizarse al menos 3-4 horas antes de ir a dormir.</a:t>
            </a:r>
            <a:endParaRPr lang="es" sz="2000" dirty="0">
              <a:latin typeface="+mn-lt"/>
            </a:endParaRPr>
          </a:p>
          <a:p>
            <a:pPr algn="l" rtl="0"/>
            <a:r>
              <a:rPr lang="es" sz="2000" b="0" i="0" u="none" baseline="0" dirty="0">
                <a:latin typeface="+mn-lt"/>
              </a:rPr>
              <a:t>No </a:t>
            </a:r>
            <a:r>
              <a:rPr lang="es" sz="2000" b="0" i="0" u="none" baseline="0" dirty="0" smtClean="0">
                <a:latin typeface="+mn-lt"/>
              </a:rPr>
              <a:t>se saltelas </a:t>
            </a:r>
            <a:r>
              <a:rPr lang="es" sz="2000" b="0" i="0" u="none" baseline="0" dirty="0">
                <a:latin typeface="+mn-lt"/>
              </a:rPr>
              <a:t>comidas y no </a:t>
            </a:r>
            <a:r>
              <a:rPr lang="es" sz="2000" b="0" i="0" u="none" baseline="0" dirty="0" smtClean="0">
                <a:latin typeface="+mn-lt"/>
              </a:rPr>
              <a:t>haga pausas </a:t>
            </a:r>
            <a:r>
              <a:rPr lang="es" sz="2000" b="0" i="0" u="none" baseline="0" dirty="0">
                <a:latin typeface="+mn-lt"/>
              </a:rPr>
              <a:t>de más de 3 horas entre comidas para no sentir hambre.</a:t>
            </a:r>
          </a:p>
          <a:p>
            <a:pPr algn="l" rtl="0"/>
            <a:r>
              <a:rPr lang="es" sz="2000" b="0" i="0" u="none" baseline="0" dirty="0">
                <a:latin typeface="+mn-lt"/>
              </a:rPr>
              <a:t>No </a:t>
            </a:r>
            <a:r>
              <a:rPr lang="es" sz="2000" b="0" i="0" u="none" baseline="0" dirty="0" smtClean="0">
                <a:latin typeface="+mn-lt"/>
              </a:rPr>
              <a:t>pique</a:t>
            </a:r>
            <a:r>
              <a:rPr lang="es" sz="2000" b="0" i="0" u="none" dirty="0" smtClean="0">
                <a:latin typeface="+mn-lt"/>
              </a:rPr>
              <a:t> </a:t>
            </a:r>
            <a:r>
              <a:rPr lang="es" sz="2000" b="0" i="0" u="none" baseline="0" dirty="0" smtClean="0">
                <a:latin typeface="+mn-lt"/>
              </a:rPr>
              <a:t>entre </a:t>
            </a:r>
            <a:r>
              <a:rPr lang="es" sz="2000" b="0" i="0" u="none" baseline="0" dirty="0">
                <a:latin typeface="+mn-lt"/>
              </a:rPr>
              <a:t>comidas.</a:t>
            </a:r>
          </a:p>
        </p:txBody>
      </p:sp>
      <p:sp>
        <p:nvSpPr>
          <p:cNvPr id="4" name="Slide Number Placeholder 3">
            <a:extLst>
              <a:ext uri="{FF2B5EF4-FFF2-40B4-BE49-F238E27FC236}">
                <a16:creationId xmlns="" xmlns:a16="http://schemas.microsoft.com/office/drawing/2014/main" id="{FC89E1A3-7064-397F-BD50-A9186DBAA6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5</a:t>
            </a:fld>
            <a:endParaRPr lang="es"/>
          </a:p>
        </p:txBody>
      </p:sp>
    </p:spTree>
    <p:extLst>
      <p:ext uri="{BB962C8B-B14F-4D97-AF65-F5344CB8AC3E}">
        <p14:creationId xmlns:p14="http://schemas.microsoft.com/office/powerpoint/2010/main" val="56321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8FB6AC-B09D-FE09-DAA7-4B550234F512}"/>
              </a:ext>
            </a:extLst>
          </p:cNvPr>
          <p:cNvSpPr>
            <a:spLocks noGrp="1"/>
          </p:cNvSpPr>
          <p:nvPr>
            <p:ph type="title"/>
          </p:nvPr>
        </p:nvSpPr>
        <p:spPr/>
        <p:txBody>
          <a:bodyPr/>
          <a:lstStyle/>
          <a:p>
            <a:endParaRPr lang="es"/>
          </a:p>
        </p:txBody>
      </p:sp>
      <p:sp>
        <p:nvSpPr>
          <p:cNvPr id="3" name="Text Placeholder 2">
            <a:extLst>
              <a:ext uri="{FF2B5EF4-FFF2-40B4-BE49-F238E27FC236}">
                <a16:creationId xmlns="" xmlns:a16="http://schemas.microsoft.com/office/drawing/2014/main" id="{9417D904-03B5-66F2-5E54-E38185702268}"/>
              </a:ext>
            </a:extLst>
          </p:cNvPr>
          <p:cNvSpPr>
            <a:spLocks noGrp="1"/>
          </p:cNvSpPr>
          <p:nvPr>
            <p:ph type="body" idx="1"/>
          </p:nvPr>
        </p:nvSpPr>
        <p:spPr/>
        <p:txBody>
          <a:bodyPr/>
          <a:lstStyle/>
          <a:p>
            <a:pPr algn="l" rtl="0"/>
            <a:r>
              <a:rPr lang="es" b="0" i="0" u="none" baseline="0" dirty="0" smtClean="0">
                <a:latin typeface="+mn-lt"/>
              </a:rPr>
              <a:t>Lleve </a:t>
            </a:r>
            <a:r>
              <a:rPr lang="es" b="0" i="0" u="none" baseline="0" dirty="0">
                <a:latin typeface="+mn-lt"/>
              </a:rPr>
              <a:t>un </a:t>
            </a:r>
            <a:r>
              <a:rPr lang="es" b="0" i="0" u="none" baseline="0" dirty="0" smtClean="0">
                <a:latin typeface="+mn-lt"/>
              </a:rPr>
              <a:t>«inventario» </a:t>
            </a:r>
            <a:r>
              <a:rPr lang="es" b="0" i="0" u="none" baseline="0" dirty="0">
                <a:latin typeface="+mn-lt"/>
              </a:rPr>
              <a:t>de alimentos: </a:t>
            </a:r>
            <a:r>
              <a:rPr lang="es" b="0" i="0" u="none" baseline="0" dirty="0" smtClean="0">
                <a:latin typeface="+mn-lt"/>
              </a:rPr>
              <a:t>pese </a:t>
            </a:r>
            <a:r>
              <a:rPr lang="es" b="0" i="0" u="none" baseline="0" dirty="0">
                <a:latin typeface="+mn-lt"/>
              </a:rPr>
              <a:t>los alimentos y </a:t>
            </a:r>
            <a:r>
              <a:rPr lang="es" b="0" i="0" u="none" baseline="0" dirty="0" smtClean="0">
                <a:latin typeface="+mn-lt"/>
              </a:rPr>
              <a:t>anote </a:t>
            </a:r>
            <a:r>
              <a:rPr lang="es" b="0" i="0" u="none" baseline="0" dirty="0">
                <a:latin typeface="+mn-lt"/>
              </a:rPr>
              <a:t>lo que se come y la cantidad para que el paciente sepa los hábitos que debe modificar (para facilitar el proceso, el paciente puede </a:t>
            </a:r>
            <a:r>
              <a:rPr lang="es" dirty="0">
                <a:latin typeface="+mn-lt"/>
              </a:rPr>
              <a:t>escribir</a:t>
            </a:r>
            <a:r>
              <a:rPr lang="es" b="0" i="0" u="none" baseline="0" dirty="0">
                <a:latin typeface="+mn-lt"/>
              </a:rPr>
              <a:t> un diario dietético).</a:t>
            </a:r>
          </a:p>
          <a:p>
            <a:pPr algn="l" rtl="0"/>
            <a:r>
              <a:rPr lang="es" b="0" i="0" u="none" baseline="0" dirty="0" smtClean="0">
                <a:latin typeface="+mn-lt"/>
              </a:rPr>
              <a:t>Aprenda </a:t>
            </a:r>
            <a:r>
              <a:rPr lang="es" b="0" i="0" u="none" baseline="0" dirty="0">
                <a:latin typeface="+mn-lt"/>
              </a:rPr>
              <a:t>a leer las etiquetas de los productos (composición de los alimentos y calorías).</a:t>
            </a:r>
          </a:p>
        </p:txBody>
      </p:sp>
      <p:sp>
        <p:nvSpPr>
          <p:cNvPr id="4" name="Slide Number Placeholder 3">
            <a:extLst>
              <a:ext uri="{FF2B5EF4-FFF2-40B4-BE49-F238E27FC236}">
                <a16:creationId xmlns="" xmlns:a16="http://schemas.microsoft.com/office/drawing/2014/main" id="{4202FE38-EBBA-1BA6-3A79-E4261FC3148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6</a:t>
            </a:fld>
            <a:endParaRPr lang="es"/>
          </a:p>
        </p:txBody>
      </p:sp>
    </p:spTree>
    <p:extLst>
      <p:ext uri="{BB962C8B-B14F-4D97-AF65-F5344CB8AC3E}">
        <p14:creationId xmlns:p14="http://schemas.microsoft.com/office/powerpoint/2010/main" val="267792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C75A1-F186-F3E5-28F0-D2B31F59B8BE}"/>
              </a:ext>
            </a:extLst>
          </p:cNvPr>
          <p:cNvSpPr>
            <a:spLocks noGrp="1"/>
          </p:cNvSpPr>
          <p:nvPr>
            <p:ph type="title"/>
          </p:nvPr>
        </p:nvSpPr>
        <p:spPr/>
        <p:txBody>
          <a:bodyPr/>
          <a:lstStyle/>
          <a:p>
            <a:endParaRPr lang="es"/>
          </a:p>
        </p:txBody>
      </p:sp>
      <p:sp>
        <p:nvSpPr>
          <p:cNvPr id="3" name="Text Placeholder 2">
            <a:extLst>
              <a:ext uri="{FF2B5EF4-FFF2-40B4-BE49-F238E27FC236}">
                <a16:creationId xmlns="" xmlns:a16="http://schemas.microsoft.com/office/drawing/2014/main" id="{819EE62E-9FFF-6FDC-8BD8-7D16B0139C61}"/>
              </a:ext>
            </a:extLst>
          </p:cNvPr>
          <p:cNvSpPr>
            <a:spLocks noGrp="1"/>
          </p:cNvSpPr>
          <p:nvPr>
            <p:ph type="body" idx="1"/>
          </p:nvPr>
        </p:nvSpPr>
        <p:spPr>
          <a:xfrm>
            <a:off x="323528" y="1419622"/>
            <a:ext cx="7848872" cy="2826600"/>
          </a:xfrm>
        </p:spPr>
        <p:txBody>
          <a:bodyPr/>
          <a:lstStyle/>
          <a:p>
            <a:pPr algn="l" rtl="0"/>
            <a:r>
              <a:rPr lang="es" sz="2000" b="0" i="0" u="none" baseline="0" dirty="0">
                <a:latin typeface="+mn-lt"/>
              </a:rPr>
              <a:t>Es aconsejable pesar los alimentos con una balanza alimentaria.</a:t>
            </a:r>
          </a:p>
          <a:p>
            <a:pPr algn="l" rtl="0"/>
            <a:r>
              <a:rPr lang="es" sz="2000" b="0" i="0" u="none" baseline="0" dirty="0">
                <a:latin typeface="+mn-lt"/>
              </a:rPr>
              <a:t>Dado que la sensación de saciedad se siente a los 30-40 </a:t>
            </a:r>
            <a:r>
              <a:rPr lang="es" sz="2000" b="0" i="0" u="none" baseline="0" dirty="0" smtClean="0">
                <a:latin typeface="+mn-lt"/>
              </a:rPr>
              <a:t>min del </a:t>
            </a:r>
            <a:r>
              <a:rPr lang="es" sz="2000" b="0" i="0" u="none" baseline="0" dirty="0">
                <a:latin typeface="+mn-lt"/>
              </a:rPr>
              <a:t>inicio de una comida, se recomienda empezar con proteínas, comer despacio y, una vez acabado el contenido del plato, beber algo y esperar. Hay que escuchar al cuerpo y dejar de comer en cuanto se perciba la sensación de saciedad.</a:t>
            </a:r>
          </a:p>
          <a:p>
            <a:pPr algn="l" rtl="0"/>
            <a:r>
              <a:rPr lang="es" sz="2000" b="0" i="0" u="none" baseline="0" dirty="0">
                <a:latin typeface="+mn-lt"/>
              </a:rPr>
              <a:t>Se recomienda cortar los alimentos en trozos pequeños (carne, pan, etc.) para que parezca que hay más comida en el plato; así  se tarda más en comer y hay mayor sensación de saciedad.</a:t>
            </a:r>
          </a:p>
        </p:txBody>
      </p:sp>
      <p:sp>
        <p:nvSpPr>
          <p:cNvPr id="4" name="Slide Number Placeholder 3">
            <a:extLst>
              <a:ext uri="{FF2B5EF4-FFF2-40B4-BE49-F238E27FC236}">
                <a16:creationId xmlns="" xmlns:a16="http://schemas.microsoft.com/office/drawing/2014/main" id="{0B6EC4D3-5D76-506C-520D-1942EEB82F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7</a:t>
            </a:fld>
            <a:endParaRPr lang="es"/>
          </a:p>
        </p:txBody>
      </p:sp>
    </p:spTree>
    <p:extLst>
      <p:ext uri="{BB962C8B-B14F-4D97-AF65-F5344CB8AC3E}">
        <p14:creationId xmlns:p14="http://schemas.microsoft.com/office/powerpoint/2010/main" val="106841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D033F7-11DB-9909-6F91-DB3E0D761A26}"/>
              </a:ext>
            </a:extLst>
          </p:cNvPr>
          <p:cNvSpPr>
            <a:spLocks noGrp="1"/>
          </p:cNvSpPr>
          <p:nvPr>
            <p:ph type="title"/>
          </p:nvPr>
        </p:nvSpPr>
        <p:spPr/>
        <p:txBody>
          <a:bodyPr/>
          <a:lstStyle/>
          <a:p>
            <a:endParaRPr lang="es"/>
          </a:p>
        </p:txBody>
      </p:sp>
      <p:sp>
        <p:nvSpPr>
          <p:cNvPr id="3" name="Text Placeholder 2">
            <a:extLst>
              <a:ext uri="{FF2B5EF4-FFF2-40B4-BE49-F238E27FC236}">
                <a16:creationId xmlns="" xmlns:a16="http://schemas.microsoft.com/office/drawing/2014/main" id="{41323B85-FAB0-5FD1-18F8-639A0B86F8FB}"/>
              </a:ext>
            </a:extLst>
          </p:cNvPr>
          <p:cNvSpPr>
            <a:spLocks noGrp="1"/>
          </p:cNvSpPr>
          <p:nvPr>
            <p:ph type="body" idx="1"/>
          </p:nvPr>
        </p:nvSpPr>
        <p:spPr>
          <a:xfrm>
            <a:off x="251520" y="1347614"/>
            <a:ext cx="8277505" cy="2826600"/>
          </a:xfrm>
        </p:spPr>
        <p:txBody>
          <a:bodyPr/>
          <a:lstStyle/>
          <a:p>
            <a:pPr algn="l" rtl="0"/>
            <a:r>
              <a:rPr lang="es" sz="2000" b="0" i="0" u="none" baseline="0" dirty="0">
                <a:latin typeface="+mn-lt"/>
              </a:rPr>
              <a:t>Si se tienen muchas ganas de comer algo y todavía no es la hora, se pueden tomar verduras sin almidón (p. ej., pepino, ensalada de col sin aceite, etc.). Las verduras pueden comerse crudas o al vapor en cantidades ilimitadas.</a:t>
            </a:r>
          </a:p>
          <a:p>
            <a:pPr algn="l" rtl="0"/>
            <a:r>
              <a:rPr lang="es" sz="2000" b="0" i="0" u="none" baseline="0" dirty="0">
                <a:latin typeface="+mn-lt"/>
              </a:rPr>
              <a:t>No </a:t>
            </a:r>
            <a:r>
              <a:rPr lang="es" sz="2000" b="0" i="0" u="none" baseline="0" dirty="0" smtClean="0">
                <a:latin typeface="+mn-lt"/>
              </a:rPr>
              <a:t>vea </a:t>
            </a:r>
            <a:r>
              <a:rPr lang="es" sz="2000" b="0" i="0" u="none" baseline="0" dirty="0">
                <a:latin typeface="+mn-lt"/>
              </a:rPr>
              <a:t>la televisión mientras </a:t>
            </a:r>
            <a:r>
              <a:rPr lang="es" sz="2000" b="0" i="0" u="none" baseline="0" dirty="0" smtClean="0">
                <a:latin typeface="+mn-lt"/>
              </a:rPr>
              <a:t>come</a:t>
            </a:r>
            <a:r>
              <a:rPr lang="es" sz="2000" b="0" i="0" u="none" baseline="0" dirty="0">
                <a:latin typeface="+mn-lt"/>
              </a:rPr>
              <a:t>, porque es más difícil controlar la cantidad de comida que se ingiere.</a:t>
            </a:r>
          </a:p>
          <a:p>
            <a:pPr algn="l" rtl="0"/>
            <a:r>
              <a:rPr lang="es" sz="2000" b="0" i="0" u="none" baseline="0" dirty="0">
                <a:latin typeface="+mn-lt"/>
              </a:rPr>
              <a:t>No </a:t>
            </a:r>
            <a:r>
              <a:rPr lang="es" sz="2000" b="0" i="0" u="none" baseline="0" dirty="0" smtClean="0">
                <a:latin typeface="+mn-lt"/>
              </a:rPr>
              <a:t>alivie </a:t>
            </a:r>
            <a:r>
              <a:rPr lang="es" sz="2000" b="0" i="0" u="none" baseline="0" dirty="0">
                <a:latin typeface="+mn-lt"/>
              </a:rPr>
              <a:t>la sensación de estrés o mal humor comiendo; es mejor salir a pasear.</a:t>
            </a:r>
          </a:p>
          <a:p>
            <a:pPr algn="l" rtl="0"/>
            <a:r>
              <a:rPr lang="es" sz="2000" b="0" i="0" u="none" baseline="0" dirty="0">
                <a:latin typeface="+mn-lt"/>
              </a:rPr>
              <a:t>No </a:t>
            </a:r>
            <a:r>
              <a:rPr lang="es" sz="2000" b="0" i="0" u="none" baseline="0" dirty="0" smtClean="0">
                <a:latin typeface="+mn-lt"/>
              </a:rPr>
              <a:t>vaya al </a:t>
            </a:r>
            <a:r>
              <a:rPr lang="es" sz="2000" b="0" i="0" u="none" baseline="0" dirty="0">
                <a:latin typeface="+mn-lt"/>
              </a:rPr>
              <a:t>supermercado con hambre, ya que es más probable que </a:t>
            </a:r>
            <a:r>
              <a:rPr lang="es" sz="2000" b="0" i="0" u="none" baseline="0" dirty="0" smtClean="0">
                <a:latin typeface="+mn-lt"/>
              </a:rPr>
              <a:t>compre </a:t>
            </a:r>
            <a:r>
              <a:rPr lang="es" sz="2000" b="0" i="0" u="none" baseline="0" dirty="0">
                <a:latin typeface="+mn-lt"/>
              </a:rPr>
              <a:t>alimentos innecesarios.</a:t>
            </a:r>
          </a:p>
        </p:txBody>
      </p:sp>
      <p:sp>
        <p:nvSpPr>
          <p:cNvPr id="4" name="Slide Number Placeholder 3">
            <a:extLst>
              <a:ext uri="{FF2B5EF4-FFF2-40B4-BE49-F238E27FC236}">
                <a16:creationId xmlns="" xmlns:a16="http://schemas.microsoft.com/office/drawing/2014/main" id="{05BCED02-1056-8A1C-41BA-01A037510F9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8</a:t>
            </a:fld>
            <a:endParaRPr lang="es"/>
          </a:p>
        </p:txBody>
      </p:sp>
    </p:spTree>
    <p:extLst>
      <p:ext uri="{BB962C8B-B14F-4D97-AF65-F5344CB8AC3E}">
        <p14:creationId xmlns:p14="http://schemas.microsoft.com/office/powerpoint/2010/main" val="379218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C9967F-4ED4-7D07-FB7E-84EA2702A610}"/>
              </a:ext>
            </a:extLst>
          </p:cNvPr>
          <p:cNvSpPr>
            <a:spLocks noGrp="1"/>
          </p:cNvSpPr>
          <p:nvPr>
            <p:ph type="title"/>
          </p:nvPr>
        </p:nvSpPr>
        <p:spPr/>
        <p:txBody>
          <a:bodyPr/>
          <a:lstStyle/>
          <a:p>
            <a:endParaRPr lang="es"/>
          </a:p>
        </p:txBody>
      </p:sp>
      <p:sp>
        <p:nvSpPr>
          <p:cNvPr id="3" name="Text Placeholder 2">
            <a:extLst>
              <a:ext uri="{FF2B5EF4-FFF2-40B4-BE49-F238E27FC236}">
                <a16:creationId xmlns="" xmlns:a16="http://schemas.microsoft.com/office/drawing/2014/main" id="{AA1E102F-B519-56F6-45FE-C0582D6479E0}"/>
              </a:ext>
            </a:extLst>
          </p:cNvPr>
          <p:cNvSpPr>
            <a:spLocks noGrp="1"/>
          </p:cNvSpPr>
          <p:nvPr>
            <p:ph type="body" idx="1"/>
          </p:nvPr>
        </p:nvSpPr>
        <p:spPr/>
        <p:txBody>
          <a:bodyPr/>
          <a:lstStyle/>
          <a:p>
            <a:pPr algn="l" rtl="0"/>
            <a:r>
              <a:rPr lang="es" sz="2000" b="0" i="0" u="none" baseline="0" dirty="0" smtClean="0">
                <a:latin typeface="+mn-lt"/>
              </a:rPr>
              <a:t>Consuma </a:t>
            </a:r>
            <a:r>
              <a:rPr lang="es" sz="2000" b="0" i="0" u="none" baseline="0" dirty="0">
                <a:latin typeface="+mn-lt"/>
              </a:rPr>
              <a:t>más alimentos con un índice glucémico bajo, ya que se absorben más lentamente y contienen más fibra.</a:t>
            </a:r>
          </a:p>
          <a:p>
            <a:pPr algn="l" rtl="0"/>
            <a:r>
              <a:rPr lang="es" sz="2000" b="0" i="0" u="none" baseline="0" dirty="0" smtClean="0">
                <a:latin typeface="+mn-lt"/>
              </a:rPr>
              <a:t>Reduzca </a:t>
            </a:r>
            <a:r>
              <a:rPr lang="es" sz="2000" b="0" i="0" u="none" baseline="0" dirty="0">
                <a:latin typeface="+mn-lt"/>
              </a:rPr>
              <a:t>el consumo de farináceos (patatas, bollería, cereales, pasta); </a:t>
            </a:r>
            <a:r>
              <a:rPr lang="es" sz="2000" b="0" i="0" u="none" baseline="0" dirty="0" smtClean="0">
                <a:latin typeface="+mn-lt"/>
              </a:rPr>
              <a:t>evite </a:t>
            </a:r>
            <a:r>
              <a:rPr lang="es" sz="2000" b="0" i="0" u="none" baseline="0" dirty="0">
                <a:latin typeface="+mn-lt"/>
              </a:rPr>
              <a:t>los alimentos gratinados (patatas, pan, etc.).</a:t>
            </a:r>
          </a:p>
          <a:p>
            <a:pPr algn="l" rtl="0"/>
            <a:r>
              <a:rPr lang="es" sz="2000" b="0" i="0" u="none" baseline="0" dirty="0" smtClean="0">
                <a:latin typeface="+mn-lt"/>
              </a:rPr>
              <a:t>Coma </a:t>
            </a:r>
            <a:r>
              <a:rPr lang="es" sz="2000" b="0" i="0" u="none" baseline="0" dirty="0">
                <a:latin typeface="+mn-lt"/>
              </a:rPr>
              <a:t>únicamente carne magra: aves de corral sin piel, ternera, conejo, aves silvestres y caza.</a:t>
            </a:r>
          </a:p>
        </p:txBody>
      </p:sp>
      <p:sp>
        <p:nvSpPr>
          <p:cNvPr id="4" name="Slide Number Placeholder 3">
            <a:extLst>
              <a:ext uri="{FF2B5EF4-FFF2-40B4-BE49-F238E27FC236}">
                <a16:creationId xmlns="" xmlns:a16="http://schemas.microsoft.com/office/drawing/2014/main" id="{20B7DDAE-191C-E36A-7AA9-C22B417F96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9</a:t>
            </a:fld>
            <a:endParaRPr lang="es"/>
          </a:p>
        </p:txBody>
      </p:sp>
    </p:spTree>
    <p:extLst>
      <p:ext uri="{BB962C8B-B14F-4D97-AF65-F5344CB8AC3E}">
        <p14:creationId xmlns:p14="http://schemas.microsoft.com/office/powerpoint/2010/main" val="3803034076"/>
      </p:ext>
    </p:extLst>
  </p:cSld>
  <p:clrMapOvr>
    <a:masterClrMapping/>
  </p:clrMapOvr>
  <p:extLst mod="1">
    <p:ext uri="{6950BFC3-D8DA-4A85-94F7-54DA5524770B}">
      <p188:commentRel xmlns="" xmlns:p188="http://schemas.microsoft.com/office/powerpoint/2018/8/main" r:id="rId2"/>
    </p:ext>
  </p:extLs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TotalTime>
  <Words>1013</Words>
  <Application>Microsoft Office PowerPoint</Application>
  <PresentationFormat>Presentación en pantalla (16:9)</PresentationFormat>
  <Paragraphs>183</Paragraphs>
  <Slides>18</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Barlow SemiBold</vt:lpstr>
      <vt:lpstr>Arial</vt:lpstr>
      <vt:lpstr>Barlow Light</vt:lpstr>
      <vt:lpstr>Calibri</vt:lpstr>
      <vt:lpstr>Caius template</vt:lpstr>
      <vt:lpstr> Recomendaciones dietéticas para pacientes con diabetes tipo 2 y obesidad o preobesidad que necesitan perder peso  Autoría: Aelita Skarbaliene, Akvile Sendriute</vt:lpstr>
      <vt:lpstr>Número de proyecto: 2021-1-RO01- KA220-HED-38B739A3</vt:lpstr>
      <vt:lpstr>Cálculo de calorías</vt:lpstr>
      <vt:lpstr>Presentación de PowerPoint</vt:lpstr>
      <vt:lpstr>Presentación de PowerPoint</vt:lpstr>
      <vt:lpstr>Presentación de PowerPoint</vt:lpstr>
      <vt:lpstr>Presentación de PowerPoint</vt:lpstr>
      <vt:lpstr>Presentación de PowerPoint</vt:lpstr>
      <vt:lpstr>Presentación de PowerPoint</vt:lpstr>
      <vt:lpstr>Índice glucémico (IG) de los alimentos más habituales</vt:lpstr>
      <vt:lpstr>Alimentos con IG bajo (55 o menos)</vt:lpstr>
      <vt:lpstr>Alimentos con IG bajo (55 o menos)</vt:lpstr>
      <vt:lpstr>Alimentos con IG bajo (55 o menos)</vt:lpstr>
      <vt:lpstr>Alimentos con IG medio (56 a 69)</vt:lpstr>
      <vt:lpstr>Alimentos con IG alto (70 a 100)</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Eva Peribáñez</cp:lastModifiedBy>
  <cp:revision>106</cp:revision>
  <dcterms:modified xsi:type="dcterms:W3CDTF">2023-07-07T12:55:17Z</dcterms:modified>
</cp:coreProperties>
</file>