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1C_E2ADB1DC.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2">
  <p:sldMasterIdLst>
    <p:sldMasterId id="2147483659" r:id="rId1"/>
  </p:sldMasterIdLst>
  <p:notesMasterIdLst>
    <p:notesMasterId r:id="rId20"/>
  </p:notesMasterIdLst>
  <p:sldIdLst>
    <p:sldId id="256" r:id="rId2"/>
    <p:sldId id="257" r:id="rId3"/>
    <p:sldId id="261" r:id="rId4"/>
    <p:sldId id="279" r:id="rId5"/>
    <p:sldId id="280" r:id="rId6"/>
    <p:sldId id="281" r:id="rId7"/>
    <p:sldId id="282" r:id="rId8"/>
    <p:sldId id="283" r:id="rId9"/>
    <p:sldId id="284" r:id="rId10"/>
    <p:sldId id="288" r:id="rId11"/>
    <p:sldId id="289" r:id="rId12"/>
    <p:sldId id="294" r:id="rId13"/>
    <p:sldId id="290" r:id="rId14"/>
    <p:sldId id="291" r:id="rId15"/>
    <p:sldId id="292" r:id="rId16"/>
    <p:sldId id="285" r:id="rId17"/>
    <p:sldId id="286" r:id="rId18"/>
    <p:sldId id="287" r:id="rId19"/>
  </p:sldIdLst>
  <p:sldSz cx="9144000" cy="5143500" type="screen16x9"/>
  <p:notesSz cx="6858000" cy="9144000"/>
  <p:embeddedFontLst>
    <p:embeddedFont>
      <p:font typeface="Barlow Light" panose="00000400000000000000" pitchFamily="2" charset="-70"/>
      <p:regular r:id="rId21"/>
      <p:bold r:id="rId22"/>
      <p:italic r:id="rId23"/>
      <p:boldItalic r:id="rId24"/>
    </p:embeddedFont>
    <p:embeddedFont>
      <p:font typeface="Barlow SemiBold" panose="00000700000000000000" pitchFamily="2" charset="-70"/>
      <p:regular r:id="rId25"/>
      <p:bold r:id="rId26"/>
      <p:italic r:id="rId27"/>
      <p:boldItalic r:id="rId28"/>
    </p:embeddedFont>
    <p:embeddedFont>
      <p:font typeface="Calibri" panose="020F0502020204030204" pitchFamily="34" charset="0"/>
      <p:regular r:id="rId29"/>
      <p:bold r:id="rId30"/>
      <p:italic r:id="rId31"/>
      <p:boldItalic r:id="rId32"/>
    </p:embeddedFont>
    <p:embeddedFont>
      <p:font typeface="Merriweather" panose="00000500000000000000" pitchFamily="2" charset="-7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75A48A-7C33-98ED-DAE2-B30B811D1D55}" name="Merz Lukas" initials="ML" userId="Merz Luka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EA8867-561A-43F1-AA35-FFD2E45D988E}">
  <a:tblStyle styleId="{9AEA8867-561A-43F1-AA35-FFD2E45D988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3FD87B-DE17-4FAB-93B8-1F322D3E5D8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78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s>
</file>

<file path=ppt/comments/modernComment_11C_E2ADB1DC.xml><?xml version="1.0" encoding="utf-8"?>
<p188:cmLst xmlns:a="http://schemas.openxmlformats.org/drawingml/2006/main" xmlns:r="http://schemas.openxmlformats.org/officeDocument/2006/relationships" xmlns:p188="http://schemas.microsoft.com/office/powerpoint/2018/8/main">
  <p188:cm id="{A5DE18B7-C33B-4371-BA29-A4711E469B30}" authorId="{B575A48A-7C33-98ED-DAE2-B30B811D1D55}" created="2023-05-04T19:22:40.247">
    <ac:deMkLst xmlns:ac="http://schemas.microsoft.com/office/drawing/2013/main/command">
      <pc:docMk xmlns:pc="http://schemas.microsoft.com/office/powerpoint/2013/main/command"/>
      <pc:sldMk xmlns:pc="http://schemas.microsoft.com/office/powerpoint/2013/main/command" cId="3803034076" sldId="284"/>
      <ac:spMk id="3" creationId="{AA1E102F-B519-56F6-45FE-C0582D6479E0}"/>
    </ac:deMkLst>
    <p188:txBody>
      <a:bodyPr/>
      <a:lstStyle/>
      <a:p>
        <a:r>
          <a:rPr lang="cs-CZ"/>
          <a:t>We suggest including also glycemic load and list examples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0553310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gradFill>
            <a:gsLst>
              <a:gs pos="0">
                <a:srgbClr val="FFFFFF">
                  <a:alpha val="0"/>
                  <a:alpha val="46370"/>
                </a:srgbClr>
              </a:gs>
              <a:gs pos="50000">
                <a:srgbClr val="FFFFFF">
                  <a:alpha val="0"/>
                  <a:alpha val="46370"/>
                </a:srgbClr>
              </a:gs>
              <a:gs pos="100000">
                <a:schemeClr val="lt1">
                  <a:alpha val="4637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rot="10800000" flipH="1">
            <a:off x="341403" y="3124853"/>
            <a:ext cx="8801751" cy="2018725"/>
            <a:chOff x="-4395163" y="751996"/>
            <a:chExt cx="13539073" cy="3105254"/>
          </a:xfrm>
        </p:grpSpPr>
        <p:sp>
          <p:nvSpPr>
            <p:cNvPr id="12" name="Google Shape;12;p2"/>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13" name="Google Shape;13;p2"/>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395163" y="1285649"/>
              <a:ext cx="102288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833500" y="751996"/>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FFFFFF">
                <a:alpha val="11170"/>
              </a:srgbClr>
            </a:solidFill>
            <a:ln>
              <a:noFill/>
            </a:ln>
          </p:spPr>
        </p:sp>
        <p:sp>
          <p:nvSpPr>
            <p:cNvPr id="16" name="Google Shape;16;p2"/>
            <p:cNvSpPr/>
            <p:nvPr/>
          </p:nvSpPr>
          <p:spPr>
            <a:xfrm>
              <a:off x="6572284" y="752119"/>
              <a:ext cx="2571600" cy="2115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95163" y="1285742"/>
              <a:ext cx="10228800" cy="2118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txBox="1">
            <a:spLocks noGrp="1"/>
          </p:cNvSpPr>
          <p:nvPr>
            <p:ph type="ctrTitle"/>
          </p:nvPr>
        </p:nvSpPr>
        <p:spPr>
          <a:xfrm>
            <a:off x="614975" y="3124850"/>
            <a:ext cx="6058800" cy="15321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40352" y="3932866"/>
            <a:ext cx="1164637" cy="6551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3"/>
        <p:cNvGrpSpPr/>
        <p:nvPr/>
      </p:nvGrpSpPr>
      <p:grpSpPr>
        <a:xfrm>
          <a:off x="0" y="0"/>
          <a:ext cx="0" cy="0"/>
          <a:chOff x="0" y="0"/>
          <a:chExt cx="0" cy="0"/>
        </a:xfrm>
      </p:grpSpPr>
      <p:grpSp>
        <p:nvGrpSpPr>
          <p:cNvPr id="44" name="Google Shape;44;p5"/>
          <p:cNvGrpSpPr/>
          <p:nvPr/>
        </p:nvGrpSpPr>
        <p:grpSpPr>
          <a:xfrm>
            <a:off x="0" y="4762400"/>
            <a:ext cx="603997" cy="381100"/>
            <a:chOff x="0" y="4762400"/>
            <a:chExt cx="603997" cy="381100"/>
          </a:xfrm>
        </p:grpSpPr>
        <p:sp>
          <p:nvSpPr>
            <p:cNvPr id="45" name="Google Shape;45;p5"/>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5"/>
          <p:cNvGrpSpPr/>
          <p:nvPr/>
        </p:nvGrpSpPr>
        <p:grpSpPr>
          <a:xfrm>
            <a:off x="381000" y="0"/>
            <a:ext cx="8763111" cy="1310918"/>
            <a:chOff x="381000" y="0"/>
            <a:chExt cx="8763111" cy="1310918"/>
          </a:xfrm>
        </p:grpSpPr>
        <p:grpSp>
          <p:nvGrpSpPr>
            <p:cNvPr id="48" name="Google Shape;48;p5"/>
            <p:cNvGrpSpPr/>
            <p:nvPr/>
          </p:nvGrpSpPr>
          <p:grpSpPr>
            <a:xfrm>
              <a:off x="381000" y="0"/>
              <a:ext cx="8763111" cy="1310300"/>
              <a:chOff x="381000" y="0"/>
              <a:chExt cx="8763111" cy="1310300"/>
            </a:xfrm>
          </p:grpSpPr>
          <p:sp>
            <p:nvSpPr>
              <p:cNvPr id="49" name="Google Shape;49;p5"/>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50" name="Google Shape;50;p5"/>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5"/>
            <p:cNvGrpSpPr/>
            <p:nvPr/>
          </p:nvGrpSpPr>
          <p:grpSpPr>
            <a:xfrm>
              <a:off x="381000" y="967217"/>
              <a:ext cx="8763100" cy="343701"/>
              <a:chOff x="381000" y="862358"/>
              <a:chExt cx="8763100" cy="576872"/>
            </a:xfrm>
          </p:grpSpPr>
          <p:sp>
            <p:nvSpPr>
              <p:cNvPr id="53" name="Google Shape;53;p5"/>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54" name="Google Shape;54;p5"/>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6" name="Google Shape;56;p5"/>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 name="Google Shape;57;p5"/>
          <p:cNvSpPr txBox="1">
            <a:spLocks noGrp="1"/>
          </p:cNvSpPr>
          <p:nvPr>
            <p:ph type="body" idx="1"/>
          </p:nvPr>
        </p:nvSpPr>
        <p:spPr>
          <a:xfrm>
            <a:off x="614975" y="1705175"/>
            <a:ext cx="67578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58" name="Google Shape;58;p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0"/>
        <p:cNvGrpSpPr/>
        <p:nvPr/>
      </p:nvGrpSpPr>
      <p:grpSpPr>
        <a:xfrm>
          <a:off x="0" y="0"/>
          <a:ext cx="0" cy="0"/>
          <a:chOff x="0" y="0"/>
          <a:chExt cx="0" cy="0"/>
        </a:xfrm>
      </p:grpSpPr>
      <p:grpSp>
        <p:nvGrpSpPr>
          <p:cNvPr id="71" name="Google Shape;71;p7"/>
          <p:cNvGrpSpPr/>
          <p:nvPr/>
        </p:nvGrpSpPr>
        <p:grpSpPr>
          <a:xfrm>
            <a:off x="0" y="4762400"/>
            <a:ext cx="603997" cy="381100"/>
            <a:chOff x="0" y="4762400"/>
            <a:chExt cx="603997" cy="381100"/>
          </a:xfrm>
        </p:grpSpPr>
        <p:sp>
          <p:nvSpPr>
            <p:cNvPr id="72" name="Google Shape;72;p7"/>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7"/>
          <p:cNvGrpSpPr/>
          <p:nvPr/>
        </p:nvGrpSpPr>
        <p:grpSpPr>
          <a:xfrm>
            <a:off x="381000" y="0"/>
            <a:ext cx="8763111" cy="1310918"/>
            <a:chOff x="381000" y="0"/>
            <a:chExt cx="8763111" cy="1310918"/>
          </a:xfrm>
        </p:grpSpPr>
        <p:grpSp>
          <p:nvGrpSpPr>
            <p:cNvPr id="75" name="Google Shape;75;p7"/>
            <p:cNvGrpSpPr/>
            <p:nvPr/>
          </p:nvGrpSpPr>
          <p:grpSpPr>
            <a:xfrm>
              <a:off x="381000" y="0"/>
              <a:ext cx="8763111" cy="1310300"/>
              <a:chOff x="381000" y="0"/>
              <a:chExt cx="8763111" cy="1310300"/>
            </a:xfrm>
          </p:grpSpPr>
          <p:sp>
            <p:nvSpPr>
              <p:cNvPr id="76" name="Google Shape;76;p7"/>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77" name="Google Shape;77;p7"/>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7"/>
            <p:cNvGrpSpPr/>
            <p:nvPr/>
          </p:nvGrpSpPr>
          <p:grpSpPr>
            <a:xfrm>
              <a:off x="381000" y="967217"/>
              <a:ext cx="8763100" cy="343701"/>
              <a:chOff x="381000" y="862358"/>
              <a:chExt cx="8763100" cy="576872"/>
            </a:xfrm>
          </p:grpSpPr>
          <p:sp>
            <p:nvSpPr>
              <p:cNvPr id="80" name="Google Shape;80;p7"/>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81" name="Google Shape;81;p7"/>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7"/>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3" name="Google Shape;83;p7"/>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4" name="Google Shape;84;p7"/>
          <p:cNvSpPr txBox="1">
            <a:spLocks noGrp="1"/>
          </p:cNvSpPr>
          <p:nvPr>
            <p:ph type="body" idx="1"/>
          </p:nvPr>
        </p:nvSpPr>
        <p:spPr>
          <a:xfrm>
            <a:off x="604000"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5" name="Google Shape;85;p7"/>
          <p:cNvSpPr txBox="1">
            <a:spLocks noGrp="1"/>
          </p:cNvSpPr>
          <p:nvPr>
            <p:ph type="body" idx="2"/>
          </p:nvPr>
        </p:nvSpPr>
        <p:spPr>
          <a:xfrm>
            <a:off x="4187378"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6" name="Google Shape;86;p7"/>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lvl="0" algn="ctr" rtl="0">
              <a:buNone/>
              <a:defRPr sz="1100">
                <a:solidFill>
                  <a:schemeClr val="dk2"/>
                </a:solidFill>
                <a:latin typeface="Barlow SemiBold"/>
                <a:ea typeface="Barlow SemiBold"/>
                <a:cs typeface="Barlow SemiBold"/>
                <a:sym typeface="Barlow SemiBold"/>
              </a:defRPr>
            </a:lvl1pPr>
            <a:lvl2pPr lvl="1" algn="ctr" rtl="0">
              <a:buNone/>
              <a:defRPr sz="1100">
                <a:solidFill>
                  <a:schemeClr val="dk2"/>
                </a:solidFill>
                <a:latin typeface="Barlow SemiBold"/>
                <a:ea typeface="Barlow SemiBold"/>
                <a:cs typeface="Barlow SemiBold"/>
                <a:sym typeface="Barlow SemiBold"/>
              </a:defRPr>
            </a:lvl2pPr>
            <a:lvl3pPr lvl="2" algn="ctr" rtl="0">
              <a:buNone/>
              <a:defRPr sz="1100">
                <a:solidFill>
                  <a:schemeClr val="dk2"/>
                </a:solidFill>
                <a:latin typeface="Barlow SemiBold"/>
                <a:ea typeface="Barlow SemiBold"/>
                <a:cs typeface="Barlow SemiBold"/>
                <a:sym typeface="Barlow SemiBold"/>
              </a:defRPr>
            </a:lvl3pPr>
            <a:lvl4pPr lvl="3" algn="ctr" rtl="0">
              <a:buNone/>
              <a:defRPr sz="1100">
                <a:solidFill>
                  <a:schemeClr val="dk2"/>
                </a:solidFill>
                <a:latin typeface="Barlow SemiBold"/>
                <a:ea typeface="Barlow SemiBold"/>
                <a:cs typeface="Barlow SemiBold"/>
                <a:sym typeface="Barlow SemiBold"/>
              </a:defRPr>
            </a:lvl4pPr>
            <a:lvl5pPr lvl="4" algn="ctr" rtl="0">
              <a:buNone/>
              <a:defRPr sz="1100">
                <a:solidFill>
                  <a:schemeClr val="dk2"/>
                </a:solidFill>
                <a:latin typeface="Barlow SemiBold"/>
                <a:ea typeface="Barlow SemiBold"/>
                <a:cs typeface="Barlow SemiBold"/>
                <a:sym typeface="Barlow SemiBold"/>
              </a:defRPr>
            </a:lvl5pPr>
            <a:lvl6pPr lvl="5" algn="ctr" rtl="0">
              <a:buNone/>
              <a:defRPr sz="1100">
                <a:solidFill>
                  <a:schemeClr val="dk2"/>
                </a:solidFill>
                <a:latin typeface="Barlow SemiBold"/>
                <a:ea typeface="Barlow SemiBold"/>
                <a:cs typeface="Barlow SemiBold"/>
                <a:sym typeface="Barlow SemiBold"/>
              </a:defRPr>
            </a:lvl6pPr>
            <a:lvl7pPr lvl="6" algn="ctr" rtl="0">
              <a:buNone/>
              <a:defRPr sz="1100">
                <a:solidFill>
                  <a:schemeClr val="dk2"/>
                </a:solidFill>
                <a:latin typeface="Barlow SemiBold"/>
                <a:ea typeface="Barlow SemiBold"/>
                <a:cs typeface="Barlow SemiBold"/>
                <a:sym typeface="Barlow SemiBold"/>
              </a:defRPr>
            </a:lvl7pPr>
            <a:lvl8pPr lvl="7" algn="ctr" rtl="0">
              <a:buNone/>
              <a:defRPr sz="1100">
                <a:solidFill>
                  <a:schemeClr val="dk2"/>
                </a:solidFill>
                <a:latin typeface="Barlow SemiBold"/>
                <a:ea typeface="Barlow SemiBold"/>
                <a:cs typeface="Barlow SemiBold"/>
                <a:sym typeface="Barlow SemiBold"/>
              </a:defRPr>
            </a:lvl8pPr>
            <a:lvl9pPr lvl="8" algn="ctr" rtl="0">
              <a:buNone/>
              <a:defRPr sz="1100">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en"/>
              <a:t>‹#›</a:t>
            </a:fld>
            <a:endParaRPr/>
          </a:p>
        </p:txBody>
      </p:sp>
      <p:sp>
        <p:nvSpPr>
          <p:cNvPr id="7" name="Google Shape;7;p1"/>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614975" y="1705175"/>
            <a:ext cx="6757800" cy="28266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3"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microsoft.com/office/2018/10/relationships/comments" Target="../comments/modernComment_11C_E2ADB1DC.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8" name="Google Shape;158;p13"/>
          <p:cNvSpPr txBox="1">
            <a:spLocks noGrp="1"/>
          </p:cNvSpPr>
          <p:nvPr>
            <p:ph type="ctrTitle"/>
          </p:nvPr>
        </p:nvSpPr>
        <p:spPr>
          <a:xfrm>
            <a:off x="539552" y="3219822"/>
            <a:ext cx="6480720" cy="1368152"/>
          </a:xfrm>
          <a:prstGeom prst="rect">
            <a:avLst/>
          </a:prstGeom>
        </p:spPr>
        <p:txBody>
          <a:bodyPr spcFirstLastPara="1" wrap="square" lIns="0" tIns="0" rIns="0" bIns="0" anchor="ctr" anchorCtr="0">
            <a:noAutofit/>
          </a:bodyPr>
          <a:lstStyle/>
          <a:p>
            <a:pPr lvl="0" algn="ctr"/>
            <a:br>
              <a:rPr lang="en" sz="2000" dirty="0">
                <a:solidFill>
                  <a:schemeClr val="accent1"/>
                </a:solidFill>
              </a:rPr>
            </a:br>
            <a:r>
              <a:rPr lang="en-GB" sz="2000" dirty="0"/>
              <a:t>Dietary recommendations for overweight and obese individuals with type 2 CD who require weight loss</a:t>
            </a:r>
            <a:br>
              <a:rPr lang="lt-LT" sz="2000" dirty="0"/>
            </a:br>
            <a:br>
              <a:rPr lang="it-IT" sz="2000" dirty="0"/>
            </a:br>
            <a:r>
              <a:rPr lang="it-IT" sz="2000" dirty="0" err="1"/>
              <a:t>Authors</a:t>
            </a:r>
            <a:r>
              <a:rPr lang="lt-LT" sz="2000" dirty="0"/>
              <a:t>: Aelita Skarbaliene, Akvile </a:t>
            </a:r>
            <a:r>
              <a:rPr lang="lt-LT" sz="2000" dirty="0" err="1"/>
              <a:t>Sendriute</a:t>
            </a:r>
            <a:endParaRPr sz="2000" dirty="0"/>
          </a:p>
        </p:txBody>
      </p:sp>
      <p:sp>
        <p:nvSpPr>
          <p:cNvPr id="3" name="Rectangle 2"/>
          <p:cNvSpPr/>
          <p:nvPr/>
        </p:nvSpPr>
        <p:spPr>
          <a:xfrm>
            <a:off x="683569" y="908015"/>
            <a:ext cx="7644340" cy="1015663"/>
          </a:xfrm>
          <a:prstGeom prst="rect">
            <a:avLst/>
          </a:prstGeom>
        </p:spPr>
        <p:txBody>
          <a:bodyPr wrap="square">
            <a:spAutoFit/>
          </a:bodyPr>
          <a:lstStyle/>
          <a:p>
            <a:r>
              <a:rPr lang="en" sz="6000" b="1" dirty="0">
                <a:solidFill>
                  <a:schemeClr val="accent2"/>
                </a:solidFill>
              </a:rPr>
              <a:t>Connected 4 Health</a:t>
            </a:r>
            <a:endParaRPr lang="it-IT" sz="6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5D6A2-B185-4780-3FC4-47867DAD2B15}"/>
              </a:ext>
            </a:extLst>
          </p:cNvPr>
          <p:cNvSpPr>
            <a:spLocks noGrp="1"/>
          </p:cNvSpPr>
          <p:nvPr>
            <p:ph type="title"/>
          </p:nvPr>
        </p:nvSpPr>
        <p:spPr/>
        <p:txBody>
          <a:bodyPr/>
          <a:lstStyle/>
          <a:p>
            <a:r>
              <a:rPr lang="en-GB" b="0" i="0" dirty="0" err="1">
                <a:solidFill>
                  <a:schemeClr val="bg1"/>
                </a:solidFill>
                <a:effectLst/>
                <a:latin typeface="FS Albert Extra Bold"/>
              </a:rPr>
              <a:t>Glycemic</a:t>
            </a:r>
            <a:r>
              <a:rPr lang="en-GB" b="0" i="0" dirty="0">
                <a:solidFill>
                  <a:schemeClr val="bg1"/>
                </a:solidFill>
                <a:effectLst/>
                <a:latin typeface="FS Albert Extra Bold"/>
              </a:rPr>
              <a:t> Index Chart for Common Foods</a:t>
            </a:r>
            <a:endParaRPr lang="en-GB" dirty="0">
              <a:solidFill>
                <a:schemeClr val="bg1"/>
              </a:solidFill>
            </a:endParaRPr>
          </a:p>
        </p:txBody>
      </p:sp>
      <p:sp>
        <p:nvSpPr>
          <p:cNvPr id="3" name="Text Placeholder 2">
            <a:extLst>
              <a:ext uri="{FF2B5EF4-FFF2-40B4-BE49-F238E27FC236}">
                <a16:creationId xmlns:a16="http://schemas.microsoft.com/office/drawing/2014/main" id="{C2DE13C8-1A35-BE8F-046D-73923635E476}"/>
              </a:ext>
            </a:extLst>
          </p:cNvPr>
          <p:cNvSpPr>
            <a:spLocks noGrp="1"/>
          </p:cNvSpPr>
          <p:nvPr>
            <p:ph type="body" idx="1"/>
          </p:nvPr>
        </p:nvSpPr>
        <p:spPr/>
        <p:txBody>
          <a:bodyPr/>
          <a:lstStyle/>
          <a:p>
            <a:pPr algn="l" fontAlgn="base"/>
            <a:r>
              <a:rPr lang="en-GB" sz="2000" dirty="0"/>
              <a:t>The GI values can be broken down into three ranges. Food with a low GI is a food that won't raise your blood sugar as much as a food with a medium or high GI.1</a:t>
            </a:r>
          </a:p>
          <a:p>
            <a:pPr algn="l" fontAlgn="base">
              <a:buFont typeface="Arial" panose="020B0604020202020204" pitchFamily="34" charset="0"/>
              <a:buChar char="•"/>
            </a:pPr>
            <a:r>
              <a:rPr lang="en-GB" sz="2000" b="1" dirty="0"/>
              <a:t>Low GI</a:t>
            </a:r>
            <a:r>
              <a:rPr lang="en-GB" sz="2000" dirty="0"/>
              <a:t>: 55 or less</a:t>
            </a:r>
          </a:p>
          <a:p>
            <a:pPr algn="l" fontAlgn="base">
              <a:buFont typeface="Arial" panose="020B0604020202020204" pitchFamily="34" charset="0"/>
              <a:buChar char="•"/>
            </a:pPr>
            <a:r>
              <a:rPr lang="en-GB" sz="2000" b="1" dirty="0"/>
              <a:t>Medium GI</a:t>
            </a:r>
            <a:r>
              <a:rPr lang="en-GB" sz="2000" dirty="0"/>
              <a:t>: 56 to 69</a:t>
            </a:r>
          </a:p>
          <a:p>
            <a:pPr algn="l" fontAlgn="base">
              <a:buFont typeface="Arial" panose="020B0604020202020204" pitchFamily="34" charset="0"/>
              <a:buChar char="•"/>
            </a:pPr>
            <a:r>
              <a:rPr lang="en-GB" sz="2000" b="1" dirty="0"/>
              <a:t>High GI</a:t>
            </a:r>
            <a:r>
              <a:rPr lang="en-GB" sz="2000" dirty="0"/>
              <a:t>: 70 to 100</a:t>
            </a:r>
          </a:p>
          <a:p>
            <a:endParaRPr lang="en-GB" dirty="0"/>
          </a:p>
        </p:txBody>
      </p:sp>
      <p:sp>
        <p:nvSpPr>
          <p:cNvPr id="4" name="Slide Number Placeholder 3">
            <a:extLst>
              <a:ext uri="{FF2B5EF4-FFF2-40B4-BE49-F238E27FC236}">
                <a16:creationId xmlns:a16="http://schemas.microsoft.com/office/drawing/2014/main" id="{E76CC762-BF7F-4555-C5E6-88A74EDE01F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2802870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1A5A6-9E5F-2882-9D44-64DE2E96FDDD}"/>
              </a:ext>
            </a:extLst>
          </p:cNvPr>
          <p:cNvSpPr>
            <a:spLocks noGrp="1"/>
          </p:cNvSpPr>
          <p:nvPr>
            <p:ph type="title"/>
          </p:nvPr>
        </p:nvSpPr>
        <p:spPr/>
        <p:txBody>
          <a:bodyPr/>
          <a:lstStyle/>
          <a:p>
            <a:r>
              <a:rPr lang="en-GB" b="1" i="0" dirty="0">
                <a:solidFill>
                  <a:schemeClr val="bg1"/>
                </a:solidFill>
                <a:effectLst/>
                <a:latin typeface="Merriweather" panose="00000500000000000000" pitchFamily="2" charset="0"/>
              </a:rPr>
              <a:t>Low-GI Foods (55 or Less)</a:t>
            </a:r>
            <a:endParaRPr lang="en-GB" dirty="0">
              <a:solidFill>
                <a:schemeClr val="bg1"/>
              </a:solidFill>
            </a:endParaRPr>
          </a:p>
        </p:txBody>
      </p:sp>
      <p:sp>
        <p:nvSpPr>
          <p:cNvPr id="3" name="Text Placeholder 2">
            <a:extLst>
              <a:ext uri="{FF2B5EF4-FFF2-40B4-BE49-F238E27FC236}">
                <a16:creationId xmlns:a16="http://schemas.microsoft.com/office/drawing/2014/main" id="{A1A827DB-96EB-0964-27B1-45FAE367DB0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9A2B23-76AA-BA43-B877-7BF7E48B73D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11</a:t>
            </a:fld>
            <a:endParaRPr lang="en"/>
          </a:p>
        </p:txBody>
      </p:sp>
      <p:graphicFrame>
        <p:nvGraphicFramePr>
          <p:cNvPr id="6" name="Table 5">
            <a:extLst>
              <a:ext uri="{FF2B5EF4-FFF2-40B4-BE49-F238E27FC236}">
                <a16:creationId xmlns:a16="http://schemas.microsoft.com/office/drawing/2014/main" id="{0AD13822-C7D0-439A-1801-792322E8DE23}"/>
              </a:ext>
            </a:extLst>
          </p:cNvPr>
          <p:cNvGraphicFramePr>
            <a:graphicFrameLocks noGrp="1"/>
          </p:cNvGraphicFramePr>
          <p:nvPr/>
        </p:nvGraphicFramePr>
        <p:xfrm>
          <a:off x="858987" y="1703944"/>
          <a:ext cx="6268738" cy="2829400"/>
        </p:xfrm>
        <a:graphic>
          <a:graphicData uri="http://schemas.openxmlformats.org/drawingml/2006/table">
            <a:tbl>
              <a:tblPr/>
              <a:tblGrid>
                <a:gridCol w="3134369">
                  <a:extLst>
                    <a:ext uri="{9D8B030D-6E8A-4147-A177-3AD203B41FA5}">
                      <a16:colId xmlns:a16="http://schemas.microsoft.com/office/drawing/2014/main" val="202588470"/>
                    </a:ext>
                  </a:extLst>
                </a:gridCol>
                <a:gridCol w="3134369">
                  <a:extLst>
                    <a:ext uri="{9D8B030D-6E8A-4147-A177-3AD203B41FA5}">
                      <a16:colId xmlns:a16="http://schemas.microsoft.com/office/drawing/2014/main" val="543240727"/>
                    </a:ext>
                  </a:extLst>
                </a:gridCol>
              </a:tblGrid>
              <a:tr h="282734">
                <a:tc>
                  <a:txBody>
                    <a:bodyPr/>
                    <a:lstStyle/>
                    <a:p>
                      <a:pPr fontAlgn="t"/>
                      <a:r>
                        <a:rPr lang="en-GB" sz="1300" b="0">
                          <a:effectLst/>
                        </a:rPr>
                        <a:t>Apple</a:t>
                      </a: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300" b="0">
                          <a:effectLst/>
                        </a:rPr>
                        <a:t> 36</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1639606156"/>
                  </a:ext>
                </a:extLst>
              </a:tr>
              <a:tr h="282734">
                <a:tc>
                  <a:txBody>
                    <a:bodyPr/>
                    <a:lstStyle/>
                    <a:p>
                      <a:pPr fontAlgn="t"/>
                      <a:r>
                        <a:rPr lang="en-GB" sz="1300" b="0">
                          <a:effectLst/>
                        </a:rPr>
                        <a:t>Apple juice</a:t>
                      </a: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300" b="0">
                          <a:effectLst/>
                        </a:rPr>
                        <a:t> 41</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886818227"/>
                  </a:ext>
                </a:extLst>
              </a:tr>
              <a:tr h="282734">
                <a:tc>
                  <a:txBody>
                    <a:bodyPr/>
                    <a:lstStyle/>
                    <a:p>
                      <a:pPr fontAlgn="t"/>
                      <a:r>
                        <a:rPr lang="en-GB" sz="1300" b="0">
                          <a:effectLst/>
                        </a:rPr>
                        <a:t> Banana</a:t>
                      </a: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300" b="0">
                          <a:effectLst/>
                        </a:rPr>
                        <a:t> 51</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2809614283"/>
                  </a:ext>
                </a:extLst>
              </a:tr>
              <a:tr h="282734">
                <a:tc>
                  <a:txBody>
                    <a:bodyPr/>
                    <a:lstStyle/>
                    <a:p>
                      <a:pPr fontAlgn="t"/>
                      <a:r>
                        <a:rPr lang="en-GB" sz="1300" b="0">
                          <a:effectLst/>
                        </a:rPr>
                        <a:t> Barley</a:t>
                      </a: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300" b="0">
                          <a:effectLst/>
                        </a:rPr>
                        <a:t> 28</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070096869"/>
                  </a:ext>
                </a:extLst>
              </a:tr>
              <a:tr h="282734">
                <a:tc>
                  <a:txBody>
                    <a:bodyPr/>
                    <a:lstStyle/>
                    <a:p>
                      <a:pPr fontAlgn="t"/>
                      <a:r>
                        <a:rPr lang="en-GB" sz="1300" b="0">
                          <a:effectLst/>
                        </a:rPr>
                        <a:t> Carrots, boiled</a:t>
                      </a: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300" b="0">
                          <a:effectLst/>
                        </a:rPr>
                        <a:t> 39</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3616973236"/>
                  </a:ext>
                </a:extLst>
              </a:tr>
              <a:tr h="282734">
                <a:tc>
                  <a:txBody>
                    <a:bodyPr/>
                    <a:lstStyle/>
                    <a:p>
                      <a:pPr fontAlgn="t"/>
                      <a:r>
                        <a:rPr lang="en-GB" sz="1300" b="0">
                          <a:effectLst/>
                        </a:rPr>
                        <a:t> Chapatti</a:t>
                      </a: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300" b="0">
                          <a:effectLst/>
                        </a:rPr>
                        <a:t> 52</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4171880682"/>
                  </a:ext>
                </a:extLst>
              </a:tr>
              <a:tr h="282734">
                <a:tc>
                  <a:txBody>
                    <a:bodyPr/>
                    <a:lstStyle/>
                    <a:p>
                      <a:pPr fontAlgn="t"/>
                      <a:r>
                        <a:rPr lang="en-GB" sz="1300" b="0">
                          <a:effectLst/>
                        </a:rPr>
                        <a:t> Chickpeas</a:t>
                      </a: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300" b="0">
                          <a:effectLst/>
                        </a:rPr>
                        <a:t> 28</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2112310135"/>
                  </a:ext>
                </a:extLst>
              </a:tr>
              <a:tr h="282734">
                <a:tc>
                  <a:txBody>
                    <a:bodyPr/>
                    <a:lstStyle/>
                    <a:p>
                      <a:pPr fontAlgn="t"/>
                      <a:r>
                        <a:rPr lang="en-GB" sz="1300" b="0">
                          <a:effectLst/>
                        </a:rPr>
                        <a:t>Chocolate</a:t>
                      </a: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300" b="0">
                          <a:effectLst/>
                        </a:rPr>
                        <a:t> 40</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535370713"/>
                  </a:ext>
                </a:extLst>
              </a:tr>
              <a:tr h="282734">
                <a:tc>
                  <a:txBody>
                    <a:bodyPr/>
                    <a:lstStyle/>
                    <a:p>
                      <a:pPr fontAlgn="t"/>
                      <a:r>
                        <a:rPr lang="en-GB" sz="1300" b="0">
                          <a:effectLst/>
                        </a:rPr>
                        <a:t>Dates</a:t>
                      </a: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300" b="0">
                          <a:effectLst/>
                        </a:rPr>
                        <a:t> 42</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433589612"/>
                  </a:ext>
                </a:extLst>
              </a:tr>
              <a:tr h="282734">
                <a:tc>
                  <a:txBody>
                    <a:bodyPr/>
                    <a:lstStyle/>
                    <a:p>
                      <a:pPr fontAlgn="t"/>
                      <a:r>
                        <a:rPr lang="en-GB" sz="1300" b="0">
                          <a:effectLst/>
                        </a:rPr>
                        <a:t> Ice cream</a:t>
                      </a: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300" b="0" dirty="0">
                          <a:effectLst/>
                        </a:rPr>
                        <a:t> 51</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923853905"/>
                  </a:ext>
                </a:extLst>
              </a:tr>
            </a:tbl>
          </a:graphicData>
        </a:graphic>
      </p:graphicFrame>
    </p:spTree>
    <p:extLst>
      <p:ext uri="{BB962C8B-B14F-4D97-AF65-F5344CB8AC3E}">
        <p14:creationId xmlns:p14="http://schemas.microsoft.com/office/powerpoint/2010/main" val="3478728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A0D18-94E6-9341-F2DC-E5C13AB92C58}"/>
              </a:ext>
            </a:extLst>
          </p:cNvPr>
          <p:cNvSpPr>
            <a:spLocks noGrp="1"/>
          </p:cNvSpPr>
          <p:nvPr>
            <p:ph type="title"/>
          </p:nvPr>
        </p:nvSpPr>
        <p:spPr/>
        <p:txBody>
          <a:bodyPr/>
          <a:lstStyle/>
          <a:p>
            <a:r>
              <a:rPr lang="en-GB" b="1" i="0" dirty="0">
                <a:solidFill>
                  <a:schemeClr val="bg1"/>
                </a:solidFill>
                <a:effectLst/>
                <a:latin typeface="Merriweather" panose="00000500000000000000" pitchFamily="2" charset="0"/>
              </a:rPr>
              <a:t>Low-GI Foods (55 or Less)</a:t>
            </a:r>
            <a:endParaRPr lang="en-GB" dirty="0"/>
          </a:p>
        </p:txBody>
      </p:sp>
      <p:sp>
        <p:nvSpPr>
          <p:cNvPr id="3" name="Text Placeholder 2">
            <a:extLst>
              <a:ext uri="{FF2B5EF4-FFF2-40B4-BE49-F238E27FC236}">
                <a16:creationId xmlns:a16="http://schemas.microsoft.com/office/drawing/2014/main" id="{3463A50D-188F-C0EC-684A-175664B32B3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F6EBE70-E19B-2281-5334-8E43DD41543F}"/>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12</a:t>
            </a:fld>
            <a:endParaRPr lang="en"/>
          </a:p>
        </p:txBody>
      </p:sp>
      <p:graphicFrame>
        <p:nvGraphicFramePr>
          <p:cNvPr id="5" name="Table 4">
            <a:extLst>
              <a:ext uri="{FF2B5EF4-FFF2-40B4-BE49-F238E27FC236}">
                <a16:creationId xmlns:a16="http://schemas.microsoft.com/office/drawing/2014/main" id="{BF395937-DDE5-FEE2-2169-AE9ABAA8CC9E}"/>
              </a:ext>
            </a:extLst>
          </p:cNvPr>
          <p:cNvGraphicFramePr>
            <a:graphicFrameLocks noGrp="1"/>
          </p:cNvGraphicFramePr>
          <p:nvPr>
            <p:extLst>
              <p:ext uri="{D42A27DB-BD31-4B8C-83A1-F6EECF244321}">
                <p14:modId xmlns:p14="http://schemas.microsoft.com/office/powerpoint/2010/main" val="2577615887"/>
              </p:ext>
            </p:extLst>
          </p:nvPr>
        </p:nvGraphicFramePr>
        <p:xfrm>
          <a:off x="899592" y="1491630"/>
          <a:ext cx="5705740" cy="3056964"/>
        </p:xfrm>
        <a:graphic>
          <a:graphicData uri="http://schemas.openxmlformats.org/drawingml/2006/table">
            <a:tbl>
              <a:tblPr/>
              <a:tblGrid>
                <a:gridCol w="2852870">
                  <a:extLst>
                    <a:ext uri="{9D8B030D-6E8A-4147-A177-3AD203B41FA5}">
                      <a16:colId xmlns:a16="http://schemas.microsoft.com/office/drawing/2014/main" val="3545376725"/>
                    </a:ext>
                  </a:extLst>
                </a:gridCol>
                <a:gridCol w="2852870">
                  <a:extLst>
                    <a:ext uri="{9D8B030D-6E8A-4147-A177-3AD203B41FA5}">
                      <a16:colId xmlns:a16="http://schemas.microsoft.com/office/drawing/2014/main" val="1903094817"/>
                    </a:ext>
                  </a:extLst>
                </a:gridCol>
              </a:tblGrid>
              <a:tr h="254747">
                <a:tc>
                  <a:txBody>
                    <a:bodyPr/>
                    <a:lstStyle/>
                    <a:p>
                      <a:pPr fontAlgn="t"/>
                      <a:r>
                        <a:rPr lang="en-GB" sz="1100" b="0" dirty="0">
                          <a:effectLst/>
                        </a:rPr>
                        <a:t>Kidney beans</a:t>
                      </a: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100" b="0">
                          <a:effectLst/>
                        </a:rPr>
                        <a:t> 24</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1425636107"/>
                  </a:ext>
                </a:extLst>
              </a:tr>
              <a:tr h="254747">
                <a:tc>
                  <a:txBody>
                    <a:bodyPr/>
                    <a:lstStyle/>
                    <a:p>
                      <a:pPr fontAlgn="t"/>
                      <a:r>
                        <a:rPr lang="en-GB" sz="1100" b="0">
                          <a:effectLst/>
                        </a:rPr>
                        <a:t> Lentils</a:t>
                      </a: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100" b="0">
                          <a:effectLst/>
                        </a:rPr>
                        <a:t> 32</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163871554"/>
                  </a:ext>
                </a:extLst>
              </a:tr>
              <a:tr h="254747">
                <a:tc>
                  <a:txBody>
                    <a:bodyPr/>
                    <a:lstStyle/>
                    <a:p>
                      <a:pPr fontAlgn="t"/>
                      <a:r>
                        <a:rPr lang="en-GB" sz="1100" b="0">
                          <a:effectLst/>
                        </a:rPr>
                        <a:t> Mango</a:t>
                      </a: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100" b="0">
                          <a:effectLst/>
                        </a:rPr>
                        <a:t> 51</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1082558444"/>
                  </a:ext>
                </a:extLst>
              </a:tr>
              <a:tr h="254747">
                <a:tc>
                  <a:txBody>
                    <a:bodyPr/>
                    <a:lstStyle/>
                    <a:p>
                      <a:pPr fontAlgn="t"/>
                      <a:r>
                        <a:rPr lang="en-GB" sz="1100" b="0">
                          <a:effectLst/>
                        </a:rPr>
                        <a:t> Orange</a:t>
                      </a: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100" b="0">
                          <a:effectLst/>
                        </a:rPr>
                        <a:t> 43</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705254121"/>
                  </a:ext>
                </a:extLst>
              </a:tr>
              <a:tr h="254747">
                <a:tc>
                  <a:txBody>
                    <a:bodyPr/>
                    <a:lstStyle/>
                    <a:p>
                      <a:pPr fontAlgn="t"/>
                      <a:r>
                        <a:rPr lang="en-GB" sz="1100" b="0">
                          <a:effectLst/>
                        </a:rPr>
                        <a:t> Orange juice</a:t>
                      </a: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100" b="0">
                          <a:effectLst/>
                        </a:rPr>
                        <a:t> 50</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90653757"/>
                  </a:ext>
                </a:extLst>
              </a:tr>
              <a:tr h="254747">
                <a:tc>
                  <a:txBody>
                    <a:bodyPr/>
                    <a:lstStyle/>
                    <a:p>
                      <a:pPr fontAlgn="t"/>
                      <a:r>
                        <a:rPr lang="en-GB" sz="1100" b="0">
                          <a:effectLst/>
                        </a:rPr>
                        <a:t> Peaches, canned</a:t>
                      </a: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100" b="0">
                          <a:effectLst/>
                        </a:rPr>
                        <a:t> 43</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543768470"/>
                  </a:ext>
                </a:extLst>
              </a:tr>
              <a:tr h="254747">
                <a:tc>
                  <a:txBody>
                    <a:bodyPr/>
                    <a:lstStyle/>
                    <a:p>
                      <a:pPr fontAlgn="t"/>
                      <a:r>
                        <a:rPr lang="en-GB" sz="1100" b="0">
                          <a:effectLst/>
                        </a:rPr>
                        <a:t> Plantain</a:t>
                      </a: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100" b="0">
                          <a:effectLst/>
                        </a:rPr>
                        <a:t> 55</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2315721359"/>
                  </a:ext>
                </a:extLst>
              </a:tr>
              <a:tr h="254747">
                <a:tc>
                  <a:txBody>
                    <a:bodyPr/>
                    <a:lstStyle/>
                    <a:p>
                      <a:pPr fontAlgn="t"/>
                      <a:r>
                        <a:rPr lang="en-GB" sz="1100" b="0">
                          <a:effectLst/>
                        </a:rPr>
                        <a:t> Rice noodles</a:t>
                      </a: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100" b="0">
                          <a:effectLst/>
                        </a:rPr>
                        <a:t> 53</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169063937"/>
                  </a:ext>
                </a:extLst>
              </a:tr>
              <a:tr h="254747">
                <a:tc>
                  <a:txBody>
                    <a:bodyPr/>
                    <a:lstStyle/>
                    <a:p>
                      <a:pPr fontAlgn="t"/>
                      <a:r>
                        <a:rPr lang="en-GB" sz="1100" b="0">
                          <a:effectLst/>
                        </a:rPr>
                        <a:t> Rolled oats</a:t>
                      </a: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100" b="0">
                          <a:effectLst/>
                        </a:rPr>
                        <a:t> 55</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3637688708"/>
                  </a:ext>
                </a:extLst>
              </a:tr>
              <a:tr h="254747">
                <a:tc>
                  <a:txBody>
                    <a:bodyPr/>
                    <a:lstStyle/>
                    <a:p>
                      <a:pPr fontAlgn="t"/>
                      <a:r>
                        <a:rPr lang="en-GB" sz="1100" b="0">
                          <a:effectLst/>
                        </a:rPr>
                        <a:t> Skim milk</a:t>
                      </a: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100" b="0">
                          <a:effectLst/>
                        </a:rPr>
                        <a:t> 37</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620158622"/>
                  </a:ext>
                </a:extLst>
              </a:tr>
              <a:tr h="254747">
                <a:tc>
                  <a:txBody>
                    <a:bodyPr/>
                    <a:lstStyle/>
                    <a:p>
                      <a:pPr fontAlgn="t"/>
                      <a:r>
                        <a:rPr lang="en-GB" sz="1100" b="0">
                          <a:effectLst/>
                        </a:rPr>
                        <a:t> Soya beans</a:t>
                      </a: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100" b="0">
                          <a:effectLst/>
                        </a:rPr>
                        <a:t> 16</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2304869944"/>
                  </a:ext>
                </a:extLst>
              </a:tr>
              <a:tr h="254747">
                <a:tc>
                  <a:txBody>
                    <a:bodyPr/>
                    <a:lstStyle/>
                    <a:p>
                      <a:pPr fontAlgn="t"/>
                      <a:r>
                        <a:rPr lang="en-GB" sz="1100" b="0">
                          <a:effectLst/>
                        </a:rPr>
                        <a:t> Soy milk</a:t>
                      </a: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100" b="0" dirty="0">
                          <a:effectLst/>
                        </a:rPr>
                        <a:t> 34</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774236457"/>
                  </a:ext>
                </a:extLst>
              </a:tr>
            </a:tbl>
          </a:graphicData>
        </a:graphic>
      </p:graphicFrame>
    </p:spTree>
    <p:extLst>
      <p:ext uri="{BB962C8B-B14F-4D97-AF65-F5344CB8AC3E}">
        <p14:creationId xmlns:p14="http://schemas.microsoft.com/office/powerpoint/2010/main" val="3177490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DCC11-9589-0A03-3689-732E790C2600}"/>
              </a:ext>
            </a:extLst>
          </p:cNvPr>
          <p:cNvSpPr>
            <a:spLocks noGrp="1"/>
          </p:cNvSpPr>
          <p:nvPr>
            <p:ph type="title"/>
          </p:nvPr>
        </p:nvSpPr>
        <p:spPr/>
        <p:txBody>
          <a:bodyPr/>
          <a:lstStyle/>
          <a:p>
            <a:r>
              <a:rPr lang="en-GB" b="1" i="0" dirty="0">
                <a:solidFill>
                  <a:schemeClr val="bg1"/>
                </a:solidFill>
                <a:effectLst/>
                <a:latin typeface="Merriweather" panose="00000500000000000000" pitchFamily="2" charset="0"/>
              </a:rPr>
              <a:t>Low-GI Foods (55 or Less)</a:t>
            </a:r>
            <a:endParaRPr lang="en-GB" dirty="0"/>
          </a:p>
        </p:txBody>
      </p:sp>
      <p:sp>
        <p:nvSpPr>
          <p:cNvPr id="3" name="Text Placeholder 2">
            <a:extLst>
              <a:ext uri="{FF2B5EF4-FFF2-40B4-BE49-F238E27FC236}">
                <a16:creationId xmlns:a16="http://schemas.microsoft.com/office/drawing/2014/main" id="{3F0E17F6-0617-5C52-2CE7-3B682C5AFEA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CDFC7D-568A-4015-8D3C-0E5D4417424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13</a:t>
            </a:fld>
            <a:endParaRPr lang="en"/>
          </a:p>
        </p:txBody>
      </p:sp>
      <p:graphicFrame>
        <p:nvGraphicFramePr>
          <p:cNvPr id="5" name="Table 4">
            <a:extLst>
              <a:ext uri="{FF2B5EF4-FFF2-40B4-BE49-F238E27FC236}">
                <a16:creationId xmlns:a16="http://schemas.microsoft.com/office/drawing/2014/main" id="{AE5DE4AA-E9E2-3F59-9948-CD5004DA3D13}"/>
              </a:ext>
            </a:extLst>
          </p:cNvPr>
          <p:cNvGraphicFramePr>
            <a:graphicFrameLocks noGrp="1"/>
          </p:cNvGraphicFramePr>
          <p:nvPr/>
        </p:nvGraphicFramePr>
        <p:xfrm>
          <a:off x="858987" y="1703944"/>
          <a:ext cx="6268738" cy="2829400"/>
        </p:xfrm>
        <a:graphic>
          <a:graphicData uri="http://schemas.openxmlformats.org/drawingml/2006/table">
            <a:tbl>
              <a:tblPr/>
              <a:tblGrid>
                <a:gridCol w="3134369">
                  <a:extLst>
                    <a:ext uri="{9D8B030D-6E8A-4147-A177-3AD203B41FA5}">
                      <a16:colId xmlns:a16="http://schemas.microsoft.com/office/drawing/2014/main" val="1608532930"/>
                    </a:ext>
                  </a:extLst>
                </a:gridCol>
                <a:gridCol w="3134369">
                  <a:extLst>
                    <a:ext uri="{9D8B030D-6E8A-4147-A177-3AD203B41FA5}">
                      <a16:colId xmlns:a16="http://schemas.microsoft.com/office/drawing/2014/main" val="3822533319"/>
                    </a:ext>
                  </a:extLst>
                </a:gridCol>
              </a:tblGrid>
              <a:tr h="282734">
                <a:tc>
                  <a:txBody>
                    <a:bodyPr/>
                    <a:lstStyle/>
                    <a:p>
                      <a:pPr fontAlgn="t"/>
                      <a:r>
                        <a:rPr lang="en-GB" sz="1300" b="0">
                          <a:effectLst/>
                        </a:rPr>
                        <a:t>Spaghetti, white</a:t>
                      </a: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300" b="0">
                          <a:effectLst/>
                        </a:rPr>
                        <a:t> 49</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3804650233"/>
                  </a:ext>
                </a:extLst>
              </a:tr>
              <a:tr h="282734">
                <a:tc>
                  <a:txBody>
                    <a:bodyPr/>
                    <a:lstStyle/>
                    <a:p>
                      <a:pPr fontAlgn="t"/>
                      <a:r>
                        <a:rPr lang="en-GB" sz="1300" b="0">
                          <a:effectLst/>
                        </a:rPr>
                        <a:t> Spaghetti, whole grain</a:t>
                      </a: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300" b="0">
                          <a:effectLst/>
                        </a:rPr>
                        <a:t> 48</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835172254"/>
                  </a:ext>
                </a:extLst>
              </a:tr>
              <a:tr h="282734">
                <a:tc>
                  <a:txBody>
                    <a:bodyPr/>
                    <a:lstStyle/>
                    <a:p>
                      <a:pPr fontAlgn="t"/>
                      <a:r>
                        <a:rPr lang="en-GB" sz="1300" b="0">
                          <a:effectLst/>
                        </a:rPr>
                        <a:t> Specialty grain bread</a:t>
                      </a: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300" b="0">
                          <a:effectLst/>
                        </a:rPr>
                        <a:t> 53</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2138869129"/>
                  </a:ext>
                </a:extLst>
              </a:tr>
              <a:tr h="282734">
                <a:tc>
                  <a:txBody>
                    <a:bodyPr/>
                    <a:lstStyle/>
                    <a:p>
                      <a:pPr fontAlgn="t"/>
                      <a:r>
                        <a:rPr lang="en-GB" sz="1300" b="0">
                          <a:effectLst/>
                        </a:rPr>
                        <a:t> Strawberry jam</a:t>
                      </a: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300" b="0">
                          <a:effectLst/>
                        </a:rPr>
                        <a:t> 49</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606207025"/>
                  </a:ext>
                </a:extLst>
              </a:tr>
              <a:tr h="282734">
                <a:tc>
                  <a:txBody>
                    <a:bodyPr/>
                    <a:lstStyle/>
                    <a:p>
                      <a:pPr fontAlgn="t"/>
                      <a:r>
                        <a:rPr lang="en-GB" sz="1300" b="0">
                          <a:effectLst/>
                        </a:rPr>
                        <a:t> Sweet corn</a:t>
                      </a: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300" b="0">
                          <a:effectLst/>
                        </a:rPr>
                        <a:t> 52</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1579751904"/>
                  </a:ext>
                </a:extLst>
              </a:tr>
              <a:tr h="282734">
                <a:tc>
                  <a:txBody>
                    <a:bodyPr/>
                    <a:lstStyle/>
                    <a:p>
                      <a:pPr fontAlgn="t"/>
                      <a:r>
                        <a:rPr lang="en-GB" sz="1300" b="0">
                          <a:effectLst/>
                        </a:rPr>
                        <a:t> Taro, boiled</a:t>
                      </a: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300" b="0">
                          <a:effectLst/>
                        </a:rPr>
                        <a:t> 53</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624903379"/>
                  </a:ext>
                </a:extLst>
              </a:tr>
              <a:tr h="282734">
                <a:tc>
                  <a:txBody>
                    <a:bodyPr/>
                    <a:lstStyle/>
                    <a:p>
                      <a:pPr fontAlgn="t"/>
                      <a:r>
                        <a:rPr lang="en-GB" sz="1300" b="0">
                          <a:effectLst/>
                        </a:rPr>
                        <a:t> Udon noodles</a:t>
                      </a: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300" b="0">
                          <a:effectLst/>
                        </a:rPr>
                        <a:t> 55</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449164084"/>
                  </a:ext>
                </a:extLst>
              </a:tr>
              <a:tr h="282734">
                <a:tc>
                  <a:txBody>
                    <a:bodyPr/>
                    <a:lstStyle/>
                    <a:p>
                      <a:pPr fontAlgn="t"/>
                      <a:r>
                        <a:rPr lang="en-GB" sz="1300" b="0">
                          <a:effectLst/>
                        </a:rPr>
                        <a:t> Vegetable soup</a:t>
                      </a: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300" b="0">
                          <a:effectLst/>
                        </a:rPr>
                        <a:t> 48</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4228629955"/>
                  </a:ext>
                </a:extLst>
              </a:tr>
              <a:tr h="282734">
                <a:tc>
                  <a:txBody>
                    <a:bodyPr/>
                    <a:lstStyle/>
                    <a:p>
                      <a:pPr fontAlgn="t"/>
                      <a:r>
                        <a:rPr lang="en-GB" sz="1300" b="0">
                          <a:effectLst/>
                        </a:rPr>
                        <a:t> Whole milk</a:t>
                      </a: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300" b="0">
                          <a:effectLst/>
                        </a:rPr>
                        <a:t> 39</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2877750707"/>
                  </a:ext>
                </a:extLst>
              </a:tr>
              <a:tr h="282734">
                <a:tc>
                  <a:txBody>
                    <a:bodyPr/>
                    <a:lstStyle/>
                    <a:p>
                      <a:pPr fontAlgn="t"/>
                      <a:r>
                        <a:rPr lang="en-GB" sz="1300" b="0">
                          <a:effectLst/>
                        </a:rPr>
                        <a:t> Yogurt, fruit</a:t>
                      </a:r>
                    </a:p>
                  </a:txBody>
                  <a:tcPr marL="84820" marR="84820" marT="42410" marB="42410">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300" b="0" dirty="0">
                          <a:effectLst/>
                        </a:rPr>
                        <a:t> 41</a:t>
                      </a:r>
                    </a:p>
                  </a:txBody>
                  <a:tcPr marL="84820" marR="84820" marT="42410" marB="42410">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249218865"/>
                  </a:ext>
                </a:extLst>
              </a:tr>
            </a:tbl>
          </a:graphicData>
        </a:graphic>
      </p:graphicFrame>
    </p:spTree>
    <p:extLst>
      <p:ext uri="{BB962C8B-B14F-4D97-AF65-F5344CB8AC3E}">
        <p14:creationId xmlns:p14="http://schemas.microsoft.com/office/powerpoint/2010/main" val="2299421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3B73E-A106-F161-CD1F-AA14AFD09012}"/>
              </a:ext>
            </a:extLst>
          </p:cNvPr>
          <p:cNvSpPr>
            <a:spLocks noGrp="1"/>
          </p:cNvSpPr>
          <p:nvPr>
            <p:ph type="title"/>
          </p:nvPr>
        </p:nvSpPr>
        <p:spPr/>
        <p:txBody>
          <a:bodyPr/>
          <a:lstStyle/>
          <a:p>
            <a:r>
              <a:rPr lang="en-GB" b="1" i="0" dirty="0">
                <a:solidFill>
                  <a:schemeClr val="bg1"/>
                </a:solidFill>
                <a:effectLst/>
                <a:latin typeface="Merriweather" panose="00000500000000000000" pitchFamily="2" charset="0"/>
              </a:rPr>
              <a:t>Medium-GI Foods (56 to 69)</a:t>
            </a:r>
            <a:endParaRPr lang="en-GB" dirty="0">
              <a:solidFill>
                <a:schemeClr val="bg1"/>
              </a:solidFill>
            </a:endParaRPr>
          </a:p>
        </p:txBody>
      </p:sp>
      <p:sp>
        <p:nvSpPr>
          <p:cNvPr id="3" name="Text Placeholder 2">
            <a:extLst>
              <a:ext uri="{FF2B5EF4-FFF2-40B4-BE49-F238E27FC236}">
                <a16:creationId xmlns:a16="http://schemas.microsoft.com/office/drawing/2014/main" id="{11675FBE-0F46-AE61-9C64-25C005DA45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40948BD-78C3-1744-AA4D-E9511B8883E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14</a:t>
            </a:fld>
            <a:endParaRPr lang="en"/>
          </a:p>
        </p:txBody>
      </p:sp>
      <p:graphicFrame>
        <p:nvGraphicFramePr>
          <p:cNvPr id="6" name="Table 5">
            <a:extLst>
              <a:ext uri="{FF2B5EF4-FFF2-40B4-BE49-F238E27FC236}">
                <a16:creationId xmlns:a16="http://schemas.microsoft.com/office/drawing/2014/main" id="{907D75A4-6521-1D1E-CF5E-CAD497FA9363}"/>
              </a:ext>
            </a:extLst>
          </p:cNvPr>
          <p:cNvGraphicFramePr>
            <a:graphicFrameLocks noGrp="1"/>
          </p:cNvGraphicFramePr>
          <p:nvPr>
            <p:extLst>
              <p:ext uri="{D42A27DB-BD31-4B8C-83A1-F6EECF244321}">
                <p14:modId xmlns:p14="http://schemas.microsoft.com/office/powerpoint/2010/main" val="3791464646"/>
              </p:ext>
            </p:extLst>
          </p:nvPr>
        </p:nvGraphicFramePr>
        <p:xfrm>
          <a:off x="1259632" y="1419622"/>
          <a:ext cx="6048672" cy="3456388"/>
        </p:xfrm>
        <a:graphic>
          <a:graphicData uri="http://schemas.openxmlformats.org/drawingml/2006/table">
            <a:tbl>
              <a:tblPr/>
              <a:tblGrid>
                <a:gridCol w="3024336">
                  <a:extLst>
                    <a:ext uri="{9D8B030D-6E8A-4147-A177-3AD203B41FA5}">
                      <a16:colId xmlns:a16="http://schemas.microsoft.com/office/drawing/2014/main" val="3093514739"/>
                    </a:ext>
                  </a:extLst>
                </a:gridCol>
                <a:gridCol w="3024336">
                  <a:extLst>
                    <a:ext uri="{9D8B030D-6E8A-4147-A177-3AD203B41FA5}">
                      <a16:colId xmlns:a16="http://schemas.microsoft.com/office/drawing/2014/main" val="3424342945"/>
                    </a:ext>
                  </a:extLst>
                </a:gridCol>
              </a:tblGrid>
              <a:tr h="265876">
                <a:tc>
                  <a:txBody>
                    <a:bodyPr/>
                    <a:lstStyle/>
                    <a:p>
                      <a:pPr fontAlgn="t"/>
                      <a:r>
                        <a:rPr lang="en-GB" sz="1000" b="0">
                          <a:effectLst/>
                        </a:rPr>
                        <a:t>Brown rice, boiled</a:t>
                      </a:r>
                    </a:p>
                  </a:txBody>
                  <a:tcPr marL="65246" marR="65246" marT="32623" marB="32623">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000" b="0">
                          <a:effectLst/>
                        </a:rPr>
                        <a:t> 68</a:t>
                      </a:r>
                    </a:p>
                  </a:txBody>
                  <a:tcPr marL="65246" marR="65246" marT="32623" marB="32623">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2041869628"/>
                  </a:ext>
                </a:extLst>
              </a:tr>
              <a:tr h="265876">
                <a:tc>
                  <a:txBody>
                    <a:bodyPr/>
                    <a:lstStyle/>
                    <a:p>
                      <a:pPr fontAlgn="t"/>
                      <a:r>
                        <a:rPr lang="en-GB" sz="1000" b="0">
                          <a:effectLst/>
                        </a:rPr>
                        <a:t> Couscous</a:t>
                      </a:r>
                    </a:p>
                  </a:txBody>
                  <a:tcPr marL="65246" marR="65246" marT="32623" marB="32623">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000" b="0">
                          <a:effectLst/>
                        </a:rPr>
                        <a:t> 65</a:t>
                      </a:r>
                    </a:p>
                  </a:txBody>
                  <a:tcPr marL="65246" marR="65246" marT="32623" marB="32623">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574223178"/>
                  </a:ext>
                </a:extLst>
              </a:tr>
              <a:tr h="265876">
                <a:tc>
                  <a:txBody>
                    <a:bodyPr/>
                    <a:lstStyle/>
                    <a:p>
                      <a:pPr fontAlgn="t"/>
                      <a:r>
                        <a:rPr lang="en-GB" sz="1000" b="0">
                          <a:effectLst/>
                        </a:rPr>
                        <a:t> French fries</a:t>
                      </a:r>
                    </a:p>
                  </a:txBody>
                  <a:tcPr marL="65246" marR="65246" marT="32623" marB="32623">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000" b="0">
                          <a:effectLst/>
                        </a:rPr>
                        <a:t> 63</a:t>
                      </a:r>
                    </a:p>
                  </a:txBody>
                  <a:tcPr marL="65246" marR="65246" marT="32623" marB="32623">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1269627263"/>
                  </a:ext>
                </a:extLst>
              </a:tr>
              <a:tr h="265876">
                <a:tc>
                  <a:txBody>
                    <a:bodyPr/>
                    <a:lstStyle/>
                    <a:p>
                      <a:pPr fontAlgn="t"/>
                      <a:r>
                        <a:rPr lang="en-GB" sz="1000" b="0">
                          <a:effectLst/>
                        </a:rPr>
                        <a:t> Millet porridge</a:t>
                      </a:r>
                    </a:p>
                  </a:txBody>
                  <a:tcPr marL="65246" marR="65246" marT="32623" marB="32623">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000" b="0">
                          <a:effectLst/>
                        </a:rPr>
                        <a:t> 67</a:t>
                      </a:r>
                    </a:p>
                  </a:txBody>
                  <a:tcPr marL="65246" marR="65246" marT="32623" marB="32623">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509219782"/>
                  </a:ext>
                </a:extLst>
              </a:tr>
              <a:tr h="265876">
                <a:tc>
                  <a:txBody>
                    <a:bodyPr/>
                    <a:lstStyle/>
                    <a:p>
                      <a:pPr fontAlgn="t"/>
                      <a:r>
                        <a:rPr lang="en-GB" sz="1000" b="0">
                          <a:effectLst/>
                        </a:rPr>
                        <a:t> Muesli</a:t>
                      </a:r>
                    </a:p>
                  </a:txBody>
                  <a:tcPr marL="65246" marR="65246" marT="32623" marB="32623">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000" b="0">
                          <a:effectLst/>
                        </a:rPr>
                        <a:t> 57</a:t>
                      </a:r>
                    </a:p>
                  </a:txBody>
                  <a:tcPr marL="65246" marR="65246" marT="32623" marB="32623">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1448479905"/>
                  </a:ext>
                </a:extLst>
              </a:tr>
              <a:tr h="265876">
                <a:tc>
                  <a:txBody>
                    <a:bodyPr/>
                    <a:lstStyle/>
                    <a:p>
                      <a:pPr fontAlgn="t"/>
                      <a:r>
                        <a:rPr lang="en-GB" sz="1000" b="0">
                          <a:effectLst/>
                        </a:rPr>
                        <a:t> Pineapple </a:t>
                      </a:r>
                    </a:p>
                  </a:txBody>
                  <a:tcPr marL="65246" marR="65246" marT="32623" marB="32623">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000" b="0">
                          <a:effectLst/>
                        </a:rPr>
                        <a:t> 59</a:t>
                      </a:r>
                    </a:p>
                  </a:txBody>
                  <a:tcPr marL="65246" marR="65246" marT="32623" marB="32623">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88346219"/>
                  </a:ext>
                </a:extLst>
              </a:tr>
              <a:tr h="265876">
                <a:tc>
                  <a:txBody>
                    <a:bodyPr/>
                    <a:lstStyle/>
                    <a:p>
                      <a:pPr fontAlgn="t"/>
                      <a:r>
                        <a:rPr lang="en-GB" sz="1000" b="0">
                          <a:effectLst/>
                        </a:rPr>
                        <a:t> Popcorn</a:t>
                      </a:r>
                    </a:p>
                  </a:txBody>
                  <a:tcPr marL="65246" marR="65246" marT="32623" marB="32623">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000" b="0">
                          <a:effectLst/>
                        </a:rPr>
                        <a:t> 65</a:t>
                      </a:r>
                    </a:p>
                  </a:txBody>
                  <a:tcPr marL="65246" marR="65246" marT="32623" marB="32623">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115511973"/>
                  </a:ext>
                </a:extLst>
              </a:tr>
              <a:tr h="265876">
                <a:tc>
                  <a:txBody>
                    <a:bodyPr/>
                    <a:lstStyle/>
                    <a:p>
                      <a:pPr fontAlgn="t"/>
                      <a:r>
                        <a:rPr lang="en-GB" sz="1000" b="0">
                          <a:effectLst/>
                        </a:rPr>
                        <a:t> Potato chips</a:t>
                      </a:r>
                    </a:p>
                  </a:txBody>
                  <a:tcPr marL="65246" marR="65246" marT="32623" marB="32623">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000" b="0">
                          <a:effectLst/>
                        </a:rPr>
                        <a:t> 56</a:t>
                      </a:r>
                    </a:p>
                  </a:txBody>
                  <a:tcPr marL="65246" marR="65246" marT="32623" marB="32623">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372887687"/>
                  </a:ext>
                </a:extLst>
              </a:tr>
              <a:tr h="265876">
                <a:tc>
                  <a:txBody>
                    <a:bodyPr/>
                    <a:lstStyle/>
                    <a:p>
                      <a:pPr fontAlgn="t"/>
                      <a:r>
                        <a:rPr lang="en-GB" sz="1000" b="0">
                          <a:effectLst/>
                        </a:rPr>
                        <a:t> Pumpkin, boiled</a:t>
                      </a:r>
                    </a:p>
                  </a:txBody>
                  <a:tcPr marL="65246" marR="65246" marT="32623" marB="32623">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000" b="0">
                          <a:effectLst/>
                        </a:rPr>
                        <a:t> 64</a:t>
                      </a:r>
                    </a:p>
                  </a:txBody>
                  <a:tcPr marL="65246" marR="65246" marT="32623" marB="32623">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2369967836"/>
                  </a:ext>
                </a:extLst>
              </a:tr>
              <a:tr h="265876">
                <a:tc>
                  <a:txBody>
                    <a:bodyPr/>
                    <a:lstStyle/>
                    <a:p>
                      <a:pPr fontAlgn="t"/>
                      <a:r>
                        <a:rPr lang="en-GB" sz="1000" b="0">
                          <a:effectLst/>
                        </a:rPr>
                        <a:t> Soda, non-diet</a:t>
                      </a:r>
                    </a:p>
                  </a:txBody>
                  <a:tcPr marL="65246" marR="65246" marT="32623" marB="32623">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000" b="0">
                          <a:effectLst/>
                        </a:rPr>
                        <a:t> 59</a:t>
                      </a:r>
                    </a:p>
                  </a:txBody>
                  <a:tcPr marL="65246" marR="65246" marT="32623" marB="32623">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387466658"/>
                  </a:ext>
                </a:extLst>
              </a:tr>
              <a:tr h="265876">
                <a:tc>
                  <a:txBody>
                    <a:bodyPr/>
                    <a:lstStyle/>
                    <a:p>
                      <a:pPr fontAlgn="t"/>
                      <a:r>
                        <a:rPr lang="en-GB" sz="1000" b="0">
                          <a:effectLst/>
                        </a:rPr>
                        <a:t> Sweet potato, boiled</a:t>
                      </a:r>
                    </a:p>
                  </a:txBody>
                  <a:tcPr marL="65246" marR="65246" marT="32623" marB="32623">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000" b="0">
                          <a:effectLst/>
                        </a:rPr>
                        <a:t> 63</a:t>
                      </a:r>
                    </a:p>
                  </a:txBody>
                  <a:tcPr marL="65246" marR="65246" marT="32623" marB="32623">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617071771"/>
                  </a:ext>
                </a:extLst>
              </a:tr>
              <a:tr h="265876">
                <a:tc>
                  <a:txBody>
                    <a:bodyPr/>
                    <a:lstStyle/>
                    <a:p>
                      <a:pPr fontAlgn="t"/>
                      <a:r>
                        <a:rPr lang="en-GB" sz="1000" b="0">
                          <a:effectLst/>
                        </a:rPr>
                        <a:t> Wheat flake biscuits cereal</a:t>
                      </a:r>
                    </a:p>
                  </a:txBody>
                  <a:tcPr marL="65246" marR="65246" marT="32623" marB="32623">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000" b="0" dirty="0">
                          <a:effectLst/>
                        </a:rPr>
                        <a:t> 69</a:t>
                      </a:r>
                    </a:p>
                  </a:txBody>
                  <a:tcPr marL="65246" marR="65246" marT="32623" marB="32623">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985269725"/>
                  </a:ext>
                </a:extLst>
              </a:tr>
              <a:tr h="265876">
                <a:tc>
                  <a:txBody>
                    <a:bodyPr/>
                    <a:lstStyle/>
                    <a:p>
                      <a:pPr fontAlgn="t"/>
                      <a:r>
                        <a:rPr lang="en-GB" sz="1000" b="0">
                          <a:effectLst/>
                        </a:rPr>
                        <a:t>Wheat roti</a:t>
                      </a:r>
                    </a:p>
                  </a:txBody>
                  <a:tcPr marL="65246" marR="65246" marT="32623" marB="32623">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000" b="0" dirty="0">
                          <a:effectLst/>
                        </a:rPr>
                        <a:t>62</a:t>
                      </a:r>
                    </a:p>
                  </a:txBody>
                  <a:tcPr marL="65246" marR="65246" marT="32623" marB="32623">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1540969657"/>
                  </a:ext>
                </a:extLst>
              </a:tr>
            </a:tbl>
          </a:graphicData>
        </a:graphic>
      </p:graphicFrame>
    </p:spTree>
    <p:extLst>
      <p:ext uri="{BB962C8B-B14F-4D97-AF65-F5344CB8AC3E}">
        <p14:creationId xmlns:p14="http://schemas.microsoft.com/office/powerpoint/2010/main" val="3003746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0FBB3-F5A1-C4CF-FF57-F7105F4EDDFF}"/>
              </a:ext>
            </a:extLst>
          </p:cNvPr>
          <p:cNvSpPr>
            <a:spLocks noGrp="1"/>
          </p:cNvSpPr>
          <p:nvPr>
            <p:ph type="title"/>
          </p:nvPr>
        </p:nvSpPr>
        <p:spPr/>
        <p:txBody>
          <a:bodyPr/>
          <a:lstStyle/>
          <a:p>
            <a:r>
              <a:rPr lang="en-GB" b="1" i="0" dirty="0">
                <a:solidFill>
                  <a:schemeClr val="bg1"/>
                </a:solidFill>
                <a:effectLst/>
                <a:latin typeface="Merriweather" panose="00000500000000000000" pitchFamily="2" charset="0"/>
              </a:rPr>
              <a:t>High-GI Foods (70 to 100)</a:t>
            </a:r>
            <a:endParaRPr lang="en-GB" dirty="0">
              <a:solidFill>
                <a:schemeClr val="bg1"/>
              </a:solidFill>
            </a:endParaRPr>
          </a:p>
        </p:txBody>
      </p:sp>
      <p:sp>
        <p:nvSpPr>
          <p:cNvPr id="3" name="Text Placeholder 2">
            <a:extLst>
              <a:ext uri="{FF2B5EF4-FFF2-40B4-BE49-F238E27FC236}">
                <a16:creationId xmlns:a16="http://schemas.microsoft.com/office/drawing/2014/main" id="{5E089E40-286B-CCB1-EDD0-3E0F1BBC617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B471EF0-9FFD-F84F-7B99-277FC828C16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15</a:t>
            </a:fld>
            <a:endParaRPr lang="en"/>
          </a:p>
        </p:txBody>
      </p:sp>
      <p:graphicFrame>
        <p:nvGraphicFramePr>
          <p:cNvPr id="5" name="Table 4">
            <a:extLst>
              <a:ext uri="{FF2B5EF4-FFF2-40B4-BE49-F238E27FC236}">
                <a16:creationId xmlns:a16="http://schemas.microsoft.com/office/drawing/2014/main" id="{73BEB797-EE5B-6071-7432-5165594A534A}"/>
              </a:ext>
            </a:extLst>
          </p:cNvPr>
          <p:cNvGraphicFramePr>
            <a:graphicFrameLocks noGrp="1"/>
          </p:cNvGraphicFramePr>
          <p:nvPr>
            <p:extLst>
              <p:ext uri="{D42A27DB-BD31-4B8C-83A1-F6EECF244321}">
                <p14:modId xmlns:p14="http://schemas.microsoft.com/office/powerpoint/2010/main" val="2907739336"/>
              </p:ext>
            </p:extLst>
          </p:nvPr>
        </p:nvGraphicFramePr>
        <p:xfrm>
          <a:off x="1187624" y="1310850"/>
          <a:ext cx="5976664" cy="3451548"/>
        </p:xfrm>
        <a:graphic>
          <a:graphicData uri="http://schemas.openxmlformats.org/drawingml/2006/table">
            <a:tbl>
              <a:tblPr/>
              <a:tblGrid>
                <a:gridCol w="2988332">
                  <a:extLst>
                    <a:ext uri="{9D8B030D-6E8A-4147-A177-3AD203B41FA5}">
                      <a16:colId xmlns:a16="http://schemas.microsoft.com/office/drawing/2014/main" val="3465347782"/>
                    </a:ext>
                  </a:extLst>
                </a:gridCol>
                <a:gridCol w="2988332">
                  <a:extLst>
                    <a:ext uri="{9D8B030D-6E8A-4147-A177-3AD203B41FA5}">
                      <a16:colId xmlns:a16="http://schemas.microsoft.com/office/drawing/2014/main" val="1531920498"/>
                    </a:ext>
                  </a:extLst>
                </a:gridCol>
              </a:tblGrid>
              <a:tr h="287629">
                <a:tc>
                  <a:txBody>
                    <a:bodyPr/>
                    <a:lstStyle/>
                    <a:p>
                      <a:pPr fontAlgn="t"/>
                      <a:r>
                        <a:rPr lang="en-GB" sz="1100" b="0">
                          <a:effectLst/>
                        </a:rPr>
                        <a:t>Cornflakes</a:t>
                      </a: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100" b="0">
                          <a:effectLst/>
                        </a:rPr>
                        <a:t> 81</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41691219"/>
                  </a:ext>
                </a:extLst>
              </a:tr>
              <a:tr h="287629">
                <a:tc>
                  <a:txBody>
                    <a:bodyPr/>
                    <a:lstStyle/>
                    <a:p>
                      <a:pPr fontAlgn="t"/>
                      <a:r>
                        <a:rPr lang="en-GB" sz="1100" b="0">
                          <a:effectLst/>
                        </a:rPr>
                        <a:t> Instant oatmeal</a:t>
                      </a: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100" b="0">
                          <a:effectLst/>
                        </a:rPr>
                        <a:t> 79</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418673626"/>
                  </a:ext>
                </a:extLst>
              </a:tr>
              <a:tr h="287629">
                <a:tc>
                  <a:txBody>
                    <a:bodyPr/>
                    <a:lstStyle/>
                    <a:p>
                      <a:pPr fontAlgn="t"/>
                      <a:r>
                        <a:rPr lang="en-GB" sz="1100" b="0">
                          <a:effectLst/>
                        </a:rPr>
                        <a:t> Potato, boiled</a:t>
                      </a: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100" b="0">
                          <a:effectLst/>
                        </a:rPr>
                        <a:t> 78</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1972710025"/>
                  </a:ext>
                </a:extLst>
              </a:tr>
              <a:tr h="287629">
                <a:tc>
                  <a:txBody>
                    <a:bodyPr/>
                    <a:lstStyle/>
                    <a:p>
                      <a:pPr fontAlgn="t"/>
                      <a:r>
                        <a:rPr lang="en-GB" sz="1100" b="0">
                          <a:effectLst/>
                        </a:rPr>
                        <a:t> Potatoes, instant mashed</a:t>
                      </a: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100" b="0">
                          <a:effectLst/>
                        </a:rPr>
                        <a:t> 87</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093597205"/>
                  </a:ext>
                </a:extLst>
              </a:tr>
              <a:tr h="287629">
                <a:tc>
                  <a:txBody>
                    <a:bodyPr/>
                    <a:lstStyle/>
                    <a:p>
                      <a:pPr fontAlgn="t"/>
                      <a:r>
                        <a:rPr lang="en-GB" sz="1100" b="0">
                          <a:effectLst/>
                        </a:rPr>
                        <a:t> Rice milk</a:t>
                      </a: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100" b="0">
                          <a:effectLst/>
                        </a:rPr>
                        <a:t> 86</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1679926668"/>
                  </a:ext>
                </a:extLst>
              </a:tr>
              <a:tr h="287629">
                <a:tc>
                  <a:txBody>
                    <a:bodyPr/>
                    <a:lstStyle/>
                    <a:p>
                      <a:pPr fontAlgn="t"/>
                      <a:r>
                        <a:rPr lang="en-GB" sz="1100" b="0">
                          <a:effectLst/>
                        </a:rPr>
                        <a:t> Rice porridge</a:t>
                      </a: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100" b="0">
                          <a:effectLst/>
                        </a:rPr>
                        <a:t> 78</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273637172"/>
                  </a:ext>
                </a:extLst>
              </a:tr>
              <a:tr h="287629">
                <a:tc>
                  <a:txBody>
                    <a:bodyPr/>
                    <a:lstStyle/>
                    <a:p>
                      <a:pPr fontAlgn="t"/>
                      <a:r>
                        <a:rPr lang="en-GB" sz="1100" b="0">
                          <a:effectLst/>
                        </a:rPr>
                        <a:t> Rice crackers</a:t>
                      </a: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100" b="0">
                          <a:effectLst/>
                        </a:rPr>
                        <a:t> 87</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4009684807"/>
                  </a:ext>
                </a:extLst>
              </a:tr>
              <a:tr h="287629">
                <a:tc>
                  <a:txBody>
                    <a:bodyPr/>
                    <a:lstStyle/>
                    <a:p>
                      <a:pPr fontAlgn="t"/>
                      <a:r>
                        <a:rPr lang="en-GB" sz="1100" b="0">
                          <a:effectLst/>
                        </a:rPr>
                        <a:t> Unleavened wheat bread</a:t>
                      </a: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100" b="0">
                          <a:effectLst/>
                        </a:rPr>
                        <a:t> 70</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614585170"/>
                  </a:ext>
                </a:extLst>
              </a:tr>
              <a:tr h="287629">
                <a:tc>
                  <a:txBody>
                    <a:bodyPr/>
                    <a:lstStyle/>
                    <a:p>
                      <a:pPr fontAlgn="t"/>
                      <a:r>
                        <a:rPr lang="en-GB" sz="1100" b="0">
                          <a:effectLst/>
                        </a:rPr>
                        <a:t> Watermelon</a:t>
                      </a: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100" b="0">
                          <a:effectLst/>
                        </a:rPr>
                        <a:t> 76</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2835176992"/>
                  </a:ext>
                </a:extLst>
              </a:tr>
              <a:tr h="287629">
                <a:tc>
                  <a:txBody>
                    <a:bodyPr/>
                    <a:lstStyle/>
                    <a:p>
                      <a:pPr fontAlgn="t"/>
                      <a:r>
                        <a:rPr lang="en-GB" sz="1100" b="0">
                          <a:effectLst/>
                        </a:rPr>
                        <a:t> White rice, boiled</a:t>
                      </a: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100" b="0">
                          <a:effectLst/>
                        </a:rPr>
                        <a:t> 73</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33150848"/>
                  </a:ext>
                </a:extLst>
              </a:tr>
              <a:tr h="287629">
                <a:tc>
                  <a:txBody>
                    <a:bodyPr/>
                    <a:lstStyle/>
                    <a:p>
                      <a:pPr fontAlgn="t"/>
                      <a:r>
                        <a:rPr lang="en-GB" sz="1100" b="0">
                          <a:effectLst/>
                        </a:rPr>
                        <a:t> White bread (wheat)  </a:t>
                      </a: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7F9F9"/>
                    </a:solidFill>
                  </a:tcPr>
                </a:tc>
                <a:tc>
                  <a:txBody>
                    <a:bodyPr/>
                    <a:lstStyle/>
                    <a:p>
                      <a:pPr fontAlgn="t"/>
                      <a:r>
                        <a:rPr lang="en-GB" sz="1100" b="0">
                          <a:effectLst/>
                        </a:rPr>
                        <a:t> 75</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7F9F9"/>
                    </a:solidFill>
                  </a:tcPr>
                </a:tc>
                <a:extLst>
                  <a:ext uri="{0D108BD9-81ED-4DB2-BD59-A6C34878D82A}">
                    <a16:rowId xmlns:a16="http://schemas.microsoft.com/office/drawing/2014/main" val="4087758229"/>
                  </a:ext>
                </a:extLst>
              </a:tr>
              <a:tr h="287629">
                <a:tc>
                  <a:txBody>
                    <a:bodyPr/>
                    <a:lstStyle/>
                    <a:p>
                      <a:pPr fontAlgn="t"/>
                      <a:r>
                        <a:rPr lang="en-GB" sz="1100" b="0">
                          <a:effectLst/>
                        </a:rPr>
                        <a:t> Whole wheat bread</a:t>
                      </a:r>
                    </a:p>
                  </a:txBody>
                  <a:tcPr marL="70683" marR="70683" marT="35342" marB="35342">
                    <a:lnL>
                      <a:noFill/>
                    </a:lnL>
                    <a:lnR w="6350" cap="flat" cmpd="sng" algn="ctr">
                      <a:solidFill>
                        <a:srgbClr val="D3D3D3"/>
                      </a:solidFill>
                      <a:prstDash val="dot"/>
                      <a:round/>
                      <a:headEnd type="none" w="med" len="med"/>
                      <a:tailEnd type="none" w="med" len="med"/>
                    </a:lnR>
                    <a:lnT>
                      <a:noFill/>
                    </a:lnT>
                    <a:lnB>
                      <a:noFill/>
                    </a:lnB>
                    <a:solidFill>
                      <a:srgbClr val="FFFFFF"/>
                    </a:solidFill>
                  </a:tcPr>
                </a:tc>
                <a:tc>
                  <a:txBody>
                    <a:bodyPr/>
                    <a:lstStyle/>
                    <a:p>
                      <a:pPr fontAlgn="t"/>
                      <a:r>
                        <a:rPr lang="en-GB" sz="1100" b="0" dirty="0">
                          <a:effectLst/>
                        </a:rPr>
                        <a:t> 74</a:t>
                      </a:r>
                    </a:p>
                  </a:txBody>
                  <a:tcPr marL="70683" marR="70683" marT="35342" marB="35342">
                    <a:lnL w="6350" cap="flat" cmpd="sng" algn="ctr">
                      <a:solidFill>
                        <a:srgbClr val="D3D3D3"/>
                      </a:solidFill>
                      <a:prstDash val="dot"/>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699220573"/>
                  </a:ext>
                </a:extLst>
              </a:tr>
            </a:tbl>
          </a:graphicData>
        </a:graphic>
      </p:graphicFrame>
    </p:spTree>
    <p:extLst>
      <p:ext uri="{BB962C8B-B14F-4D97-AF65-F5344CB8AC3E}">
        <p14:creationId xmlns:p14="http://schemas.microsoft.com/office/powerpoint/2010/main" val="603456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90672-CBAD-6559-DC67-CE4A80F78155}"/>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3BA04692-6EA9-0688-9003-518D05560ABF}"/>
              </a:ext>
            </a:extLst>
          </p:cNvPr>
          <p:cNvSpPr>
            <a:spLocks noGrp="1"/>
          </p:cNvSpPr>
          <p:nvPr>
            <p:ph type="body" idx="1"/>
          </p:nvPr>
        </p:nvSpPr>
        <p:spPr/>
        <p:txBody>
          <a:bodyPr/>
          <a:lstStyle/>
          <a:p>
            <a:r>
              <a:rPr lang="en-GB" sz="2000" dirty="0"/>
              <a:t>Use very little or avoid "visible" fats (butter, sour cream, bacon, bacon, oils).</a:t>
            </a:r>
          </a:p>
          <a:p>
            <a:r>
              <a:rPr lang="en-GB" sz="2000" dirty="0"/>
              <a:t>Eat a variety of fish (steamed is recommended). It is not advisable to eat canned fish in oil sauce.</a:t>
            </a:r>
          </a:p>
          <a:p>
            <a:r>
              <a:rPr lang="en-GB" sz="2000" dirty="0"/>
              <a:t>Choose low-fat dairy products.</a:t>
            </a:r>
          </a:p>
          <a:p>
            <a:r>
              <a:rPr lang="en-GB" sz="2000" dirty="0"/>
              <a:t>Eat up to 3 portions of fruit per day. Choose medium-sized fruits.</a:t>
            </a:r>
          </a:p>
        </p:txBody>
      </p:sp>
      <p:sp>
        <p:nvSpPr>
          <p:cNvPr id="4" name="Slide Number Placeholder 3">
            <a:extLst>
              <a:ext uri="{FF2B5EF4-FFF2-40B4-BE49-F238E27FC236}">
                <a16:creationId xmlns:a16="http://schemas.microsoft.com/office/drawing/2014/main" id="{83DD1578-E83E-63BE-6A2E-B169163F7B9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16</a:t>
            </a:fld>
            <a:endParaRPr lang="en"/>
          </a:p>
        </p:txBody>
      </p:sp>
    </p:spTree>
    <p:extLst>
      <p:ext uri="{BB962C8B-B14F-4D97-AF65-F5344CB8AC3E}">
        <p14:creationId xmlns:p14="http://schemas.microsoft.com/office/powerpoint/2010/main" val="2004463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B7602-74F2-5A8A-E0C0-5D5DF71F15EC}"/>
              </a:ext>
            </a:extLst>
          </p:cNvPr>
          <p:cNvSpPr>
            <a:spLocks noGrp="1"/>
          </p:cNvSpPr>
          <p:nvPr>
            <p:ph type="title"/>
          </p:nvPr>
        </p:nvSpPr>
        <p:spPr/>
        <p:txBody>
          <a:bodyPr/>
          <a:lstStyle/>
          <a:p>
            <a:endParaRPr lang="en-GB" dirty="0"/>
          </a:p>
        </p:txBody>
      </p:sp>
      <p:sp>
        <p:nvSpPr>
          <p:cNvPr id="3" name="Text Placeholder 2">
            <a:extLst>
              <a:ext uri="{FF2B5EF4-FFF2-40B4-BE49-F238E27FC236}">
                <a16:creationId xmlns:a16="http://schemas.microsoft.com/office/drawing/2014/main" id="{D4086C65-5996-2BF7-FBC4-5ECCEE06F8E8}"/>
              </a:ext>
            </a:extLst>
          </p:cNvPr>
          <p:cNvSpPr>
            <a:spLocks noGrp="1"/>
          </p:cNvSpPr>
          <p:nvPr>
            <p:ph type="body" idx="1"/>
          </p:nvPr>
        </p:nvSpPr>
        <p:spPr/>
        <p:txBody>
          <a:bodyPr/>
          <a:lstStyle/>
          <a:p>
            <a:r>
              <a:rPr lang="en-GB" sz="2000" dirty="0"/>
              <a:t>Water, unsweetened tea and coffee can be drunk without limit (if fluids are not restricted for other reasons). You should not drink juice.</a:t>
            </a:r>
          </a:p>
          <a:p>
            <a:r>
              <a:rPr lang="en-GB" sz="2000" dirty="0"/>
              <a:t>Do not consume sweets, sugar, candies, honey, juices, lemonades, sweetened teas bought in stores (e.g. Nestea).</a:t>
            </a:r>
          </a:p>
          <a:p>
            <a:r>
              <a:rPr lang="en-GB" sz="2000" dirty="0"/>
              <a:t>Limit the consumption of nuts, as they are high in calories.</a:t>
            </a:r>
          </a:p>
        </p:txBody>
      </p:sp>
      <p:sp>
        <p:nvSpPr>
          <p:cNvPr id="4" name="Slide Number Placeholder 3">
            <a:extLst>
              <a:ext uri="{FF2B5EF4-FFF2-40B4-BE49-F238E27FC236}">
                <a16:creationId xmlns:a16="http://schemas.microsoft.com/office/drawing/2014/main" id="{11C5197F-24A9-B9A9-FA3E-6B2DEC84618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17</a:t>
            </a:fld>
            <a:endParaRPr lang="en"/>
          </a:p>
        </p:txBody>
      </p:sp>
    </p:spTree>
    <p:extLst>
      <p:ext uri="{BB962C8B-B14F-4D97-AF65-F5344CB8AC3E}">
        <p14:creationId xmlns:p14="http://schemas.microsoft.com/office/powerpoint/2010/main" val="136802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9A6B7-1DB0-698B-E513-758F2473A187}"/>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3F81E99A-ECAF-9142-1355-8DB34633DA31}"/>
              </a:ext>
            </a:extLst>
          </p:cNvPr>
          <p:cNvSpPr>
            <a:spLocks noGrp="1"/>
          </p:cNvSpPr>
          <p:nvPr>
            <p:ph type="body" idx="1"/>
          </p:nvPr>
        </p:nvSpPr>
        <p:spPr/>
        <p:txBody>
          <a:bodyPr/>
          <a:lstStyle/>
          <a:p>
            <a:r>
              <a:rPr lang="en-GB" sz="2000" dirty="0"/>
              <a:t>Diabetic products may contain hidden fats and are therefore not recommended.</a:t>
            </a:r>
          </a:p>
          <a:p>
            <a:r>
              <a:rPr lang="en-GB" sz="2000" dirty="0"/>
              <a:t>Avoid toppings and sauces (extra calories).</a:t>
            </a:r>
          </a:p>
          <a:p>
            <a:r>
              <a:rPr lang="en-GB" sz="2000" dirty="0"/>
              <a:t>Season food with herbs.</a:t>
            </a:r>
          </a:p>
          <a:p>
            <a:r>
              <a:rPr lang="en-GB" sz="2000" dirty="0"/>
              <a:t>Reduce the amount of salt in food.</a:t>
            </a:r>
          </a:p>
          <a:p>
            <a:r>
              <a:rPr lang="en-GB" sz="2000" dirty="0"/>
              <a:t>Avoid alcoholic beverages.</a:t>
            </a:r>
          </a:p>
          <a:p>
            <a:r>
              <a:rPr lang="en-GB" sz="2000" dirty="0"/>
              <a:t>Cook, stew food.</a:t>
            </a:r>
          </a:p>
        </p:txBody>
      </p:sp>
      <p:sp>
        <p:nvSpPr>
          <p:cNvPr id="4" name="Slide Number Placeholder 3">
            <a:extLst>
              <a:ext uri="{FF2B5EF4-FFF2-40B4-BE49-F238E27FC236}">
                <a16:creationId xmlns:a16="http://schemas.microsoft.com/office/drawing/2014/main" id="{660A4CDC-91A4-C6F7-5FB5-F1EDE6995F1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18</a:t>
            </a:fld>
            <a:endParaRPr lang="en"/>
          </a:p>
        </p:txBody>
      </p:sp>
    </p:spTree>
    <p:extLst>
      <p:ext uri="{BB962C8B-B14F-4D97-AF65-F5344CB8AC3E}">
        <p14:creationId xmlns:p14="http://schemas.microsoft.com/office/powerpoint/2010/main" val="588044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4"/>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p>
            <a:pPr marL="139700" indent="0"/>
            <a:r>
              <a:rPr lang="en-US" sz="2000" dirty="0">
                <a:solidFill>
                  <a:schemeClr val="bg1"/>
                </a:solidFill>
                <a:latin typeface="Barlow SemiBold" panose="020B0604020202020204" charset="0"/>
                <a:cs typeface="Calibri" panose="020F0502020204030204" pitchFamily="34" charset="0"/>
              </a:rPr>
              <a:t>Project Number: 2021-1-RO01- KA220-HED-38B739A3</a:t>
            </a:r>
          </a:p>
        </p:txBody>
      </p:sp>
      <p:sp>
        <p:nvSpPr>
          <p:cNvPr id="166" name="Google Shape;166;p14"/>
          <p:cNvSpPr txBox="1">
            <a:spLocks noGrp="1"/>
          </p:cNvSpPr>
          <p:nvPr>
            <p:ph type="body" idx="2"/>
          </p:nvPr>
        </p:nvSpPr>
        <p:spPr>
          <a:xfrm>
            <a:off x="362794" y="2787774"/>
            <a:ext cx="4968552" cy="1224136"/>
          </a:xfrm>
          <a:prstGeom prst="rect">
            <a:avLst/>
          </a:prstGeom>
        </p:spPr>
        <p:txBody>
          <a:bodyPr spcFirstLastPara="1" wrap="square" lIns="0" tIns="0" rIns="0" bIns="0" anchor="t" anchorCtr="0">
            <a:noAutofit/>
          </a:bodyPr>
          <a:lstStyle/>
          <a:p>
            <a:pPr marL="139700" indent="0" algn="ctr">
              <a:buNone/>
            </a:pPr>
            <a:r>
              <a:rPr lang="en-US" sz="1400" dirty="0">
                <a:solidFill>
                  <a:schemeClr val="tx1"/>
                </a:solidFill>
                <a:latin typeface="Barlow SemiBold" panose="020B0604020202020204" charset="0"/>
                <a:cs typeface="Calibri" panose="020F0502020204030204" pitchFamily="34" charset="0"/>
              </a:rPr>
              <a:t>The European Commission's support for the production of this presentation does not constitute an endorsement of the contents, which reflect the views only of the authors, and the Commission cannot be held responsible for any use which may be made of the information contained therein.</a:t>
            </a:r>
          </a:p>
          <a:p>
            <a:pPr marL="0" lvl="0" indent="0" algn="l" rtl="0">
              <a:spcBef>
                <a:spcPts val="0"/>
              </a:spcBef>
              <a:spcAft>
                <a:spcPts val="0"/>
              </a:spcAft>
              <a:buClr>
                <a:schemeClr val="dk1"/>
              </a:buClr>
              <a:buSzPts val="1100"/>
              <a:buFont typeface="Arial"/>
              <a:buNone/>
            </a:pPr>
            <a:endParaRPr sz="1400" dirty="0">
              <a:solidFill>
                <a:schemeClr val="accent2"/>
              </a:solidFill>
            </a:endParaRPr>
          </a:p>
          <a:p>
            <a:pPr marL="0" lvl="0" indent="0" algn="l" rtl="0">
              <a:spcBef>
                <a:spcPts val="0"/>
              </a:spcBef>
              <a:spcAft>
                <a:spcPts val="0"/>
              </a:spcAft>
              <a:buNone/>
            </a:pPr>
            <a:endParaRPr sz="1400" dirty="0">
              <a:solidFill>
                <a:schemeClr val="accent2"/>
              </a:solidFill>
            </a:endParaRPr>
          </a:p>
        </p:txBody>
      </p:sp>
      <p:sp>
        <p:nvSpPr>
          <p:cNvPr id="167" name="Google Shape;167;p14"/>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grpSp>
        <p:nvGrpSpPr>
          <p:cNvPr id="168" name="Google Shape;168;p14"/>
          <p:cNvGrpSpPr/>
          <p:nvPr/>
        </p:nvGrpSpPr>
        <p:grpSpPr>
          <a:xfrm>
            <a:off x="8391681" y="301593"/>
            <a:ext cx="450753" cy="450708"/>
            <a:chOff x="3277794" y="2969995"/>
            <a:chExt cx="457200" cy="457200"/>
          </a:xfrm>
        </p:grpSpPr>
        <p:sp>
          <p:nvSpPr>
            <p:cNvPr id="169" name="Google Shape;169;p14"/>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14"/>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4"/>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923678"/>
            <a:ext cx="3196632"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1707654"/>
            <a:ext cx="4759052" cy="100260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705175"/>
            <a:ext cx="8568952" cy="2826600"/>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en-GB" sz="2000" dirty="0"/>
              <a:t>The calorie content of food is calculated individually. </a:t>
            </a:r>
          </a:p>
          <a:p>
            <a:pPr marL="457200" lvl="0" indent="-381000" algn="l" rtl="0">
              <a:spcBef>
                <a:spcPts val="1000"/>
              </a:spcBef>
              <a:spcAft>
                <a:spcPts val="0"/>
              </a:spcAft>
              <a:buSzPts val="2400"/>
              <a:buChar char="▸"/>
            </a:pPr>
            <a:r>
              <a:rPr lang="en-GB" sz="2000" dirty="0"/>
              <a:t>To lose weight, you need to subtract 500 kcal from the required calorie intake. </a:t>
            </a:r>
          </a:p>
          <a:p>
            <a:pPr marL="457200" lvl="0" indent="-381000" algn="l" rtl="0">
              <a:spcBef>
                <a:spcPts val="1000"/>
              </a:spcBef>
              <a:spcAft>
                <a:spcPts val="0"/>
              </a:spcAft>
              <a:buSzPts val="2400"/>
              <a:buChar char="▸"/>
            </a:pPr>
            <a:r>
              <a:rPr lang="en-GB" sz="2000" dirty="0"/>
              <a:t>It is recommended to consume more than 1200 kcal per day</a:t>
            </a:r>
            <a:r>
              <a:rPr lang="lt-LT" sz="2000" dirty="0"/>
              <a:t> </a:t>
            </a:r>
            <a:r>
              <a:rPr lang="en-GB" sz="2000" dirty="0"/>
              <a:t>because a diet with less than 1200 kcal can disrupt the body's functioning.</a:t>
            </a:r>
            <a:endParaRPr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it-IT" dirty="0"/>
              <a:t>Calorie </a:t>
            </a:r>
            <a:r>
              <a:rPr lang="it-IT" dirty="0" err="1"/>
              <a:t>calculation</a:t>
            </a:r>
            <a:endParaRPr lang="it-IT"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64CAE-3F1B-1020-EB27-7D8175166C62}"/>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DD2A50DE-9A46-447B-6E7F-142BDE37FA67}"/>
              </a:ext>
            </a:extLst>
          </p:cNvPr>
          <p:cNvSpPr>
            <a:spLocks noGrp="1"/>
          </p:cNvSpPr>
          <p:nvPr>
            <p:ph type="body" idx="1"/>
          </p:nvPr>
        </p:nvSpPr>
        <p:spPr/>
        <p:txBody>
          <a:bodyPr/>
          <a:lstStyle/>
          <a:p>
            <a:r>
              <a:rPr lang="en-GB" sz="2000" dirty="0"/>
              <a:t>Weighing should be done daily (at least once a week).</a:t>
            </a:r>
          </a:p>
          <a:p>
            <a:r>
              <a:rPr lang="en-GB" sz="2000" dirty="0"/>
              <a:t>Food must be weighed with a food scale.</a:t>
            </a:r>
          </a:p>
          <a:p>
            <a:r>
              <a:rPr lang="en-GB" sz="2000" dirty="0"/>
              <a:t>Do not exceed the recommended caloric intake (number of calories).</a:t>
            </a:r>
          </a:p>
          <a:p>
            <a:r>
              <a:rPr lang="en-GB" sz="2000" dirty="0"/>
              <a:t>Observe what triggers the desire to eat: hunger, emotions, social circumstances. Try to recognize these situations.</a:t>
            </a:r>
          </a:p>
          <a:p>
            <a:r>
              <a:rPr lang="en-GB" sz="2000" dirty="0"/>
              <a:t>Follow the established nutrition plan and regimen.</a:t>
            </a:r>
          </a:p>
        </p:txBody>
      </p:sp>
      <p:sp>
        <p:nvSpPr>
          <p:cNvPr id="4" name="Slide Number Placeholder 3">
            <a:extLst>
              <a:ext uri="{FF2B5EF4-FFF2-40B4-BE49-F238E27FC236}">
                <a16:creationId xmlns:a16="http://schemas.microsoft.com/office/drawing/2014/main" id="{591344C6-7FF4-FAEC-2C01-87A4E7BBD52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a:t>
            </a:fld>
            <a:endParaRPr lang="en"/>
          </a:p>
        </p:txBody>
      </p:sp>
    </p:spTree>
    <p:extLst>
      <p:ext uri="{BB962C8B-B14F-4D97-AF65-F5344CB8AC3E}">
        <p14:creationId xmlns:p14="http://schemas.microsoft.com/office/powerpoint/2010/main" val="3596506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06CE1-2975-5AFA-C3EB-083FAEA52AD7}"/>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D4D144A9-5418-6D7B-E9AD-A6DFC482E5AE}"/>
              </a:ext>
            </a:extLst>
          </p:cNvPr>
          <p:cNvSpPr>
            <a:spLocks noGrp="1"/>
          </p:cNvSpPr>
          <p:nvPr>
            <p:ph type="body" idx="1"/>
          </p:nvPr>
        </p:nvSpPr>
        <p:spPr/>
        <p:txBody>
          <a:bodyPr/>
          <a:lstStyle/>
          <a:p>
            <a:r>
              <a:rPr lang="en-GB" sz="2000" dirty="0"/>
              <a:t>Eat at the same time of the day 5-6 times a day (3 main meals and 1-2 small low-calorie snacks).</a:t>
            </a:r>
          </a:p>
          <a:p>
            <a:r>
              <a:rPr lang="en-GB" sz="2000" dirty="0"/>
              <a:t>Breakfast within 3 hours of getting up, last meal no later than 3-4 hours</a:t>
            </a:r>
            <a:r>
              <a:rPr lang="lt-LT" sz="2000" dirty="0"/>
              <a:t> </a:t>
            </a:r>
            <a:r>
              <a:rPr lang="en-GB" sz="2000" dirty="0"/>
              <a:t>until sleep</a:t>
            </a:r>
            <a:r>
              <a:rPr lang="lt-LT" sz="2000" dirty="0"/>
              <a:t>.</a:t>
            </a:r>
            <a:endParaRPr lang="en-GB" sz="2000" dirty="0"/>
          </a:p>
          <a:p>
            <a:r>
              <a:rPr lang="en-GB" sz="2000" dirty="0"/>
              <a:t>Do not skip meals, do not take longer than 3 hour breaks between meals</a:t>
            </a:r>
            <a:r>
              <a:rPr lang="lt-LT" sz="2000" dirty="0"/>
              <a:t> </a:t>
            </a:r>
            <a:r>
              <a:rPr lang="en-GB" sz="2000" dirty="0"/>
              <a:t>so as not to be hungry.</a:t>
            </a:r>
          </a:p>
          <a:p>
            <a:r>
              <a:rPr lang="en-GB" sz="2000" dirty="0"/>
              <a:t>Do not have additional snacks in between the planned meals.</a:t>
            </a:r>
          </a:p>
        </p:txBody>
      </p:sp>
      <p:sp>
        <p:nvSpPr>
          <p:cNvPr id="4" name="Slide Number Placeholder 3">
            <a:extLst>
              <a:ext uri="{FF2B5EF4-FFF2-40B4-BE49-F238E27FC236}">
                <a16:creationId xmlns:a16="http://schemas.microsoft.com/office/drawing/2014/main" id="{FC89E1A3-7064-397F-BD50-A9186DBAA6B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563210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FB6AC-B09D-FE09-DAA7-4B550234F512}"/>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9417D904-03B5-66F2-5E54-E38185702268}"/>
              </a:ext>
            </a:extLst>
          </p:cNvPr>
          <p:cNvSpPr>
            <a:spLocks noGrp="1"/>
          </p:cNvSpPr>
          <p:nvPr>
            <p:ph type="body" idx="1"/>
          </p:nvPr>
        </p:nvSpPr>
        <p:spPr/>
        <p:txBody>
          <a:bodyPr/>
          <a:lstStyle/>
          <a:p>
            <a:r>
              <a:rPr lang="en-GB" dirty="0"/>
              <a:t>"Inventory" the </a:t>
            </a:r>
            <a:r>
              <a:rPr lang="lt-LT" dirty="0" err="1"/>
              <a:t>food</a:t>
            </a:r>
            <a:r>
              <a:rPr lang="en-GB" dirty="0"/>
              <a:t>: weigh the food, write down how much and what is eaten, so that the patient knows what needs to be changed (this could be assessed more easily if the patient fill</a:t>
            </a:r>
            <a:r>
              <a:rPr lang="lt-LT" dirty="0"/>
              <a:t>s</a:t>
            </a:r>
            <a:r>
              <a:rPr lang="en-GB" dirty="0"/>
              <a:t> in the Diet Diary).</a:t>
            </a:r>
          </a:p>
          <a:p>
            <a:r>
              <a:rPr lang="en-GB" dirty="0"/>
              <a:t>Learn to read product labels (food composition and calories).</a:t>
            </a:r>
          </a:p>
        </p:txBody>
      </p:sp>
      <p:sp>
        <p:nvSpPr>
          <p:cNvPr id="4" name="Slide Number Placeholder 3">
            <a:extLst>
              <a:ext uri="{FF2B5EF4-FFF2-40B4-BE49-F238E27FC236}">
                <a16:creationId xmlns:a16="http://schemas.microsoft.com/office/drawing/2014/main" id="{4202FE38-EBBA-1BA6-3A79-E4261FC3148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2677926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75A1-F186-F3E5-28F0-D2B31F59B8BE}"/>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819EE62E-9FFF-6FDC-8BD8-7D16B0139C61}"/>
              </a:ext>
            </a:extLst>
          </p:cNvPr>
          <p:cNvSpPr>
            <a:spLocks noGrp="1"/>
          </p:cNvSpPr>
          <p:nvPr>
            <p:ph type="body" idx="1"/>
          </p:nvPr>
        </p:nvSpPr>
        <p:spPr/>
        <p:txBody>
          <a:bodyPr/>
          <a:lstStyle/>
          <a:p>
            <a:r>
              <a:rPr lang="en-GB" sz="2000" dirty="0"/>
              <a:t>It is advisable to weigh food with a food scale.</a:t>
            </a:r>
          </a:p>
          <a:p>
            <a:r>
              <a:rPr lang="en-GB" sz="2000" dirty="0"/>
              <a:t>Since the feeling of satiety is felt only after 30-40 min. from the beginning of the meal, its is advisable to start the meal with proteins, eat slowly, after eating the contents of the plate, drink and wait. Listen to your body and stop eating as soon as you feel full.</a:t>
            </a:r>
          </a:p>
          <a:p>
            <a:r>
              <a:rPr lang="en-GB" sz="2000" dirty="0"/>
              <a:t>Grind food, i.e. cut meat</a:t>
            </a:r>
            <a:r>
              <a:rPr lang="lt-LT" sz="2000" dirty="0"/>
              <a:t> </a:t>
            </a:r>
            <a:r>
              <a:rPr lang="lt-LT" sz="2000" dirty="0" err="1"/>
              <a:t>and</a:t>
            </a:r>
            <a:r>
              <a:rPr lang="lt-LT" sz="2000" dirty="0"/>
              <a:t> </a:t>
            </a:r>
            <a:r>
              <a:rPr lang="en-GB" sz="2000" dirty="0"/>
              <a:t>bread into small pieces - it will look like </a:t>
            </a:r>
            <a:r>
              <a:rPr lang="lt-LT" sz="2000" dirty="0" err="1"/>
              <a:t>you</a:t>
            </a:r>
            <a:r>
              <a:rPr lang="lt-LT" sz="2000" dirty="0"/>
              <a:t> </a:t>
            </a:r>
            <a:r>
              <a:rPr lang="lt-LT" sz="2000" dirty="0" err="1"/>
              <a:t>have</a:t>
            </a:r>
            <a:r>
              <a:rPr lang="lt-LT" sz="2000" dirty="0"/>
              <a:t> </a:t>
            </a:r>
            <a:r>
              <a:rPr lang="en-GB" sz="2000" dirty="0"/>
              <a:t>more food</a:t>
            </a:r>
            <a:r>
              <a:rPr lang="lt-LT" sz="2000" dirty="0"/>
              <a:t> </a:t>
            </a:r>
            <a:r>
              <a:rPr lang="lt-LT" sz="2000" dirty="0" err="1"/>
              <a:t>on</a:t>
            </a:r>
            <a:r>
              <a:rPr lang="lt-LT" sz="2000" dirty="0"/>
              <a:t> </a:t>
            </a:r>
            <a:r>
              <a:rPr lang="lt-LT" sz="2000" dirty="0" err="1"/>
              <a:t>your</a:t>
            </a:r>
            <a:r>
              <a:rPr lang="lt-LT" sz="2000" dirty="0"/>
              <a:t> </a:t>
            </a:r>
            <a:r>
              <a:rPr lang="lt-LT" sz="2000" dirty="0" err="1"/>
              <a:t>plate</a:t>
            </a:r>
            <a:r>
              <a:rPr lang="lt-LT" sz="2000" dirty="0"/>
              <a:t> </a:t>
            </a:r>
            <a:r>
              <a:rPr lang="lt-LT" sz="2000" dirty="0" err="1"/>
              <a:t>and</a:t>
            </a:r>
            <a:r>
              <a:rPr lang="lt-LT" sz="2000" dirty="0"/>
              <a:t> </a:t>
            </a:r>
            <a:r>
              <a:rPr lang="en-GB" sz="2000" dirty="0"/>
              <a:t>it will take longer to eat</a:t>
            </a:r>
            <a:r>
              <a:rPr lang="lt-LT" sz="2000" dirty="0"/>
              <a:t> </a:t>
            </a:r>
            <a:r>
              <a:rPr lang="en-GB" sz="2000" dirty="0"/>
              <a:t>so you will feel fuller.</a:t>
            </a:r>
          </a:p>
        </p:txBody>
      </p:sp>
      <p:sp>
        <p:nvSpPr>
          <p:cNvPr id="4" name="Slide Number Placeholder 3">
            <a:extLst>
              <a:ext uri="{FF2B5EF4-FFF2-40B4-BE49-F238E27FC236}">
                <a16:creationId xmlns:a16="http://schemas.microsoft.com/office/drawing/2014/main" id="{0B6EC4D3-5D76-506C-520D-1942EEB82FE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1068412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033F7-11DB-9909-6F91-DB3E0D761A26}"/>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41323B85-FAB0-5FD1-18F8-639A0B86F8FB}"/>
              </a:ext>
            </a:extLst>
          </p:cNvPr>
          <p:cNvSpPr>
            <a:spLocks noGrp="1"/>
          </p:cNvSpPr>
          <p:nvPr>
            <p:ph type="body" idx="1"/>
          </p:nvPr>
        </p:nvSpPr>
        <p:spPr>
          <a:xfrm>
            <a:off x="614974" y="1705175"/>
            <a:ext cx="8277505" cy="2826600"/>
          </a:xfrm>
        </p:spPr>
        <p:txBody>
          <a:bodyPr/>
          <a:lstStyle/>
          <a:p>
            <a:r>
              <a:rPr lang="en-GB" sz="2000" dirty="0"/>
              <a:t>If you really want to eat and it is not time to eat</a:t>
            </a:r>
            <a:r>
              <a:rPr lang="lt-LT" sz="2000" dirty="0"/>
              <a:t> </a:t>
            </a:r>
            <a:r>
              <a:rPr lang="en-GB" sz="2000" dirty="0"/>
              <a:t>yet, you can eat non-starchy vegetables (e.g. cucumber, cabbage salad without oil, etc.). Their quantity is unlimited. Vegetables can be fresh or steamed.</a:t>
            </a:r>
          </a:p>
          <a:p>
            <a:r>
              <a:rPr lang="en-GB" sz="2000" dirty="0"/>
              <a:t>Do not watch TV while eating, because then it is difficult to control the amount of food eaten.</a:t>
            </a:r>
          </a:p>
          <a:p>
            <a:r>
              <a:rPr lang="en-GB" sz="2000" dirty="0"/>
              <a:t>Do not relieve stress or bad mood with food, it is better to go for a walk.</a:t>
            </a:r>
          </a:p>
          <a:p>
            <a:r>
              <a:rPr lang="en-GB" sz="2000" dirty="0"/>
              <a:t>Do not go to the </a:t>
            </a:r>
            <a:r>
              <a:rPr lang="lt-LT" sz="2000" dirty="0" err="1"/>
              <a:t>grocery</a:t>
            </a:r>
            <a:r>
              <a:rPr lang="lt-LT" sz="2000" dirty="0"/>
              <a:t> </a:t>
            </a:r>
            <a:r>
              <a:rPr lang="en-GB" sz="2000" dirty="0"/>
              <a:t>store hungry</a:t>
            </a:r>
            <a:r>
              <a:rPr lang="lt-LT" sz="2000" dirty="0"/>
              <a:t> </a:t>
            </a:r>
            <a:r>
              <a:rPr lang="en-GB" sz="2000" dirty="0"/>
              <a:t>as the probability of buying unnecessary food increases.</a:t>
            </a:r>
          </a:p>
        </p:txBody>
      </p:sp>
      <p:sp>
        <p:nvSpPr>
          <p:cNvPr id="4" name="Slide Number Placeholder 3">
            <a:extLst>
              <a:ext uri="{FF2B5EF4-FFF2-40B4-BE49-F238E27FC236}">
                <a16:creationId xmlns:a16="http://schemas.microsoft.com/office/drawing/2014/main" id="{05BCED02-1056-8A1C-41BA-01A037510F9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3792184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9967F-4ED4-7D07-FB7E-84EA2702A610}"/>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AA1E102F-B519-56F6-45FE-C0582D6479E0}"/>
              </a:ext>
            </a:extLst>
          </p:cNvPr>
          <p:cNvSpPr>
            <a:spLocks noGrp="1"/>
          </p:cNvSpPr>
          <p:nvPr>
            <p:ph type="body" idx="1"/>
          </p:nvPr>
        </p:nvSpPr>
        <p:spPr/>
        <p:txBody>
          <a:bodyPr/>
          <a:lstStyle/>
          <a:p>
            <a:r>
              <a:rPr lang="en-GB" sz="2000" dirty="0"/>
              <a:t>Consume more products with a low glycaemic index, as they are absorbed more slowly and contain more </a:t>
            </a:r>
            <a:r>
              <a:rPr lang="en-GB" sz="2000" dirty="0" err="1"/>
              <a:t>fiber</a:t>
            </a:r>
            <a:r>
              <a:rPr lang="en-GB" sz="2000" dirty="0"/>
              <a:t>.</a:t>
            </a:r>
          </a:p>
          <a:p>
            <a:r>
              <a:rPr lang="en-GB" sz="2000" dirty="0"/>
              <a:t>Reduce the amount of starchy products (potatoes, bread products, cereals, pasta). </a:t>
            </a:r>
            <a:r>
              <a:rPr lang="lt-LT" sz="2000" dirty="0" err="1"/>
              <a:t>Rarely</a:t>
            </a:r>
            <a:r>
              <a:rPr lang="lt-LT" sz="2000" dirty="0"/>
              <a:t> </a:t>
            </a:r>
            <a:r>
              <a:rPr lang="lt-LT" sz="2000" dirty="0" err="1"/>
              <a:t>eat</a:t>
            </a:r>
            <a:r>
              <a:rPr lang="lt-LT" sz="2000" dirty="0"/>
              <a:t> </a:t>
            </a:r>
            <a:r>
              <a:rPr lang="en-GB" sz="2000" dirty="0"/>
              <a:t>grated foods (zeppelins, flatbreads, etc.).</a:t>
            </a:r>
          </a:p>
          <a:p>
            <a:r>
              <a:rPr lang="en-GB" sz="2000" dirty="0"/>
              <a:t>Use only lean meat: skinless poultry, beef, veal, rabbit, wild birds and game.</a:t>
            </a:r>
          </a:p>
        </p:txBody>
      </p:sp>
      <p:sp>
        <p:nvSpPr>
          <p:cNvPr id="4" name="Slide Number Placeholder 3">
            <a:extLst>
              <a:ext uri="{FF2B5EF4-FFF2-40B4-BE49-F238E27FC236}">
                <a16:creationId xmlns:a16="http://schemas.microsoft.com/office/drawing/2014/main" id="{20B7DDAE-191C-E36A-7AA9-C22B417F96A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3803034076"/>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Caius template">
  <a:themeElements>
    <a:clrScheme name="Custom 347">
      <a:dk1>
        <a:srgbClr val="001F46"/>
      </a:dk1>
      <a:lt1>
        <a:srgbClr val="FFFFFF"/>
      </a:lt1>
      <a:dk2>
        <a:srgbClr val="748394"/>
      </a:dk2>
      <a:lt2>
        <a:srgbClr val="F0F3F7"/>
      </a:lt2>
      <a:accent1>
        <a:srgbClr val="4397EE"/>
      </a:accent1>
      <a:accent2>
        <a:srgbClr val="2170CC"/>
      </a:accent2>
      <a:accent3>
        <a:srgbClr val="154C8A"/>
      </a:accent3>
      <a:accent4>
        <a:srgbClr val="A9D039"/>
      </a:accent4>
      <a:accent5>
        <a:srgbClr val="14B9CA"/>
      </a:accent5>
      <a:accent6>
        <a:srgbClr val="DDE3EB"/>
      </a:accent6>
      <a:hlink>
        <a:srgbClr val="2170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2012</TotalTime>
  <Words>1170</Words>
  <Application>Microsoft Office PowerPoint</Application>
  <PresentationFormat>On-screen Show (16:9)</PresentationFormat>
  <Paragraphs>183</Paragraphs>
  <Slides>18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FS Albert Extra Bold</vt:lpstr>
      <vt:lpstr>Barlow SemiBold</vt:lpstr>
      <vt:lpstr>Arial</vt:lpstr>
      <vt:lpstr>Merriweather</vt:lpstr>
      <vt:lpstr>Barlow Light</vt:lpstr>
      <vt:lpstr>Calibri</vt:lpstr>
      <vt:lpstr>Caius template</vt:lpstr>
      <vt:lpstr> Dietary recommendations for overweight and obese individuals with type 2 CD who require weight loss  Authors: Aelita Skarbaliene, Akvile Sendriute</vt:lpstr>
      <vt:lpstr>Project Number: 2021-1-RO01- KA220-HED-38B739A3</vt:lpstr>
      <vt:lpstr>Calorie calculation</vt:lpstr>
      <vt:lpstr>PowerPoint Presentation</vt:lpstr>
      <vt:lpstr>PowerPoint Presentation</vt:lpstr>
      <vt:lpstr>PowerPoint Presentation</vt:lpstr>
      <vt:lpstr>PowerPoint Presentation</vt:lpstr>
      <vt:lpstr>PowerPoint Presentation</vt:lpstr>
      <vt:lpstr>PowerPoint Presentation</vt:lpstr>
      <vt:lpstr>Glycemic Index Chart for Common Foods</vt:lpstr>
      <vt:lpstr>Low-GI Foods (55 or Less)</vt:lpstr>
      <vt:lpstr>Low-GI Foods (55 or Less)</vt:lpstr>
      <vt:lpstr>Low-GI Foods (55 or Less)</vt:lpstr>
      <vt:lpstr>Medium-GI Foods (56 to 69)</vt:lpstr>
      <vt:lpstr>High-GI Foods (70 to 100)</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Connected 4 Health A Medical and Humanities-based Approach to Navigating Obesity and Eating Disorders (EDs) in Young People</dc:title>
  <dc:creator>Carlo Rais</dc:creator>
  <cp:lastModifiedBy>Jevgenija Jerochina</cp:lastModifiedBy>
  <cp:revision>91</cp:revision>
  <dcterms:modified xsi:type="dcterms:W3CDTF">2023-05-17T13:57:33Z</dcterms:modified>
</cp:coreProperties>
</file>