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1C_E2ADB1DC.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20"/>
  </p:notesMasterIdLst>
  <p:sldIdLst>
    <p:sldId id="256" r:id="rId2"/>
    <p:sldId id="257" r:id="rId3"/>
    <p:sldId id="261" r:id="rId4"/>
    <p:sldId id="279" r:id="rId5"/>
    <p:sldId id="280" r:id="rId6"/>
    <p:sldId id="281" r:id="rId7"/>
    <p:sldId id="282" r:id="rId8"/>
    <p:sldId id="283" r:id="rId9"/>
    <p:sldId id="284" r:id="rId10"/>
    <p:sldId id="288" r:id="rId11"/>
    <p:sldId id="289" r:id="rId12"/>
    <p:sldId id="294" r:id="rId13"/>
    <p:sldId id="290" r:id="rId14"/>
    <p:sldId id="291" r:id="rId15"/>
    <p:sldId id="292" r:id="rId16"/>
    <p:sldId id="285" r:id="rId17"/>
    <p:sldId id="286" r:id="rId18"/>
    <p:sldId id="287" r:id="rId19"/>
  </p:sldIdLst>
  <p:sldSz cx="9144000" cy="5143500" type="screen16x9"/>
  <p:notesSz cx="6858000" cy="9144000"/>
  <p:embeddedFontLst>
    <p:embeddedFont>
      <p:font typeface="Barlow Light" panose="020B0604020202020204" charset="-18"/>
      <p:regular r:id="rId21"/>
      <p:bold r:id="rId22"/>
      <p:italic r:id="rId23"/>
      <p:boldItalic r:id="rId24"/>
    </p:embeddedFont>
    <p:embeddedFont>
      <p:font typeface="Barlow SemiBold" panose="020B0604020202020204" charset="-18"/>
      <p:regular r:id="rId25"/>
      <p:bold r:id="rId26"/>
      <p:italic r:id="rId27"/>
      <p:boldItalic r:id="rId28"/>
    </p:embeddedFont>
    <p:embeddedFont>
      <p:font typeface="Calibri"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75A48A-7C33-98ED-DAE2-B30B811D1D55}" name="Merz Lukas" initials="ML" userId="Merz Luka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omments/modernComment_11C_E2ADB1DC.xml><?xml version="1.0" encoding="utf-8"?>
<p188:cmLst xmlns:a="http://schemas.openxmlformats.org/drawingml/2006/main" xmlns:r="http://schemas.openxmlformats.org/officeDocument/2006/relationships" xmlns:p188="http://schemas.microsoft.com/office/powerpoint/2018/8/main">
  <p188:cm id="{A5DE18B7-C33B-4371-BA29-A4711E469B30}" authorId="{B575A48A-7C33-98ED-DAE2-B30B811D1D55}" created="2023-05-04T19:22:40.247">
    <ac:deMkLst xmlns:ac="http://schemas.microsoft.com/office/drawing/2013/main/command">
      <pc:docMk xmlns:pc="http://schemas.microsoft.com/office/powerpoint/2013/main/command"/>
      <pc:sldMk xmlns:pc="http://schemas.microsoft.com/office/powerpoint/2013/main/command" cId="3803034076" sldId="284"/>
      <ac:spMk id="3" creationId="{AA1E102F-B519-56F6-45FE-C0582D6479E0}"/>
    </ac:deMkLst>
    <p188:txBody>
      <a:bodyPr/>
      <a:lstStyle/>
      <a:p>
        <a:r>
          <a:rPr lang="cs-CZ"/>
          <a:t>We suggest including also glycemic load and list examples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microsoft.com/office/2018/10/relationships/comments" Target="../comments/modernComment_11C_E2ADB1DC.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539552" y="3219822"/>
            <a:ext cx="6480720" cy="1368152"/>
          </a:xfrm>
          <a:prstGeom prst="rect">
            <a:avLst/>
          </a:prstGeom>
        </p:spPr>
        <p:txBody>
          <a:bodyPr spcFirstLastPara="1" wrap="square" lIns="0" tIns="0" rIns="0" bIns="0" anchor="ctr" anchorCtr="0">
            <a:noAutofit/>
          </a:bodyPr>
          <a:lstStyle/>
          <a:p>
            <a:pPr lvl="0" algn="ctr"/>
            <a:br>
              <a:rPr lang="en" sz="2000" dirty="0">
                <a:solidFill>
                  <a:schemeClr val="accent1"/>
                </a:solidFill>
              </a:rPr>
            </a:br>
            <a:r>
              <a:rPr lang="en-GB" sz="2000" dirty="0"/>
              <a:t>Die</a:t>
            </a:r>
            <a:r>
              <a:rPr lang="cs-CZ" sz="2000" dirty="0" err="1"/>
              <a:t>tní</a:t>
            </a:r>
            <a:r>
              <a:rPr lang="cs-CZ" sz="2000" dirty="0"/>
              <a:t> doporučení pro osoby s nadváhou či obezitou a kontrolovaným diabetem 2. typu</a:t>
            </a:r>
            <a:br>
              <a:rPr lang="lt-LT" sz="2000" dirty="0"/>
            </a:br>
            <a:br>
              <a:rPr lang="it-IT" sz="2000" dirty="0"/>
            </a:br>
            <a:r>
              <a:rPr lang="cs-CZ" sz="2000" dirty="0"/>
              <a:t>Autorky</a:t>
            </a:r>
            <a:r>
              <a:rPr lang="lt-LT" sz="2000" dirty="0"/>
              <a:t>: Aelita Skarbaliene, Akvile Sendriute</a:t>
            </a:r>
            <a:endParaRPr sz="2000" dirty="0"/>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5D6A2-B185-4780-3FC4-47867DAD2B15}"/>
              </a:ext>
            </a:extLst>
          </p:cNvPr>
          <p:cNvSpPr>
            <a:spLocks noGrp="1"/>
          </p:cNvSpPr>
          <p:nvPr>
            <p:ph type="title"/>
          </p:nvPr>
        </p:nvSpPr>
        <p:spPr/>
        <p:txBody>
          <a:bodyPr/>
          <a:lstStyle/>
          <a:p>
            <a:r>
              <a:rPr lang="cs-CZ" b="0" i="0" dirty="0">
                <a:solidFill>
                  <a:schemeClr val="bg1"/>
                </a:solidFill>
                <a:effectLst/>
                <a:latin typeface="FS Albert Extra Bold"/>
              </a:rPr>
              <a:t>Tabulka glykemického (GI) indexu pro běžné potraviny</a:t>
            </a:r>
            <a:endParaRPr lang="en-GB" dirty="0">
              <a:solidFill>
                <a:schemeClr val="bg1"/>
              </a:solidFill>
            </a:endParaRPr>
          </a:p>
        </p:txBody>
      </p:sp>
      <p:sp>
        <p:nvSpPr>
          <p:cNvPr id="3" name="Text Placeholder 2">
            <a:extLst>
              <a:ext uri="{FF2B5EF4-FFF2-40B4-BE49-F238E27FC236}">
                <a16:creationId xmlns:a16="http://schemas.microsoft.com/office/drawing/2014/main" id="{C2DE13C8-1A35-BE8F-046D-73923635E476}"/>
              </a:ext>
            </a:extLst>
          </p:cNvPr>
          <p:cNvSpPr>
            <a:spLocks noGrp="1"/>
          </p:cNvSpPr>
          <p:nvPr>
            <p:ph type="body" idx="1"/>
          </p:nvPr>
        </p:nvSpPr>
        <p:spPr/>
        <p:txBody>
          <a:bodyPr/>
          <a:lstStyle/>
          <a:p>
            <a:pPr algn="l" fontAlgn="base"/>
            <a:r>
              <a:rPr lang="cs-CZ" sz="2000" dirty="0"/>
              <a:t>Hodnoty GI lze rozdělit do tří skupin dle rozsahu. Potraviny s nízkým GI nezvyšují hladinu krevního cukru tolik, jako potraviny se středně vysokým či vysokým GI. </a:t>
            </a:r>
          </a:p>
          <a:p>
            <a:pPr algn="l" fontAlgn="base">
              <a:buFont typeface="Arial" panose="020B0604020202020204" pitchFamily="34" charset="0"/>
              <a:buChar char="•"/>
            </a:pPr>
            <a:r>
              <a:rPr lang="cs-CZ" sz="2000" b="1" dirty="0"/>
              <a:t>Nízký GI</a:t>
            </a:r>
            <a:r>
              <a:rPr lang="en-GB" sz="2000" dirty="0"/>
              <a:t>: 55 </a:t>
            </a:r>
            <a:r>
              <a:rPr lang="cs-CZ" sz="2000" dirty="0"/>
              <a:t>nebo méně</a:t>
            </a:r>
            <a:endParaRPr lang="en-GB" sz="2000" dirty="0"/>
          </a:p>
          <a:p>
            <a:pPr algn="l" fontAlgn="base">
              <a:buFont typeface="Arial" panose="020B0604020202020204" pitchFamily="34" charset="0"/>
              <a:buChar char="•"/>
            </a:pPr>
            <a:r>
              <a:rPr lang="cs-CZ" sz="2000" b="1" dirty="0"/>
              <a:t>Střední</a:t>
            </a:r>
            <a:r>
              <a:rPr lang="en-GB" sz="2000" b="1" dirty="0"/>
              <a:t> GI</a:t>
            </a:r>
            <a:r>
              <a:rPr lang="en-GB" sz="2000" dirty="0"/>
              <a:t>: 56</a:t>
            </a:r>
            <a:r>
              <a:rPr lang="cs-CZ" sz="2000" dirty="0"/>
              <a:t> až </a:t>
            </a:r>
            <a:r>
              <a:rPr lang="en-GB" sz="2000" dirty="0"/>
              <a:t>69</a:t>
            </a:r>
          </a:p>
          <a:p>
            <a:pPr algn="l" fontAlgn="base">
              <a:buFont typeface="Arial" panose="020B0604020202020204" pitchFamily="34" charset="0"/>
              <a:buChar char="•"/>
            </a:pPr>
            <a:r>
              <a:rPr lang="cs-CZ" sz="2000" b="1" dirty="0"/>
              <a:t>Vysoký</a:t>
            </a:r>
            <a:r>
              <a:rPr lang="en-GB" sz="2000" b="1" dirty="0"/>
              <a:t> GI</a:t>
            </a:r>
            <a:r>
              <a:rPr lang="en-GB" sz="2000" dirty="0"/>
              <a:t>: 70 </a:t>
            </a:r>
            <a:r>
              <a:rPr lang="cs-CZ" sz="2000" dirty="0"/>
              <a:t>až</a:t>
            </a:r>
            <a:r>
              <a:rPr lang="en-GB" sz="2000" dirty="0"/>
              <a:t> 100</a:t>
            </a:r>
          </a:p>
          <a:p>
            <a:endParaRPr lang="en-GB" dirty="0"/>
          </a:p>
        </p:txBody>
      </p:sp>
      <p:sp>
        <p:nvSpPr>
          <p:cNvPr id="4" name="Slide Number Placeholder 3">
            <a:extLst>
              <a:ext uri="{FF2B5EF4-FFF2-40B4-BE49-F238E27FC236}">
                <a16:creationId xmlns:a16="http://schemas.microsoft.com/office/drawing/2014/main" id="{E76CC762-BF7F-4555-C5E6-88A74EDE01F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2802870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A5A6-9E5F-2882-9D44-64DE2E96FDDD}"/>
              </a:ext>
            </a:extLst>
          </p:cNvPr>
          <p:cNvSpPr>
            <a:spLocks noGrp="1"/>
          </p:cNvSpPr>
          <p:nvPr>
            <p:ph type="title"/>
          </p:nvPr>
        </p:nvSpPr>
        <p:spPr/>
        <p:txBody>
          <a:bodyPr/>
          <a:lstStyle/>
          <a:p>
            <a:r>
              <a:rPr lang="cs-CZ" dirty="0">
                <a:solidFill>
                  <a:schemeClr val="bg1"/>
                </a:solidFill>
                <a:latin typeface="FS Albert Extra Bold"/>
              </a:rPr>
              <a:t>Potraviny s nízkým GI </a:t>
            </a:r>
            <a:r>
              <a:rPr lang="en-GB" dirty="0">
                <a:solidFill>
                  <a:schemeClr val="bg1"/>
                </a:solidFill>
                <a:latin typeface="FS Albert Extra Bold"/>
              </a:rPr>
              <a:t>(55 </a:t>
            </a:r>
            <a:r>
              <a:rPr lang="cs-CZ" dirty="0">
                <a:solidFill>
                  <a:schemeClr val="bg1"/>
                </a:solidFill>
                <a:latin typeface="FS Albert Extra Bold"/>
              </a:rPr>
              <a:t>nebo méně</a:t>
            </a:r>
            <a:r>
              <a:rPr lang="en-GB" dirty="0">
                <a:solidFill>
                  <a:schemeClr val="bg1"/>
                </a:solidFill>
                <a:latin typeface="FS Albert Extra Bold"/>
              </a:rPr>
              <a:t>)</a:t>
            </a:r>
          </a:p>
        </p:txBody>
      </p:sp>
      <p:sp>
        <p:nvSpPr>
          <p:cNvPr id="3" name="Text Placeholder 2">
            <a:extLst>
              <a:ext uri="{FF2B5EF4-FFF2-40B4-BE49-F238E27FC236}">
                <a16:creationId xmlns:a16="http://schemas.microsoft.com/office/drawing/2014/main" id="{A1A827DB-96EB-0964-27B1-45FAE367DB0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9A2B23-76AA-BA43-B877-7BF7E48B73D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graphicFrame>
        <p:nvGraphicFramePr>
          <p:cNvPr id="6" name="Table 5">
            <a:extLst>
              <a:ext uri="{FF2B5EF4-FFF2-40B4-BE49-F238E27FC236}">
                <a16:creationId xmlns:a16="http://schemas.microsoft.com/office/drawing/2014/main" id="{0AD13822-C7D0-439A-1801-792322E8DE23}"/>
              </a:ext>
            </a:extLst>
          </p:cNvPr>
          <p:cNvGraphicFramePr>
            <a:graphicFrameLocks noGrp="1"/>
          </p:cNvGraphicFramePr>
          <p:nvPr>
            <p:extLst>
              <p:ext uri="{D42A27DB-BD31-4B8C-83A1-F6EECF244321}">
                <p14:modId xmlns:p14="http://schemas.microsoft.com/office/powerpoint/2010/main" val="863988080"/>
              </p:ext>
            </p:extLst>
          </p:nvPr>
        </p:nvGraphicFramePr>
        <p:xfrm>
          <a:off x="858987" y="1703944"/>
          <a:ext cx="6268738" cy="2829400"/>
        </p:xfrm>
        <a:graphic>
          <a:graphicData uri="http://schemas.openxmlformats.org/drawingml/2006/table">
            <a:tbl>
              <a:tblPr/>
              <a:tblGrid>
                <a:gridCol w="3134369">
                  <a:extLst>
                    <a:ext uri="{9D8B030D-6E8A-4147-A177-3AD203B41FA5}">
                      <a16:colId xmlns:a16="http://schemas.microsoft.com/office/drawing/2014/main" val="202588470"/>
                    </a:ext>
                  </a:extLst>
                </a:gridCol>
                <a:gridCol w="3134369">
                  <a:extLst>
                    <a:ext uri="{9D8B030D-6E8A-4147-A177-3AD203B41FA5}">
                      <a16:colId xmlns:a16="http://schemas.microsoft.com/office/drawing/2014/main" val="543240727"/>
                    </a:ext>
                  </a:extLst>
                </a:gridCol>
              </a:tblGrid>
              <a:tr h="282734">
                <a:tc>
                  <a:txBody>
                    <a:bodyPr/>
                    <a:lstStyle/>
                    <a:p>
                      <a:pPr fontAlgn="t"/>
                      <a:r>
                        <a:rPr lang="cs-CZ" sz="1300" b="0" dirty="0">
                          <a:effectLst/>
                        </a:rPr>
                        <a:t>Jablko</a:t>
                      </a:r>
                      <a:endParaRPr lang="en-GB" sz="1300" b="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300" b="0" dirty="0">
                          <a:effectLst/>
                        </a:rPr>
                        <a:t> 36</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1639606156"/>
                  </a:ext>
                </a:extLst>
              </a:tr>
              <a:tr h="282734">
                <a:tc>
                  <a:txBody>
                    <a:bodyPr/>
                    <a:lstStyle/>
                    <a:p>
                      <a:pPr fontAlgn="t"/>
                      <a:r>
                        <a:rPr lang="cs-CZ" sz="1300" b="0" dirty="0">
                          <a:effectLst/>
                        </a:rPr>
                        <a:t>Jablečný džus</a:t>
                      </a:r>
                      <a:endParaRPr lang="en-GB" sz="1300" b="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300" b="0">
                          <a:effectLst/>
                        </a:rPr>
                        <a:t> 41</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886818227"/>
                  </a:ext>
                </a:extLst>
              </a:tr>
              <a:tr h="282734">
                <a:tc>
                  <a:txBody>
                    <a:bodyPr/>
                    <a:lstStyle/>
                    <a:p>
                      <a:pPr fontAlgn="t"/>
                      <a:r>
                        <a:rPr lang="cs-CZ" sz="1300" b="0" dirty="0">
                          <a:effectLst/>
                        </a:rPr>
                        <a:t>Banán </a:t>
                      </a:r>
                      <a:endParaRPr lang="en-GB" sz="1300" b="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300" b="0">
                          <a:effectLst/>
                        </a:rPr>
                        <a:t> 51</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2809614283"/>
                  </a:ext>
                </a:extLst>
              </a:tr>
              <a:tr h="282734">
                <a:tc>
                  <a:txBody>
                    <a:bodyPr/>
                    <a:lstStyle/>
                    <a:p>
                      <a:pPr fontAlgn="t"/>
                      <a:r>
                        <a:rPr lang="cs-CZ" sz="1300" b="0" dirty="0">
                          <a:effectLst/>
                        </a:rPr>
                        <a:t>Ječmen</a:t>
                      </a:r>
                      <a:endParaRPr lang="en-GB" sz="1300" b="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300" b="0">
                          <a:effectLst/>
                        </a:rPr>
                        <a:t> 28</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070096869"/>
                  </a:ext>
                </a:extLst>
              </a:tr>
              <a:tr h="282734">
                <a:tc>
                  <a:txBody>
                    <a:bodyPr/>
                    <a:lstStyle/>
                    <a:p>
                      <a:pPr fontAlgn="t"/>
                      <a:r>
                        <a:rPr lang="cs-CZ" sz="1300" b="0" dirty="0">
                          <a:effectLst/>
                        </a:rPr>
                        <a:t>Mrkev, vařená</a:t>
                      </a:r>
                      <a:endParaRPr lang="en-GB" sz="1300" b="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300" b="0">
                          <a:effectLst/>
                        </a:rPr>
                        <a:t> 39</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3616973236"/>
                  </a:ext>
                </a:extLst>
              </a:tr>
              <a:tr h="282734">
                <a:tc>
                  <a:txBody>
                    <a:bodyPr/>
                    <a:lstStyle/>
                    <a:p>
                      <a:pPr fontAlgn="t"/>
                      <a:r>
                        <a:rPr lang="en-GB" sz="1300" b="0" dirty="0">
                          <a:effectLst/>
                        </a:rPr>
                        <a:t>Chapatti</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300" b="0">
                          <a:effectLst/>
                        </a:rPr>
                        <a:t> 52</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171880682"/>
                  </a:ext>
                </a:extLst>
              </a:tr>
              <a:tr h="282734">
                <a:tc>
                  <a:txBody>
                    <a:bodyPr/>
                    <a:lstStyle/>
                    <a:p>
                      <a:pPr fontAlgn="t"/>
                      <a:r>
                        <a:rPr lang="cs-CZ" sz="1300" b="0" dirty="0">
                          <a:effectLst/>
                        </a:rPr>
                        <a:t>Cizrna</a:t>
                      </a:r>
                      <a:endParaRPr lang="en-GB" sz="1300" b="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300" b="0">
                          <a:effectLst/>
                        </a:rPr>
                        <a:t> 28</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2112310135"/>
                  </a:ext>
                </a:extLst>
              </a:tr>
              <a:tr h="282734">
                <a:tc>
                  <a:txBody>
                    <a:bodyPr/>
                    <a:lstStyle/>
                    <a:p>
                      <a:pPr fontAlgn="t"/>
                      <a:r>
                        <a:rPr lang="cs-CZ" sz="1300" b="0" dirty="0">
                          <a:effectLst/>
                        </a:rPr>
                        <a:t>Čokoláda </a:t>
                      </a:r>
                      <a:endParaRPr lang="en-GB" sz="1300" b="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300" b="0">
                          <a:effectLst/>
                        </a:rPr>
                        <a:t> 40</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535370713"/>
                  </a:ext>
                </a:extLst>
              </a:tr>
              <a:tr h="282734">
                <a:tc>
                  <a:txBody>
                    <a:bodyPr/>
                    <a:lstStyle/>
                    <a:p>
                      <a:pPr fontAlgn="t"/>
                      <a:r>
                        <a:rPr lang="cs-CZ" sz="1300" b="0" dirty="0">
                          <a:effectLst/>
                        </a:rPr>
                        <a:t>Datle</a:t>
                      </a:r>
                      <a:endParaRPr lang="en-GB" sz="1300" b="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300" b="0">
                          <a:effectLst/>
                        </a:rPr>
                        <a:t> 42</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433589612"/>
                  </a:ext>
                </a:extLst>
              </a:tr>
              <a:tr h="282734">
                <a:tc>
                  <a:txBody>
                    <a:bodyPr/>
                    <a:lstStyle/>
                    <a:p>
                      <a:pPr fontAlgn="t"/>
                      <a:r>
                        <a:rPr lang="cs-CZ" sz="1300" b="0" dirty="0">
                          <a:effectLst/>
                        </a:rPr>
                        <a:t>Zmrzlina</a:t>
                      </a:r>
                      <a:endParaRPr lang="en-GB" sz="1300" b="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300" b="0" dirty="0">
                          <a:effectLst/>
                        </a:rPr>
                        <a:t> 51</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923853905"/>
                  </a:ext>
                </a:extLst>
              </a:tr>
            </a:tbl>
          </a:graphicData>
        </a:graphic>
      </p:graphicFrame>
    </p:spTree>
    <p:extLst>
      <p:ext uri="{BB962C8B-B14F-4D97-AF65-F5344CB8AC3E}">
        <p14:creationId xmlns:p14="http://schemas.microsoft.com/office/powerpoint/2010/main" val="3478728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A0D18-94E6-9341-F2DC-E5C13AB92C58}"/>
              </a:ext>
            </a:extLst>
          </p:cNvPr>
          <p:cNvSpPr>
            <a:spLocks noGrp="1"/>
          </p:cNvSpPr>
          <p:nvPr>
            <p:ph type="title"/>
          </p:nvPr>
        </p:nvSpPr>
        <p:spPr/>
        <p:txBody>
          <a:bodyPr/>
          <a:lstStyle/>
          <a:p>
            <a:r>
              <a:rPr lang="cs-CZ" dirty="0">
                <a:solidFill>
                  <a:schemeClr val="bg1"/>
                </a:solidFill>
                <a:latin typeface="FS Albert Extra Bold"/>
              </a:rPr>
              <a:t>Potraviny s nízkým GI </a:t>
            </a:r>
            <a:r>
              <a:rPr lang="en-GB" dirty="0">
                <a:solidFill>
                  <a:schemeClr val="bg1"/>
                </a:solidFill>
                <a:latin typeface="FS Albert Extra Bold"/>
              </a:rPr>
              <a:t>(55 </a:t>
            </a:r>
            <a:r>
              <a:rPr lang="cs-CZ" dirty="0">
                <a:solidFill>
                  <a:schemeClr val="bg1"/>
                </a:solidFill>
                <a:latin typeface="FS Albert Extra Bold"/>
              </a:rPr>
              <a:t>nebo méně</a:t>
            </a:r>
            <a:r>
              <a:rPr lang="en-GB" dirty="0">
                <a:solidFill>
                  <a:schemeClr val="bg1"/>
                </a:solidFill>
                <a:latin typeface="FS Albert Extra Bold"/>
              </a:rPr>
              <a:t>)</a:t>
            </a:r>
            <a:endParaRPr lang="en-GB" dirty="0"/>
          </a:p>
        </p:txBody>
      </p:sp>
      <p:sp>
        <p:nvSpPr>
          <p:cNvPr id="3" name="Text Placeholder 2">
            <a:extLst>
              <a:ext uri="{FF2B5EF4-FFF2-40B4-BE49-F238E27FC236}">
                <a16:creationId xmlns:a16="http://schemas.microsoft.com/office/drawing/2014/main" id="{3463A50D-188F-C0EC-684A-175664B32B3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F6EBE70-E19B-2281-5334-8E43DD41543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graphicFrame>
        <p:nvGraphicFramePr>
          <p:cNvPr id="5" name="Table 4">
            <a:extLst>
              <a:ext uri="{FF2B5EF4-FFF2-40B4-BE49-F238E27FC236}">
                <a16:creationId xmlns:a16="http://schemas.microsoft.com/office/drawing/2014/main" id="{BF395937-DDE5-FEE2-2169-AE9ABAA8CC9E}"/>
              </a:ext>
            </a:extLst>
          </p:cNvPr>
          <p:cNvGraphicFramePr>
            <a:graphicFrameLocks noGrp="1"/>
          </p:cNvGraphicFramePr>
          <p:nvPr>
            <p:extLst>
              <p:ext uri="{D42A27DB-BD31-4B8C-83A1-F6EECF244321}">
                <p14:modId xmlns:p14="http://schemas.microsoft.com/office/powerpoint/2010/main" val="2026410479"/>
              </p:ext>
            </p:extLst>
          </p:nvPr>
        </p:nvGraphicFramePr>
        <p:xfrm>
          <a:off x="899592" y="1491630"/>
          <a:ext cx="5705740" cy="3056964"/>
        </p:xfrm>
        <a:graphic>
          <a:graphicData uri="http://schemas.openxmlformats.org/drawingml/2006/table">
            <a:tbl>
              <a:tblPr/>
              <a:tblGrid>
                <a:gridCol w="2852870">
                  <a:extLst>
                    <a:ext uri="{9D8B030D-6E8A-4147-A177-3AD203B41FA5}">
                      <a16:colId xmlns:a16="http://schemas.microsoft.com/office/drawing/2014/main" val="3545376725"/>
                    </a:ext>
                  </a:extLst>
                </a:gridCol>
                <a:gridCol w="2852870">
                  <a:extLst>
                    <a:ext uri="{9D8B030D-6E8A-4147-A177-3AD203B41FA5}">
                      <a16:colId xmlns:a16="http://schemas.microsoft.com/office/drawing/2014/main" val="1903094817"/>
                    </a:ext>
                  </a:extLst>
                </a:gridCol>
              </a:tblGrid>
              <a:tr h="254747">
                <a:tc>
                  <a:txBody>
                    <a:bodyPr/>
                    <a:lstStyle/>
                    <a:p>
                      <a:pPr fontAlgn="t"/>
                      <a:r>
                        <a:rPr lang="cs-CZ" sz="1100" b="0" dirty="0">
                          <a:effectLst/>
                        </a:rPr>
                        <a:t>Fazole červená ledvina</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24</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1425636107"/>
                  </a:ext>
                </a:extLst>
              </a:tr>
              <a:tr h="254747">
                <a:tc>
                  <a:txBody>
                    <a:bodyPr/>
                    <a:lstStyle/>
                    <a:p>
                      <a:pPr fontAlgn="t"/>
                      <a:r>
                        <a:rPr lang="cs-CZ" sz="1100" b="0" dirty="0">
                          <a:effectLst/>
                        </a:rPr>
                        <a:t>Čočka  </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a:effectLst/>
                        </a:rPr>
                        <a:t> 32</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163871554"/>
                  </a:ext>
                </a:extLst>
              </a:tr>
              <a:tr h="254747">
                <a:tc>
                  <a:txBody>
                    <a:bodyPr/>
                    <a:lstStyle/>
                    <a:p>
                      <a:pPr fontAlgn="t"/>
                      <a:r>
                        <a:rPr lang="en-GB" sz="1100" b="0" dirty="0">
                          <a:effectLst/>
                        </a:rPr>
                        <a:t>Mango</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51</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1082558444"/>
                  </a:ext>
                </a:extLst>
              </a:tr>
              <a:tr h="254747">
                <a:tc>
                  <a:txBody>
                    <a:bodyPr/>
                    <a:lstStyle/>
                    <a:p>
                      <a:pPr fontAlgn="t"/>
                      <a:r>
                        <a:rPr lang="cs-CZ" sz="1100" b="0" dirty="0">
                          <a:effectLst/>
                        </a:rPr>
                        <a:t>Pomeranč</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dirty="0">
                          <a:effectLst/>
                        </a:rPr>
                        <a:t> 43</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705254121"/>
                  </a:ext>
                </a:extLst>
              </a:tr>
              <a:tr h="254747">
                <a:tc>
                  <a:txBody>
                    <a:bodyPr/>
                    <a:lstStyle/>
                    <a:p>
                      <a:pPr fontAlgn="t"/>
                      <a:r>
                        <a:rPr lang="cs-CZ" sz="1100" b="0" dirty="0">
                          <a:effectLst/>
                        </a:rPr>
                        <a:t>Pomerančový džus</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50</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90653757"/>
                  </a:ext>
                </a:extLst>
              </a:tr>
              <a:tr h="254747">
                <a:tc>
                  <a:txBody>
                    <a:bodyPr/>
                    <a:lstStyle/>
                    <a:p>
                      <a:pPr fontAlgn="t"/>
                      <a:r>
                        <a:rPr lang="cs-CZ" sz="1100" b="0" dirty="0">
                          <a:effectLst/>
                        </a:rPr>
                        <a:t>Broskve, v plechovce</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a:effectLst/>
                        </a:rPr>
                        <a:t> 43</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543768470"/>
                  </a:ext>
                </a:extLst>
              </a:tr>
              <a:tr h="254747">
                <a:tc>
                  <a:txBody>
                    <a:bodyPr/>
                    <a:lstStyle/>
                    <a:p>
                      <a:pPr fontAlgn="t"/>
                      <a:r>
                        <a:rPr lang="cs-CZ" sz="1100" b="0" dirty="0">
                          <a:effectLst/>
                        </a:rPr>
                        <a:t>Zelený banán</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55</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2315721359"/>
                  </a:ext>
                </a:extLst>
              </a:tr>
              <a:tr h="254747">
                <a:tc>
                  <a:txBody>
                    <a:bodyPr/>
                    <a:lstStyle/>
                    <a:p>
                      <a:pPr fontAlgn="t"/>
                      <a:r>
                        <a:rPr lang="cs-CZ" sz="1100" b="0" dirty="0">
                          <a:effectLst/>
                        </a:rPr>
                        <a:t>Rýžové nudle</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a:effectLst/>
                        </a:rPr>
                        <a:t> 53</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169063937"/>
                  </a:ext>
                </a:extLst>
              </a:tr>
              <a:tr h="254747">
                <a:tc>
                  <a:txBody>
                    <a:bodyPr/>
                    <a:lstStyle/>
                    <a:p>
                      <a:pPr fontAlgn="t"/>
                      <a:r>
                        <a:rPr lang="cs-CZ" sz="1100" b="0" dirty="0">
                          <a:effectLst/>
                        </a:rPr>
                        <a:t>Ovesné vločky</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55</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3637688708"/>
                  </a:ext>
                </a:extLst>
              </a:tr>
              <a:tr h="254747">
                <a:tc>
                  <a:txBody>
                    <a:bodyPr/>
                    <a:lstStyle/>
                    <a:p>
                      <a:pPr fontAlgn="t"/>
                      <a:r>
                        <a:rPr lang="cs-CZ" sz="1100" b="0" dirty="0">
                          <a:effectLst/>
                        </a:rPr>
                        <a:t>Odtučněné mléko</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a:effectLst/>
                        </a:rPr>
                        <a:t> 37</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620158622"/>
                  </a:ext>
                </a:extLst>
              </a:tr>
              <a:tr h="254747">
                <a:tc>
                  <a:txBody>
                    <a:bodyPr/>
                    <a:lstStyle/>
                    <a:p>
                      <a:pPr fontAlgn="t"/>
                      <a:r>
                        <a:rPr lang="cs-CZ" sz="1100" b="0" dirty="0">
                          <a:effectLst/>
                        </a:rPr>
                        <a:t>Sójové boby</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16</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2304869944"/>
                  </a:ext>
                </a:extLst>
              </a:tr>
              <a:tr h="254747">
                <a:tc>
                  <a:txBody>
                    <a:bodyPr/>
                    <a:lstStyle/>
                    <a:p>
                      <a:pPr fontAlgn="t"/>
                      <a:r>
                        <a:rPr lang="cs-CZ" sz="1100" b="0" dirty="0">
                          <a:effectLst/>
                        </a:rPr>
                        <a:t>Sójové mléko</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dirty="0">
                          <a:effectLst/>
                        </a:rPr>
                        <a:t> 34</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774236457"/>
                  </a:ext>
                </a:extLst>
              </a:tr>
            </a:tbl>
          </a:graphicData>
        </a:graphic>
      </p:graphicFrame>
    </p:spTree>
    <p:extLst>
      <p:ext uri="{BB962C8B-B14F-4D97-AF65-F5344CB8AC3E}">
        <p14:creationId xmlns:p14="http://schemas.microsoft.com/office/powerpoint/2010/main" val="3177490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DCC11-9589-0A03-3689-732E790C2600}"/>
              </a:ext>
            </a:extLst>
          </p:cNvPr>
          <p:cNvSpPr>
            <a:spLocks noGrp="1"/>
          </p:cNvSpPr>
          <p:nvPr>
            <p:ph type="title"/>
          </p:nvPr>
        </p:nvSpPr>
        <p:spPr/>
        <p:txBody>
          <a:bodyPr/>
          <a:lstStyle/>
          <a:p>
            <a:r>
              <a:rPr lang="cs-CZ" dirty="0">
                <a:solidFill>
                  <a:schemeClr val="bg1"/>
                </a:solidFill>
                <a:latin typeface="FS Albert Extra Bold"/>
              </a:rPr>
              <a:t>Potraviny s nízkým GI </a:t>
            </a:r>
            <a:r>
              <a:rPr lang="en-GB" dirty="0">
                <a:solidFill>
                  <a:schemeClr val="bg1"/>
                </a:solidFill>
                <a:latin typeface="FS Albert Extra Bold"/>
              </a:rPr>
              <a:t>(55 </a:t>
            </a:r>
            <a:r>
              <a:rPr lang="cs-CZ" dirty="0">
                <a:solidFill>
                  <a:schemeClr val="bg1"/>
                </a:solidFill>
                <a:latin typeface="FS Albert Extra Bold"/>
              </a:rPr>
              <a:t>nebo méně</a:t>
            </a:r>
            <a:r>
              <a:rPr lang="en-GB" dirty="0">
                <a:solidFill>
                  <a:schemeClr val="bg1"/>
                </a:solidFill>
                <a:latin typeface="FS Albert Extra Bold"/>
              </a:rPr>
              <a:t>)</a:t>
            </a:r>
            <a:endParaRPr lang="en-GB" dirty="0"/>
          </a:p>
        </p:txBody>
      </p:sp>
      <p:sp>
        <p:nvSpPr>
          <p:cNvPr id="3" name="Text Placeholder 2">
            <a:extLst>
              <a:ext uri="{FF2B5EF4-FFF2-40B4-BE49-F238E27FC236}">
                <a16:creationId xmlns:a16="http://schemas.microsoft.com/office/drawing/2014/main" id="{3F0E17F6-0617-5C52-2CE7-3B682C5AFEA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CDFC7D-568A-4015-8D3C-0E5D4417424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graphicFrame>
        <p:nvGraphicFramePr>
          <p:cNvPr id="5" name="Table 4">
            <a:extLst>
              <a:ext uri="{FF2B5EF4-FFF2-40B4-BE49-F238E27FC236}">
                <a16:creationId xmlns:a16="http://schemas.microsoft.com/office/drawing/2014/main" id="{AE5DE4AA-E9E2-3F59-9948-CD5004DA3D13}"/>
              </a:ext>
            </a:extLst>
          </p:cNvPr>
          <p:cNvGraphicFramePr>
            <a:graphicFrameLocks noGrp="1"/>
          </p:cNvGraphicFramePr>
          <p:nvPr>
            <p:extLst>
              <p:ext uri="{D42A27DB-BD31-4B8C-83A1-F6EECF244321}">
                <p14:modId xmlns:p14="http://schemas.microsoft.com/office/powerpoint/2010/main" val="478971861"/>
              </p:ext>
            </p:extLst>
          </p:nvPr>
        </p:nvGraphicFramePr>
        <p:xfrm>
          <a:off x="858987" y="1703944"/>
          <a:ext cx="6268738" cy="2829400"/>
        </p:xfrm>
        <a:graphic>
          <a:graphicData uri="http://schemas.openxmlformats.org/drawingml/2006/table">
            <a:tbl>
              <a:tblPr/>
              <a:tblGrid>
                <a:gridCol w="3134369">
                  <a:extLst>
                    <a:ext uri="{9D8B030D-6E8A-4147-A177-3AD203B41FA5}">
                      <a16:colId xmlns:a16="http://schemas.microsoft.com/office/drawing/2014/main" val="1608532930"/>
                    </a:ext>
                  </a:extLst>
                </a:gridCol>
                <a:gridCol w="3134369">
                  <a:extLst>
                    <a:ext uri="{9D8B030D-6E8A-4147-A177-3AD203B41FA5}">
                      <a16:colId xmlns:a16="http://schemas.microsoft.com/office/drawing/2014/main" val="3822533319"/>
                    </a:ext>
                  </a:extLst>
                </a:gridCol>
              </a:tblGrid>
              <a:tr h="282734">
                <a:tc>
                  <a:txBody>
                    <a:bodyPr/>
                    <a:lstStyle/>
                    <a:p>
                      <a:pPr fontAlgn="t"/>
                      <a:r>
                        <a:rPr lang="cs-CZ" sz="1300" b="0" dirty="0">
                          <a:effectLst/>
                        </a:rPr>
                        <a:t>Špagety, bílé</a:t>
                      </a:r>
                      <a:endParaRPr lang="en-GB" sz="1300" b="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300" b="0">
                          <a:effectLst/>
                        </a:rPr>
                        <a:t> 49</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3804650233"/>
                  </a:ext>
                </a:extLst>
              </a:tr>
              <a:tr h="282734">
                <a:tc>
                  <a:txBody>
                    <a:bodyPr/>
                    <a:lstStyle/>
                    <a:p>
                      <a:pPr fontAlgn="t"/>
                      <a:r>
                        <a:rPr lang="cs-CZ" sz="1300" b="0" dirty="0">
                          <a:effectLst/>
                        </a:rPr>
                        <a:t>Špagety, celozrnné</a:t>
                      </a:r>
                      <a:endParaRPr lang="en-GB" sz="1300" b="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300" b="0">
                          <a:effectLst/>
                        </a:rPr>
                        <a:t> 48</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835172254"/>
                  </a:ext>
                </a:extLst>
              </a:tr>
              <a:tr h="282734">
                <a:tc>
                  <a:txBody>
                    <a:bodyPr/>
                    <a:lstStyle/>
                    <a:p>
                      <a:pPr fontAlgn="t"/>
                      <a:r>
                        <a:rPr lang="cs-CZ" sz="1300" b="0" dirty="0">
                          <a:effectLst/>
                        </a:rPr>
                        <a:t>Speciální obilný chléb</a:t>
                      </a:r>
                      <a:endParaRPr lang="en-GB" sz="1300" b="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300" b="0">
                          <a:effectLst/>
                        </a:rPr>
                        <a:t> 53</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2138869129"/>
                  </a:ext>
                </a:extLst>
              </a:tr>
              <a:tr h="282734">
                <a:tc>
                  <a:txBody>
                    <a:bodyPr/>
                    <a:lstStyle/>
                    <a:p>
                      <a:pPr fontAlgn="t"/>
                      <a:r>
                        <a:rPr lang="cs-CZ" sz="1300" b="0" dirty="0">
                          <a:effectLst/>
                        </a:rPr>
                        <a:t>Jahodový džem</a:t>
                      </a:r>
                      <a:endParaRPr lang="en-GB" sz="1300" b="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300" b="0">
                          <a:effectLst/>
                        </a:rPr>
                        <a:t> 49</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606207025"/>
                  </a:ext>
                </a:extLst>
              </a:tr>
              <a:tr h="282734">
                <a:tc>
                  <a:txBody>
                    <a:bodyPr/>
                    <a:lstStyle/>
                    <a:p>
                      <a:pPr fontAlgn="t"/>
                      <a:r>
                        <a:rPr lang="cs-CZ" sz="1300" b="0" dirty="0">
                          <a:effectLst/>
                        </a:rPr>
                        <a:t>Kukuřice</a:t>
                      </a:r>
                      <a:endParaRPr lang="en-GB" sz="1300" b="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300" b="0">
                          <a:effectLst/>
                        </a:rPr>
                        <a:t> 52</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1579751904"/>
                  </a:ext>
                </a:extLst>
              </a:tr>
              <a:tr h="282734">
                <a:tc>
                  <a:txBody>
                    <a:bodyPr/>
                    <a:lstStyle/>
                    <a:p>
                      <a:pPr fontAlgn="t"/>
                      <a:r>
                        <a:rPr lang="cs-CZ" sz="1300" b="0" dirty="0">
                          <a:effectLst/>
                        </a:rPr>
                        <a:t>Taro, vařené </a:t>
                      </a:r>
                      <a:endParaRPr lang="en-GB" sz="1300" b="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300" b="0">
                          <a:effectLst/>
                        </a:rPr>
                        <a:t> 53</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624903379"/>
                  </a:ext>
                </a:extLst>
              </a:tr>
              <a:tr h="282734">
                <a:tc>
                  <a:txBody>
                    <a:bodyPr/>
                    <a:lstStyle/>
                    <a:p>
                      <a:pPr fontAlgn="t"/>
                      <a:r>
                        <a:rPr lang="cs-CZ" sz="1300" b="0" dirty="0">
                          <a:effectLst/>
                        </a:rPr>
                        <a:t>Nudle </a:t>
                      </a:r>
                      <a:r>
                        <a:rPr lang="cs-CZ" sz="1300" b="0" dirty="0" err="1">
                          <a:effectLst/>
                        </a:rPr>
                        <a:t>Udon</a:t>
                      </a:r>
                      <a:endParaRPr lang="en-GB" sz="1300" b="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300" b="0">
                          <a:effectLst/>
                        </a:rPr>
                        <a:t> 55</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449164084"/>
                  </a:ext>
                </a:extLst>
              </a:tr>
              <a:tr h="282734">
                <a:tc>
                  <a:txBody>
                    <a:bodyPr/>
                    <a:lstStyle/>
                    <a:p>
                      <a:pPr fontAlgn="t"/>
                      <a:r>
                        <a:rPr lang="cs-CZ" sz="1300" b="0" dirty="0">
                          <a:effectLst/>
                        </a:rPr>
                        <a:t>Zeleninová polévka</a:t>
                      </a:r>
                      <a:endParaRPr lang="en-GB" sz="1300" b="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300" b="0">
                          <a:effectLst/>
                        </a:rPr>
                        <a:t> 48</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228629955"/>
                  </a:ext>
                </a:extLst>
              </a:tr>
              <a:tr h="282734">
                <a:tc>
                  <a:txBody>
                    <a:bodyPr/>
                    <a:lstStyle/>
                    <a:p>
                      <a:pPr fontAlgn="t"/>
                      <a:r>
                        <a:rPr lang="cs-CZ" sz="1300" b="0" dirty="0">
                          <a:effectLst/>
                        </a:rPr>
                        <a:t>Plnotučné mléko</a:t>
                      </a:r>
                      <a:endParaRPr lang="en-GB" sz="1300" b="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300" b="0">
                          <a:effectLst/>
                        </a:rPr>
                        <a:t> 39</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2877750707"/>
                  </a:ext>
                </a:extLst>
              </a:tr>
              <a:tr h="282734">
                <a:tc>
                  <a:txBody>
                    <a:bodyPr/>
                    <a:lstStyle/>
                    <a:p>
                      <a:pPr fontAlgn="t"/>
                      <a:r>
                        <a:rPr lang="cs-CZ" sz="1300" b="0" dirty="0">
                          <a:effectLst/>
                        </a:rPr>
                        <a:t>Jogurt s ovocem</a:t>
                      </a:r>
                      <a:endParaRPr lang="en-GB" sz="1300" b="0" dirty="0">
                        <a:effectLst/>
                      </a:endParaRP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300" b="0" dirty="0">
                          <a:effectLst/>
                        </a:rPr>
                        <a:t> 41</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249218865"/>
                  </a:ext>
                </a:extLst>
              </a:tr>
            </a:tbl>
          </a:graphicData>
        </a:graphic>
      </p:graphicFrame>
    </p:spTree>
    <p:extLst>
      <p:ext uri="{BB962C8B-B14F-4D97-AF65-F5344CB8AC3E}">
        <p14:creationId xmlns:p14="http://schemas.microsoft.com/office/powerpoint/2010/main" val="2299421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3B73E-A106-F161-CD1F-AA14AFD09012}"/>
              </a:ext>
            </a:extLst>
          </p:cNvPr>
          <p:cNvSpPr>
            <a:spLocks noGrp="1"/>
          </p:cNvSpPr>
          <p:nvPr>
            <p:ph type="title"/>
          </p:nvPr>
        </p:nvSpPr>
        <p:spPr/>
        <p:txBody>
          <a:bodyPr/>
          <a:lstStyle/>
          <a:p>
            <a:r>
              <a:rPr lang="cs-CZ" dirty="0">
                <a:solidFill>
                  <a:schemeClr val="bg1"/>
                </a:solidFill>
                <a:latin typeface="FS Albert Extra Bold"/>
              </a:rPr>
              <a:t>Potraviny se středně vysokým GI </a:t>
            </a:r>
            <a:r>
              <a:rPr lang="en-GB" dirty="0">
                <a:solidFill>
                  <a:schemeClr val="bg1"/>
                </a:solidFill>
                <a:latin typeface="FS Albert Extra Bold"/>
              </a:rPr>
              <a:t>(56 </a:t>
            </a:r>
            <a:r>
              <a:rPr lang="cs-CZ" dirty="0">
                <a:solidFill>
                  <a:schemeClr val="bg1"/>
                </a:solidFill>
                <a:latin typeface="FS Albert Extra Bold"/>
              </a:rPr>
              <a:t>až</a:t>
            </a:r>
            <a:r>
              <a:rPr lang="en-GB" dirty="0">
                <a:solidFill>
                  <a:schemeClr val="bg1"/>
                </a:solidFill>
                <a:latin typeface="FS Albert Extra Bold"/>
              </a:rPr>
              <a:t> 69)</a:t>
            </a:r>
          </a:p>
        </p:txBody>
      </p:sp>
      <p:sp>
        <p:nvSpPr>
          <p:cNvPr id="3" name="Text Placeholder 2">
            <a:extLst>
              <a:ext uri="{FF2B5EF4-FFF2-40B4-BE49-F238E27FC236}">
                <a16:creationId xmlns:a16="http://schemas.microsoft.com/office/drawing/2014/main" id="{11675FBE-0F46-AE61-9C64-25C005DA45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40948BD-78C3-1744-AA4D-E9511B8883E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graphicFrame>
        <p:nvGraphicFramePr>
          <p:cNvPr id="6" name="Table 5">
            <a:extLst>
              <a:ext uri="{FF2B5EF4-FFF2-40B4-BE49-F238E27FC236}">
                <a16:creationId xmlns:a16="http://schemas.microsoft.com/office/drawing/2014/main" id="{907D75A4-6521-1D1E-CF5E-CAD497FA9363}"/>
              </a:ext>
            </a:extLst>
          </p:cNvPr>
          <p:cNvGraphicFramePr>
            <a:graphicFrameLocks noGrp="1"/>
          </p:cNvGraphicFramePr>
          <p:nvPr>
            <p:extLst>
              <p:ext uri="{D42A27DB-BD31-4B8C-83A1-F6EECF244321}">
                <p14:modId xmlns:p14="http://schemas.microsoft.com/office/powerpoint/2010/main" val="2165828732"/>
              </p:ext>
            </p:extLst>
          </p:nvPr>
        </p:nvGraphicFramePr>
        <p:xfrm>
          <a:off x="1259632" y="1419622"/>
          <a:ext cx="6048672" cy="3456388"/>
        </p:xfrm>
        <a:graphic>
          <a:graphicData uri="http://schemas.openxmlformats.org/drawingml/2006/table">
            <a:tbl>
              <a:tblPr/>
              <a:tblGrid>
                <a:gridCol w="3024336">
                  <a:extLst>
                    <a:ext uri="{9D8B030D-6E8A-4147-A177-3AD203B41FA5}">
                      <a16:colId xmlns:a16="http://schemas.microsoft.com/office/drawing/2014/main" val="3093514739"/>
                    </a:ext>
                  </a:extLst>
                </a:gridCol>
                <a:gridCol w="3024336">
                  <a:extLst>
                    <a:ext uri="{9D8B030D-6E8A-4147-A177-3AD203B41FA5}">
                      <a16:colId xmlns:a16="http://schemas.microsoft.com/office/drawing/2014/main" val="3424342945"/>
                    </a:ext>
                  </a:extLst>
                </a:gridCol>
              </a:tblGrid>
              <a:tr h="265876">
                <a:tc>
                  <a:txBody>
                    <a:bodyPr/>
                    <a:lstStyle/>
                    <a:p>
                      <a:pPr fontAlgn="t"/>
                      <a:r>
                        <a:rPr lang="cs-CZ" sz="1000" b="0" dirty="0">
                          <a:effectLst/>
                        </a:rPr>
                        <a:t>Hnědá rýže, vařená</a:t>
                      </a:r>
                      <a:endParaRPr lang="en-GB" sz="1000" b="0" dirty="0">
                        <a:effectLst/>
                      </a:endParaRP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000" b="0">
                          <a:effectLst/>
                        </a:rPr>
                        <a:t> 68</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2041869628"/>
                  </a:ext>
                </a:extLst>
              </a:tr>
              <a:tr h="265876">
                <a:tc>
                  <a:txBody>
                    <a:bodyPr/>
                    <a:lstStyle/>
                    <a:p>
                      <a:pPr fontAlgn="t"/>
                      <a:r>
                        <a:rPr lang="en-GB" sz="1000" b="0" dirty="0">
                          <a:effectLst/>
                        </a:rPr>
                        <a:t>Couscous</a:t>
                      </a: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000" b="0">
                          <a:effectLst/>
                        </a:rPr>
                        <a:t> 65</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574223178"/>
                  </a:ext>
                </a:extLst>
              </a:tr>
              <a:tr h="265876">
                <a:tc>
                  <a:txBody>
                    <a:bodyPr/>
                    <a:lstStyle/>
                    <a:p>
                      <a:pPr fontAlgn="t"/>
                      <a:r>
                        <a:rPr lang="cs-CZ" sz="1000" b="0" dirty="0">
                          <a:effectLst/>
                        </a:rPr>
                        <a:t>Hranolky</a:t>
                      </a:r>
                      <a:endParaRPr lang="en-GB" sz="1000" b="0" dirty="0">
                        <a:effectLst/>
                      </a:endParaRP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000" b="0">
                          <a:effectLst/>
                        </a:rPr>
                        <a:t> 63</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1269627263"/>
                  </a:ext>
                </a:extLst>
              </a:tr>
              <a:tr h="265876">
                <a:tc>
                  <a:txBody>
                    <a:bodyPr/>
                    <a:lstStyle/>
                    <a:p>
                      <a:pPr fontAlgn="t"/>
                      <a:r>
                        <a:rPr lang="cs-CZ" sz="1000" b="0" dirty="0">
                          <a:effectLst/>
                        </a:rPr>
                        <a:t>Jáhlová kaše</a:t>
                      </a:r>
                      <a:endParaRPr lang="en-GB" sz="1000" b="0" dirty="0">
                        <a:effectLst/>
                      </a:endParaRP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000" b="0">
                          <a:effectLst/>
                        </a:rPr>
                        <a:t> 67</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509219782"/>
                  </a:ext>
                </a:extLst>
              </a:tr>
              <a:tr h="265876">
                <a:tc>
                  <a:txBody>
                    <a:bodyPr/>
                    <a:lstStyle/>
                    <a:p>
                      <a:pPr fontAlgn="t"/>
                      <a:r>
                        <a:rPr lang="en-GB" sz="1000" b="0" dirty="0">
                          <a:effectLst/>
                        </a:rPr>
                        <a:t>Muesli</a:t>
                      </a: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000" b="0">
                          <a:effectLst/>
                        </a:rPr>
                        <a:t> 57</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1448479905"/>
                  </a:ext>
                </a:extLst>
              </a:tr>
              <a:tr h="265876">
                <a:tc>
                  <a:txBody>
                    <a:bodyPr/>
                    <a:lstStyle/>
                    <a:p>
                      <a:pPr fontAlgn="t"/>
                      <a:r>
                        <a:rPr lang="cs-CZ" sz="1000" b="0" dirty="0">
                          <a:effectLst/>
                        </a:rPr>
                        <a:t>Ananas</a:t>
                      </a:r>
                      <a:endParaRPr lang="en-GB" sz="1000" b="0" dirty="0">
                        <a:effectLst/>
                      </a:endParaRP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000" b="0">
                          <a:effectLst/>
                        </a:rPr>
                        <a:t> 59</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88346219"/>
                  </a:ext>
                </a:extLst>
              </a:tr>
              <a:tr h="265876">
                <a:tc>
                  <a:txBody>
                    <a:bodyPr/>
                    <a:lstStyle/>
                    <a:p>
                      <a:pPr fontAlgn="t"/>
                      <a:r>
                        <a:rPr lang="en-GB" sz="1000" b="0" dirty="0">
                          <a:effectLst/>
                        </a:rPr>
                        <a:t>Pop</a:t>
                      </a:r>
                      <a:r>
                        <a:rPr lang="cs-CZ" sz="1000" b="0" dirty="0" err="1">
                          <a:effectLst/>
                        </a:rPr>
                        <a:t>corn</a:t>
                      </a:r>
                      <a:endParaRPr lang="en-GB" sz="1000" b="0" dirty="0">
                        <a:effectLst/>
                      </a:endParaRP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000" b="0">
                          <a:effectLst/>
                        </a:rPr>
                        <a:t> 65</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115511973"/>
                  </a:ext>
                </a:extLst>
              </a:tr>
              <a:tr h="265876">
                <a:tc>
                  <a:txBody>
                    <a:bodyPr/>
                    <a:lstStyle/>
                    <a:p>
                      <a:pPr fontAlgn="t"/>
                      <a:r>
                        <a:rPr lang="cs-CZ" sz="1000" b="0" dirty="0">
                          <a:effectLst/>
                        </a:rPr>
                        <a:t>Bramborové lupínky</a:t>
                      </a:r>
                      <a:endParaRPr lang="en-GB" sz="1000" b="0" dirty="0">
                        <a:effectLst/>
                      </a:endParaRP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000" b="0">
                          <a:effectLst/>
                        </a:rPr>
                        <a:t> 56</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372887687"/>
                  </a:ext>
                </a:extLst>
              </a:tr>
              <a:tr h="265876">
                <a:tc>
                  <a:txBody>
                    <a:bodyPr/>
                    <a:lstStyle/>
                    <a:p>
                      <a:pPr fontAlgn="t"/>
                      <a:r>
                        <a:rPr lang="cs-CZ" sz="1000" b="0" dirty="0">
                          <a:effectLst/>
                        </a:rPr>
                        <a:t>Dýně, vařená</a:t>
                      </a:r>
                      <a:endParaRPr lang="en-GB" sz="1000" b="0" dirty="0">
                        <a:effectLst/>
                      </a:endParaRP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000" b="0">
                          <a:effectLst/>
                        </a:rPr>
                        <a:t> 64</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2369967836"/>
                  </a:ext>
                </a:extLst>
              </a:tr>
              <a:tr h="265876">
                <a:tc>
                  <a:txBody>
                    <a:bodyPr/>
                    <a:lstStyle/>
                    <a:p>
                      <a:pPr fontAlgn="t"/>
                      <a:r>
                        <a:rPr lang="cs-CZ" sz="1000" b="0" dirty="0">
                          <a:effectLst/>
                        </a:rPr>
                        <a:t>Limonáda, nedietní </a:t>
                      </a:r>
                      <a:endParaRPr lang="en-GB" sz="1000" b="0" dirty="0">
                        <a:effectLst/>
                      </a:endParaRP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000" b="0">
                          <a:effectLst/>
                        </a:rPr>
                        <a:t> 59</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387466658"/>
                  </a:ext>
                </a:extLst>
              </a:tr>
              <a:tr h="265876">
                <a:tc>
                  <a:txBody>
                    <a:bodyPr/>
                    <a:lstStyle/>
                    <a:p>
                      <a:pPr fontAlgn="t"/>
                      <a:r>
                        <a:rPr lang="cs-CZ" sz="1000" b="0" dirty="0">
                          <a:effectLst/>
                        </a:rPr>
                        <a:t>Batáty, vařené</a:t>
                      </a:r>
                      <a:endParaRPr lang="en-GB" sz="1000" b="0" dirty="0">
                        <a:effectLst/>
                      </a:endParaRP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000" b="0">
                          <a:effectLst/>
                        </a:rPr>
                        <a:t> 63</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617071771"/>
                  </a:ext>
                </a:extLst>
              </a:tr>
              <a:tr h="265876">
                <a:tc>
                  <a:txBody>
                    <a:bodyPr/>
                    <a:lstStyle/>
                    <a:p>
                      <a:pPr fontAlgn="t"/>
                      <a:r>
                        <a:rPr lang="cs-CZ" sz="1000" b="0" dirty="0">
                          <a:effectLst/>
                        </a:rPr>
                        <a:t>Pšeničné cereální sušenky</a:t>
                      </a:r>
                      <a:endParaRPr lang="en-GB" sz="1000" b="0" dirty="0">
                        <a:effectLst/>
                      </a:endParaRP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000" b="0" dirty="0">
                          <a:effectLst/>
                        </a:rPr>
                        <a:t> 69</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985269725"/>
                  </a:ext>
                </a:extLst>
              </a:tr>
              <a:tr h="265876">
                <a:tc>
                  <a:txBody>
                    <a:bodyPr/>
                    <a:lstStyle/>
                    <a:p>
                      <a:pPr fontAlgn="t"/>
                      <a:r>
                        <a:rPr lang="cs-CZ" sz="1000" b="0" dirty="0">
                          <a:effectLst/>
                        </a:rPr>
                        <a:t>Pšeničné </a:t>
                      </a:r>
                      <a:r>
                        <a:rPr lang="cs-CZ" sz="1000" b="0" dirty="0" err="1">
                          <a:effectLst/>
                        </a:rPr>
                        <a:t>roti</a:t>
                      </a:r>
                      <a:r>
                        <a:rPr lang="cs-CZ" sz="1000" b="0" dirty="0">
                          <a:effectLst/>
                        </a:rPr>
                        <a:t> (placky)</a:t>
                      </a:r>
                      <a:endParaRPr lang="en-GB" sz="1000" b="0" dirty="0">
                        <a:effectLst/>
                      </a:endParaRP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000" b="0" dirty="0">
                          <a:effectLst/>
                        </a:rPr>
                        <a:t>62</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1540969657"/>
                  </a:ext>
                </a:extLst>
              </a:tr>
            </a:tbl>
          </a:graphicData>
        </a:graphic>
      </p:graphicFrame>
    </p:spTree>
    <p:extLst>
      <p:ext uri="{BB962C8B-B14F-4D97-AF65-F5344CB8AC3E}">
        <p14:creationId xmlns:p14="http://schemas.microsoft.com/office/powerpoint/2010/main" val="3003746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0FBB3-F5A1-C4CF-FF57-F7105F4EDDFF}"/>
              </a:ext>
            </a:extLst>
          </p:cNvPr>
          <p:cNvSpPr>
            <a:spLocks noGrp="1"/>
          </p:cNvSpPr>
          <p:nvPr>
            <p:ph type="title"/>
          </p:nvPr>
        </p:nvSpPr>
        <p:spPr/>
        <p:txBody>
          <a:bodyPr/>
          <a:lstStyle/>
          <a:p>
            <a:r>
              <a:rPr lang="cs-CZ" dirty="0">
                <a:solidFill>
                  <a:schemeClr val="bg1"/>
                </a:solidFill>
                <a:latin typeface="FS Albert Extra Bold"/>
              </a:rPr>
              <a:t>Potraviny s vysokým GI (</a:t>
            </a:r>
            <a:r>
              <a:rPr lang="en-GB" dirty="0">
                <a:solidFill>
                  <a:schemeClr val="bg1"/>
                </a:solidFill>
                <a:latin typeface="FS Albert Extra Bold"/>
              </a:rPr>
              <a:t>70 </a:t>
            </a:r>
            <a:r>
              <a:rPr lang="cs-CZ" dirty="0">
                <a:solidFill>
                  <a:schemeClr val="bg1"/>
                </a:solidFill>
                <a:latin typeface="FS Albert Extra Bold"/>
              </a:rPr>
              <a:t>až </a:t>
            </a:r>
            <a:r>
              <a:rPr lang="en-GB" dirty="0">
                <a:solidFill>
                  <a:schemeClr val="bg1"/>
                </a:solidFill>
                <a:latin typeface="FS Albert Extra Bold"/>
              </a:rPr>
              <a:t>100)</a:t>
            </a:r>
          </a:p>
        </p:txBody>
      </p:sp>
      <p:sp>
        <p:nvSpPr>
          <p:cNvPr id="3" name="Text Placeholder 2">
            <a:extLst>
              <a:ext uri="{FF2B5EF4-FFF2-40B4-BE49-F238E27FC236}">
                <a16:creationId xmlns:a16="http://schemas.microsoft.com/office/drawing/2014/main" id="{5E089E40-286B-CCB1-EDD0-3E0F1BBC617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B471EF0-9FFD-F84F-7B99-277FC828C16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graphicFrame>
        <p:nvGraphicFramePr>
          <p:cNvPr id="5" name="Table 4">
            <a:extLst>
              <a:ext uri="{FF2B5EF4-FFF2-40B4-BE49-F238E27FC236}">
                <a16:creationId xmlns:a16="http://schemas.microsoft.com/office/drawing/2014/main" id="{73BEB797-EE5B-6071-7432-5165594A534A}"/>
              </a:ext>
            </a:extLst>
          </p:cNvPr>
          <p:cNvGraphicFramePr>
            <a:graphicFrameLocks noGrp="1"/>
          </p:cNvGraphicFramePr>
          <p:nvPr>
            <p:extLst>
              <p:ext uri="{D42A27DB-BD31-4B8C-83A1-F6EECF244321}">
                <p14:modId xmlns:p14="http://schemas.microsoft.com/office/powerpoint/2010/main" val="775585671"/>
              </p:ext>
            </p:extLst>
          </p:nvPr>
        </p:nvGraphicFramePr>
        <p:xfrm>
          <a:off x="1187624" y="1310850"/>
          <a:ext cx="5976664" cy="3451548"/>
        </p:xfrm>
        <a:graphic>
          <a:graphicData uri="http://schemas.openxmlformats.org/drawingml/2006/table">
            <a:tbl>
              <a:tblPr/>
              <a:tblGrid>
                <a:gridCol w="2988332">
                  <a:extLst>
                    <a:ext uri="{9D8B030D-6E8A-4147-A177-3AD203B41FA5}">
                      <a16:colId xmlns:a16="http://schemas.microsoft.com/office/drawing/2014/main" val="3465347782"/>
                    </a:ext>
                  </a:extLst>
                </a:gridCol>
                <a:gridCol w="2988332">
                  <a:extLst>
                    <a:ext uri="{9D8B030D-6E8A-4147-A177-3AD203B41FA5}">
                      <a16:colId xmlns:a16="http://schemas.microsoft.com/office/drawing/2014/main" val="1531920498"/>
                    </a:ext>
                  </a:extLst>
                </a:gridCol>
              </a:tblGrid>
              <a:tr h="287629">
                <a:tc>
                  <a:txBody>
                    <a:bodyPr/>
                    <a:lstStyle/>
                    <a:p>
                      <a:pPr fontAlgn="t"/>
                      <a:r>
                        <a:rPr lang="cs-CZ" sz="1100" b="0" dirty="0">
                          <a:effectLst/>
                        </a:rPr>
                        <a:t>Kukuřičné lupínky</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81</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41691219"/>
                  </a:ext>
                </a:extLst>
              </a:tr>
              <a:tr h="287629">
                <a:tc>
                  <a:txBody>
                    <a:bodyPr/>
                    <a:lstStyle/>
                    <a:p>
                      <a:pPr fontAlgn="t"/>
                      <a:r>
                        <a:rPr lang="cs-CZ" sz="1100" b="0" dirty="0">
                          <a:effectLst/>
                        </a:rPr>
                        <a:t>Instantní ovesná kaše</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a:effectLst/>
                        </a:rPr>
                        <a:t> 79</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418673626"/>
                  </a:ext>
                </a:extLst>
              </a:tr>
              <a:tr h="287629">
                <a:tc>
                  <a:txBody>
                    <a:bodyPr/>
                    <a:lstStyle/>
                    <a:p>
                      <a:pPr fontAlgn="t"/>
                      <a:r>
                        <a:rPr lang="cs-CZ" sz="1100" b="0" dirty="0">
                          <a:effectLst/>
                        </a:rPr>
                        <a:t>Brambory, vařené</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78</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1972710025"/>
                  </a:ext>
                </a:extLst>
              </a:tr>
              <a:tr h="287629">
                <a:tc>
                  <a:txBody>
                    <a:bodyPr/>
                    <a:lstStyle/>
                    <a:p>
                      <a:pPr fontAlgn="t"/>
                      <a:r>
                        <a:rPr lang="cs-CZ" sz="1100" b="0" dirty="0">
                          <a:effectLst/>
                        </a:rPr>
                        <a:t>Brambory, instantní kaše</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a:effectLst/>
                        </a:rPr>
                        <a:t> 87</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093597205"/>
                  </a:ext>
                </a:extLst>
              </a:tr>
              <a:tr h="287629">
                <a:tc>
                  <a:txBody>
                    <a:bodyPr/>
                    <a:lstStyle/>
                    <a:p>
                      <a:pPr fontAlgn="t"/>
                      <a:r>
                        <a:rPr lang="cs-CZ" sz="1100" b="0" dirty="0">
                          <a:effectLst/>
                        </a:rPr>
                        <a:t>Rýžové mléko</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86</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1679926668"/>
                  </a:ext>
                </a:extLst>
              </a:tr>
              <a:tr h="287629">
                <a:tc>
                  <a:txBody>
                    <a:bodyPr/>
                    <a:lstStyle/>
                    <a:p>
                      <a:pPr fontAlgn="t"/>
                      <a:r>
                        <a:rPr lang="cs-CZ" sz="1100" b="0" dirty="0">
                          <a:effectLst/>
                        </a:rPr>
                        <a:t>Rýžová kaše</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a:effectLst/>
                        </a:rPr>
                        <a:t> 78</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273637172"/>
                  </a:ext>
                </a:extLst>
              </a:tr>
              <a:tr h="287629">
                <a:tc>
                  <a:txBody>
                    <a:bodyPr/>
                    <a:lstStyle/>
                    <a:p>
                      <a:pPr fontAlgn="t"/>
                      <a:r>
                        <a:rPr lang="cs-CZ" sz="1100" b="0" dirty="0">
                          <a:effectLst/>
                        </a:rPr>
                        <a:t>Rýžové krekry</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87</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4009684807"/>
                  </a:ext>
                </a:extLst>
              </a:tr>
              <a:tr h="287629">
                <a:tc>
                  <a:txBody>
                    <a:bodyPr/>
                    <a:lstStyle/>
                    <a:p>
                      <a:pPr fontAlgn="t"/>
                      <a:r>
                        <a:rPr lang="cs-CZ" sz="1100" b="0" dirty="0">
                          <a:effectLst/>
                        </a:rPr>
                        <a:t>Nekvašený pšeničný chléb</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a:effectLst/>
                        </a:rPr>
                        <a:t> 70</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614585170"/>
                  </a:ext>
                </a:extLst>
              </a:tr>
              <a:tr h="287629">
                <a:tc>
                  <a:txBody>
                    <a:bodyPr/>
                    <a:lstStyle/>
                    <a:p>
                      <a:pPr fontAlgn="t"/>
                      <a:r>
                        <a:rPr lang="cs-CZ" sz="1100" b="0" dirty="0">
                          <a:effectLst/>
                        </a:rPr>
                        <a:t>Meloun</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76</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2835176992"/>
                  </a:ext>
                </a:extLst>
              </a:tr>
              <a:tr h="287629">
                <a:tc>
                  <a:txBody>
                    <a:bodyPr/>
                    <a:lstStyle/>
                    <a:p>
                      <a:pPr fontAlgn="t"/>
                      <a:r>
                        <a:rPr lang="cs-CZ" sz="1100" b="0" dirty="0">
                          <a:effectLst/>
                        </a:rPr>
                        <a:t>Bílá rýže, vařená</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a:effectLst/>
                        </a:rPr>
                        <a:t> 73</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33150848"/>
                  </a:ext>
                </a:extLst>
              </a:tr>
              <a:tr h="287629">
                <a:tc>
                  <a:txBody>
                    <a:bodyPr/>
                    <a:lstStyle/>
                    <a:p>
                      <a:pPr fontAlgn="t"/>
                      <a:r>
                        <a:rPr lang="cs-CZ" sz="1100" b="0" dirty="0">
                          <a:effectLst/>
                        </a:rPr>
                        <a:t>Bílý chléb (pšeničný)</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75</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4087758229"/>
                  </a:ext>
                </a:extLst>
              </a:tr>
              <a:tr h="287629">
                <a:tc>
                  <a:txBody>
                    <a:bodyPr/>
                    <a:lstStyle/>
                    <a:p>
                      <a:pPr fontAlgn="t"/>
                      <a:r>
                        <a:rPr lang="cs-CZ" sz="1100" b="0" dirty="0">
                          <a:effectLst/>
                        </a:rPr>
                        <a:t>Celozrnný pšeničný chléb </a:t>
                      </a:r>
                      <a:endParaRPr lang="en-GB" sz="1100" b="0" dirty="0">
                        <a:effectLst/>
                      </a:endParaRP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dirty="0">
                          <a:effectLst/>
                        </a:rPr>
                        <a:t> 74</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699220573"/>
                  </a:ext>
                </a:extLst>
              </a:tr>
            </a:tbl>
          </a:graphicData>
        </a:graphic>
      </p:graphicFrame>
    </p:spTree>
    <p:extLst>
      <p:ext uri="{BB962C8B-B14F-4D97-AF65-F5344CB8AC3E}">
        <p14:creationId xmlns:p14="http://schemas.microsoft.com/office/powerpoint/2010/main" val="603456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90672-CBAD-6559-DC67-CE4A80F78155}"/>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3BA04692-6EA9-0688-9003-518D05560ABF}"/>
              </a:ext>
            </a:extLst>
          </p:cNvPr>
          <p:cNvSpPr>
            <a:spLocks noGrp="1"/>
          </p:cNvSpPr>
          <p:nvPr>
            <p:ph type="body" idx="1"/>
          </p:nvPr>
        </p:nvSpPr>
        <p:spPr/>
        <p:txBody>
          <a:bodyPr/>
          <a:lstStyle/>
          <a:p>
            <a:r>
              <a:rPr lang="cs-CZ" sz="2000" dirty="0"/>
              <a:t>„Viditelné“ tuky používejte velmi málo nebo se jim vyhněte (máslo, zakysaná smetana, slanina, bůček, oleje). </a:t>
            </a:r>
          </a:p>
          <a:p>
            <a:r>
              <a:rPr lang="cs-CZ" sz="2000" dirty="0"/>
              <a:t>Jezte různé druhy ryb (nejlépe vařené v páře). Není vhodné jíst konzervy s rybím masem v oleji. </a:t>
            </a:r>
          </a:p>
          <a:p>
            <a:r>
              <a:rPr lang="cs-CZ" sz="2000" dirty="0"/>
              <a:t>Vybírejte si nízkotučné mléčné výrobky. </a:t>
            </a:r>
          </a:p>
          <a:p>
            <a:r>
              <a:rPr lang="cs-CZ" sz="2000" dirty="0"/>
              <a:t>Jezte až 3 porce ovoce denně. Vybírejte si středně velké ovoce. </a:t>
            </a:r>
            <a:endParaRPr lang="en-GB" sz="2000" dirty="0"/>
          </a:p>
        </p:txBody>
      </p:sp>
      <p:sp>
        <p:nvSpPr>
          <p:cNvPr id="4" name="Slide Number Placeholder 3">
            <a:extLst>
              <a:ext uri="{FF2B5EF4-FFF2-40B4-BE49-F238E27FC236}">
                <a16:creationId xmlns:a16="http://schemas.microsoft.com/office/drawing/2014/main" id="{83DD1578-E83E-63BE-6A2E-B169163F7B9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2004463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B7602-74F2-5A8A-E0C0-5D5DF71F15EC}"/>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D4086C65-5996-2BF7-FBC4-5ECCEE06F8E8}"/>
              </a:ext>
            </a:extLst>
          </p:cNvPr>
          <p:cNvSpPr>
            <a:spLocks noGrp="1"/>
          </p:cNvSpPr>
          <p:nvPr>
            <p:ph type="body" idx="1"/>
          </p:nvPr>
        </p:nvSpPr>
        <p:spPr/>
        <p:txBody>
          <a:bodyPr/>
          <a:lstStyle/>
          <a:p>
            <a:r>
              <a:rPr lang="cs-CZ" sz="2000" dirty="0"/>
              <a:t>Neslazená voda a čaj se mohou pít bez omezení (pokud nejsou tekutiny omezeny z jiného důvodu). Neměli byste pít džus. </a:t>
            </a:r>
          </a:p>
          <a:p>
            <a:r>
              <a:rPr lang="cs-CZ" sz="2000" dirty="0"/>
              <a:t>Nekonzumujte sladkosti, cukr, bonbony, med, džusy, limonády, slazené čaje zakoupené v obchodě (např. </a:t>
            </a:r>
            <a:r>
              <a:rPr lang="cs-CZ" sz="2000" dirty="0" err="1"/>
              <a:t>Nestea</a:t>
            </a:r>
            <a:r>
              <a:rPr lang="cs-CZ" sz="2000" dirty="0"/>
              <a:t>). </a:t>
            </a:r>
          </a:p>
          <a:p>
            <a:r>
              <a:rPr lang="cs-CZ" sz="2000" dirty="0"/>
              <a:t>Omezte konzumaci ořechů, protože obsahují velké množství kalorií. </a:t>
            </a:r>
          </a:p>
        </p:txBody>
      </p:sp>
      <p:sp>
        <p:nvSpPr>
          <p:cNvPr id="4" name="Slide Number Placeholder 3">
            <a:extLst>
              <a:ext uri="{FF2B5EF4-FFF2-40B4-BE49-F238E27FC236}">
                <a16:creationId xmlns:a16="http://schemas.microsoft.com/office/drawing/2014/main" id="{11C5197F-24A9-B9A9-FA3E-6B2DEC84618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136802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9A6B7-1DB0-698B-E513-758F2473A187}"/>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3F81E99A-ECAF-9142-1355-8DB34633DA31}"/>
              </a:ext>
            </a:extLst>
          </p:cNvPr>
          <p:cNvSpPr>
            <a:spLocks noGrp="1"/>
          </p:cNvSpPr>
          <p:nvPr>
            <p:ph type="body" idx="1"/>
          </p:nvPr>
        </p:nvSpPr>
        <p:spPr/>
        <p:txBody>
          <a:bodyPr/>
          <a:lstStyle/>
          <a:p>
            <a:r>
              <a:rPr lang="cs-CZ" sz="2000" dirty="0"/>
              <a:t>Výrobky pro diabetiky mohou obsahovat skryté tuky, a proto se nedoporučují.</a:t>
            </a:r>
          </a:p>
          <a:p>
            <a:r>
              <a:rPr lang="cs-CZ" sz="2000" dirty="0"/>
              <a:t>Vyhýbejte se zálivkám a omáčkám (</a:t>
            </a:r>
            <a:r>
              <a:rPr lang="cs-CZ" sz="2000"/>
              <a:t>jsou to kalorie </a:t>
            </a:r>
            <a:r>
              <a:rPr lang="cs-CZ" sz="2000" dirty="0"/>
              <a:t>navíc). </a:t>
            </a:r>
          </a:p>
          <a:p>
            <a:r>
              <a:rPr lang="cs-CZ" sz="2000" dirty="0"/>
              <a:t>Jídlo ochucujte bylinkami. </a:t>
            </a:r>
          </a:p>
          <a:p>
            <a:r>
              <a:rPr lang="cs-CZ" sz="2000" dirty="0"/>
              <a:t>Snižte množství soli v potravinách. </a:t>
            </a:r>
            <a:endParaRPr lang="en-GB" sz="2000" dirty="0"/>
          </a:p>
          <a:p>
            <a:r>
              <a:rPr lang="cs-CZ" sz="2000" dirty="0"/>
              <a:t>Vyhýbejte se alkoholickým nápojům.</a:t>
            </a:r>
            <a:endParaRPr lang="en-GB" sz="2000" dirty="0"/>
          </a:p>
          <a:p>
            <a:r>
              <a:rPr lang="cs-CZ" sz="2000" dirty="0"/>
              <a:t>Jídla připravujte vařením či v páře. </a:t>
            </a:r>
            <a:endParaRPr lang="en-GB" sz="2000" dirty="0"/>
          </a:p>
        </p:txBody>
      </p:sp>
      <p:sp>
        <p:nvSpPr>
          <p:cNvPr id="4" name="Slide Number Placeholder 3">
            <a:extLst>
              <a:ext uri="{FF2B5EF4-FFF2-40B4-BE49-F238E27FC236}">
                <a16:creationId xmlns:a16="http://schemas.microsoft.com/office/drawing/2014/main" id="{660A4CDC-91A4-C6F7-5FB5-F1EDE6995F1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588044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cs-CZ" sz="2000" dirty="0">
                <a:solidFill>
                  <a:schemeClr val="bg1"/>
                </a:solidFill>
                <a:latin typeface="Barlow SemiBold" panose="020B0604020202020204" charset="0"/>
                <a:cs typeface="Calibri" panose="020F0502020204030204" pitchFamily="34" charset="0"/>
              </a:rPr>
              <a:t>Číslo projektu</a:t>
            </a:r>
            <a:r>
              <a:rPr lang="en-US" sz="2000" dirty="0">
                <a:solidFill>
                  <a:schemeClr val="bg1"/>
                </a:solidFill>
                <a:latin typeface="Barlow SemiBold" panose="020B0604020202020204" charset="0"/>
                <a:cs typeface="Calibri" panose="020F0502020204030204" pitchFamily="34" charset="0"/>
              </a:rPr>
              <a:t>: 2021-1-RO01- KA220-HED-38B739A3</a:t>
            </a: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ástupný text 3">
            <a:extLst>
              <a:ext uri="{FF2B5EF4-FFF2-40B4-BE49-F238E27FC236}">
                <a16:creationId xmlns:a16="http://schemas.microsoft.com/office/drawing/2014/main" id="{3F1064C3-E58D-E514-5030-F573C443FE75}"/>
              </a:ext>
            </a:extLst>
          </p:cNvPr>
          <p:cNvSpPr>
            <a:spLocks noGrp="1"/>
          </p:cNvSpPr>
          <p:nvPr>
            <p:ph type="body" idx="2"/>
          </p:nvPr>
        </p:nvSpPr>
        <p:spPr/>
        <p:txBody>
          <a:bodyPr/>
          <a:lstStyle/>
          <a:p>
            <a:endParaRPr lang="en-GB"/>
          </a:p>
        </p:txBody>
      </p:sp>
      <p:sp>
        <p:nvSpPr>
          <p:cNvPr id="5" name="Google Shape;166;p14">
            <a:extLst>
              <a:ext uri="{FF2B5EF4-FFF2-40B4-BE49-F238E27FC236}">
                <a16:creationId xmlns:a16="http://schemas.microsoft.com/office/drawing/2014/main" id="{3A191A16-C8DE-A0A3-2E4A-B99779BC56BA}"/>
              </a:ext>
            </a:extLst>
          </p:cNvPr>
          <p:cNvSpPr txBox="1">
            <a:spLocks/>
          </p:cNvSpPr>
          <p:nvPr/>
        </p:nvSpPr>
        <p:spPr>
          <a:xfrm>
            <a:off x="362794" y="2787774"/>
            <a:ext cx="4968552" cy="122413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8300" algn="l" rtl="0">
              <a:lnSpc>
                <a:spcPct val="100000"/>
              </a:lnSpc>
              <a:spcBef>
                <a:spcPts val="600"/>
              </a:spcBef>
              <a:spcAft>
                <a:spcPts val="0"/>
              </a:spcAft>
              <a:buClr>
                <a:schemeClr val="accent1"/>
              </a:buClr>
              <a:buSzPts val="2200"/>
              <a:buFont typeface="Barlow Light"/>
              <a:buChar char="▸"/>
              <a:defRPr sz="2200" b="0" i="0" u="none" strike="noStrike" cap="none">
                <a:solidFill>
                  <a:schemeClr val="dk1"/>
                </a:solidFill>
                <a:latin typeface="Barlow Light"/>
                <a:ea typeface="Barlow Light"/>
                <a:cs typeface="Barlow Light"/>
                <a:sym typeface="Barlow Light"/>
              </a:defRPr>
            </a:lvl1pPr>
            <a:lvl2pPr marL="914400" marR="0" lvl="1" indent="-368300" algn="l" rtl="0">
              <a:lnSpc>
                <a:spcPct val="100000"/>
              </a:lnSpc>
              <a:spcBef>
                <a:spcPts val="0"/>
              </a:spcBef>
              <a:spcAft>
                <a:spcPts val="0"/>
              </a:spcAft>
              <a:buClr>
                <a:schemeClr val="dk2"/>
              </a:buClr>
              <a:buSzPts val="2200"/>
              <a:buFont typeface="Barlow Light"/>
              <a:buChar char="▹"/>
              <a:defRPr sz="2200" b="0" i="0" u="none" strike="noStrike" cap="none">
                <a:solidFill>
                  <a:schemeClr val="dk1"/>
                </a:solidFill>
                <a:latin typeface="Barlow Light"/>
                <a:ea typeface="Barlow Light"/>
                <a:cs typeface="Barlow Light"/>
                <a:sym typeface="Barlow Light"/>
              </a:defRPr>
            </a:lvl2pPr>
            <a:lvl3pPr marL="1371600" marR="0" lvl="2" indent="-368300" algn="l" rtl="0">
              <a:lnSpc>
                <a:spcPct val="100000"/>
              </a:lnSpc>
              <a:spcBef>
                <a:spcPts val="0"/>
              </a:spcBef>
              <a:spcAft>
                <a:spcPts val="0"/>
              </a:spcAft>
              <a:buClr>
                <a:schemeClr val="dk2"/>
              </a:buClr>
              <a:buSzPts val="2200"/>
              <a:buFont typeface="Barlow Light"/>
              <a:buChar char="■"/>
              <a:defRPr sz="2200" b="0" i="0" u="none" strike="noStrike" cap="none">
                <a:solidFill>
                  <a:schemeClr val="dk1"/>
                </a:solidFill>
                <a:latin typeface="Barlow Light"/>
                <a:ea typeface="Barlow Light"/>
                <a:cs typeface="Barlow Light"/>
                <a:sym typeface="Barlow Light"/>
              </a:defRPr>
            </a:lvl3pPr>
            <a:lvl4pPr marL="1828800" marR="0" lvl="3" indent="-368300" algn="l" rtl="0">
              <a:lnSpc>
                <a:spcPct val="100000"/>
              </a:lnSpc>
              <a:spcBef>
                <a:spcPts val="0"/>
              </a:spcBef>
              <a:spcAft>
                <a:spcPts val="0"/>
              </a:spcAft>
              <a:buClr>
                <a:schemeClr val="dk2"/>
              </a:buClr>
              <a:buSzPts val="2200"/>
              <a:buFont typeface="Barlow Light"/>
              <a:buChar char="●"/>
              <a:defRPr sz="2200" b="0" i="0" u="none" strike="noStrike" cap="none">
                <a:solidFill>
                  <a:schemeClr val="dk1"/>
                </a:solidFill>
                <a:latin typeface="Barlow Light"/>
                <a:ea typeface="Barlow Light"/>
                <a:cs typeface="Barlow Light"/>
                <a:sym typeface="Barlow Light"/>
              </a:defRPr>
            </a:lvl4pPr>
            <a:lvl5pPr marL="2286000" marR="0" lvl="4" indent="-368300" algn="l" rtl="0">
              <a:lnSpc>
                <a:spcPct val="100000"/>
              </a:lnSpc>
              <a:spcBef>
                <a:spcPts val="0"/>
              </a:spcBef>
              <a:spcAft>
                <a:spcPts val="0"/>
              </a:spcAft>
              <a:buClr>
                <a:schemeClr val="dk2"/>
              </a:buClr>
              <a:buSzPts val="2200"/>
              <a:buFont typeface="Barlow Light"/>
              <a:buChar char="○"/>
              <a:defRPr sz="2200" b="0" i="0" u="none" strike="noStrike" cap="none">
                <a:solidFill>
                  <a:schemeClr val="dk1"/>
                </a:solidFill>
                <a:latin typeface="Barlow Light"/>
                <a:ea typeface="Barlow Light"/>
                <a:cs typeface="Barlow Light"/>
                <a:sym typeface="Barlow Light"/>
              </a:defRPr>
            </a:lvl5pPr>
            <a:lvl6pPr marL="2743200" marR="0" lvl="5" indent="-368300" algn="l" rtl="0">
              <a:lnSpc>
                <a:spcPct val="100000"/>
              </a:lnSpc>
              <a:spcBef>
                <a:spcPts val="0"/>
              </a:spcBef>
              <a:spcAft>
                <a:spcPts val="0"/>
              </a:spcAft>
              <a:buClr>
                <a:schemeClr val="dk2"/>
              </a:buClr>
              <a:buSzPts val="2200"/>
              <a:buFont typeface="Barlow Light"/>
              <a:buChar char="■"/>
              <a:defRPr sz="2200" b="0" i="0" u="none" strike="noStrike" cap="none">
                <a:solidFill>
                  <a:schemeClr val="dk1"/>
                </a:solidFill>
                <a:latin typeface="Barlow Light"/>
                <a:ea typeface="Barlow Light"/>
                <a:cs typeface="Barlow Light"/>
                <a:sym typeface="Barlow Light"/>
              </a:defRPr>
            </a:lvl6pPr>
            <a:lvl7pPr marL="3200400" marR="0" lvl="6" indent="-368300" algn="l" rtl="0">
              <a:lnSpc>
                <a:spcPct val="100000"/>
              </a:lnSpc>
              <a:spcBef>
                <a:spcPts val="0"/>
              </a:spcBef>
              <a:spcAft>
                <a:spcPts val="0"/>
              </a:spcAft>
              <a:buClr>
                <a:schemeClr val="dk2"/>
              </a:buClr>
              <a:buSzPts val="2200"/>
              <a:buFont typeface="Barlow Light"/>
              <a:buChar char="●"/>
              <a:defRPr sz="2200" b="0" i="0" u="none" strike="noStrike" cap="none">
                <a:solidFill>
                  <a:schemeClr val="dk1"/>
                </a:solidFill>
                <a:latin typeface="Barlow Light"/>
                <a:ea typeface="Barlow Light"/>
                <a:cs typeface="Barlow Light"/>
                <a:sym typeface="Barlow Light"/>
              </a:defRPr>
            </a:lvl7pPr>
            <a:lvl8pPr marL="3657600" marR="0" lvl="7" indent="-368300" algn="l" rtl="0">
              <a:lnSpc>
                <a:spcPct val="100000"/>
              </a:lnSpc>
              <a:spcBef>
                <a:spcPts val="0"/>
              </a:spcBef>
              <a:spcAft>
                <a:spcPts val="0"/>
              </a:spcAft>
              <a:buClr>
                <a:schemeClr val="dk2"/>
              </a:buClr>
              <a:buSzPts val="2200"/>
              <a:buFont typeface="Barlow Light"/>
              <a:buChar char="○"/>
              <a:defRPr sz="2200" b="0" i="0" u="none" strike="noStrike" cap="none">
                <a:solidFill>
                  <a:schemeClr val="dk1"/>
                </a:solidFill>
                <a:latin typeface="Barlow Light"/>
                <a:ea typeface="Barlow Light"/>
                <a:cs typeface="Barlow Light"/>
                <a:sym typeface="Barlow Light"/>
              </a:defRPr>
            </a:lvl8pPr>
            <a:lvl9pPr marL="4114800" marR="0" lvl="8" indent="-368300" algn="l" rtl="0">
              <a:lnSpc>
                <a:spcPct val="100000"/>
              </a:lnSpc>
              <a:spcBef>
                <a:spcPts val="0"/>
              </a:spcBef>
              <a:spcAft>
                <a:spcPts val="0"/>
              </a:spcAft>
              <a:buClr>
                <a:schemeClr val="dk2"/>
              </a:buClr>
              <a:buSzPts val="2200"/>
              <a:buFont typeface="Barlow Light"/>
              <a:buChar char="■"/>
              <a:defRPr sz="2200" b="0" i="0" u="none" strike="noStrike" cap="none">
                <a:solidFill>
                  <a:schemeClr val="dk1"/>
                </a:solidFill>
                <a:latin typeface="Barlow Light"/>
                <a:ea typeface="Barlow Light"/>
                <a:cs typeface="Barlow Light"/>
                <a:sym typeface="Barlow Light"/>
              </a:defRPr>
            </a:lvl9pPr>
          </a:lstStyle>
          <a:p>
            <a:pPr marL="139700" indent="0" algn="ctr">
              <a:buFont typeface="Barlow Light"/>
              <a:buNone/>
            </a:pPr>
            <a:r>
              <a:rPr lang="cs-CZ" sz="1400">
                <a:solidFill>
                  <a:schemeClr val="tx1"/>
                </a:solidFill>
                <a:latin typeface="Barlow SemiBold" panose="020B0604020202020204" charset="0"/>
                <a:cs typeface="Calibri" panose="020F0502020204030204" pitchFamily="34" charset="0"/>
              </a:rPr>
              <a:t>Podpora Evropské komise při přípravě této prezentace nezahrnuje obsah prezentace, který odráží pouze názory autorů, a Komise nenese odpovědnost za jakékoliv použití informací v ní obsažených.</a:t>
            </a:r>
            <a:endParaRPr lang="cs-CZ" sz="1400">
              <a:solidFill>
                <a:schemeClr val="accent2"/>
              </a:solidFill>
            </a:endParaRPr>
          </a:p>
          <a:p>
            <a:pPr marL="0" indent="0">
              <a:spcBef>
                <a:spcPts val="0"/>
              </a:spcBef>
              <a:buFont typeface="Barlow Light"/>
              <a:buNone/>
            </a:pPr>
            <a:endParaRPr lang="cs-CZ" sz="1400" dirty="0">
              <a:solidFill>
                <a:schemeClr val="accent2"/>
              </a:solidFill>
            </a:endParaRPr>
          </a:p>
        </p:txBody>
      </p:sp>
      <p:pic>
        <p:nvPicPr>
          <p:cNvPr id="6" name="Obrázek 5" descr="Obsah obrázku Písmo, snímek obrazovky, Elektricky modrá, Grafika&#10;&#10;Popis byl vytvořen automaticky">
            <a:extLst>
              <a:ext uri="{FF2B5EF4-FFF2-40B4-BE49-F238E27FC236}">
                <a16:creationId xmlns:a16="http://schemas.microsoft.com/office/drawing/2014/main" id="{BA7887B0-D6FE-0130-3335-71CD079C4BD5}"/>
              </a:ext>
            </a:extLst>
          </p:cNvPr>
          <p:cNvPicPr>
            <a:picLocks noChangeAspect="1"/>
          </p:cNvPicPr>
          <p:nvPr/>
        </p:nvPicPr>
        <p:blipFill>
          <a:blip r:embed="rId4"/>
          <a:stretch>
            <a:fillRect/>
          </a:stretch>
        </p:blipFill>
        <p:spPr>
          <a:xfrm>
            <a:off x="552356" y="1707654"/>
            <a:ext cx="4778990" cy="10026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cs-CZ" sz="2000" dirty="0"/>
              <a:t>Obsah kalorií v potravinách se počítá jednotlivě. </a:t>
            </a:r>
          </a:p>
          <a:p>
            <a:pPr marL="457200" lvl="0" indent="-381000" algn="l" rtl="0">
              <a:spcBef>
                <a:spcPts val="1000"/>
              </a:spcBef>
              <a:spcAft>
                <a:spcPts val="0"/>
              </a:spcAft>
              <a:buSzPts val="2400"/>
              <a:buChar char="▸"/>
            </a:pPr>
            <a:r>
              <a:rPr lang="cs-CZ" sz="2000" dirty="0"/>
              <a:t>Chcete-li zhubnout, musíte od požadovaného kalorického příjmu odečíst 500 kcal.</a:t>
            </a:r>
            <a:endParaRPr lang="en-GB" sz="2000" dirty="0"/>
          </a:p>
          <a:p>
            <a:pPr marL="457200" lvl="0" indent="-381000" algn="l" rtl="0">
              <a:spcBef>
                <a:spcPts val="1000"/>
              </a:spcBef>
              <a:spcAft>
                <a:spcPts val="0"/>
              </a:spcAft>
              <a:buSzPts val="2400"/>
              <a:buChar char="▸"/>
            </a:pPr>
            <a:r>
              <a:rPr lang="cs-CZ" sz="2000" dirty="0"/>
              <a:t>Doporučuje se konzumovat více než 1200 kcal denně, protože strava s méně než 1200 kcal může narušit funkci organismu. </a:t>
            </a: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a:t>Počítání kalorií </a:t>
            </a: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64CAE-3F1B-1020-EB27-7D8175166C62}"/>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DD2A50DE-9A46-447B-6E7F-142BDE37FA67}"/>
              </a:ext>
            </a:extLst>
          </p:cNvPr>
          <p:cNvSpPr>
            <a:spLocks noGrp="1"/>
          </p:cNvSpPr>
          <p:nvPr>
            <p:ph type="body" idx="1"/>
          </p:nvPr>
        </p:nvSpPr>
        <p:spPr/>
        <p:txBody>
          <a:bodyPr/>
          <a:lstStyle/>
          <a:p>
            <a:r>
              <a:rPr lang="cs-CZ" sz="2000" dirty="0"/>
              <a:t>Vážit bychom se měli denně </a:t>
            </a:r>
            <a:r>
              <a:rPr lang="en-GB" sz="2000" dirty="0"/>
              <a:t>(</a:t>
            </a:r>
            <a:r>
              <a:rPr lang="cs-CZ" sz="2000" dirty="0"/>
              <a:t>minimálně jednou týdně</a:t>
            </a:r>
            <a:r>
              <a:rPr lang="en-GB" sz="2000" dirty="0"/>
              <a:t>).</a:t>
            </a:r>
          </a:p>
          <a:p>
            <a:r>
              <a:rPr lang="cs-CZ" sz="2000" dirty="0"/>
              <a:t>Potraviny se musí vážit na kuchyňské váze.</a:t>
            </a:r>
          </a:p>
          <a:p>
            <a:r>
              <a:rPr lang="cs-CZ" sz="2000" dirty="0"/>
              <a:t>Nepřekračujte doporučený kalorický příjem (počet kalorií).</a:t>
            </a:r>
            <a:endParaRPr lang="en-GB" sz="2000" dirty="0"/>
          </a:p>
          <a:p>
            <a:r>
              <a:rPr lang="cs-CZ" sz="2000" dirty="0"/>
              <a:t>Sledujte, co vyvolává touhu jíst: hlad, emoce, společenské okolnosti. Pokuste se rozpoznat tyto situace. </a:t>
            </a:r>
          </a:p>
          <a:p>
            <a:r>
              <a:rPr lang="cs-CZ" sz="2000" dirty="0"/>
              <a:t>Dodržujte stanovený výživový plán a režim. </a:t>
            </a:r>
          </a:p>
        </p:txBody>
      </p:sp>
      <p:sp>
        <p:nvSpPr>
          <p:cNvPr id="4" name="Slide Number Placeholder 3">
            <a:extLst>
              <a:ext uri="{FF2B5EF4-FFF2-40B4-BE49-F238E27FC236}">
                <a16:creationId xmlns:a16="http://schemas.microsoft.com/office/drawing/2014/main" id="{591344C6-7FF4-FAEC-2C01-87A4E7BBD52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3596506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06CE1-2975-5AFA-C3EB-083FAEA52AD7}"/>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D4D144A9-5418-6D7B-E9AD-A6DFC482E5AE}"/>
              </a:ext>
            </a:extLst>
          </p:cNvPr>
          <p:cNvSpPr>
            <a:spLocks noGrp="1"/>
          </p:cNvSpPr>
          <p:nvPr>
            <p:ph type="body" idx="1"/>
          </p:nvPr>
        </p:nvSpPr>
        <p:spPr/>
        <p:txBody>
          <a:bodyPr/>
          <a:lstStyle/>
          <a:p>
            <a:r>
              <a:rPr lang="cs-CZ" sz="2000" dirty="0"/>
              <a:t>Jezte 5–6x denně, ve stejnou dobu (3 hlavní jídla a 1–2 malé nízkokalorické svačiny). </a:t>
            </a:r>
          </a:p>
          <a:p>
            <a:r>
              <a:rPr lang="cs-CZ" sz="2000" dirty="0"/>
              <a:t>Snídejte do 3 hodin po probuzení, poslední jídlo jezte 3–4 hodiny před uložením k spánku.</a:t>
            </a:r>
          </a:p>
          <a:p>
            <a:r>
              <a:rPr lang="cs-CZ" sz="2000" dirty="0"/>
              <a:t>Nevynechávejte jídla, mezi jídly nedělejte delší přestávky než 3 hodiny, abyste nebyli hladoví. </a:t>
            </a:r>
          </a:p>
          <a:p>
            <a:r>
              <a:rPr lang="cs-CZ" sz="2000" dirty="0"/>
              <a:t>Mezi plánovanými jídly si nedávejte si další svačinky.</a:t>
            </a:r>
            <a:endParaRPr lang="en-GB" sz="2000" dirty="0"/>
          </a:p>
        </p:txBody>
      </p:sp>
      <p:sp>
        <p:nvSpPr>
          <p:cNvPr id="4" name="Slide Number Placeholder 3">
            <a:extLst>
              <a:ext uri="{FF2B5EF4-FFF2-40B4-BE49-F238E27FC236}">
                <a16:creationId xmlns:a16="http://schemas.microsoft.com/office/drawing/2014/main" id="{FC89E1A3-7064-397F-BD50-A9186DBAA6B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563210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FB6AC-B09D-FE09-DAA7-4B550234F512}"/>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9417D904-03B5-66F2-5E54-E38185702268}"/>
              </a:ext>
            </a:extLst>
          </p:cNvPr>
          <p:cNvSpPr>
            <a:spLocks noGrp="1"/>
          </p:cNvSpPr>
          <p:nvPr>
            <p:ph type="body" idx="1"/>
          </p:nvPr>
        </p:nvSpPr>
        <p:spPr/>
        <p:txBody>
          <a:bodyPr/>
          <a:lstStyle/>
          <a:p>
            <a:r>
              <a:rPr lang="cs-CZ" dirty="0"/>
              <a:t>„Inventarizujte“ jídlo: zvažte jej, zapište si, kolik a čeho sníte, abyste věděli, co je potřeba změnit (to lze snadněji vyhodnotit, pokud pacient vyplní dietní deník). </a:t>
            </a:r>
          </a:p>
          <a:p>
            <a:r>
              <a:rPr lang="cs-CZ" dirty="0"/>
              <a:t>Naučte se číst etikety výrobků (složení potravin a počet kalorií). </a:t>
            </a:r>
          </a:p>
        </p:txBody>
      </p:sp>
      <p:sp>
        <p:nvSpPr>
          <p:cNvPr id="4" name="Slide Number Placeholder 3">
            <a:extLst>
              <a:ext uri="{FF2B5EF4-FFF2-40B4-BE49-F238E27FC236}">
                <a16:creationId xmlns:a16="http://schemas.microsoft.com/office/drawing/2014/main" id="{4202FE38-EBBA-1BA6-3A79-E4261FC3148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2677926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75A1-F186-F3E5-28F0-D2B31F59B8BE}"/>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819EE62E-9FFF-6FDC-8BD8-7D16B0139C61}"/>
              </a:ext>
            </a:extLst>
          </p:cNvPr>
          <p:cNvSpPr>
            <a:spLocks noGrp="1"/>
          </p:cNvSpPr>
          <p:nvPr>
            <p:ph type="body" idx="1"/>
          </p:nvPr>
        </p:nvSpPr>
        <p:spPr>
          <a:xfrm>
            <a:off x="614975" y="1635646"/>
            <a:ext cx="6757800" cy="2896129"/>
          </a:xfrm>
        </p:spPr>
        <p:txBody>
          <a:bodyPr/>
          <a:lstStyle/>
          <a:p>
            <a:r>
              <a:rPr lang="cs-CZ" sz="2000" dirty="0"/>
              <a:t>Potraviny je vhodné vážit na kuchyňské váze. </a:t>
            </a:r>
          </a:p>
          <a:p>
            <a:r>
              <a:rPr lang="cs-CZ" sz="2000" dirty="0"/>
              <a:t>Pocit sytosti nastupuje až po 30–40 minutách od začátku jídla, proto je vhodné nejprve jíst bílkoviny, jíst pomalu a po snězení obsahu talíře se pomalu napít a počkat. Poslouchejte svoje tělo a přestaňte jíst, jakmile se budete cítit plní. </a:t>
            </a:r>
          </a:p>
          <a:p>
            <a:r>
              <a:rPr lang="cs-CZ" sz="2000" dirty="0"/>
              <a:t>Rozdělte si jídlo na menší kousky, tj. pokrájejte maso a chléb na malé kousky – bude to vypadat, že máte na talíři větší porci a bude vám trvat déle, než se najíte, takže se budete cítit plnější. </a:t>
            </a:r>
            <a:endParaRPr lang="en-GB" sz="2000" dirty="0"/>
          </a:p>
        </p:txBody>
      </p:sp>
      <p:sp>
        <p:nvSpPr>
          <p:cNvPr id="4" name="Slide Number Placeholder 3">
            <a:extLst>
              <a:ext uri="{FF2B5EF4-FFF2-40B4-BE49-F238E27FC236}">
                <a16:creationId xmlns:a16="http://schemas.microsoft.com/office/drawing/2014/main" id="{0B6EC4D3-5D76-506C-520D-1942EEB82FE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1068412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033F7-11DB-9909-6F91-DB3E0D761A26}"/>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41323B85-FAB0-5FD1-18F8-639A0B86F8FB}"/>
              </a:ext>
            </a:extLst>
          </p:cNvPr>
          <p:cNvSpPr>
            <a:spLocks noGrp="1"/>
          </p:cNvSpPr>
          <p:nvPr>
            <p:ph type="body" idx="1"/>
          </p:nvPr>
        </p:nvSpPr>
        <p:spPr>
          <a:xfrm>
            <a:off x="614974" y="1705175"/>
            <a:ext cx="8277505" cy="2826600"/>
          </a:xfrm>
        </p:spPr>
        <p:txBody>
          <a:bodyPr/>
          <a:lstStyle/>
          <a:p>
            <a:r>
              <a:rPr lang="cs-CZ" sz="2000" dirty="0"/>
              <a:t>Pokud mezi plánovanými jídly opravdu potřebujete něco sníst, můžete si dát neškrobovou zeleninu (např. okurek, zelný salát bez oleje atd.) Konzumace této zeleniny není omezená množstvím. Zelenina může být čerstvá nebo vařená v páře. </a:t>
            </a:r>
          </a:p>
          <a:p>
            <a:r>
              <a:rPr lang="cs-CZ" sz="2000" dirty="0"/>
              <a:t>Nedívejte se při jídle na televizi, protože potom je obtížné mít množství snězeného jídla pod kontrolou. </a:t>
            </a:r>
          </a:p>
          <a:p>
            <a:r>
              <a:rPr lang="cs-CZ" sz="2000" dirty="0"/>
              <a:t>Nepoužívejte jídlo k úlevě od stresu nebo špatné nálady, je lepší jít na procházku. </a:t>
            </a:r>
          </a:p>
          <a:p>
            <a:r>
              <a:rPr lang="cs-CZ" sz="2000" dirty="0"/>
              <a:t>Nechoďte nakupovat potraviny hladoví, protože tím se zvyšuje pravděpodobnost, že nakoupíte zbytečné potraviny. </a:t>
            </a:r>
            <a:endParaRPr lang="en-GB" sz="2000" dirty="0"/>
          </a:p>
        </p:txBody>
      </p:sp>
      <p:sp>
        <p:nvSpPr>
          <p:cNvPr id="4" name="Slide Number Placeholder 3">
            <a:extLst>
              <a:ext uri="{FF2B5EF4-FFF2-40B4-BE49-F238E27FC236}">
                <a16:creationId xmlns:a16="http://schemas.microsoft.com/office/drawing/2014/main" id="{05BCED02-1056-8A1C-41BA-01A037510F9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3792184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9967F-4ED4-7D07-FB7E-84EA2702A610}"/>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AA1E102F-B519-56F6-45FE-C0582D6479E0}"/>
              </a:ext>
            </a:extLst>
          </p:cNvPr>
          <p:cNvSpPr>
            <a:spLocks noGrp="1"/>
          </p:cNvSpPr>
          <p:nvPr>
            <p:ph type="body" idx="1"/>
          </p:nvPr>
        </p:nvSpPr>
        <p:spPr/>
        <p:txBody>
          <a:bodyPr/>
          <a:lstStyle/>
          <a:p>
            <a:r>
              <a:rPr lang="cs-CZ" sz="2000" dirty="0"/>
              <a:t>Jezte více potravin s nízkým glykemickým indexem,  protože se pomaleji vstřebávají a obsahují více vlákniny. </a:t>
            </a:r>
          </a:p>
          <a:p>
            <a:r>
              <a:rPr lang="cs-CZ" sz="2000" dirty="0"/>
              <a:t>Snižte množství škrobových potravin (brambory, pečivo, obiloviny, těstoviny). Výjimečně můžete jíst </a:t>
            </a:r>
            <a:r>
              <a:rPr lang="cs-CZ" sz="2000" dirty="0">
                <a:highlight>
                  <a:srgbClr val="FFFF00"/>
                </a:highlight>
              </a:rPr>
              <a:t>strouhané</a:t>
            </a:r>
            <a:r>
              <a:rPr lang="cs-CZ" sz="2000" dirty="0"/>
              <a:t> potraviny (</a:t>
            </a:r>
            <a:r>
              <a:rPr lang="cs-CZ" sz="2000" dirty="0" err="1"/>
              <a:t>cepelíny</a:t>
            </a:r>
            <a:r>
              <a:rPr lang="en-GB" sz="2000" dirty="0"/>
              <a:t>, </a:t>
            </a:r>
            <a:r>
              <a:rPr lang="cs-CZ" sz="2000" dirty="0"/>
              <a:t>chlebové placky atd.</a:t>
            </a:r>
            <a:r>
              <a:rPr lang="en-GB" sz="2000" dirty="0"/>
              <a:t>)</a:t>
            </a:r>
            <a:r>
              <a:rPr lang="cs-CZ" sz="2000" dirty="0"/>
              <a:t>.</a:t>
            </a:r>
          </a:p>
          <a:p>
            <a:r>
              <a:rPr lang="cs-CZ" sz="2000" dirty="0"/>
              <a:t>Jezte pouze libové maso: drůbeží bez kůže, hovězí, telecí, králičí, divoké ptáky a zvěřinu. </a:t>
            </a:r>
          </a:p>
        </p:txBody>
      </p:sp>
      <p:sp>
        <p:nvSpPr>
          <p:cNvPr id="4" name="Slide Number Placeholder 3">
            <a:extLst>
              <a:ext uri="{FF2B5EF4-FFF2-40B4-BE49-F238E27FC236}">
                <a16:creationId xmlns:a16="http://schemas.microsoft.com/office/drawing/2014/main" id="{20B7DDAE-191C-E36A-7AA9-C22B417F96A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3803034076"/>
      </p:ext>
    </p:extLst>
  </p:cSld>
  <p:clrMapOvr>
    <a:masterClrMapping/>
  </p:clrMapOvr>
  <p:extLst>
    <p:ext uri="{6950BFC3-D8DA-4A85-94F7-54DA5524770B}">
      <p188:commentRel xmlns:p188="http://schemas.microsoft.com/office/powerpoint/2018/8/main" xmlns="" r:id="rId2"/>
    </p:ext>
  </p:extLst>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2173</TotalTime>
  <Words>1039</Words>
  <Application>Microsoft Office PowerPoint</Application>
  <PresentationFormat>Předvádění na obrazovce (16:9)</PresentationFormat>
  <Paragraphs>183</Paragraphs>
  <Slides>18</Slides>
  <Notes>3</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18</vt:i4>
      </vt:variant>
    </vt:vector>
  </HeadingPairs>
  <TitlesOfParts>
    <vt:vector size="24" baseType="lpstr">
      <vt:lpstr>Barlow Light</vt:lpstr>
      <vt:lpstr>FS Albert Extra Bold</vt:lpstr>
      <vt:lpstr>Barlow SemiBold</vt:lpstr>
      <vt:lpstr>Arial</vt:lpstr>
      <vt:lpstr>Calibri</vt:lpstr>
      <vt:lpstr>Caius template</vt:lpstr>
      <vt:lpstr> Dietní doporučení pro osoby s nadváhou či obezitou a kontrolovaným diabetem 2. typu  Autorky: Aelita Skarbaliene, Akvile Sendriute</vt:lpstr>
      <vt:lpstr>Číslo projektu: 2021-1-RO01- KA220-HED-38B739A3</vt:lpstr>
      <vt:lpstr>Počítání kalorií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Tabulka glykemického (GI) indexu pro běžné potraviny</vt:lpstr>
      <vt:lpstr>Potraviny s nízkým GI (55 nebo méně)</vt:lpstr>
      <vt:lpstr>Potraviny s nízkým GI (55 nebo méně)</vt:lpstr>
      <vt:lpstr>Potraviny s nízkým GI (55 nebo méně)</vt:lpstr>
      <vt:lpstr>Potraviny se středně vysokým GI (56 až 69)</vt:lpstr>
      <vt:lpstr>Potraviny s vysokým GI (70 až 100)</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Lukáš MERZ</cp:lastModifiedBy>
  <cp:revision>100</cp:revision>
  <dcterms:modified xsi:type="dcterms:W3CDTF">2023-06-07T14:39:03Z</dcterms:modified>
</cp:coreProperties>
</file>