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79" r:id="rId4"/>
    <p:sldId id="280" r:id="rId5"/>
    <p:sldId id="281" r:id="rId6"/>
    <p:sldId id="282" r:id="rId7"/>
    <p:sldId id="283" r:id="rId8"/>
    <p:sldId id="284" r:id="rId9"/>
    <p:sldId id="261" r:id="rId10"/>
    <p:sldId id="285" r:id="rId11"/>
    <p:sldId id="286" r:id="rId12"/>
  </p:sldIdLst>
  <p:sldSz cx="9144000" cy="5143500" type="screen16x9"/>
  <p:notesSz cx="6858000" cy="9144000"/>
  <p:embeddedFontLst>
    <p:embeddedFont>
      <p:font typeface="Barlow Light" panose="00000400000000000000" pitchFamily="2" charset="0"/>
      <p:regular r:id="rId14"/>
      <p:bold r:id="rId15"/>
      <p:italic r:id="rId16"/>
      <p:boldItalic r:id="rId17"/>
    </p:embeddedFont>
    <p:embeddedFont>
      <p:font typeface="Barlow SemiBold" panose="00000700000000000000"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br>
              <a:rPr lang="en" sz="2400" dirty="0">
                <a:solidFill>
                  <a:schemeClr val="bg1"/>
                </a:solidFill>
              </a:rPr>
            </a:br>
            <a:r>
              <a:rPr lang="sr-Latn-RS" sz="2400" dirty="0">
                <a:solidFill>
                  <a:schemeClr val="bg1"/>
                </a:solidFill>
              </a:rPr>
              <a:t>Izgled stopala i izazovi koje on nosi</a:t>
            </a:r>
            <a:br>
              <a:rPr lang="it-IT" sz="1800" dirty="0"/>
            </a:br>
            <a:r>
              <a:rPr lang="it-IT" sz="1800" dirty="0"/>
              <a:t>Autor</a:t>
            </a:r>
            <a:r>
              <a:rPr lang="lt-LT" sz="1800" dirty="0"/>
              <a:t>: Gabriele Guogyte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8625-BC77-BE3B-70F8-E1CD0387064B}"/>
              </a:ext>
            </a:extLst>
          </p:cNvPr>
          <p:cNvSpPr>
            <a:spLocks noGrp="1"/>
          </p:cNvSpPr>
          <p:nvPr>
            <p:ph type="title"/>
          </p:nvPr>
        </p:nvSpPr>
        <p:spPr/>
        <p:txBody>
          <a:bodyPr/>
          <a:lstStyle/>
          <a:p>
            <a:r>
              <a:rPr lang="lt-LT" dirty="0" err="1"/>
              <a:t>Bigfoot</a:t>
            </a:r>
            <a:endParaRPr lang="en-GB" dirty="0"/>
          </a:p>
        </p:txBody>
      </p:sp>
      <p:sp>
        <p:nvSpPr>
          <p:cNvPr id="3" name="Text Placeholder 2">
            <a:extLst>
              <a:ext uri="{FF2B5EF4-FFF2-40B4-BE49-F238E27FC236}">
                <a16:creationId xmlns:a16="http://schemas.microsoft.com/office/drawing/2014/main" id="{09D16483-E477-5D4A-E4A2-E6D1721B00E4}"/>
              </a:ext>
            </a:extLst>
          </p:cNvPr>
          <p:cNvSpPr>
            <a:spLocks noGrp="1"/>
          </p:cNvSpPr>
          <p:nvPr>
            <p:ph type="body" idx="1"/>
          </p:nvPr>
        </p:nvSpPr>
        <p:spPr/>
        <p:txBody>
          <a:bodyPr/>
          <a:lstStyle/>
          <a:p>
            <a:r>
              <a:rPr lang="sr-Latn-RS" sz="1200" dirty="0"/>
              <a:t>Tajanstveno stvorenje koje se prikazuje kao nešto divlje, necivilzovano</a:t>
            </a:r>
            <a:r>
              <a:rPr lang="en-GB" sz="1200" dirty="0"/>
              <a:t>.</a:t>
            </a:r>
          </a:p>
          <a:p>
            <a:r>
              <a:rPr lang="sr-Latn-RS" sz="1200" dirty="0"/>
              <a:t>Zove se </a:t>
            </a:r>
            <a:r>
              <a:rPr lang="en-GB" sz="1200" dirty="0"/>
              <a:t>Bigfoot – </a:t>
            </a:r>
            <a:r>
              <a:rPr lang="sr-Latn-RS" sz="1200" dirty="0"/>
              <a:t>stvorenje sa velikim stopalima</a:t>
            </a:r>
            <a:endParaRPr lang="en-GB" sz="1200" dirty="0"/>
          </a:p>
          <a:p>
            <a:r>
              <a:rPr lang="sr-Latn-RS" sz="1200" dirty="0"/>
              <a:t>Poruka zapisana u podsvesnom je da su velika stopala ružna, necivilizovana i strašna</a:t>
            </a:r>
            <a:endParaRPr lang="lt-LT" sz="1200" dirty="0"/>
          </a:p>
          <a:p>
            <a:endParaRPr lang="lt-LT" sz="1200" dirty="0"/>
          </a:p>
          <a:p>
            <a:endParaRPr lang="lt-LT" sz="1200" dirty="0"/>
          </a:p>
          <a:p>
            <a:endParaRPr lang="lt-LT" sz="1200" dirty="0"/>
          </a:p>
          <a:p>
            <a:pPr marL="88900" indent="0">
              <a:buNone/>
            </a:pPr>
            <a:r>
              <a:rPr lang="sr-Latn-RS" sz="1200" dirty="0"/>
              <a:t>Dizajn slike:</a:t>
            </a:r>
            <a:r>
              <a:rPr lang="en-GB" sz="1200" dirty="0"/>
              <a:t> </a:t>
            </a:r>
            <a:r>
              <a:rPr lang="en-GB" sz="1200" dirty="0" err="1"/>
              <a:t>Freepik</a:t>
            </a:r>
            <a:endParaRPr lang="en-GB" sz="1200" dirty="0"/>
          </a:p>
        </p:txBody>
      </p:sp>
      <p:sp>
        <p:nvSpPr>
          <p:cNvPr id="4" name="Text Placeholder 3">
            <a:extLst>
              <a:ext uri="{FF2B5EF4-FFF2-40B4-BE49-F238E27FC236}">
                <a16:creationId xmlns:a16="http://schemas.microsoft.com/office/drawing/2014/main" id="{949C2624-756B-6011-65C9-6B74818B597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3C2641-6B8B-D6E7-F607-4DEE197449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Designed by Freepik">
            <a:extLst>
              <a:ext uri="{FF2B5EF4-FFF2-40B4-BE49-F238E27FC236}">
                <a16:creationId xmlns:a16="http://schemas.microsoft.com/office/drawing/2014/main" id="{72FD8CB3-B8CF-A528-B0CE-C4D7B4A167E5}"/>
              </a:ext>
            </a:extLst>
          </p:cNvPr>
          <p:cNvPicPr>
            <a:picLocks noChangeAspect="1"/>
          </p:cNvPicPr>
          <p:nvPr/>
        </p:nvPicPr>
        <p:blipFill>
          <a:blip r:embed="rId2"/>
          <a:stretch>
            <a:fillRect/>
          </a:stretch>
        </p:blipFill>
        <p:spPr>
          <a:xfrm>
            <a:off x="4187378" y="1705009"/>
            <a:ext cx="2715766" cy="2715766"/>
          </a:xfrm>
          <a:prstGeom prst="rect">
            <a:avLst/>
          </a:prstGeom>
        </p:spPr>
      </p:pic>
    </p:spTree>
    <p:extLst>
      <p:ext uri="{BB962C8B-B14F-4D97-AF65-F5344CB8AC3E}">
        <p14:creationId xmlns:p14="http://schemas.microsoft.com/office/powerpoint/2010/main" val="25416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116-3EE4-A158-4D90-09C132926025}"/>
              </a:ext>
            </a:extLst>
          </p:cNvPr>
          <p:cNvSpPr>
            <a:spLocks noGrp="1"/>
          </p:cNvSpPr>
          <p:nvPr>
            <p:ph type="title"/>
          </p:nvPr>
        </p:nvSpPr>
        <p:spPr/>
        <p:txBody>
          <a:bodyPr/>
          <a:lstStyle/>
          <a:p>
            <a:r>
              <a:rPr lang="sr-Latn-RS" dirty="0"/>
              <a:t>Uticaj industrije lepote</a:t>
            </a:r>
            <a:endParaRPr lang="en-GB" dirty="0"/>
          </a:p>
        </p:txBody>
      </p:sp>
      <p:sp>
        <p:nvSpPr>
          <p:cNvPr id="3" name="Text Placeholder 2">
            <a:extLst>
              <a:ext uri="{FF2B5EF4-FFF2-40B4-BE49-F238E27FC236}">
                <a16:creationId xmlns:a16="http://schemas.microsoft.com/office/drawing/2014/main" id="{1199177B-2107-42F6-EB88-EF0DBDAF430E}"/>
              </a:ext>
            </a:extLst>
          </p:cNvPr>
          <p:cNvSpPr>
            <a:spLocks noGrp="1"/>
          </p:cNvSpPr>
          <p:nvPr>
            <p:ph type="body" idx="1"/>
          </p:nvPr>
        </p:nvSpPr>
        <p:spPr/>
        <p:txBody>
          <a:bodyPr/>
          <a:lstStyle/>
          <a:p>
            <a:r>
              <a:rPr lang="sr-Latn-RS" sz="1600" dirty="0"/>
              <a:t>Industrija lepote je jedan od oblika upravljanja koji uobličava našu percepciju sveta, navika, ishrane, svakodnevnih aktivnosti, standarda telesnih proporcija i percepciju lepote</a:t>
            </a:r>
            <a:r>
              <a:rPr lang="en-GB" sz="1600" dirty="0"/>
              <a:t>. </a:t>
            </a:r>
            <a:endParaRPr lang="lt-LT" sz="1600" dirty="0"/>
          </a:p>
          <a:p>
            <a:r>
              <a:rPr lang="sr-Latn-RS" sz="1600" dirty="0"/>
              <a:t>Ove informacije do nas dolaze brzo, lako, direktno i indirektno. Izvori informacija su </a:t>
            </a:r>
            <a:r>
              <a:rPr lang="en-GB" sz="1600" dirty="0"/>
              <a:t>TV, </a:t>
            </a:r>
            <a:r>
              <a:rPr lang="sr-Latn-RS" sz="1600" dirty="0"/>
              <a:t>i</a:t>
            </a:r>
            <a:r>
              <a:rPr lang="en-GB" sz="1600" dirty="0" err="1"/>
              <a:t>nternet</a:t>
            </a:r>
            <a:r>
              <a:rPr lang="en-GB" sz="1600" dirty="0"/>
              <a:t>, </a:t>
            </a:r>
            <a:r>
              <a:rPr lang="sr-Latn-RS" sz="1600" dirty="0"/>
              <a:t>časopisi, bilbordi, leci i posmatranje ponašanja drugih</a:t>
            </a:r>
            <a:r>
              <a:rPr lang="en-GB" sz="1600" dirty="0"/>
              <a:t>. </a:t>
            </a:r>
            <a:endParaRPr lang="lt-LT" sz="1600" dirty="0"/>
          </a:p>
          <a:p>
            <a:r>
              <a:rPr lang="sr-Latn-RS" sz="1600" dirty="0"/>
              <a:t>Kako je lotosovo stopalo opstalo do današnjeg vremena i šta ono dans simolizuje</a:t>
            </a:r>
            <a:r>
              <a:rPr lang="lt-LT" sz="1600" dirty="0"/>
              <a:t>? </a:t>
            </a:r>
          </a:p>
          <a:p>
            <a:r>
              <a:rPr lang="sr-Latn-RS" sz="1600" dirty="0"/>
              <a:t>Da li savremena, samouverena žena nastoji da smanji svoja stopala</a:t>
            </a:r>
            <a:r>
              <a:rPr lang="en-GB" sz="1600" dirty="0"/>
              <a:t>? </a:t>
            </a:r>
            <a:r>
              <a:rPr lang="lt-LT" sz="1600" dirty="0"/>
              <a:t> </a:t>
            </a:r>
          </a:p>
          <a:p>
            <a:r>
              <a:rPr lang="sr-Latn-RS" sz="1600" dirty="0"/>
              <a:t>Da li je ovaj običaj već prodro i u svet muškaraca</a:t>
            </a:r>
            <a:r>
              <a:rPr lang="en-GB" sz="1600" dirty="0"/>
              <a:t>?</a:t>
            </a:r>
          </a:p>
        </p:txBody>
      </p:sp>
      <p:sp>
        <p:nvSpPr>
          <p:cNvPr id="4" name="Slide Number Placeholder 3">
            <a:extLst>
              <a:ext uri="{FF2B5EF4-FFF2-40B4-BE49-F238E27FC236}">
                <a16:creationId xmlns:a16="http://schemas.microsoft.com/office/drawing/2014/main" id="{7D10541B-134F-60F7-B28B-41BC344C9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46511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sr-Latn-RS" sz="2000" dirty="0">
                <a:solidFill>
                  <a:schemeClr val="bg1"/>
                </a:solidFill>
                <a:latin typeface="Barlow SemiBold" panose="020B0604020202020204" charset="0"/>
                <a:cs typeface="Calibri" panose="020F0502020204030204" pitchFamily="34" charset="0"/>
              </a:rPr>
              <a:t>Broj projekta</a:t>
            </a:r>
            <a:r>
              <a:rPr lang="en-US" sz="2000" dirty="0">
                <a:solidFill>
                  <a:schemeClr val="bg1"/>
                </a:solidFill>
                <a:latin typeface="Barlow SemiBold" panose="020B0604020202020204" charset="0"/>
                <a:cs typeface="Calibri" panose="020F0502020204030204" pitchFamily="34" charset="0"/>
              </a:rPr>
              <a:t>: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sr-Latn-RS" sz="1400" dirty="0">
                <a:solidFill>
                  <a:schemeClr val="tx1"/>
                </a:solidFill>
                <a:latin typeface="Barlow SemiBold" panose="020B0604020202020204" charset="0"/>
                <a:cs typeface="Calibri" panose="020F0502020204030204" pitchFamily="34" charset="0"/>
              </a:rPr>
              <a:t>Podrška Evropske komisije u izradi ove prezentacije ne predstavlja odobrenje njenog sadržaja koji odražava isključivo stavove autora, i Komisija se ne može smatrati odgovornom za upotrebu informacija sadržanih u prezentaciji u bilo koje svrhe.</a:t>
            </a: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E31A-F7CA-2065-499B-EF5BED3C2042}"/>
              </a:ext>
            </a:extLst>
          </p:cNvPr>
          <p:cNvSpPr>
            <a:spLocks noGrp="1"/>
          </p:cNvSpPr>
          <p:nvPr>
            <p:ph type="title"/>
          </p:nvPr>
        </p:nvSpPr>
        <p:spPr/>
        <p:txBody>
          <a:bodyPr/>
          <a:lstStyle/>
          <a:p>
            <a:r>
              <a:rPr lang="sr-Latn-RS" dirty="0"/>
              <a:t>Lotosovo stopalo</a:t>
            </a:r>
            <a:endParaRPr lang="en-GB" dirty="0"/>
          </a:p>
        </p:txBody>
      </p:sp>
      <p:sp>
        <p:nvSpPr>
          <p:cNvPr id="3" name="Text Placeholder 2">
            <a:extLst>
              <a:ext uri="{FF2B5EF4-FFF2-40B4-BE49-F238E27FC236}">
                <a16:creationId xmlns:a16="http://schemas.microsoft.com/office/drawing/2014/main" id="{9B9F229D-A580-3EA0-CA75-AE4E583689B6}"/>
              </a:ext>
            </a:extLst>
          </p:cNvPr>
          <p:cNvSpPr>
            <a:spLocks noGrp="1"/>
          </p:cNvSpPr>
          <p:nvPr>
            <p:ph type="body" idx="1"/>
          </p:nvPr>
        </p:nvSpPr>
        <p:spPr>
          <a:xfrm>
            <a:off x="604000" y="1705175"/>
            <a:ext cx="3391936" cy="2715600"/>
          </a:xfrm>
        </p:spPr>
        <p:txBody>
          <a:bodyPr/>
          <a:lstStyle/>
          <a:p>
            <a:r>
              <a:rPr lang="sr-Latn-RS" sz="1000" dirty="0"/>
              <a:t>Počećemo putovanje primerom iz istorije</a:t>
            </a:r>
            <a:endParaRPr lang="en-GB" sz="1000" dirty="0"/>
          </a:p>
          <a:p>
            <a:r>
              <a:rPr lang="sr-Latn-RS" sz="1000" dirty="0"/>
              <a:t>U staroj Kini, lotosovo stopalo je predstavljalo ideal lepote</a:t>
            </a:r>
            <a:r>
              <a:rPr lang="en-GB" sz="1000" dirty="0"/>
              <a:t>.</a:t>
            </a:r>
          </a:p>
          <a:p>
            <a:r>
              <a:rPr lang="sr-Latn-RS" sz="1000" dirty="0"/>
              <a:t>Počev pod urasta od </a:t>
            </a:r>
            <a:r>
              <a:rPr lang="en-GB" sz="1000" dirty="0"/>
              <a:t>4-5,</a:t>
            </a:r>
            <a:r>
              <a:rPr lang="sr-Latn-RS" sz="1000" dirty="0"/>
              <a:t> godina, devojčicama su stopala povezivana tako da ispunjavaju standard lepote kada devojčica odraste</a:t>
            </a:r>
            <a:r>
              <a:rPr lang="en-GB" sz="1000" dirty="0"/>
              <a:t>.</a:t>
            </a:r>
          </a:p>
          <a:p>
            <a:r>
              <a:rPr lang="sr-Latn-RS" sz="1000" dirty="0"/>
              <a:t>Teško možemo da zamislimo bol koji su ove devojčice morale da podnesu pre nego što ih prodaju. Na žalost, nisu sve imale tu „sreću“, pošto su mnoge umrle od infekcija što je veoma bolna smrt, dok druge nisu mogle samostalno da hodaju</a:t>
            </a:r>
            <a:r>
              <a:rPr lang="en-GB" sz="1000" dirty="0"/>
              <a:t>.</a:t>
            </a:r>
          </a:p>
          <a:p>
            <a:r>
              <a:rPr lang="sr-Latn-RS" sz="1000" dirty="0"/>
              <a:t>Naravno, ovakve slike i priče nas užasavaju i </a:t>
            </a:r>
            <a:r>
              <a:rPr lang="sr-Latn-RS" sz="1000"/>
              <a:t>nismo u </a:t>
            </a:r>
            <a:r>
              <a:rPr lang="sr-Latn-RS" sz="1000" dirty="0"/>
              <a:t>stanju da shvatimo ovakav običaj</a:t>
            </a:r>
            <a:r>
              <a:rPr lang="en-GB" sz="1000" dirty="0"/>
              <a:t>.</a:t>
            </a:r>
          </a:p>
        </p:txBody>
      </p:sp>
      <p:sp>
        <p:nvSpPr>
          <p:cNvPr id="4" name="Text Placeholder 3">
            <a:extLst>
              <a:ext uri="{FF2B5EF4-FFF2-40B4-BE49-F238E27FC236}">
                <a16:creationId xmlns:a16="http://schemas.microsoft.com/office/drawing/2014/main" id="{420D784B-FDEC-6B86-AC87-38F409074F8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3AB2906-D65B-095B-391F-9D149F41B3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Google Shape;91;p2">
            <a:extLst>
              <a:ext uri="{FF2B5EF4-FFF2-40B4-BE49-F238E27FC236}">
                <a16:creationId xmlns:a16="http://schemas.microsoft.com/office/drawing/2014/main" id="{BBEC0B5A-69DC-3FEA-4701-38F2CB3C4960}"/>
              </a:ext>
            </a:extLst>
          </p:cNvPr>
          <p:cNvPicPr preferRelativeResize="0">
            <a:picLocks noGrp="1"/>
          </p:cNvPicPr>
          <p:nvPr>
            <p:ph type="pic" idx="2"/>
          </p:nvPr>
        </p:nvPicPr>
        <p:blipFill rotWithShape="1">
          <a:blip r:embed="rId2">
            <a:alphaModFix/>
          </a:blip>
          <a:srcRect l="16756" r="16755"/>
          <a:stretch/>
        </p:blipFill>
        <p:spPr>
          <a:xfrm>
            <a:off x="4181598" y="1850373"/>
            <a:ext cx="4047084" cy="2425204"/>
          </a:xfrm>
          <a:prstGeom prst="rect">
            <a:avLst/>
          </a:prstGeom>
          <a:noFill/>
          <a:ln>
            <a:noFill/>
          </a:ln>
        </p:spPr>
      </p:pic>
    </p:spTree>
    <p:extLst>
      <p:ext uri="{BB962C8B-B14F-4D97-AF65-F5344CB8AC3E}">
        <p14:creationId xmlns:p14="http://schemas.microsoft.com/office/powerpoint/2010/main" val="8203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DE7B-55FE-0C68-1D42-BCB5131FEFA7}"/>
              </a:ext>
            </a:extLst>
          </p:cNvPr>
          <p:cNvSpPr>
            <a:spLocks noGrp="1"/>
          </p:cNvSpPr>
          <p:nvPr>
            <p:ph type="title"/>
          </p:nvPr>
        </p:nvSpPr>
        <p:spPr/>
        <p:txBody>
          <a:bodyPr/>
          <a:lstStyle/>
          <a:p>
            <a:r>
              <a:rPr lang="sr-Latn-RS" dirty="0"/>
              <a:t>Pepeljuga</a:t>
            </a:r>
            <a:endParaRPr lang="en-GB" dirty="0"/>
          </a:p>
        </p:txBody>
      </p:sp>
      <p:sp>
        <p:nvSpPr>
          <p:cNvPr id="3" name="Text Placeholder 2">
            <a:extLst>
              <a:ext uri="{FF2B5EF4-FFF2-40B4-BE49-F238E27FC236}">
                <a16:creationId xmlns:a16="http://schemas.microsoft.com/office/drawing/2014/main" id="{66F24D40-A749-D30C-35B1-7ADECBBEE2AC}"/>
              </a:ext>
            </a:extLst>
          </p:cNvPr>
          <p:cNvSpPr>
            <a:spLocks noGrp="1"/>
          </p:cNvSpPr>
          <p:nvPr>
            <p:ph type="body" idx="1"/>
          </p:nvPr>
        </p:nvSpPr>
        <p:spPr>
          <a:xfrm>
            <a:off x="604000" y="1728358"/>
            <a:ext cx="3391936" cy="2715600"/>
          </a:xfrm>
        </p:spPr>
        <p:txBody>
          <a:bodyPr/>
          <a:lstStyle/>
          <a:p>
            <a:r>
              <a:rPr lang="sr-Latn-RS" sz="1000" dirty="0"/>
              <a:t>Vratimo se sada u detinjstvo</a:t>
            </a:r>
            <a:r>
              <a:rPr lang="en-GB" sz="1000" dirty="0"/>
              <a:t>.</a:t>
            </a:r>
          </a:p>
          <a:p>
            <a:r>
              <a:rPr lang="sr-Latn-RS" sz="1000" dirty="0"/>
              <a:t>Priča o Pepeljugi koju deca znaju i vole nam govori da se snovi ostvaruju. To je priča kako Pepeljuga ostavlja svoju cipelicu zaljubljenom princu. I kako princ traži ženu čije stopalo odgovara cipeli kako bi se njom oženio. Na žalost, sve žene u kraljevstvu imaju veća stopala. Princ stigne do Pepeljugine kuće. Jedna od Pepeljuginih sestara sebi odseče palac a druga petu kako bi se uklopile u cipelicu. Ali to ne pomaže. Na kraju Pepeljuga obuje cipelu, čija veličina joj odgvara, i udaje se za princa</a:t>
            </a:r>
            <a:r>
              <a:rPr lang="en-GB" sz="1000" dirty="0"/>
              <a:t>.</a:t>
            </a:r>
          </a:p>
          <a:p>
            <a:r>
              <a:rPr lang="sr-Latn-RS" sz="1000" dirty="0"/>
              <a:t>Na slici možemo da vidimo da prikaz stopala anatomski ne odgovara proporcijama tela. U stvarnosti, Pepeljuga bi teško mogla da graciozno hoda takvim stopalima</a:t>
            </a:r>
            <a:r>
              <a:rPr lang="en-GB" sz="1000" dirty="0"/>
              <a:t>.</a:t>
            </a:r>
          </a:p>
        </p:txBody>
      </p:sp>
      <p:sp>
        <p:nvSpPr>
          <p:cNvPr id="4" name="Text Placeholder 3">
            <a:extLst>
              <a:ext uri="{FF2B5EF4-FFF2-40B4-BE49-F238E27FC236}">
                <a16:creationId xmlns:a16="http://schemas.microsoft.com/office/drawing/2014/main" id="{08AC8593-3AC7-1DAD-CCC5-64646FD19DB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A3FE0888-31A4-21AD-3EDE-A149DEF5AC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Google Shape;100;g19921ea7d82_0_0">
            <a:extLst>
              <a:ext uri="{FF2B5EF4-FFF2-40B4-BE49-F238E27FC236}">
                <a16:creationId xmlns:a16="http://schemas.microsoft.com/office/drawing/2014/main" id="{C4FCAC74-98BD-2B18-BB3A-3761F3CFF23A}"/>
              </a:ext>
            </a:extLst>
          </p:cNvPr>
          <p:cNvPicPr preferRelativeResize="0"/>
          <p:nvPr/>
        </p:nvPicPr>
        <p:blipFill>
          <a:blip r:embed="rId2">
            <a:alphaModFix/>
          </a:blip>
          <a:stretch>
            <a:fillRect/>
          </a:stretch>
        </p:blipFill>
        <p:spPr>
          <a:xfrm>
            <a:off x="4187378" y="1851670"/>
            <a:ext cx="3687056" cy="2177678"/>
          </a:xfrm>
          <a:prstGeom prst="rect">
            <a:avLst/>
          </a:prstGeom>
          <a:noFill/>
          <a:ln>
            <a:noFill/>
          </a:ln>
        </p:spPr>
      </p:pic>
    </p:spTree>
    <p:extLst>
      <p:ext uri="{BB962C8B-B14F-4D97-AF65-F5344CB8AC3E}">
        <p14:creationId xmlns:p14="http://schemas.microsoft.com/office/powerpoint/2010/main" val="16564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3E82-8953-E974-34FB-779049C54DB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9593774-297F-CC29-1854-545A5436C97B}"/>
              </a:ext>
            </a:extLst>
          </p:cNvPr>
          <p:cNvSpPr>
            <a:spLocks noGrp="1"/>
          </p:cNvSpPr>
          <p:nvPr>
            <p:ph type="body" idx="1"/>
          </p:nvPr>
        </p:nvSpPr>
        <p:spPr/>
        <p:txBody>
          <a:bodyPr/>
          <a:lstStyle/>
          <a:p>
            <a:r>
              <a:rPr lang="sr-Latn-RS" sz="1800" dirty="0"/>
              <a:t>Koliko devojčica u svetu sanja da su Pepeljuga koja se u detinjstvu pretvara u princezu</a:t>
            </a:r>
            <a:r>
              <a:rPr lang="en-GB" sz="1800" dirty="0"/>
              <a:t>?</a:t>
            </a:r>
          </a:p>
          <a:p>
            <a:r>
              <a:rPr lang="sr-Latn-RS" sz="1800" dirty="0"/>
              <a:t>Ova želja koja se stvara u našem podsvesnom je slična viziji srećne budućnosti</a:t>
            </a:r>
            <a:r>
              <a:rPr lang="en-GB" sz="1800" dirty="0"/>
              <a:t>.</a:t>
            </a:r>
          </a:p>
        </p:txBody>
      </p:sp>
      <p:sp>
        <p:nvSpPr>
          <p:cNvPr id="4" name="Text Placeholder 3">
            <a:extLst>
              <a:ext uri="{FF2B5EF4-FFF2-40B4-BE49-F238E27FC236}">
                <a16:creationId xmlns:a16="http://schemas.microsoft.com/office/drawing/2014/main" id="{4FA51D55-0E0E-BE97-0B62-06F2CFF18B2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E5A2A9-497D-D133-5F75-497806435A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Google Shape;108;g19921ea7d82_0_7">
            <a:extLst>
              <a:ext uri="{FF2B5EF4-FFF2-40B4-BE49-F238E27FC236}">
                <a16:creationId xmlns:a16="http://schemas.microsoft.com/office/drawing/2014/main" id="{D6070B2C-2CE2-FA3B-DD41-001C7197ADF2}"/>
              </a:ext>
            </a:extLst>
          </p:cNvPr>
          <p:cNvPicPr preferRelativeResize="0"/>
          <p:nvPr/>
        </p:nvPicPr>
        <p:blipFill>
          <a:blip r:embed="rId2">
            <a:alphaModFix/>
          </a:blip>
          <a:stretch>
            <a:fillRect/>
          </a:stretch>
        </p:blipFill>
        <p:spPr>
          <a:xfrm>
            <a:off x="4181598" y="1848915"/>
            <a:ext cx="3543040" cy="2428120"/>
          </a:xfrm>
          <a:prstGeom prst="rect">
            <a:avLst/>
          </a:prstGeom>
          <a:noFill/>
          <a:ln>
            <a:noFill/>
          </a:ln>
        </p:spPr>
      </p:pic>
    </p:spTree>
    <p:extLst>
      <p:ext uri="{BB962C8B-B14F-4D97-AF65-F5344CB8AC3E}">
        <p14:creationId xmlns:p14="http://schemas.microsoft.com/office/powerpoint/2010/main" val="10601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419C-D511-753D-30D5-595176241006}"/>
              </a:ext>
            </a:extLst>
          </p:cNvPr>
          <p:cNvSpPr>
            <a:spLocks noGrp="1"/>
          </p:cNvSpPr>
          <p:nvPr>
            <p:ph type="title"/>
          </p:nvPr>
        </p:nvSpPr>
        <p:spPr/>
        <p:txBody>
          <a:bodyPr/>
          <a:lstStyle/>
          <a:p>
            <a:r>
              <a:rPr lang="sr-Latn-RS" dirty="0"/>
              <a:t>Barbika</a:t>
            </a:r>
            <a:endParaRPr lang="en-GB" dirty="0"/>
          </a:p>
        </p:txBody>
      </p:sp>
      <p:sp>
        <p:nvSpPr>
          <p:cNvPr id="3" name="Text Placeholder 2">
            <a:extLst>
              <a:ext uri="{FF2B5EF4-FFF2-40B4-BE49-F238E27FC236}">
                <a16:creationId xmlns:a16="http://schemas.microsoft.com/office/drawing/2014/main" id="{554602FF-860C-DB5C-DB39-34E631D047DF}"/>
              </a:ext>
            </a:extLst>
          </p:cNvPr>
          <p:cNvSpPr>
            <a:spLocks noGrp="1"/>
          </p:cNvSpPr>
          <p:nvPr>
            <p:ph type="body" idx="1"/>
          </p:nvPr>
        </p:nvSpPr>
        <p:spPr/>
        <p:txBody>
          <a:bodyPr/>
          <a:lstStyle/>
          <a:p>
            <a:r>
              <a:rPr lang="sr-Latn-RS" sz="1600" dirty="0"/>
              <a:t>Barbika predstavlja standard lepote se kojim su odrasle bezbrojne devojčice</a:t>
            </a:r>
            <a:r>
              <a:rPr lang="en-GB" sz="1600" dirty="0"/>
              <a:t>.</a:t>
            </a:r>
          </a:p>
          <a:p>
            <a:r>
              <a:rPr lang="sr-Latn-RS" sz="1600" dirty="0"/>
              <a:t>Napominjemo da je prikazano stopalo anatomski previše malo. Žena sa takvim stopalima teško da bi mogla da hoda graciozno i sa lakoćom</a:t>
            </a:r>
            <a:r>
              <a:rPr lang="en-GB" sz="1600" dirty="0"/>
              <a:t>.</a:t>
            </a:r>
          </a:p>
        </p:txBody>
      </p:sp>
      <p:sp>
        <p:nvSpPr>
          <p:cNvPr id="4" name="Text Placeholder 3">
            <a:extLst>
              <a:ext uri="{FF2B5EF4-FFF2-40B4-BE49-F238E27FC236}">
                <a16:creationId xmlns:a16="http://schemas.microsoft.com/office/drawing/2014/main" id="{A4BDC058-390C-E372-40CD-59B2C7C739C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5D705E3-0FCD-C411-27E8-2DDC5F6AE1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6" name="Google Shape;116;g535f286025873f81_0">
            <a:extLst>
              <a:ext uri="{FF2B5EF4-FFF2-40B4-BE49-F238E27FC236}">
                <a16:creationId xmlns:a16="http://schemas.microsoft.com/office/drawing/2014/main" id="{4B54A87F-4C0F-2945-9B68-A88F12612FB0}"/>
              </a:ext>
            </a:extLst>
          </p:cNvPr>
          <p:cNvPicPr preferRelativeResize="0"/>
          <p:nvPr/>
        </p:nvPicPr>
        <p:blipFill>
          <a:blip r:embed="rId2">
            <a:alphaModFix/>
          </a:blip>
          <a:stretch>
            <a:fillRect/>
          </a:stretch>
        </p:blipFill>
        <p:spPr>
          <a:xfrm>
            <a:off x="4165776" y="1491630"/>
            <a:ext cx="3858306" cy="3077974"/>
          </a:xfrm>
          <a:prstGeom prst="rect">
            <a:avLst/>
          </a:prstGeom>
          <a:noFill/>
          <a:ln>
            <a:noFill/>
          </a:ln>
        </p:spPr>
      </p:pic>
    </p:spTree>
    <p:extLst>
      <p:ext uri="{BB962C8B-B14F-4D97-AF65-F5344CB8AC3E}">
        <p14:creationId xmlns:p14="http://schemas.microsoft.com/office/powerpoint/2010/main" val="19619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A250-D85C-6272-EC61-38BE4C92B08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F987781-A544-46E1-5D77-B872A0FAD7E3}"/>
              </a:ext>
            </a:extLst>
          </p:cNvPr>
          <p:cNvSpPr>
            <a:spLocks noGrp="1"/>
          </p:cNvSpPr>
          <p:nvPr>
            <p:ph type="body" idx="1"/>
          </p:nvPr>
        </p:nvSpPr>
        <p:spPr/>
        <p:txBody>
          <a:bodyPr/>
          <a:lstStyle/>
          <a:p>
            <a:pPr marL="88900" indent="0">
              <a:buNone/>
            </a:pPr>
            <a:r>
              <a:rPr lang="sr-Latn-RS" dirty="0"/>
              <a:t>Tužno, ali ova slika je realnija od odnosa stopala i tela</a:t>
            </a:r>
            <a:endParaRPr lang="en-GB" dirty="0"/>
          </a:p>
        </p:txBody>
      </p:sp>
      <p:sp>
        <p:nvSpPr>
          <p:cNvPr id="4" name="Text Placeholder 3">
            <a:extLst>
              <a:ext uri="{FF2B5EF4-FFF2-40B4-BE49-F238E27FC236}">
                <a16:creationId xmlns:a16="http://schemas.microsoft.com/office/drawing/2014/main" id="{1DFF2DC1-B3D0-E0B4-FF27-293EDAD5C1F0}"/>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77F2632-588B-F743-D230-5340B3BFCA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Google Shape;124;g535f286025873f81_7">
            <a:extLst>
              <a:ext uri="{FF2B5EF4-FFF2-40B4-BE49-F238E27FC236}">
                <a16:creationId xmlns:a16="http://schemas.microsoft.com/office/drawing/2014/main" id="{ABD81349-3B75-6046-5CA5-29529D057840}"/>
              </a:ext>
            </a:extLst>
          </p:cNvPr>
          <p:cNvPicPr preferRelativeResize="0"/>
          <p:nvPr/>
        </p:nvPicPr>
        <p:blipFill>
          <a:blip r:embed="rId2">
            <a:alphaModFix/>
          </a:blip>
          <a:stretch>
            <a:fillRect/>
          </a:stretch>
        </p:blipFill>
        <p:spPr>
          <a:xfrm>
            <a:off x="4187378" y="1705175"/>
            <a:ext cx="3326812" cy="2869668"/>
          </a:xfrm>
          <a:prstGeom prst="rect">
            <a:avLst/>
          </a:prstGeom>
          <a:noFill/>
          <a:ln>
            <a:noFill/>
          </a:ln>
        </p:spPr>
      </p:pic>
    </p:spTree>
    <p:extLst>
      <p:ext uri="{BB962C8B-B14F-4D97-AF65-F5344CB8AC3E}">
        <p14:creationId xmlns:p14="http://schemas.microsoft.com/office/powerpoint/2010/main" val="278537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CE79-C600-1E6A-2B60-5A0DFDE37C9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ED5E01B-019B-DDEA-0D0A-4526220AD4F0}"/>
              </a:ext>
            </a:extLst>
          </p:cNvPr>
          <p:cNvSpPr>
            <a:spLocks noGrp="1"/>
          </p:cNvSpPr>
          <p:nvPr>
            <p:ph type="body" idx="1"/>
          </p:nvPr>
        </p:nvSpPr>
        <p:spPr/>
        <p:txBody>
          <a:bodyPr/>
          <a:lstStyle/>
          <a:p>
            <a:pPr marL="88900" indent="0">
              <a:buNone/>
            </a:pPr>
            <a:r>
              <a:rPr lang="sr-Latn-RS" sz="1800" dirty="0"/>
              <a:t>Šta je muškarac iz snova za obožavaoce Barbike</a:t>
            </a:r>
            <a:r>
              <a:rPr lang="en-GB" sz="1800" dirty="0"/>
              <a:t>?</a:t>
            </a:r>
            <a:endParaRPr lang="lt-LT" sz="1800" dirty="0"/>
          </a:p>
          <a:p>
            <a:pPr marL="88900" indent="0">
              <a:buNone/>
            </a:pPr>
            <a:r>
              <a:rPr lang="sr-Latn-RS" sz="1800" dirty="0"/>
              <a:t>Proporcije su iste kao i u slučaju Barbike, tj. stopala anatomski ne odgovaraju građi tela</a:t>
            </a:r>
            <a:r>
              <a:rPr lang="en-GB" sz="1800" dirty="0"/>
              <a:t>.</a:t>
            </a:r>
          </a:p>
        </p:txBody>
      </p:sp>
      <p:sp>
        <p:nvSpPr>
          <p:cNvPr id="4" name="Text Placeholder 3">
            <a:extLst>
              <a:ext uri="{FF2B5EF4-FFF2-40B4-BE49-F238E27FC236}">
                <a16:creationId xmlns:a16="http://schemas.microsoft.com/office/drawing/2014/main" id="{CF437131-B608-A227-E865-3B53633F5BF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E7112FC-F9E8-8E1F-7E7F-806A0C9C40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Google Shape;132;g403e609762d294f6_0">
            <a:extLst>
              <a:ext uri="{FF2B5EF4-FFF2-40B4-BE49-F238E27FC236}">
                <a16:creationId xmlns:a16="http://schemas.microsoft.com/office/drawing/2014/main" id="{3B92A82E-A34F-364B-63AF-F4C41667BB67}"/>
              </a:ext>
            </a:extLst>
          </p:cNvPr>
          <p:cNvPicPr preferRelativeResize="0"/>
          <p:nvPr/>
        </p:nvPicPr>
        <p:blipFill>
          <a:blip r:embed="rId2">
            <a:alphaModFix/>
          </a:blip>
          <a:stretch>
            <a:fillRect/>
          </a:stretch>
        </p:blipFill>
        <p:spPr>
          <a:xfrm>
            <a:off x="4298906" y="1634411"/>
            <a:ext cx="3073869" cy="2857127"/>
          </a:xfrm>
          <a:prstGeom prst="rect">
            <a:avLst/>
          </a:prstGeom>
          <a:noFill/>
          <a:ln>
            <a:noFill/>
          </a:ln>
        </p:spPr>
      </p:pic>
    </p:spTree>
    <p:extLst>
      <p:ext uri="{BB962C8B-B14F-4D97-AF65-F5344CB8AC3E}">
        <p14:creationId xmlns:p14="http://schemas.microsoft.com/office/powerpoint/2010/main" val="149125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sr-Latn-RS" sz="2000" dirty="0"/>
              <a:t>Primeri Pepeljuge, Barbike i sličnih likova su vrlo duboko usađeni u dečje nesvesno, i kasnije ostaju u nesvesnom odrasle osobe</a:t>
            </a:r>
            <a:r>
              <a:rPr lang="en-GB" sz="2000" dirty="0"/>
              <a:t>. </a:t>
            </a:r>
            <a:endParaRPr lang="lt-LT" sz="2000" dirty="0"/>
          </a:p>
          <a:p>
            <a:pPr marL="76200" lvl="0" indent="0" algn="l" rtl="0">
              <a:spcBef>
                <a:spcPts val="1000"/>
              </a:spcBef>
              <a:spcAft>
                <a:spcPts val="0"/>
              </a:spcAft>
              <a:buSzPts val="2400"/>
              <a:buNone/>
            </a:pPr>
            <a:r>
              <a:rPr lang="sr-Latn-RS" sz="2000" dirty="0"/>
              <a:t>Koliko je teško da se izbriše ovaj model savršene lepote</a:t>
            </a:r>
            <a:r>
              <a:rPr lang="lt-LT" sz="2000" dirty="0"/>
              <a:t>?</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578</Words>
  <Application>Microsoft Office PowerPoint</Application>
  <PresentationFormat>On-screen Show (16:9)</PresentationFormat>
  <Paragraphs>48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Barlow Light</vt:lpstr>
      <vt:lpstr>Calibri</vt:lpstr>
      <vt:lpstr>Barlow SemiBold</vt:lpstr>
      <vt:lpstr>Caius template</vt:lpstr>
      <vt:lpstr> Izgled stopala i izazovi koje on nosi Autor: Gabriele Guogyte</vt:lpstr>
      <vt:lpstr>Broj projekta: 2021-1-RO01- KA220-HED-38B739A3</vt:lpstr>
      <vt:lpstr>Lotosovo stopalo</vt:lpstr>
      <vt:lpstr>Pepeljuga</vt:lpstr>
      <vt:lpstr>PowerPoint Presentation</vt:lpstr>
      <vt:lpstr>Barbika</vt:lpstr>
      <vt:lpstr>PowerPoint Presentation</vt:lpstr>
      <vt:lpstr>PowerPoint Presentation</vt:lpstr>
      <vt:lpstr>PowerPoint Presentation</vt:lpstr>
      <vt:lpstr>Bigfoot</vt:lpstr>
      <vt:lpstr>Uticaj industrije lepote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Danka Sinadinović</cp:lastModifiedBy>
  <cp:revision>97</cp:revision>
  <dcterms:modified xsi:type="dcterms:W3CDTF">2023-06-25T20:18:58Z</dcterms:modified>
</cp:coreProperties>
</file>