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3"/>
  </p:notesMasterIdLst>
  <p:sldIdLst>
    <p:sldId id="256" r:id="rId2"/>
    <p:sldId id="257" r:id="rId3"/>
    <p:sldId id="279" r:id="rId4"/>
    <p:sldId id="280" r:id="rId5"/>
    <p:sldId id="281" r:id="rId6"/>
    <p:sldId id="282" r:id="rId7"/>
    <p:sldId id="283" r:id="rId8"/>
    <p:sldId id="284" r:id="rId9"/>
    <p:sldId id="261" r:id="rId10"/>
    <p:sldId id="285" r:id="rId11"/>
    <p:sldId id="286" r:id="rId12"/>
  </p:sldIdLst>
  <p:sldSz cx="9144000" cy="5143500" type="screen16x9"/>
  <p:notesSz cx="6858000" cy="9144000"/>
  <p:embeddedFontLst>
    <p:embeddedFont>
      <p:font typeface="Barlow Light" panose="00000400000000000000" pitchFamily="2" charset="0"/>
      <p:regular r:id="rId14"/>
      <p:bold r:id="rId15"/>
      <p:italic r:id="rId16"/>
      <p:boldItalic r:id="rId17"/>
    </p:embeddedFont>
    <p:embeddedFont>
      <p:font typeface="Barlow SemiBold" panose="00000700000000000000" pitchFamily="2"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2" y="6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pt-PT" sz="2800" dirty="0"/>
              <a:t>Imagem do pé e seus desafios</a:t>
            </a:r>
            <a:br>
              <a:rPr lang="it-IT" sz="1800" dirty="0"/>
            </a:br>
            <a:r>
              <a:rPr lang="it-IT" sz="1800" dirty="0"/>
              <a:t>Autor</a:t>
            </a:r>
            <a:r>
              <a:rPr lang="lt-LT" sz="1800" dirty="0"/>
              <a:t>: Gabriele Guogyte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8625-BC77-BE3B-70F8-E1CD0387064B}"/>
              </a:ext>
            </a:extLst>
          </p:cNvPr>
          <p:cNvSpPr>
            <a:spLocks noGrp="1"/>
          </p:cNvSpPr>
          <p:nvPr>
            <p:ph type="title"/>
          </p:nvPr>
        </p:nvSpPr>
        <p:spPr/>
        <p:txBody>
          <a:bodyPr/>
          <a:lstStyle/>
          <a:p>
            <a:r>
              <a:rPr lang="pt-PT" dirty="0"/>
              <a:t>Pé grande</a:t>
            </a:r>
            <a:endParaRPr lang="en-GB" dirty="0"/>
          </a:p>
        </p:txBody>
      </p:sp>
      <p:sp>
        <p:nvSpPr>
          <p:cNvPr id="3" name="Text Placeholder 2">
            <a:extLst>
              <a:ext uri="{FF2B5EF4-FFF2-40B4-BE49-F238E27FC236}">
                <a16:creationId xmlns:a16="http://schemas.microsoft.com/office/drawing/2014/main" id="{09D16483-E477-5D4A-E4A2-E6D1721B00E4}"/>
              </a:ext>
            </a:extLst>
          </p:cNvPr>
          <p:cNvSpPr>
            <a:spLocks noGrp="1"/>
          </p:cNvSpPr>
          <p:nvPr>
            <p:ph type="body" idx="1"/>
          </p:nvPr>
        </p:nvSpPr>
        <p:spPr/>
        <p:txBody>
          <a:bodyPr/>
          <a:lstStyle/>
          <a:p>
            <a:r>
              <a:rPr lang="pt-PT" sz="1200" dirty="0"/>
              <a:t>Uma criatura mística que se apresenta como algo selvagem, incivilizado.</a:t>
            </a:r>
          </a:p>
          <a:p>
            <a:r>
              <a:rPr lang="pt-PT" sz="1200" dirty="0"/>
              <a:t>Chama-se </a:t>
            </a:r>
            <a:r>
              <a:rPr lang="pt-PT" sz="1200" dirty="0" err="1"/>
              <a:t>Bigfoot</a:t>
            </a:r>
            <a:r>
              <a:rPr lang="pt-PT" sz="1200" dirty="0"/>
              <a:t>, Pé Grande - uma criatura com pés grandes</a:t>
            </a:r>
          </a:p>
          <a:p>
            <a:r>
              <a:rPr lang="pt-PT" sz="1200" dirty="0"/>
              <a:t>A mensagem codificada na mente subconsciente é que pés grandes são feios, incivilizados e algo horrível.</a:t>
            </a:r>
            <a:endParaRPr lang="lt-LT" sz="1200" dirty="0"/>
          </a:p>
          <a:p>
            <a:endParaRPr lang="lt-LT" sz="1200" dirty="0"/>
          </a:p>
          <a:p>
            <a:endParaRPr lang="lt-LT" sz="1200" dirty="0"/>
          </a:p>
          <a:p>
            <a:pPr marL="88900" indent="0">
              <a:buNone/>
            </a:pPr>
            <a:r>
              <a:rPr lang="lt-LT" sz="1200" dirty="0" err="1"/>
              <a:t>Image</a:t>
            </a:r>
            <a:r>
              <a:rPr lang="lt-LT" sz="1200" dirty="0"/>
              <a:t> d</a:t>
            </a:r>
            <a:r>
              <a:rPr lang="en-GB" sz="1200" dirty="0" err="1"/>
              <a:t>esigned</a:t>
            </a:r>
            <a:r>
              <a:rPr lang="en-GB" sz="1200" dirty="0"/>
              <a:t> by </a:t>
            </a:r>
            <a:r>
              <a:rPr lang="en-GB" sz="1200" dirty="0" err="1"/>
              <a:t>Freepik</a:t>
            </a:r>
            <a:endParaRPr lang="en-GB" sz="1200" dirty="0"/>
          </a:p>
        </p:txBody>
      </p:sp>
      <p:sp>
        <p:nvSpPr>
          <p:cNvPr id="4" name="Text Placeholder 3">
            <a:extLst>
              <a:ext uri="{FF2B5EF4-FFF2-40B4-BE49-F238E27FC236}">
                <a16:creationId xmlns:a16="http://schemas.microsoft.com/office/drawing/2014/main" id="{949C2624-756B-6011-65C9-6B74818B597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13C2641-6B8B-D6E7-F607-4DEE197449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9" name="Picture 8" descr="Designed by Freepik">
            <a:extLst>
              <a:ext uri="{FF2B5EF4-FFF2-40B4-BE49-F238E27FC236}">
                <a16:creationId xmlns:a16="http://schemas.microsoft.com/office/drawing/2014/main" id="{72FD8CB3-B8CF-A528-B0CE-C4D7B4A167E5}"/>
              </a:ext>
            </a:extLst>
          </p:cNvPr>
          <p:cNvPicPr>
            <a:picLocks noChangeAspect="1"/>
          </p:cNvPicPr>
          <p:nvPr/>
        </p:nvPicPr>
        <p:blipFill>
          <a:blip r:embed="rId2"/>
          <a:stretch>
            <a:fillRect/>
          </a:stretch>
        </p:blipFill>
        <p:spPr>
          <a:xfrm>
            <a:off x="4187378" y="1705009"/>
            <a:ext cx="2715766" cy="2715766"/>
          </a:xfrm>
          <a:prstGeom prst="rect">
            <a:avLst/>
          </a:prstGeom>
        </p:spPr>
      </p:pic>
    </p:spTree>
    <p:extLst>
      <p:ext uri="{BB962C8B-B14F-4D97-AF65-F5344CB8AC3E}">
        <p14:creationId xmlns:p14="http://schemas.microsoft.com/office/powerpoint/2010/main" val="254168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D116-3EE4-A158-4D90-09C132926025}"/>
              </a:ext>
            </a:extLst>
          </p:cNvPr>
          <p:cNvSpPr>
            <a:spLocks noGrp="1"/>
          </p:cNvSpPr>
          <p:nvPr>
            <p:ph type="title"/>
          </p:nvPr>
        </p:nvSpPr>
        <p:spPr/>
        <p:txBody>
          <a:bodyPr/>
          <a:lstStyle/>
          <a:p>
            <a:r>
              <a:rPr lang="pt-PT" dirty="0"/>
              <a:t>Impacto da indústria da beleza</a:t>
            </a:r>
            <a:endParaRPr lang="en-GB" dirty="0"/>
          </a:p>
        </p:txBody>
      </p:sp>
      <p:sp>
        <p:nvSpPr>
          <p:cNvPr id="3" name="Text Placeholder 2">
            <a:extLst>
              <a:ext uri="{FF2B5EF4-FFF2-40B4-BE49-F238E27FC236}">
                <a16:creationId xmlns:a16="http://schemas.microsoft.com/office/drawing/2014/main" id="{1199177B-2107-42F6-EB88-EF0DBDAF430E}"/>
              </a:ext>
            </a:extLst>
          </p:cNvPr>
          <p:cNvSpPr>
            <a:spLocks noGrp="1"/>
          </p:cNvSpPr>
          <p:nvPr>
            <p:ph type="body" idx="1"/>
          </p:nvPr>
        </p:nvSpPr>
        <p:spPr>
          <a:xfrm>
            <a:off x="614974" y="1705175"/>
            <a:ext cx="7989473" cy="2826600"/>
          </a:xfrm>
        </p:spPr>
        <p:txBody>
          <a:bodyPr/>
          <a:lstStyle/>
          <a:p>
            <a:r>
              <a:rPr lang="pt-PT" sz="1600" dirty="0"/>
              <a:t>A indústria da beleza é uma das formas de gestão que molda nossa perceção de mundo, hábitos, nutrição, atividades diárias, padrões corporais e perceção de beleza.</a:t>
            </a:r>
          </a:p>
          <a:p>
            <a:r>
              <a:rPr lang="pt-PT" sz="1600" dirty="0"/>
              <a:t>Essas informações chegam até nós de forma rápida, fácil, direta e indireta. Fontes de informação a partir de TV, Internet, revistas, outdoors, panfletos e observação do comportamento de outras pessoas.</a:t>
            </a:r>
          </a:p>
          <a:p>
            <a:r>
              <a:rPr lang="pt-PT" sz="1600" dirty="0"/>
              <a:t>Como permaneceram os pés de lótus até nossos dias e o que eles simbolizam hoje em dia?</a:t>
            </a:r>
          </a:p>
          <a:p>
            <a:r>
              <a:rPr lang="pt-PT" sz="1600" dirty="0"/>
              <a:t>Uma mulher autoconfiante moderna está encolhendo o pé?</a:t>
            </a:r>
          </a:p>
          <a:p>
            <a:r>
              <a:rPr lang="pt-PT" sz="1600" dirty="0"/>
              <a:t>Essa tradição já entrou no </a:t>
            </a:r>
            <a:r>
              <a:rPr lang="pt-PT" sz="1600"/>
              <a:t>mundo moderno?</a:t>
            </a:r>
            <a:endParaRPr lang="en-GB" sz="1600" dirty="0"/>
          </a:p>
        </p:txBody>
      </p:sp>
      <p:sp>
        <p:nvSpPr>
          <p:cNvPr id="4" name="Slide Number Placeholder 3">
            <a:extLst>
              <a:ext uri="{FF2B5EF4-FFF2-40B4-BE49-F238E27FC236}">
                <a16:creationId xmlns:a16="http://schemas.microsoft.com/office/drawing/2014/main" id="{7D10541B-134F-60F7-B28B-41BC344C9A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46511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E31A-F7CA-2065-499B-EF5BED3C2042}"/>
              </a:ext>
            </a:extLst>
          </p:cNvPr>
          <p:cNvSpPr>
            <a:spLocks noGrp="1"/>
          </p:cNvSpPr>
          <p:nvPr>
            <p:ph type="title"/>
          </p:nvPr>
        </p:nvSpPr>
        <p:spPr/>
        <p:txBody>
          <a:bodyPr/>
          <a:lstStyle/>
          <a:p>
            <a:r>
              <a:rPr lang="en-GB" dirty="0" err="1"/>
              <a:t>Pé</a:t>
            </a:r>
            <a:r>
              <a:rPr lang="en-GB" dirty="0"/>
              <a:t> de </a:t>
            </a:r>
            <a:r>
              <a:rPr lang="en-GB" dirty="0" err="1"/>
              <a:t>Lótus</a:t>
            </a:r>
            <a:endParaRPr lang="en-GB" dirty="0"/>
          </a:p>
        </p:txBody>
      </p:sp>
      <p:sp>
        <p:nvSpPr>
          <p:cNvPr id="3" name="Text Placeholder 2">
            <a:extLst>
              <a:ext uri="{FF2B5EF4-FFF2-40B4-BE49-F238E27FC236}">
                <a16:creationId xmlns:a16="http://schemas.microsoft.com/office/drawing/2014/main" id="{9B9F229D-A580-3EA0-CA75-AE4E583689B6}"/>
              </a:ext>
            </a:extLst>
          </p:cNvPr>
          <p:cNvSpPr>
            <a:spLocks noGrp="1"/>
          </p:cNvSpPr>
          <p:nvPr>
            <p:ph type="body" idx="1"/>
          </p:nvPr>
        </p:nvSpPr>
        <p:spPr>
          <a:xfrm>
            <a:off x="604000" y="1705175"/>
            <a:ext cx="3391936" cy="2715600"/>
          </a:xfrm>
        </p:spPr>
        <p:txBody>
          <a:bodyPr/>
          <a:lstStyle/>
          <a:p>
            <a:r>
              <a:rPr lang="pt-PT" sz="1000" dirty="0"/>
              <a:t>Começaremos nossa jornada com a história</a:t>
            </a:r>
          </a:p>
          <a:p>
            <a:r>
              <a:rPr lang="pt-PT" sz="1000" dirty="0"/>
              <a:t>A beleza ideal na China antiga era ter um pé de lótus.</a:t>
            </a:r>
          </a:p>
          <a:p>
            <a:r>
              <a:rPr lang="pt-PT" sz="1000" dirty="0"/>
              <a:t>Dos 4 aos 5 anos, os pés das meninas eram amarrados para que atendessem ao padrão de beleza quando crescessem.</a:t>
            </a:r>
          </a:p>
          <a:p>
            <a:r>
              <a:rPr lang="pt-PT" sz="1000" dirty="0"/>
              <a:t>É difícil para nós entender a dor que esperava essas meninas antes de serem vendidas. Infelizmente, nem todos tiveram tanta "sorte", muitos morreram de infeções e foi uma morte muito dolorosa, algumas não conseguiam andar sozinhas.</a:t>
            </a:r>
          </a:p>
          <a:p>
            <a:r>
              <a:rPr lang="pt-PT" sz="1000" dirty="0"/>
              <a:t>É claro que tais imagens e histórias nos enojam e dificilmente entendemos tal tradição.</a:t>
            </a:r>
            <a:endParaRPr lang="en-GB" sz="1000" dirty="0"/>
          </a:p>
        </p:txBody>
      </p:sp>
      <p:sp>
        <p:nvSpPr>
          <p:cNvPr id="4" name="Text Placeholder 3">
            <a:extLst>
              <a:ext uri="{FF2B5EF4-FFF2-40B4-BE49-F238E27FC236}">
                <a16:creationId xmlns:a16="http://schemas.microsoft.com/office/drawing/2014/main" id="{420D784B-FDEC-6B86-AC87-38F409074F82}"/>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3AB2906-D65B-095B-391F-9D149F41B3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6" name="Google Shape;91;p2">
            <a:extLst>
              <a:ext uri="{FF2B5EF4-FFF2-40B4-BE49-F238E27FC236}">
                <a16:creationId xmlns:a16="http://schemas.microsoft.com/office/drawing/2014/main" id="{BBEC0B5A-69DC-3FEA-4701-38F2CB3C4960}"/>
              </a:ext>
            </a:extLst>
          </p:cNvPr>
          <p:cNvPicPr preferRelativeResize="0">
            <a:picLocks noGrp="1"/>
          </p:cNvPicPr>
          <p:nvPr>
            <p:ph type="pic" idx="2"/>
          </p:nvPr>
        </p:nvPicPr>
        <p:blipFill rotWithShape="1">
          <a:blip r:embed="rId2">
            <a:alphaModFix/>
          </a:blip>
          <a:srcRect l="16756" r="16755"/>
          <a:stretch/>
        </p:blipFill>
        <p:spPr>
          <a:xfrm>
            <a:off x="4181598" y="1850373"/>
            <a:ext cx="4047084" cy="2425204"/>
          </a:xfrm>
          <a:prstGeom prst="rect">
            <a:avLst/>
          </a:prstGeom>
          <a:noFill/>
          <a:ln>
            <a:noFill/>
          </a:ln>
        </p:spPr>
      </p:pic>
    </p:spTree>
    <p:extLst>
      <p:ext uri="{BB962C8B-B14F-4D97-AF65-F5344CB8AC3E}">
        <p14:creationId xmlns:p14="http://schemas.microsoft.com/office/powerpoint/2010/main" val="8203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DE7B-55FE-0C68-1D42-BCB5131FEFA7}"/>
              </a:ext>
            </a:extLst>
          </p:cNvPr>
          <p:cNvSpPr>
            <a:spLocks noGrp="1"/>
          </p:cNvSpPr>
          <p:nvPr>
            <p:ph type="title"/>
          </p:nvPr>
        </p:nvSpPr>
        <p:spPr/>
        <p:txBody>
          <a:bodyPr/>
          <a:lstStyle/>
          <a:p>
            <a:r>
              <a:rPr lang="en-GB" dirty="0" err="1"/>
              <a:t>Cinderela</a:t>
            </a:r>
            <a:endParaRPr lang="en-GB" dirty="0"/>
          </a:p>
        </p:txBody>
      </p:sp>
      <p:sp>
        <p:nvSpPr>
          <p:cNvPr id="3" name="Text Placeholder 2">
            <a:extLst>
              <a:ext uri="{FF2B5EF4-FFF2-40B4-BE49-F238E27FC236}">
                <a16:creationId xmlns:a16="http://schemas.microsoft.com/office/drawing/2014/main" id="{66F24D40-A749-D30C-35B1-7ADECBBEE2AC}"/>
              </a:ext>
            </a:extLst>
          </p:cNvPr>
          <p:cNvSpPr>
            <a:spLocks noGrp="1"/>
          </p:cNvSpPr>
          <p:nvPr>
            <p:ph type="body" idx="1"/>
          </p:nvPr>
        </p:nvSpPr>
        <p:spPr>
          <a:xfrm>
            <a:off x="604000" y="1728358"/>
            <a:ext cx="3391936" cy="2715600"/>
          </a:xfrm>
        </p:spPr>
        <p:txBody>
          <a:bodyPr/>
          <a:lstStyle/>
          <a:p>
            <a:r>
              <a:rPr lang="pt-PT" sz="1000" dirty="0"/>
              <a:t>Voltemos à nossa infância.</a:t>
            </a:r>
          </a:p>
          <a:p>
            <a:r>
              <a:rPr lang="pt-PT" sz="1000" dirty="0"/>
              <a:t>A história da Cinderela que as crianças conhecem e amam nos ensina que os sonhos se tornam realidade. A história de como Cinderela deixa seu sapato por um príncipe apaixonado. E ele está procurando uma mulher cujo pé caiba no sapato para torná-la sua princesa. Infelizmente, todas as mulheres do reino tinham pés maiores. O príncipe visita a casa de Cinderela. Uma das irmãs da Cinderela cortou o dedo do pé, a outra cortou o calcanhar para caber no sapato. Mas isso não ajuda. Por fim, Cinderela experimenta o sapato, que serve, e se casa com o príncipe.</a:t>
            </a:r>
          </a:p>
          <a:p>
            <a:r>
              <a:rPr lang="pt-PT" sz="1000" dirty="0"/>
              <a:t>Na foto, podemos ver que a perna anatomicamente retratada do personagem não corresponde às proporções do corpo. Na realidade, Cinderela dificilmente poderia andar graciosamente com esse pé.</a:t>
            </a:r>
            <a:endParaRPr lang="en-GB" sz="1000" dirty="0"/>
          </a:p>
        </p:txBody>
      </p:sp>
      <p:sp>
        <p:nvSpPr>
          <p:cNvPr id="4" name="Text Placeholder 3">
            <a:extLst>
              <a:ext uri="{FF2B5EF4-FFF2-40B4-BE49-F238E27FC236}">
                <a16:creationId xmlns:a16="http://schemas.microsoft.com/office/drawing/2014/main" id="{08AC8593-3AC7-1DAD-CCC5-64646FD19DB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A3FE0888-31A4-21AD-3EDE-A149DEF5AC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6" name="Google Shape;100;g19921ea7d82_0_0">
            <a:extLst>
              <a:ext uri="{FF2B5EF4-FFF2-40B4-BE49-F238E27FC236}">
                <a16:creationId xmlns:a16="http://schemas.microsoft.com/office/drawing/2014/main" id="{C4FCAC74-98BD-2B18-BB3A-3761F3CFF23A}"/>
              </a:ext>
            </a:extLst>
          </p:cNvPr>
          <p:cNvPicPr preferRelativeResize="0"/>
          <p:nvPr/>
        </p:nvPicPr>
        <p:blipFill>
          <a:blip r:embed="rId2">
            <a:alphaModFix/>
          </a:blip>
          <a:stretch>
            <a:fillRect/>
          </a:stretch>
        </p:blipFill>
        <p:spPr>
          <a:xfrm>
            <a:off x="4187378" y="1851670"/>
            <a:ext cx="3687056" cy="2177678"/>
          </a:xfrm>
          <a:prstGeom prst="rect">
            <a:avLst/>
          </a:prstGeom>
          <a:noFill/>
          <a:ln>
            <a:noFill/>
          </a:ln>
        </p:spPr>
      </p:pic>
    </p:spTree>
    <p:extLst>
      <p:ext uri="{BB962C8B-B14F-4D97-AF65-F5344CB8AC3E}">
        <p14:creationId xmlns:p14="http://schemas.microsoft.com/office/powerpoint/2010/main" val="165640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3E82-8953-E974-34FB-779049C54DB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9593774-297F-CC29-1854-545A5436C97B}"/>
              </a:ext>
            </a:extLst>
          </p:cNvPr>
          <p:cNvSpPr>
            <a:spLocks noGrp="1"/>
          </p:cNvSpPr>
          <p:nvPr>
            <p:ph type="body" idx="1"/>
          </p:nvPr>
        </p:nvSpPr>
        <p:spPr/>
        <p:txBody>
          <a:bodyPr/>
          <a:lstStyle/>
          <a:p>
            <a:r>
              <a:rPr lang="pt-PT" sz="1800" dirty="0"/>
              <a:t>Quantas meninas no mundo sonham em ser a Cinderela que vira princesa quando criança?</a:t>
            </a:r>
          </a:p>
          <a:p>
            <a:r>
              <a:rPr lang="pt-PT" sz="1800" dirty="0"/>
              <a:t>A aspiração formada em nossa mente subconsciente é como uma visão de um futuro feliz.</a:t>
            </a:r>
            <a:endParaRPr lang="en-GB" sz="1800" dirty="0"/>
          </a:p>
        </p:txBody>
      </p:sp>
      <p:sp>
        <p:nvSpPr>
          <p:cNvPr id="4" name="Text Placeholder 3">
            <a:extLst>
              <a:ext uri="{FF2B5EF4-FFF2-40B4-BE49-F238E27FC236}">
                <a16:creationId xmlns:a16="http://schemas.microsoft.com/office/drawing/2014/main" id="{4FA51D55-0E0E-BE97-0B62-06F2CFF18B2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1E5A2A9-497D-D133-5F75-497806435A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6" name="Google Shape;108;g19921ea7d82_0_7">
            <a:extLst>
              <a:ext uri="{FF2B5EF4-FFF2-40B4-BE49-F238E27FC236}">
                <a16:creationId xmlns:a16="http://schemas.microsoft.com/office/drawing/2014/main" id="{D6070B2C-2CE2-FA3B-DD41-001C7197ADF2}"/>
              </a:ext>
            </a:extLst>
          </p:cNvPr>
          <p:cNvPicPr preferRelativeResize="0"/>
          <p:nvPr/>
        </p:nvPicPr>
        <p:blipFill>
          <a:blip r:embed="rId2">
            <a:alphaModFix/>
          </a:blip>
          <a:stretch>
            <a:fillRect/>
          </a:stretch>
        </p:blipFill>
        <p:spPr>
          <a:xfrm>
            <a:off x="4181598" y="1848915"/>
            <a:ext cx="3543040" cy="2428120"/>
          </a:xfrm>
          <a:prstGeom prst="rect">
            <a:avLst/>
          </a:prstGeom>
          <a:noFill/>
          <a:ln>
            <a:noFill/>
          </a:ln>
        </p:spPr>
      </p:pic>
    </p:spTree>
    <p:extLst>
      <p:ext uri="{BB962C8B-B14F-4D97-AF65-F5344CB8AC3E}">
        <p14:creationId xmlns:p14="http://schemas.microsoft.com/office/powerpoint/2010/main" val="106013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419C-D511-753D-30D5-595176241006}"/>
              </a:ext>
            </a:extLst>
          </p:cNvPr>
          <p:cNvSpPr>
            <a:spLocks noGrp="1"/>
          </p:cNvSpPr>
          <p:nvPr>
            <p:ph type="title"/>
          </p:nvPr>
        </p:nvSpPr>
        <p:spPr/>
        <p:txBody>
          <a:bodyPr/>
          <a:lstStyle/>
          <a:p>
            <a:r>
              <a:rPr lang="en-GB" dirty="0"/>
              <a:t>Barbie</a:t>
            </a:r>
          </a:p>
        </p:txBody>
      </p:sp>
      <p:sp>
        <p:nvSpPr>
          <p:cNvPr id="3" name="Text Placeholder 2">
            <a:extLst>
              <a:ext uri="{FF2B5EF4-FFF2-40B4-BE49-F238E27FC236}">
                <a16:creationId xmlns:a16="http://schemas.microsoft.com/office/drawing/2014/main" id="{554602FF-860C-DB5C-DB39-34E631D047DF}"/>
              </a:ext>
            </a:extLst>
          </p:cNvPr>
          <p:cNvSpPr>
            <a:spLocks noGrp="1"/>
          </p:cNvSpPr>
          <p:nvPr>
            <p:ph type="body" idx="1"/>
          </p:nvPr>
        </p:nvSpPr>
        <p:spPr/>
        <p:txBody>
          <a:bodyPr/>
          <a:lstStyle/>
          <a:p>
            <a:r>
              <a:rPr lang="pt-PT" sz="1600" dirty="0"/>
              <a:t>A boneca Barbie é um padrão de beleza com o qual inúmeras meninas cresceram.</a:t>
            </a:r>
          </a:p>
          <a:p>
            <a:r>
              <a:rPr lang="pt-PT" sz="1600" dirty="0"/>
              <a:t>Observe que anatomicamente o pé da boneca é representado como pequeno. Uma mulher com esse pé dificilmente poderia andar facilmente.</a:t>
            </a:r>
            <a:endParaRPr lang="en-GB" sz="1600" dirty="0"/>
          </a:p>
        </p:txBody>
      </p:sp>
      <p:sp>
        <p:nvSpPr>
          <p:cNvPr id="4" name="Text Placeholder 3">
            <a:extLst>
              <a:ext uri="{FF2B5EF4-FFF2-40B4-BE49-F238E27FC236}">
                <a16:creationId xmlns:a16="http://schemas.microsoft.com/office/drawing/2014/main" id="{A4BDC058-390C-E372-40CD-59B2C7C739C2}"/>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5D705E3-0FCD-C411-27E8-2DDC5F6AE1D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6" name="Google Shape;116;g535f286025873f81_0">
            <a:extLst>
              <a:ext uri="{FF2B5EF4-FFF2-40B4-BE49-F238E27FC236}">
                <a16:creationId xmlns:a16="http://schemas.microsoft.com/office/drawing/2014/main" id="{4B54A87F-4C0F-2945-9B68-A88F12612FB0}"/>
              </a:ext>
            </a:extLst>
          </p:cNvPr>
          <p:cNvPicPr preferRelativeResize="0"/>
          <p:nvPr/>
        </p:nvPicPr>
        <p:blipFill>
          <a:blip r:embed="rId2">
            <a:alphaModFix/>
          </a:blip>
          <a:stretch>
            <a:fillRect/>
          </a:stretch>
        </p:blipFill>
        <p:spPr>
          <a:xfrm>
            <a:off x="4165776" y="1491630"/>
            <a:ext cx="3858306" cy="3077974"/>
          </a:xfrm>
          <a:prstGeom prst="rect">
            <a:avLst/>
          </a:prstGeom>
          <a:noFill/>
          <a:ln>
            <a:noFill/>
          </a:ln>
        </p:spPr>
      </p:pic>
    </p:spTree>
    <p:extLst>
      <p:ext uri="{BB962C8B-B14F-4D97-AF65-F5344CB8AC3E}">
        <p14:creationId xmlns:p14="http://schemas.microsoft.com/office/powerpoint/2010/main" val="196195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A250-D85C-6272-EC61-38BE4C92B08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F987781-A544-46E1-5D77-B872A0FAD7E3}"/>
              </a:ext>
            </a:extLst>
          </p:cNvPr>
          <p:cNvSpPr>
            <a:spLocks noGrp="1"/>
          </p:cNvSpPr>
          <p:nvPr>
            <p:ph type="body" idx="1"/>
          </p:nvPr>
        </p:nvSpPr>
        <p:spPr/>
        <p:txBody>
          <a:bodyPr/>
          <a:lstStyle/>
          <a:p>
            <a:pPr marL="88900" indent="0">
              <a:buNone/>
            </a:pPr>
            <a:r>
              <a:rPr lang="pt-PT" dirty="0"/>
              <a:t>É triste, mas esta imagem é mais realista para esta relação pé-corpo</a:t>
            </a:r>
            <a:endParaRPr lang="en-GB" dirty="0"/>
          </a:p>
        </p:txBody>
      </p:sp>
      <p:sp>
        <p:nvSpPr>
          <p:cNvPr id="4" name="Text Placeholder 3">
            <a:extLst>
              <a:ext uri="{FF2B5EF4-FFF2-40B4-BE49-F238E27FC236}">
                <a16:creationId xmlns:a16="http://schemas.microsoft.com/office/drawing/2014/main" id="{1DFF2DC1-B3D0-E0B4-FF27-293EDAD5C1F0}"/>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477F2632-588B-F743-D230-5340B3BFCA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6" name="Google Shape;124;g535f286025873f81_7">
            <a:extLst>
              <a:ext uri="{FF2B5EF4-FFF2-40B4-BE49-F238E27FC236}">
                <a16:creationId xmlns:a16="http://schemas.microsoft.com/office/drawing/2014/main" id="{ABD81349-3B75-6046-5CA5-29529D057840}"/>
              </a:ext>
            </a:extLst>
          </p:cNvPr>
          <p:cNvPicPr preferRelativeResize="0"/>
          <p:nvPr/>
        </p:nvPicPr>
        <p:blipFill>
          <a:blip r:embed="rId2">
            <a:alphaModFix/>
          </a:blip>
          <a:stretch>
            <a:fillRect/>
          </a:stretch>
        </p:blipFill>
        <p:spPr>
          <a:xfrm>
            <a:off x="4187378" y="1705175"/>
            <a:ext cx="3326812" cy="2869668"/>
          </a:xfrm>
          <a:prstGeom prst="rect">
            <a:avLst/>
          </a:prstGeom>
          <a:noFill/>
          <a:ln>
            <a:noFill/>
          </a:ln>
        </p:spPr>
      </p:pic>
    </p:spTree>
    <p:extLst>
      <p:ext uri="{BB962C8B-B14F-4D97-AF65-F5344CB8AC3E}">
        <p14:creationId xmlns:p14="http://schemas.microsoft.com/office/powerpoint/2010/main" val="278537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CE79-C600-1E6A-2B60-5A0DFDE37C9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ED5E01B-019B-DDEA-0D0A-4526220AD4F0}"/>
              </a:ext>
            </a:extLst>
          </p:cNvPr>
          <p:cNvSpPr>
            <a:spLocks noGrp="1"/>
          </p:cNvSpPr>
          <p:nvPr>
            <p:ph type="body" idx="1"/>
          </p:nvPr>
        </p:nvSpPr>
        <p:spPr>
          <a:xfrm>
            <a:off x="604000" y="1705175"/>
            <a:ext cx="3391936" cy="2715600"/>
          </a:xfrm>
        </p:spPr>
        <p:txBody>
          <a:bodyPr/>
          <a:lstStyle/>
          <a:p>
            <a:pPr marL="88900" indent="0">
              <a:buNone/>
            </a:pPr>
            <a:r>
              <a:rPr lang="pt-PT" sz="1800" dirty="0"/>
              <a:t>Qual é a imagem de um homem dos sonhos para os fãs da Barbie?</a:t>
            </a:r>
          </a:p>
          <a:p>
            <a:pPr marL="88900" indent="0">
              <a:buNone/>
            </a:pPr>
            <a:r>
              <a:rPr lang="pt-PT" sz="1800" dirty="0"/>
              <a:t>A proporção é mantida como as bonecas Barbie, ou seja, o pé não corresponde anatomicamente à estrutura do corpo.</a:t>
            </a:r>
            <a:endParaRPr lang="en-GB" sz="1800" dirty="0"/>
          </a:p>
        </p:txBody>
      </p:sp>
      <p:sp>
        <p:nvSpPr>
          <p:cNvPr id="4" name="Text Placeholder 3">
            <a:extLst>
              <a:ext uri="{FF2B5EF4-FFF2-40B4-BE49-F238E27FC236}">
                <a16:creationId xmlns:a16="http://schemas.microsoft.com/office/drawing/2014/main" id="{CF437131-B608-A227-E865-3B53633F5BF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E7112FC-F9E8-8E1F-7E7F-806A0C9C40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6" name="Google Shape;132;g403e609762d294f6_0">
            <a:extLst>
              <a:ext uri="{FF2B5EF4-FFF2-40B4-BE49-F238E27FC236}">
                <a16:creationId xmlns:a16="http://schemas.microsoft.com/office/drawing/2014/main" id="{3B92A82E-A34F-364B-63AF-F4C41667BB67}"/>
              </a:ext>
            </a:extLst>
          </p:cNvPr>
          <p:cNvPicPr preferRelativeResize="0"/>
          <p:nvPr/>
        </p:nvPicPr>
        <p:blipFill>
          <a:blip r:embed="rId2">
            <a:alphaModFix/>
          </a:blip>
          <a:stretch>
            <a:fillRect/>
          </a:stretch>
        </p:blipFill>
        <p:spPr>
          <a:xfrm>
            <a:off x="4298906" y="1634411"/>
            <a:ext cx="3073869" cy="2857127"/>
          </a:xfrm>
          <a:prstGeom prst="rect">
            <a:avLst/>
          </a:prstGeom>
          <a:noFill/>
          <a:ln>
            <a:noFill/>
          </a:ln>
        </p:spPr>
      </p:pic>
    </p:spTree>
    <p:extLst>
      <p:ext uri="{BB962C8B-B14F-4D97-AF65-F5344CB8AC3E}">
        <p14:creationId xmlns:p14="http://schemas.microsoft.com/office/powerpoint/2010/main" val="149125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pt-PT" sz="2000" dirty="0"/>
              <a:t>Esses exemplos de Cinderela, Barbie e personagens semelhantes estão muito profundamente no subconsciente da criança e depois permanecem no subconsciente de uma pessoa madura.</a:t>
            </a:r>
          </a:p>
          <a:p>
            <a:pPr marL="76200" lvl="0" indent="0" algn="l" rtl="0">
              <a:spcBef>
                <a:spcPts val="1000"/>
              </a:spcBef>
              <a:spcAft>
                <a:spcPts val="0"/>
              </a:spcAft>
              <a:buSzPts val="2400"/>
              <a:buNone/>
            </a:pPr>
            <a:r>
              <a:rPr lang="pt-PT" sz="2000" dirty="0"/>
              <a:t>Quão difícil é apagar esse modelo de perfeição de beleza?</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2091</TotalTime>
  <Words>640</Words>
  <Application>Microsoft Office PowerPoint</Application>
  <PresentationFormat>Apresentação no Ecrã (16:9)</PresentationFormat>
  <Paragraphs>47</Paragraphs>
  <Slides>11</Slides>
  <Notes>3</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11</vt:i4>
      </vt:variant>
    </vt:vector>
  </HeadingPairs>
  <TitlesOfParts>
    <vt:vector size="16" baseType="lpstr">
      <vt:lpstr>Barlow Light</vt:lpstr>
      <vt:lpstr>Calibri</vt:lpstr>
      <vt:lpstr>Barlow SemiBold</vt:lpstr>
      <vt:lpstr>Arial</vt:lpstr>
      <vt:lpstr>Caius template</vt:lpstr>
      <vt:lpstr> Imagem do pé e seus desafios Autor: Gabriele Guogyte</vt:lpstr>
      <vt:lpstr>Project Number: 2021-1-RO01- KA220-HED-38B739A3</vt:lpstr>
      <vt:lpstr>Pé de Lótus</vt:lpstr>
      <vt:lpstr>Cinderela</vt:lpstr>
      <vt:lpstr>Apresentação do PowerPoint</vt:lpstr>
      <vt:lpstr>Barbie</vt:lpstr>
      <vt:lpstr>Apresentação do PowerPoint</vt:lpstr>
      <vt:lpstr>Apresentação do PowerPoint</vt:lpstr>
      <vt:lpstr>Apresentação do PowerPoint</vt:lpstr>
      <vt:lpstr>Pé grande</vt:lpstr>
      <vt:lpstr>Impacto da indústria da beleza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94</cp:revision>
  <dcterms:modified xsi:type="dcterms:W3CDTF">2023-05-23T10:54:21Z</dcterms:modified>
</cp:coreProperties>
</file>