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3"/>
  </p:notesMasterIdLst>
  <p:sldIdLst>
    <p:sldId id="256" r:id="rId2"/>
    <p:sldId id="257" r:id="rId3"/>
    <p:sldId id="279" r:id="rId4"/>
    <p:sldId id="280" r:id="rId5"/>
    <p:sldId id="281" r:id="rId6"/>
    <p:sldId id="282" r:id="rId7"/>
    <p:sldId id="283" r:id="rId8"/>
    <p:sldId id="284" r:id="rId9"/>
    <p:sldId id="261" r:id="rId10"/>
    <p:sldId id="285" r:id="rId11"/>
    <p:sldId id="286" r:id="rId12"/>
  </p:sldIdLst>
  <p:sldSz cx="9144000" cy="5143500" type="screen16x9"/>
  <p:notesSz cx="6858000" cy="9144000"/>
  <p:embeddedFontLst>
    <p:embeddedFont>
      <p:font typeface="Barlow Light" panose="020B0604020202020204" charset="0"/>
      <p:regular r:id="rId14"/>
      <p:bold r:id="rId15"/>
      <p:italic r:id="rId16"/>
      <p:boldItalic r:id="rId17"/>
    </p:embeddedFont>
    <p:embeddedFont>
      <p:font typeface="Barlow SemiBold"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0561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971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8802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dirty="0"/>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95536" y="3075806"/>
            <a:ext cx="6552728" cy="1532100"/>
          </a:xfrm>
          <a:prstGeom prst="rect">
            <a:avLst/>
          </a:prstGeom>
        </p:spPr>
        <p:txBody>
          <a:bodyPr spcFirstLastPara="1" wrap="square" lIns="0" tIns="0" rIns="0" bIns="0" anchor="ctr" anchorCtr="0">
            <a:noAutofit/>
          </a:bodyPr>
          <a:lstStyle/>
          <a:p>
            <a:pPr lvl="0" algn="ctr" rtl="0"/>
            <a:r>
              <a:rPr lang="es" sz="2400" dirty="0">
                <a:solidFill>
                  <a:schemeClr val="accent1"/>
                </a:solidFill>
                <a:latin typeface="+mj-lt"/>
              </a:rPr>
              <a:t/>
            </a:r>
            <a:br>
              <a:rPr lang="es" sz="2400" dirty="0">
                <a:solidFill>
                  <a:schemeClr val="accent1"/>
                </a:solidFill>
                <a:latin typeface="+mj-lt"/>
              </a:rPr>
            </a:br>
            <a:r>
              <a:rPr lang="es" sz="2800" b="0" i="0" u="none" baseline="0" dirty="0">
                <a:latin typeface="+mj-lt"/>
              </a:rPr>
              <a:t>La imagen del pie y sus retos</a:t>
            </a:r>
            <a:r>
              <a:rPr lang="es" sz="1800" dirty="0">
                <a:latin typeface="+mj-lt"/>
              </a:rPr>
              <a:t/>
            </a:r>
            <a:br>
              <a:rPr lang="es" sz="1800" dirty="0">
                <a:latin typeface="+mj-lt"/>
              </a:rPr>
            </a:br>
            <a:r>
              <a:rPr lang="es" sz="1800" b="0" i="0" u="none" baseline="0" dirty="0" smtClean="0">
                <a:latin typeface="+mj-lt"/>
              </a:rPr>
              <a:t>Autoría</a:t>
            </a:r>
            <a:r>
              <a:rPr lang="es" sz="1800" b="0" i="0" u="none" baseline="0" dirty="0">
                <a:latin typeface="+mj-lt"/>
              </a:rPr>
              <a:t>: Gabriele Guogyte</a:t>
            </a:r>
            <a:endParaRPr sz="1800" dirty="0">
              <a:latin typeface="+mj-lt"/>
            </a:endParaRPr>
          </a:p>
        </p:txBody>
      </p:sp>
      <p:sp>
        <p:nvSpPr>
          <p:cNvPr id="3" name="Rectangle 2"/>
          <p:cNvSpPr/>
          <p:nvPr/>
        </p:nvSpPr>
        <p:spPr>
          <a:xfrm>
            <a:off x="683569" y="908015"/>
            <a:ext cx="7644340" cy="1015663"/>
          </a:xfrm>
          <a:prstGeom prst="rect">
            <a:avLst/>
          </a:prstGeom>
        </p:spPr>
        <p:txBody>
          <a:bodyPr wrap="square">
            <a:spAutoFit/>
          </a:bodyPr>
          <a:lstStyle/>
          <a:p>
            <a:pPr algn="l" rtl="0"/>
            <a:r>
              <a:rPr lang="es" sz="6000" b="1" i="0" u="none" baseline="0">
                <a:solidFill>
                  <a:schemeClr val="accent2"/>
                </a:solidFill>
              </a:rPr>
              <a:t>Connected 4 Health</a:t>
            </a:r>
            <a:endParaRPr lang="e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38625-BC77-BE3B-70F8-E1CD0387064B}"/>
              </a:ext>
            </a:extLst>
          </p:cNvPr>
          <p:cNvSpPr>
            <a:spLocks noGrp="1"/>
          </p:cNvSpPr>
          <p:nvPr>
            <p:ph type="title"/>
          </p:nvPr>
        </p:nvSpPr>
        <p:spPr/>
        <p:txBody>
          <a:bodyPr/>
          <a:lstStyle/>
          <a:p>
            <a:pPr algn="l" rtl="0"/>
            <a:r>
              <a:rPr lang="es" b="0" i="0" u="none" baseline="0"/>
              <a:t>Bigfoot</a:t>
            </a:r>
            <a:endParaRPr lang="es" dirty="0"/>
          </a:p>
        </p:txBody>
      </p:sp>
      <p:sp>
        <p:nvSpPr>
          <p:cNvPr id="3" name="Text Placeholder 2">
            <a:extLst>
              <a:ext uri="{FF2B5EF4-FFF2-40B4-BE49-F238E27FC236}">
                <a16:creationId xmlns:a16="http://schemas.microsoft.com/office/drawing/2014/main" xmlns="" id="{09D16483-E477-5D4A-E4A2-E6D1721B00E4}"/>
              </a:ext>
            </a:extLst>
          </p:cNvPr>
          <p:cNvSpPr>
            <a:spLocks noGrp="1"/>
          </p:cNvSpPr>
          <p:nvPr>
            <p:ph type="body" idx="1"/>
          </p:nvPr>
        </p:nvSpPr>
        <p:spPr/>
        <p:txBody>
          <a:bodyPr/>
          <a:lstStyle/>
          <a:p>
            <a:pPr algn="l" rtl="0"/>
            <a:r>
              <a:rPr lang="es" sz="1200" b="0" i="0" u="none" baseline="0" dirty="0">
                <a:latin typeface="+mn-lt"/>
              </a:rPr>
              <a:t>Es una criatura misteriosa representada como un ser salvaje y primitivo.</a:t>
            </a:r>
          </a:p>
          <a:p>
            <a:pPr algn="l" rtl="0"/>
            <a:r>
              <a:rPr lang="es" sz="1200" b="0" i="0" u="none" baseline="0" dirty="0">
                <a:latin typeface="+mn-lt"/>
              </a:rPr>
              <a:t>Su nombre es Bigfoot (pies grandes).</a:t>
            </a:r>
          </a:p>
          <a:p>
            <a:pPr algn="l" rtl="0"/>
            <a:r>
              <a:rPr lang="es" sz="1200" b="0" i="0" u="none" baseline="0" dirty="0">
                <a:latin typeface="+mn-lt"/>
              </a:rPr>
              <a:t>El mensaje subconsciente es que los pies grandes son feos y primitivos (horribles).</a:t>
            </a:r>
            <a:endParaRPr lang="es" sz="1200" dirty="0">
              <a:latin typeface="+mn-lt"/>
            </a:endParaRPr>
          </a:p>
          <a:p>
            <a:endParaRPr lang="es" sz="1200" dirty="0">
              <a:latin typeface="+mn-lt"/>
            </a:endParaRPr>
          </a:p>
          <a:p>
            <a:endParaRPr lang="es" sz="1200" dirty="0">
              <a:latin typeface="+mn-lt"/>
            </a:endParaRPr>
          </a:p>
          <a:p>
            <a:endParaRPr lang="es" sz="1200" dirty="0">
              <a:latin typeface="+mn-lt"/>
            </a:endParaRPr>
          </a:p>
          <a:p>
            <a:pPr marL="88900" indent="0" algn="l" rtl="0">
              <a:buNone/>
            </a:pPr>
            <a:r>
              <a:rPr lang="es" sz="1200" b="0" i="0" u="none" baseline="0" dirty="0">
                <a:latin typeface="+mn-lt"/>
              </a:rPr>
              <a:t>Imagen diseñada por </a:t>
            </a:r>
            <a:r>
              <a:rPr lang="es" sz="1200" b="0" i="0" u="none" baseline="0" dirty="0" smtClean="0">
                <a:latin typeface="+mn-lt"/>
              </a:rPr>
              <a:t>Freepik.</a:t>
            </a:r>
            <a:endParaRPr lang="es" sz="1200" dirty="0">
              <a:latin typeface="+mn-lt"/>
            </a:endParaRPr>
          </a:p>
        </p:txBody>
      </p:sp>
      <p:sp>
        <p:nvSpPr>
          <p:cNvPr id="4" name="Text Placeholder 3">
            <a:extLst>
              <a:ext uri="{FF2B5EF4-FFF2-40B4-BE49-F238E27FC236}">
                <a16:creationId xmlns:a16="http://schemas.microsoft.com/office/drawing/2014/main" xmlns="" id="{949C2624-756B-6011-65C9-6B74818B597F}"/>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a16="http://schemas.microsoft.com/office/drawing/2014/main" xmlns="" id="{613C2641-6B8B-D6E7-F607-4DEE197449C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10</a:t>
            </a:fld>
            <a:endParaRPr lang="es"/>
          </a:p>
        </p:txBody>
      </p:sp>
      <p:pic>
        <p:nvPicPr>
          <p:cNvPr id="9" name="Picture 8" descr="Designed by Freepik">
            <a:extLst>
              <a:ext uri="{FF2B5EF4-FFF2-40B4-BE49-F238E27FC236}">
                <a16:creationId xmlns:a16="http://schemas.microsoft.com/office/drawing/2014/main" xmlns="" id="{72FD8CB3-B8CF-A528-B0CE-C4D7B4A167E5}"/>
              </a:ext>
            </a:extLst>
          </p:cNvPr>
          <p:cNvPicPr>
            <a:picLocks noChangeAspect="1"/>
          </p:cNvPicPr>
          <p:nvPr/>
        </p:nvPicPr>
        <p:blipFill>
          <a:blip r:embed="rId2"/>
          <a:stretch>
            <a:fillRect/>
          </a:stretch>
        </p:blipFill>
        <p:spPr>
          <a:xfrm>
            <a:off x="4187378" y="1705009"/>
            <a:ext cx="2715766" cy="2715766"/>
          </a:xfrm>
          <a:prstGeom prst="rect">
            <a:avLst/>
          </a:prstGeom>
        </p:spPr>
      </p:pic>
    </p:spTree>
    <p:extLst>
      <p:ext uri="{BB962C8B-B14F-4D97-AF65-F5344CB8AC3E}">
        <p14:creationId xmlns:p14="http://schemas.microsoft.com/office/powerpoint/2010/main" val="254168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3ED116-3EE4-A158-4D90-09C132926025}"/>
              </a:ext>
            </a:extLst>
          </p:cNvPr>
          <p:cNvSpPr>
            <a:spLocks noGrp="1"/>
          </p:cNvSpPr>
          <p:nvPr>
            <p:ph type="title"/>
          </p:nvPr>
        </p:nvSpPr>
        <p:spPr/>
        <p:txBody>
          <a:bodyPr/>
          <a:lstStyle/>
          <a:p>
            <a:pPr algn="l" rtl="0"/>
            <a:r>
              <a:rPr lang="es" sz="2800" b="0" i="0" u="none" baseline="0" dirty="0">
                <a:latin typeface="+mj-lt"/>
              </a:rPr>
              <a:t>La influencia de la industria de la belleza </a:t>
            </a:r>
            <a:endParaRPr lang="es" sz="2800" dirty="0">
              <a:latin typeface="+mj-lt"/>
            </a:endParaRPr>
          </a:p>
        </p:txBody>
      </p:sp>
      <p:sp>
        <p:nvSpPr>
          <p:cNvPr id="3" name="Text Placeholder 2">
            <a:extLst>
              <a:ext uri="{FF2B5EF4-FFF2-40B4-BE49-F238E27FC236}">
                <a16:creationId xmlns:a16="http://schemas.microsoft.com/office/drawing/2014/main" xmlns="" id="{1199177B-2107-42F6-EB88-EF0DBDAF430E}"/>
              </a:ext>
            </a:extLst>
          </p:cNvPr>
          <p:cNvSpPr>
            <a:spLocks noGrp="1"/>
          </p:cNvSpPr>
          <p:nvPr>
            <p:ph type="body" idx="1"/>
          </p:nvPr>
        </p:nvSpPr>
        <p:spPr/>
        <p:txBody>
          <a:bodyPr/>
          <a:lstStyle/>
          <a:p>
            <a:pPr algn="l" rtl="0"/>
            <a:r>
              <a:rPr lang="es" sz="1600" b="0" i="0" u="none" baseline="0" dirty="0">
                <a:latin typeface="+mn-lt"/>
              </a:rPr>
              <a:t>La industria de la belleza modela nuestra visión del mundo: desde la nutrición y los hábitos cotidianos hasta los estándares </a:t>
            </a:r>
            <a:r>
              <a:rPr lang="es" sz="1600" b="0" i="0" u="none" baseline="0" dirty="0" smtClean="0">
                <a:latin typeface="+mn-lt"/>
              </a:rPr>
              <a:t>estéticos y la percepción de la belleza. </a:t>
            </a:r>
            <a:endParaRPr lang="es" sz="1600" dirty="0">
              <a:latin typeface="+mn-lt"/>
            </a:endParaRPr>
          </a:p>
          <a:p>
            <a:pPr algn="l" rtl="0"/>
            <a:r>
              <a:rPr lang="es" sz="1600" dirty="0" smtClean="0">
                <a:latin typeface="+mn-lt"/>
              </a:rPr>
              <a:t>Estos </a:t>
            </a:r>
            <a:r>
              <a:rPr lang="es" sz="1600" b="0" i="0" u="none" baseline="0" dirty="0" smtClean="0">
                <a:latin typeface="+mn-lt"/>
              </a:rPr>
              <a:t>mensajes se </a:t>
            </a:r>
            <a:r>
              <a:rPr lang="es" sz="1600" b="0" i="0" u="none" baseline="0" dirty="0">
                <a:latin typeface="+mn-lt"/>
              </a:rPr>
              <a:t>transmiten de una forma rápida y fácil, de manera directa e indirecta, a través de fuentes de información diversas: televisión, </a:t>
            </a:r>
            <a:r>
              <a:rPr lang="es" sz="1600" b="0" i="0" u="none" baseline="0" dirty="0" smtClean="0">
                <a:latin typeface="+mn-lt"/>
              </a:rPr>
              <a:t>internet</a:t>
            </a:r>
            <a:r>
              <a:rPr lang="es" sz="1600" b="0" i="0" u="none" baseline="0" dirty="0">
                <a:latin typeface="+mn-lt"/>
              </a:rPr>
              <a:t>, revistas, vallas publicitarias y folletos, así como a través de la observación de la conducta de los demás.</a:t>
            </a:r>
            <a:endParaRPr lang="es" sz="1600" dirty="0">
              <a:latin typeface="+mn-lt"/>
            </a:endParaRPr>
          </a:p>
          <a:p>
            <a:pPr algn="l" rtl="0"/>
            <a:r>
              <a:rPr lang="es" sz="1600" b="0" i="0" u="none" baseline="0" dirty="0">
                <a:latin typeface="+mn-lt"/>
              </a:rPr>
              <a:t>¿El pie de </a:t>
            </a:r>
            <a:r>
              <a:rPr lang="es" sz="1600" b="0" i="0" u="none" baseline="0" dirty="0" smtClean="0">
                <a:latin typeface="+mn-lt"/>
              </a:rPr>
              <a:t>loto </a:t>
            </a:r>
            <a:r>
              <a:rPr lang="es" sz="1600" b="0" i="0" u="none" baseline="0" dirty="0">
                <a:latin typeface="+mn-lt"/>
              </a:rPr>
              <a:t>pervive en la actualidad? ¿Qué simboliza? </a:t>
            </a:r>
          </a:p>
          <a:p>
            <a:pPr algn="l" rtl="0"/>
            <a:r>
              <a:rPr lang="es" sz="1600" b="0" i="0" u="none" baseline="0" dirty="0">
                <a:latin typeface="+mn-lt"/>
              </a:rPr>
              <a:t>¿El pie de la mujer moderna y segura de sí misma está encogiendo?  </a:t>
            </a:r>
          </a:p>
          <a:p>
            <a:pPr algn="l" rtl="0"/>
            <a:r>
              <a:rPr lang="es" sz="1600" b="0" i="0" u="none" baseline="0" dirty="0" smtClean="0">
                <a:latin typeface="+mn-lt"/>
              </a:rPr>
              <a:t>¿Esta </a:t>
            </a:r>
            <a:r>
              <a:rPr lang="es" sz="1600" b="0" i="0" u="none" baseline="0" dirty="0">
                <a:latin typeface="+mn-lt"/>
              </a:rPr>
              <a:t>tradición también ha invadido el mundo de los hombres?</a:t>
            </a:r>
          </a:p>
        </p:txBody>
      </p:sp>
      <p:sp>
        <p:nvSpPr>
          <p:cNvPr id="4" name="Slide Number Placeholder 3">
            <a:extLst>
              <a:ext uri="{FF2B5EF4-FFF2-40B4-BE49-F238E27FC236}">
                <a16:creationId xmlns:a16="http://schemas.microsoft.com/office/drawing/2014/main" xmlns="" id="{7D10541B-134F-60F7-B28B-41BC344C9A7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11</a:t>
            </a:fld>
            <a:endParaRPr lang="es"/>
          </a:p>
        </p:txBody>
      </p:sp>
    </p:spTree>
    <p:extLst>
      <p:ext uri="{BB962C8B-B14F-4D97-AF65-F5344CB8AC3E}">
        <p14:creationId xmlns:p14="http://schemas.microsoft.com/office/powerpoint/2010/main" val="146511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lgn="l" rtl="0"/>
            <a:r>
              <a:rPr lang="es" sz="1800" b="0" i="0" u="none" baseline="0" dirty="0">
                <a:solidFill>
                  <a:schemeClr val="bg1"/>
                </a:solidFill>
                <a:latin typeface="+mj-lt"/>
                <a:cs typeface="Calibri" panose="020F0502020204030204" pitchFamily="34" charset="0"/>
              </a:rPr>
              <a:t>Número de proyecto: 2021-1-RO01- KA220-HED-38B739A3</a:t>
            </a:r>
          </a:p>
        </p:txBody>
      </p:sp>
      <p:sp>
        <p:nvSpPr>
          <p:cNvPr id="166" name="Google Shape;166;p14"/>
          <p:cNvSpPr txBox="1">
            <a:spLocks noGrp="1"/>
          </p:cNvSpPr>
          <p:nvPr>
            <p:ph type="body" idx="2"/>
          </p:nvPr>
        </p:nvSpPr>
        <p:spPr>
          <a:xfrm>
            <a:off x="395536" y="3579862"/>
            <a:ext cx="7996145" cy="576000"/>
          </a:xfrm>
          <a:prstGeom prst="rect">
            <a:avLst/>
          </a:prstGeom>
        </p:spPr>
        <p:txBody>
          <a:bodyPr spcFirstLastPara="1" wrap="square" lIns="0" tIns="0" rIns="0" bIns="0" anchor="t" anchorCtr="0">
            <a:noAutofit/>
          </a:bodyPr>
          <a:lstStyle/>
          <a:p>
            <a:pPr marL="139700" indent="0" algn="ctr" rtl="0">
              <a:buNone/>
            </a:pPr>
            <a:r>
              <a:rPr lang="es" sz="1400" b="0" i="0" u="none" baseline="0">
                <a:solidFill>
                  <a:schemeClr val="tx1"/>
                </a:solidFill>
                <a:latin typeface="+mn-lt"/>
                <a:cs typeface="Calibri" panose="020F0502020204030204" pitchFamily="34" charset="0"/>
              </a:rPr>
              <a:t>La financiación proporcionada por la Comisión Europea para la elaboración de esta presentación no constituye una ratificación de su contenido, que refleja únicamente las opiniones de las autoras. La Comisión no asume responsabilidad alguna por el uso que pueda hacerse de la información que contiene este documento.</a:t>
            </a:r>
          </a:p>
          <a:p>
            <a:pPr marL="0" lvl="0" indent="0" algn="l" rtl="0">
              <a:spcBef>
                <a:spcPts val="0"/>
              </a:spcBef>
              <a:spcAft>
                <a:spcPts val="0"/>
              </a:spcAft>
              <a:buClr>
                <a:schemeClr val="dk1"/>
              </a:buClr>
              <a:buSzPts val="1100"/>
              <a:buFont typeface="Arial"/>
              <a:buNone/>
            </a:pPr>
            <a:endParaRPr sz="1400" dirty="0">
              <a:solidFill>
                <a:schemeClr val="accent2"/>
              </a:solidFill>
              <a:latin typeface="+mn-lt"/>
            </a:endParaRPr>
          </a:p>
          <a:p>
            <a:pPr marL="0" lvl="0" indent="0" algn="l" rtl="0">
              <a:spcBef>
                <a:spcPts val="0"/>
              </a:spcBef>
              <a:spcAft>
                <a:spcPts val="0"/>
              </a:spcAft>
              <a:buNone/>
            </a:pPr>
            <a:endParaRPr sz="1400" dirty="0">
              <a:solidFill>
                <a:schemeClr val="accent2"/>
              </a:solidFill>
              <a:latin typeface="+mn-lt"/>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a:t>2</a:t>
            </a:fld>
            <a:endParaRPr dirty="0"/>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7654"/>
            <a:ext cx="7543875" cy="158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BEE31A-F7CA-2065-499B-EF5BED3C2042}"/>
              </a:ext>
            </a:extLst>
          </p:cNvPr>
          <p:cNvSpPr>
            <a:spLocks noGrp="1"/>
          </p:cNvSpPr>
          <p:nvPr>
            <p:ph type="title"/>
          </p:nvPr>
        </p:nvSpPr>
        <p:spPr/>
        <p:txBody>
          <a:bodyPr/>
          <a:lstStyle/>
          <a:p>
            <a:pPr algn="l" rtl="0"/>
            <a:r>
              <a:rPr lang="es" b="0" i="0" u="none" baseline="0" dirty="0"/>
              <a:t>Pie de loto</a:t>
            </a:r>
          </a:p>
        </p:txBody>
      </p:sp>
      <p:sp>
        <p:nvSpPr>
          <p:cNvPr id="3" name="Text Placeholder 2">
            <a:extLst>
              <a:ext uri="{FF2B5EF4-FFF2-40B4-BE49-F238E27FC236}">
                <a16:creationId xmlns:a16="http://schemas.microsoft.com/office/drawing/2014/main" xmlns="" id="{9B9F229D-A580-3EA0-CA75-AE4E583689B6}"/>
              </a:ext>
            </a:extLst>
          </p:cNvPr>
          <p:cNvSpPr>
            <a:spLocks noGrp="1"/>
          </p:cNvSpPr>
          <p:nvPr>
            <p:ph type="body" idx="1"/>
          </p:nvPr>
        </p:nvSpPr>
        <p:spPr>
          <a:xfrm>
            <a:off x="604000" y="1705175"/>
            <a:ext cx="3391936" cy="2715600"/>
          </a:xfrm>
        </p:spPr>
        <p:txBody>
          <a:bodyPr/>
          <a:lstStyle/>
          <a:p>
            <a:pPr algn="l" rtl="0"/>
            <a:r>
              <a:rPr lang="es" sz="1000" b="0" i="0" u="none" baseline="0" dirty="0">
                <a:latin typeface="+mn-lt"/>
              </a:rPr>
              <a:t>Emprendamos un viaje por la historia del pie </a:t>
            </a:r>
            <a:r>
              <a:rPr lang="es" sz="1000" b="0" i="0" u="none" baseline="0" dirty="0" smtClean="0">
                <a:latin typeface="+mn-lt"/>
              </a:rPr>
              <a:t>humano…</a:t>
            </a:r>
            <a:endParaRPr lang="es" sz="1000" b="0" i="0" u="none" baseline="0" dirty="0">
              <a:latin typeface="+mn-lt"/>
            </a:endParaRPr>
          </a:p>
          <a:p>
            <a:pPr algn="l" rtl="0"/>
            <a:r>
              <a:rPr lang="es" sz="1000" b="0" i="0" u="none" baseline="0" dirty="0">
                <a:latin typeface="+mn-lt"/>
              </a:rPr>
              <a:t>En la antigua China, el pie de loto representaba el ideal de belleza.</a:t>
            </a:r>
          </a:p>
          <a:p>
            <a:pPr algn="l" rtl="0"/>
            <a:r>
              <a:rPr lang="es" sz="1000" b="0" i="0" u="none" baseline="0" dirty="0">
                <a:latin typeface="+mn-lt"/>
              </a:rPr>
              <a:t>A partir de los 4-5 años, se vendaban los pies de las niñas para que cumplieran este ideal de belleza.</a:t>
            </a:r>
          </a:p>
          <a:p>
            <a:pPr algn="l" rtl="0"/>
            <a:r>
              <a:rPr lang="es" sz="1000" b="0" i="0" u="none" baseline="0" dirty="0">
                <a:latin typeface="+mn-lt"/>
              </a:rPr>
              <a:t>No es fácil aprehender el dolor que padecían estas niñas. Las más desafortunadas sufrían una muerte muy dolorosa por infecciones en los pies </a:t>
            </a:r>
            <a:r>
              <a:rPr lang="es" sz="1000" b="0" i="0" u="none" baseline="0" dirty="0" smtClean="0">
                <a:latin typeface="+mn-lt"/>
              </a:rPr>
              <a:t>y las demás </a:t>
            </a:r>
            <a:r>
              <a:rPr lang="es" sz="1000" b="0" i="0" u="none" baseline="0" dirty="0">
                <a:latin typeface="+mn-lt"/>
              </a:rPr>
              <a:t>eras incapaces de caminar por sí solas.</a:t>
            </a:r>
          </a:p>
          <a:p>
            <a:pPr algn="l" rtl="0"/>
            <a:r>
              <a:rPr lang="es" sz="1000" b="0" i="0" u="none" baseline="0" dirty="0">
                <a:latin typeface="+mn-lt"/>
              </a:rPr>
              <a:t>Obviamente, es difícil comprender estas tradiciones en la actualidad y estas imágenes e historias nos indignan.</a:t>
            </a:r>
          </a:p>
        </p:txBody>
      </p:sp>
      <p:sp>
        <p:nvSpPr>
          <p:cNvPr id="4" name="Text Placeholder 3">
            <a:extLst>
              <a:ext uri="{FF2B5EF4-FFF2-40B4-BE49-F238E27FC236}">
                <a16:creationId xmlns:a16="http://schemas.microsoft.com/office/drawing/2014/main" xmlns="" id="{420D784B-FDEC-6B86-AC87-38F409074F82}"/>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a16="http://schemas.microsoft.com/office/drawing/2014/main" xmlns="" id="{E3AB2906-D65B-095B-391F-9D149F41B3A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3</a:t>
            </a:fld>
            <a:endParaRPr lang="es"/>
          </a:p>
        </p:txBody>
      </p:sp>
      <p:pic>
        <p:nvPicPr>
          <p:cNvPr id="6" name="Google Shape;91;p2">
            <a:extLst>
              <a:ext uri="{FF2B5EF4-FFF2-40B4-BE49-F238E27FC236}">
                <a16:creationId xmlns:a16="http://schemas.microsoft.com/office/drawing/2014/main" xmlns="" id="{BBEC0B5A-69DC-3FEA-4701-38F2CB3C4960}"/>
              </a:ext>
            </a:extLst>
          </p:cNvPr>
          <p:cNvPicPr preferRelativeResize="0">
            <a:picLocks noGrp="1"/>
          </p:cNvPicPr>
          <p:nvPr>
            <p:ph type="pic" idx="2"/>
          </p:nvPr>
        </p:nvPicPr>
        <p:blipFill rotWithShape="1">
          <a:blip r:embed="rId2">
            <a:alphaModFix/>
          </a:blip>
          <a:srcRect l="16756" r="16755"/>
          <a:stretch/>
        </p:blipFill>
        <p:spPr>
          <a:xfrm>
            <a:off x="4181598" y="1850373"/>
            <a:ext cx="4047084" cy="2425204"/>
          </a:xfrm>
          <a:prstGeom prst="rect">
            <a:avLst/>
          </a:prstGeom>
          <a:noFill/>
          <a:ln>
            <a:noFill/>
          </a:ln>
        </p:spPr>
      </p:pic>
    </p:spTree>
    <p:extLst>
      <p:ext uri="{BB962C8B-B14F-4D97-AF65-F5344CB8AC3E}">
        <p14:creationId xmlns:p14="http://schemas.microsoft.com/office/powerpoint/2010/main" val="82039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8DE7B-55FE-0C68-1D42-BCB5131FEFA7}"/>
              </a:ext>
            </a:extLst>
          </p:cNvPr>
          <p:cNvSpPr>
            <a:spLocks noGrp="1"/>
          </p:cNvSpPr>
          <p:nvPr>
            <p:ph type="title"/>
          </p:nvPr>
        </p:nvSpPr>
        <p:spPr/>
        <p:txBody>
          <a:bodyPr/>
          <a:lstStyle/>
          <a:p>
            <a:pPr algn="l" rtl="0"/>
            <a:r>
              <a:rPr lang="es" b="0" i="0" u="none" baseline="0" dirty="0">
                <a:latin typeface="+mj-lt"/>
              </a:rPr>
              <a:t>La Cenicienta</a:t>
            </a:r>
          </a:p>
        </p:txBody>
      </p:sp>
      <p:sp>
        <p:nvSpPr>
          <p:cNvPr id="3" name="Text Placeholder 2">
            <a:extLst>
              <a:ext uri="{FF2B5EF4-FFF2-40B4-BE49-F238E27FC236}">
                <a16:creationId xmlns:a16="http://schemas.microsoft.com/office/drawing/2014/main" xmlns="" id="{66F24D40-A749-D30C-35B1-7ADECBBEE2AC}"/>
              </a:ext>
            </a:extLst>
          </p:cNvPr>
          <p:cNvSpPr>
            <a:spLocks noGrp="1"/>
          </p:cNvSpPr>
          <p:nvPr>
            <p:ph type="body" idx="1"/>
          </p:nvPr>
        </p:nvSpPr>
        <p:spPr>
          <a:xfrm>
            <a:off x="604000" y="1728358"/>
            <a:ext cx="3391936" cy="2715600"/>
          </a:xfrm>
        </p:spPr>
        <p:txBody>
          <a:bodyPr/>
          <a:lstStyle/>
          <a:p>
            <a:pPr algn="l" rtl="0"/>
            <a:r>
              <a:rPr lang="es" sz="1000" b="0" i="0" u="none" baseline="0" dirty="0">
                <a:latin typeface="+mn-lt"/>
              </a:rPr>
              <a:t>Pensemos ahora en nuestra </a:t>
            </a:r>
            <a:r>
              <a:rPr lang="es" sz="1000" b="0" i="0" u="none" baseline="0" dirty="0" smtClean="0">
                <a:latin typeface="+mn-lt"/>
              </a:rPr>
              <a:t>infancia…</a:t>
            </a:r>
            <a:endParaRPr lang="es" sz="1000" b="0" i="0" u="none" baseline="0" dirty="0">
              <a:latin typeface="+mn-lt"/>
            </a:endParaRPr>
          </a:p>
          <a:p>
            <a:pPr algn="l" rtl="0"/>
            <a:r>
              <a:rPr lang="es" sz="1000" b="0" i="0" u="none" baseline="0" dirty="0">
                <a:latin typeface="+mn-lt"/>
              </a:rPr>
              <a:t>El famoso cuento de </a:t>
            </a:r>
            <a:r>
              <a:rPr lang="es" sz="1000" b="0" i="1" u="none" baseline="0" dirty="0">
                <a:latin typeface="+mn-lt"/>
              </a:rPr>
              <a:t>La Cenicienta</a:t>
            </a:r>
            <a:r>
              <a:rPr lang="es" sz="1000" b="0" i="0" u="none" baseline="0" dirty="0">
                <a:latin typeface="+mn-lt"/>
              </a:rPr>
              <a:t> nos enseña que los sueños se hacen realidad. El zapato de cristal de Cenicienta es encontrado por el príncipe, que busca a la mujer cuyo pie encaje en él para casarse con ella y convertirla en princesa. Sin embargo, todas las mujeres del reino </a:t>
            </a:r>
            <a:r>
              <a:rPr lang="es" sz="1000" b="0" i="0" u="none" baseline="0" dirty="0" smtClean="0">
                <a:latin typeface="+mn-lt"/>
              </a:rPr>
              <a:t>tienen el </a:t>
            </a:r>
            <a:r>
              <a:rPr lang="es" sz="1000" b="0" i="0" u="none" baseline="0" dirty="0">
                <a:latin typeface="+mn-lt"/>
              </a:rPr>
              <a:t>pie más grande. Hasta que el príncipe visita la casa de Cenicienta, </a:t>
            </a:r>
            <a:r>
              <a:rPr lang="es" sz="1000" b="0" i="0" u="none" baseline="0" dirty="0" smtClean="0">
                <a:latin typeface="+mn-lt"/>
              </a:rPr>
              <a:t>donde </a:t>
            </a:r>
            <a:r>
              <a:rPr lang="es" sz="1000" b="0" i="0" u="none" baseline="0" dirty="0">
                <a:latin typeface="+mn-lt"/>
              </a:rPr>
              <a:t>una de las hermanastras se corta un dedo para que le quepa el zapato </a:t>
            </a:r>
            <a:r>
              <a:rPr lang="es" sz="1000" b="0" i="0" u="none" baseline="0" dirty="0" smtClean="0">
                <a:latin typeface="+mn-lt"/>
              </a:rPr>
              <a:t>y </a:t>
            </a:r>
            <a:r>
              <a:rPr lang="es" sz="1000" b="0" i="0" u="none" baseline="0" dirty="0">
                <a:latin typeface="+mn-lt"/>
              </a:rPr>
              <a:t>la otra, el talón; pero no sirve de nada. Finalmente, Cenicienta se prueba el zapato y se casa con el príncipe.</a:t>
            </a:r>
          </a:p>
          <a:p>
            <a:pPr algn="l" rtl="0"/>
            <a:r>
              <a:rPr lang="es" sz="1000" b="0" i="0" u="none" baseline="0" dirty="0">
                <a:latin typeface="+mn-lt"/>
              </a:rPr>
              <a:t>En esta imagen se constata que la pierna del personaje de Cenicienta no es proporcional al resto de su cuerpo. Con un pie así, es difícil caminar de forma grácil.</a:t>
            </a:r>
          </a:p>
        </p:txBody>
      </p:sp>
      <p:sp>
        <p:nvSpPr>
          <p:cNvPr id="4" name="Text Placeholder 3">
            <a:extLst>
              <a:ext uri="{FF2B5EF4-FFF2-40B4-BE49-F238E27FC236}">
                <a16:creationId xmlns:a16="http://schemas.microsoft.com/office/drawing/2014/main" xmlns="" id="{08AC8593-3AC7-1DAD-CCC5-64646FD19DBF}"/>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a16="http://schemas.microsoft.com/office/drawing/2014/main" xmlns="" id="{A3FE0888-31A4-21AD-3EDE-A149DEF5AC5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4</a:t>
            </a:fld>
            <a:endParaRPr lang="es"/>
          </a:p>
        </p:txBody>
      </p:sp>
      <p:pic>
        <p:nvPicPr>
          <p:cNvPr id="6" name="Google Shape;100;g19921ea7d82_0_0">
            <a:extLst>
              <a:ext uri="{FF2B5EF4-FFF2-40B4-BE49-F238E27FC236}">
                <a16:creationId xmlns:a16="http://schemas.microsoft.com/office/drawing/2014/main" xmlns="" id="{C4FCAC74-98BD-2B18-BB3A-3761F3CFF23A}"/>
              </a:ext>
            </a:extLst>
          </p:cNvPr>
          <p:cNvPicPr preferRelativeResize="0"/>
          <p:nvPr/>
        </p:nvPicPr>
        <p:blipFill>
          <a:blip r:embed="rId2">
            <a:alphaModFix/>
          </a:blip>
          <a:stretch>
            <a:fillRect/>
          </a:stretch>
        </p:blipFill>
        <p:spPr>
          <a:xfrm>
            <a:off x="4187378" y="1851670"/>
            <a:ext cx="3687056" cy="2177678"/>
          </a:xfrm>
          <a:prstGeom prst="rect">
            <a:avLst/>
          </a:prstGeom>
          <a:noFill/>
          <a:ln>
            <a:noFill/>
          </a:ln>
        </p:spPr>
      </p:pic>
    </p:spTree>
    <p:extLst>
      <p:ext uri="{BB962C8B-B14F-4D97-AF65-F5344CB8AC3E}">
        <p14:creationId xmlns:p14="http://schemas.microsoft.com/office/powerpoint/2010/main" val="165640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9F3E82-8953-E974-34FB-779049C54DB9}"/>
              </a:ext>
            </a:extLst>
          </p:cNvPr>
          <p:cNvSpPr>
            <a:spLocks noGrp="1"/>
          </p:cNvSpPr>
          <p:nvPr>
            <p:ph type="title"/>
          </p:nvPr>
        </p:nvSpPr>
        <p:spPr/>
        <p:txBody>
          <a:bodyPr/>
          <a:lstStyle/>
          <a:p>
            <a:endParaRPr lang="es" dirty="0"/>
          </a:p>
        </p:txBody>
      </p:sp>
      <p:sp>
        <p:nvSpPr>
          <p:cNvPr id="3" name="Text Placeholder 2">
            <a:extLst>
              <a:ext uri="{FF2B5EF4-FFF2-40B4-BE49-F238E27FC236}">
                <a16:creationId xmlns:a16="http://schemas.microsoft.com/office/drawing/2014/main" xmlns="" id="{19593774-297F-CC29-1854-545A5436C97B}"/>
              </a:ext>
            </a:extLst>
          </p:cNvPr>
          <p:cNvSpPr>
            <a:spLocks noGrp="1"/>
          </p:cNvSpPr>
          <p:nvPr>
            <p:ph type="body" idx="1"/>
          </p:nvPr>
        </p:nvSpPr>
        <p:spPr/>
        <p:txBody>
          <a:bodyPr/>
          <a:lstStyle/>
          <a:p>
            <a:pPr algn="l" rtl="0"/>
            <a:r>
              <a:rPr lang="es" sz="1800" b="0" i="0" u="none" baseline="0" dirty="0">
                <a:latin typeface="+mn-lt"/>
              </a:rPr>
              <a:t>¿Cuántas niñas sueñan con ser como Cenicienta y convertirse en princesas?</a:t>
            </a:r>
          </a:p>
          <a:p>
            <a:pPr algn="l" rtl="0"/>
            <a:r>
              <a:rPr lang="es" sz="1800" b="0" i="0" u="none" baseline="0" dirty="0">
                <a:latin typeface="+mn-lt"/>
              </a:rPr>
              <a:t>Esta visión de un futuro feliz se forma en el subconsciente.</a:t>
            </a:r>
          </a:p>
        </p:txBody>
      </p:sp>
      <p:sp>
        <p:nvSpPr>
          <p:cNvPr id="4" name="Text Placeholder 3">
            <a:extLst>
              <a:ext uri="{FF2B5EF4-FFF2-40B4-BE49-F238E27FC236}">
                <a16:creationId xmlns:a16="http://schemas.microsoft.com/office/drawing/2014/main" xmlns="" id="{4FA51D55-0E0E-BE97-0B62-06F2CFF18B2E}"/>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a16="http://schemas.microsoft.com/office/drawing/2014/main" xmlns="" id="{61E5A2A9-497D-D133-5F75-497806435A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5</a:t>
            </a:fld>
            <a:endParaRPr lang="es"/>
          </a:p>
        </p:txBody>
      </p:sp>
      <p:pic>
        <p:nvPicPr>
          <p:cNvPr id="6" name="Google Shape;108;g19921ea7d82_0_7">
            <a:extLst>
              <a:ext uri="{FF2B5EF4-FFF2-40B4-BE49-F238E27FC236}">
                <a16:creationId xmlns:a16="http://schemas.microsoft.com/office/drawing/2014/main" xmlns="" id="{D6070B2C-2CE2-FA3B-DD41-001C7197ADF2}"/>
              </a:ext>
            </a:extLst>
          </p:cNvPr>
          <p:cNvPicPr preferRelativeResize="0"/>
          <p:nvPr/>
        </p:nvPicPr>
        <p:blipFill>
          <a:blip r:embed="rId2">
            <a:alphaModFix/>
          </a:blip>
          <a:stretch>
            <a:fillRect/>
          </a:stretch>
        </p:blipFill>
        <p:spPr>
          <a:xfrm>
            <a:off x="4181598" y="1848915"/>
            <a:ext cx="3543040" cy="2428120"/>
          </a:xfrm>
          <a:prstGeom prst="rect">
            <a:avLst/>
          </a:prstGeom>
          <a:noFill/>
          <a:ln>
            <a:noFill/>
          </a:ln>
        </p:spPr>
      </p:pic>
    </p:spTree>
    <p:extLst>
      <p:ext uri="{BB962C8B-B14F-4D97-AF65-F5344CB8AC3E}">
        <p14:creationId xmlns:p14="http://schemas.microsoft.com/office/powerpoint/2010/main" val="106013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1A419C-D511-753D-30D5-595176241006}"/>
              </a:ext>
            </a:extLst>
          </p:cNvPr>
          <p:cNvSpPr>
            <a:spLocks noGrp="1"/>
          </p:cNvSpPr>
          <p:nvPr>
            <p:ph type="title"/>
          </p:nvPr>
        </p:nvSpPr>
        <p:spPr/>
        <p:txBody>
          <a:bodyPr/>
          <a:lstStyle/>
          <a:p>
            <a:pPr algn="l" rtl="0"/>
            <a:r>
              <a:rPr lang="es" b="0" i="0" u="none" baseline="0" dirty="0">
                <a:latin typeface="+mj-lt"/>
              </a:rPr>
              <a:t>Barbie</a:t>
            </a:r>
          </a:p>
        </p:txBody>
      </p:sp>
      <p:sp>
        <p:nvSpPr>
          <p:cNvPr id="3" name="Text Placeholder 2">
            <a:extLst>
              <a:ext uri="{FF2B5EF4-FFF2-40B4-BE49-F238E27FC236}">
                <a16:creationId xmlns:a16="http://schemas.microsoft.com/office/drawing/2014/main" xmlns="" id="{554602FF-860C-DB5C-DB39-34E631D047DF}"/>
              </a:ext>
            </a:extLst>
          </p:cNvPr>
          <p:cNvSpPr>
            <a:spLocks noGrp="1"/>
          </p:cNvSpPr>
          <p:nvPr>
            <p:ph type="body" idx="1"/>
          </p:nvPr>
        </p:nvSpPr>
        <p:spPr/>
        <p:txBody>
          <a:bodyPr/>
          <a:lstStyle/>
          <a:p>
            <a:pPr algn="l" rtl="0"/>
            <a:r>
              <a:rPr lang="es" sz="1600" b="0" i="0" u="none" baseline="0" dirty="0">
                <a:latin typeface="+mn-lt"/>
              </a:rPr>
              <a:t>La muñeca Barbie representa un estándar de belleza con el que han crecido innumerables niñas.</a:t>
            </a:r>
          </a:p>
          <a:p>
            <a:pPr algn="l" rtl="0"/>
            <a:r>
              <a:rPr lang="es" sz="1600" b="0" i="0" u="none" baseline="0" dirty="0">
                <a:latin typeface="+mn-lt"/>
              </a:rPr>
              <a:t>Cabe destacar que, desde un punto de vista anatómico, el pie de esta muñeca es pequeño y que una mujer con un pie de este tamaño apenas podría caminar.</a:t>
            </a:r>
          </a:p>
        </p:txBody>
      </p:sp>
      <p:sp>
        <p:nvSpPr>
          <p:cNvPr id="4" name="Text Placeholder 3">
            <a:extLst>
              <a:ext uri="{FF2B5EF4-FFF2-40B4-BE49-F238E27FC236}">
                <a16:creationId xmlns:a16="http://schemas.microsoft.com/office/drawing/2014/main" xmlns="" id="{A4BDC058-390C-E372-40CD-59B2C7C739C2}"/>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a16="http://schemas.microsoft.com/office/drawing/2014/main" xmlns="" id="{65D705E3-0FCD-C411-27E8-2DDC5F6AE1D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6</a:t>
            </a:fld>
            <a:endParaRPr lang="es"/>
          </a:p>
        </p:txBody>
      </p:sp>
      <p:pic>
        <p:nvPicPr>
          <p:cNvPr id="6" name="Google Shape;116;g535f286025873f81_0">
            <a:extLst>
              <a:ext uri="{FF2B5EF4-FFF2-40B4-BE49-F238E27FC236}">
                <a16:creationId xmlns:a16="http://schemas.microsoft.com/office/drawing/2014/main" xmlns="" id="{4B54A87F-4C0F-2945-9B68-A88F12612FB0}"/>
              </a:ext>
            </a:extLst>
          </p:cNvPr>
          <p:cNvPicPr preferRelativeResize="0"/>
          <p:nvPr/>
        </p:nvPicPr>
        <p:blipFill>
          <a:blip r:embed="rId2">
            <a:alphaModFix/>
          </a:blip>
          <a:stretch>
            <a:fillRect/>
          </a:stretch>
        </p:blipFill>
        <p:spPr>
          <a:xfrm>
            <a:off x="4165776" y="1491630"/>
            <a:ext cx="3858306" cy="3077974"/>
          </a:xfrm>
          <a:prstGeom prst="rect">
            <a:avLst/>
          </a:prstGeom>
          <a:noFill/>
          <a:ln>
            <a:noFill/>
          </a:ln>
        </p:spPr>
      </p:pic>
    </p:spTree>
    <p:extLst>
      <p:ext uri="{BB962C8B-B14F-4D97-AF65-F5344CB8AC3E}">
        <p14:creationId xmlns:p14="http://schemas.microsoft.com/office/powerpoint/2010/main" val="196195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E8A250-D85C-6272-EC61-38BE4C92B088}"/>
              </a:ext>
            </a:extLst>
          </p:cNvPr>
          <p:cNvSpPr>
            <a:spLocks noGrp="1"/>
          </p:cNvSpPr>
          <p:nvPr>
            <p:ph type="title"/>
          </p:nvPr>
        </p:nvSpPr>
        <p:spPr/>
        <p:txBody>
          <a:bodyPr/>
          <a:lstStyle/>
          <a:p>
            <a:endParaRPr lang="es"/>
          </a:p>
        </p:txBody>
      </p:sp>
      <p:sp>
        <p:nvSpPr>
          <p:cNvPr id="3" name="Text Placeholder 2">
            <a:extLst>
              <a:ext uri="{FF2B5EF4-FFF2-40B4-BE49-F238E27FC236}">
                <a16:creationId xmlns:a16="http://schemas.microsoft.com/office/drawing/2014/main" xmlns="" id="{EF987781-A544-46E1-5D77-B872A0FAD7E3}"/>
              </a:ext>
            </a:extLst>
          </p:cNvPr>
          <p:cNvSpPr>
            <a:spLocks noGrp="1"/>
          </p:cNvSpPr>
          <p:nvPr>
            <p:ph type="body" idx="1"/>
          </p:nvPr>
        </p:nvSpPr>
        <p:spPr/>
        <p:txBody>
          <a:bodyPr/>
          <a:lstStyle/>
          <a:p>
            <a:pPr marL="88900" indent="0" algn="l" rtl="0">
              <a:buNone/>
            </a:pPr>
            <a:r>
              <a:rPr lang="es" b="0" i="0" u="none" baseline="0" dirty="0">
                <a:latin typeface="+mn-lt"/>
              </a:rPr>
              <a:t>Para esta proporción de pie-cuerpo, esta sería la imagen más realista.</a:t>
            </a:r>
          </a:p>
        </p:txBody>
      </p:sp>
      <p:sp>
        <p:nvSpPr>
          <p:cNvPr id="4" name="Text Placeholder 3">
            <a:extLst>
              <a:ext uri="{FF2B5EF4-FFF2-40B4-BE49-F238E27FC236}">
                <a16:creationId xmlns:a16="http://schemas.microsoft.com/office/drawing/2014/main" xmlns="" id="{1DFF2DC1-B3D0-E0B4-FF27-293EDAD5C1F0}"/>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a16="http://schemas.microsoft.com/office/drawing/2014/main" xmlns="" id="{477F2632-588B-F743-D230-5340B3BFCA2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7</a:t>
            </a:fld>
            <a:endParaRPr lang="es"/>
          </a:p>
        </p:txBody>
      </p:sp>
      <p:pic>
        <p:nvPicPr>
          <p:cNvPr id="6" name="Google Shape;124;g535f286025873f81_7">
            <a:extLst>
              <a:ext uri="{FF2B5EF4-FFF2-40B4-BE49-F238E27FC236}">
                <a16:creationId xmlns:a16="http://schemas.microsoft.com/office/drawing/2014/main" xmlns="" id="{ABD81349-3B75-6046-5CA5-29529D057840}"/>
              </a:ext>
            </a:extLst>
          </p:cNvPr>
          <p:cNvPicPr preferRelativeResize="0"/>
          <p:nvPr/>
        </p:nvPicPr>
        <p:blipFill>
          <a:blip r:embed="rId2">
            <a:alphaModFix/>
          </a:blip>
          <a:stretch>
            <a:fillRect/>
          </a:stretch>
        </p:blipFill>
        <p:spPr>
          <a:xfrm>
            <a:off x="4187378" y="1705175"/>
            <a:ext cx="3326812" cy="2869668"/>
          </a:xfrm>
          <a:prstGeom prst="rect">
            <a:avLst/>
          </a:prstGeom>
          <a:noFill/>
          <a:ln>
            <a:noFill/>
          </a:ln>
        </p:spPr>
      </p:pic>
    </p:spTree>
    <p:extLst>
      <p:ext uri="{BB962C8B-B14F-4D97-AF65-F5344CB8AC3E}">
        <p14:creationId xmlns:p14="http://schemas.microsoft.com/office/powerpoint/2010/main" val="278537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9CE79-C600-1E6A-2B60-5A0DFDE37C9E}"/>
              </a:ext>
            </a:extLst>
          </p:cNvPr>
          <p:cNvSpPr>
            <a:spLocks noGrp="1"/>
          </p:cNvSpPr>
          <p:nvPr>
            <p:ph type="title"/>
          </p:nvPr>
        </p:nvSpPr>
        <p:spPr/>
        <p:txBody>
          <a:bodyPr/>
          <a:lstStyle/>
          <a:p>
            <a:endParaRPr lang="es"/>
          </a:p>
        </p:txBody>
      </p:sp>
      <p:sp>
        <p:nvSpPr>
          <p:cNvPr id="3" name="Text Placeholder 2">
            <a:extLst>
              <a:ext uri="{FF2B5EF4-FFF2-40B4-BE49-F238E27FC236}">
                <a16:creationId xmlns:a16="http://schemas.microsoft.com/office/drawing/2014/main" xmlns="" id="{9ED5E01B-019B-DDEA-0D0A-4526220AD4F0}"/>
              </a:ext>
            </a:extLst>
          </p:cNvPr>
          <p:cNvSpPr>
            <a:spLocks noGrp="1"/>
          </p:cNvSpPr>
          <p:nvPr>
            <p:ph type="body" idx="1"/>
          </p:nvPr>
        </p:nvSpPr>
        <p:spPr/>
        <p:txBody>
          <a:bodyPr/>
          <a:lstStyle/>
          <a:p>
            <a:pPr marL="88900" indent="0" algn="l" rtl="0">
              <a:buNone/>
            </a:pPr>
            <a:r>
              <a:rPr lang="es" sz="1800" b="0" i="0" u="none" baseline="0" dirty="0">
                <a:latin typeface="+mn-lt"/>
              </a:rPr>
              <a:t>¿Cómo es el hombre de ensueño de Barbie?</a:t>
            </a:r>
            <a:endParaRPr lang="es" sz="1800" dirty="0">
              <a:latin typeface="+mn-lt"/>
            </a:endParaRPr>
          </a:p>
          <a:p>
            <a:pPr marL="88900" indent="0" algn="l" rtl="0">
              <a:buNone/>
            </a:pPr>
            <a:r>
              <a:rPr lang="es" sz="1800" b="0" i="0" u="none" baseline="0" dirty="0">
                <a:latin typeface="+mn-lt"/>
              </a:rPr>
              <a:t>Su proporción es la misma que la de Barbie: el pie no es proporcional a la anatomía del cuerpo.</a:t>
            </a:r>
          </a:p>
        </p:txBody>
      </p:sp>
      <p:sp>
        <p:nvSpPr>
          <p:cNvPr id="4" name="Text Placeholder 3">
            <a:extLst>
              <a:ext uri="{FF2B5EF4-FFF2-40B4-BE49-F238E27FC236}">
                <a16:creationId xmlns:a16="http://schemas.microsoft.com/office/drawing/2014/main" xmlns="" id="{CF437131-B608-A227-E865-3B53633F5BFE}"/>
              </a:ext>
            </a:extLst>
          </p:cNvPr>
          <p:cNvSpPr>
            <a:spLocks noGrp="1"/>
          </p:cNvSpPr>
          <p:nvPr>
            <p:ph type="body" idx="2"/>
          </p:nvPr>
        </p:nvSpPr>
        <p:spPr/>
        <p:txBody>
          <a:bodyPr/>
          <a:lstStyle/>
          <a:p>
            <a:endParaRPr lang="es" dirty="0"/>
          </a:p>
        </p:txBody>
      </p:sp>
      <p:sp>
        <p:nvSpPr>
          <p:cNvPr id="5" name="Slide Number Placeholder 4">
            <a:extLst>
              <a:ext uri="{FF2B5EF4-FFF2-40B4-BE49-F238E27FC236}">
                <a16:creationId xmlns:a16="http://schemas.microsoft.com/office/drawing/2014/main" xmlns="" id="{0E7112FC-F9E8-8E1F-7E7F-806A0C9C407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a:t>8</a:t>
            </a:fld>
            <a:endParaRPr lang="es"/>
          </a:p>
        </p:txBody>
      </p:sp>
      <p:pic>
        <p:nvPicPr>
          <p:cNvPr id="6" name="Google Shape;132;g403e609762d294f6_0">
            <a:extLst>
              <a:ext uri="{FF2B5EF4-FFF2-40B4-BE49-F238E27FC236}">
                <a16:creationId xmlns:a16="http://schemas.microsoft.com/office/drawing/2014/main" xmlns="" id="{3B92A82E-A34F-364B-63AF-F4C41667BB67}"/>
              </a:ext>
            </a:extLst>
          </p:cNvPr>
          <p:cNvPicPr preferRelativeResize="0"/>
          <p:nvPr/>
        </p:nvPicPr>
        <p:blipFill>
          <a:blip r:embed="rId2">
            <a:alphaModFix/>
          </a:blip>
          <a:stretch>
            <a:fillRect/>
          </a:stretch>
        </p:blipFill>
        <p:spPr>
          <a:xfrm>
            <a:off x="4298906" y="1634411"/>
            <a:ext cx="3073869" cy="2857127"/>
          </a:xfrm>
          <a:prstGeom prst="rect">
            <a:avLst/>
          </a:prstGeom>
          <a:noFill/>
          <a:ln>
            <a:noFill/>
          </a:ln>
        </p:spPr>
      </p:pic>
    </p:spTree>
    <p:extLst>
      <p:ext uri="{BB962C8B-B14F-4D97-AF65-F5344CB8AC3E}">
        <p14:creationId xmlns:p14="http://schemas.microsoft.com/office/powerpoint/2010/main" val="1491259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es" sz="2000" b="0" i="0" u="none" baseline="0" dirty="0">
                <a:latin typeface="+mn-lt"/>
              </a:rPr>
              <a:t>Los modelos representados por Cenicienta, Barbie y otros personajes similares están muy integrados en el subconsciente infantil y perduran hasta la edad adulta. </a:t>
            </a:r>
            <a:endParaRPr lang="es" sz="2000" dirty="0">
              <a:latin typeface="+mn-lt"/>
            </a:endParaRPr>
          </a:p>
          <a:p>
            <a:pPr marL="76200" lvl="0" indent="0" algn="l" rtl="0">
              <a:spcBef>
                <a:spcPts val="1000"/>
              </a:spcBef>
              <a:spcAft>
                <a:spcPts val="0"/>
              </a:spcAft>
              <a:buSzPts val="2400"/>
              <a:buNone/>
            </a:pPr>
            <a:r>
              <a:rPr lang="es" sz="2000" b="0" i="0" u="none" baseline="0" dirty="0" smtClean="0">
                <a:latin typeface="+mn-lt"/>
              </a:rPr>
              <a:t>¿Cuánto cuesta cambiar </a:t>
            </a:r>
            <a:r>
              <a:rPr lang="es" sz="2000" b="0" i="0" u="none" baseline="0" dirty="0">
                <a:latin typeface="+mn-lt"/>
              </a:rPr>
              <a:t>los patrones de perfección </a:t>
            </a:r>
            <a:r>
              <a:rPr lang="es" sz="2000" b="0" i="0" u="none" baseline="0" dirty="0" smtClean="0">
                <a:latin typeface="+mn-lt"/>
              </a:rPr>
              <a:t>y belleza?</a:t>
            </a:r>
            <a:endParaRPr sz="2000" dirty="0">
              <a:latin typeface="+mn-lt"/>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a:t>9</a:t>
            </a:fld>
            <a:endParaRPr dirty="0"/>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endParaRPr lang="es"/>
          </a:p>
        </p:txBody>
      </p:sp>
    </p:spTree>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2183</TotalTime>
  <Words>648</Words>
  <Application>Microsoft Office PowerPoint</Application>
  <PresentationFormat>Presentación en pantalla (16:9)</PresentationFormat>
  <Paragraphs>48</Paragraphs>
  <Slides>11</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Barlow Light</vt:lpstr>
      <vt:lpstr>Arial</vt:lpstr>
      <vt:lpstr>Barlow SemiBold</vt:lpstr>
      <vt:lpstr>Calibri</vt:lpstr>
      <vt:lpstr>Caius template</vt:lpstr>
      <vt:lpstr> La imagen del pie y sus retos Autoría: Gabriele Guogyte</vt:lpstr>
      <vt:lpstr>Número de proyecto: 2021-1-RO01- KA220-HED-38B739A3</vt:lpstr>
      <vt:lpstr>Pie de loto</vt:lpstr>
      <vt:lpstr>La Cenicienta</vt:lpstr>
      <vt:lpstr>Presentación de PowerPoint</vt:lpstr>
      <vt:lpstr>Barbie</vt:lpstr>
      <vt:lpstr>Presentación de PowerPoint</vt:lpstr>
      <vt:lpstr>Presentación de PowerPoint</vt:lpstr>
      <vt:lpstr>Presentación de PowerPoint</vt:lpstr>
      <vt:lpstr>Bigfoot</vt:lpstr>
      <vt:lpstr>La influencia de la industria de la belleza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Eva Peribáñez</cp:lastModifiedBy>
  <cp:revision>101</cp:revision>
  <dcterms:modified xsi:type="dcterms:W3CDTF">2023-07-07T11:03:15Z</dcterms:modified>
</cp:coreProperties>
</file>