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79" r:id="rId4"/>
    <p:sldId id="280" r:id="rId5"/>
    <p:sldId id="281" r:id="rId6"/>
    <p:sldId id="282" r:id="rId7"/>
    <p:sldId id="283" r:id="rId8"/>
    <p:sldId id="284" r:id="rId9"/>
    <p:sldId id="261" r:id="rId10"/>
    <p:sldId id="285" r:id="rId11"/>
    <p:sldId id="286" r:id="rId12"/>
  </p:sldIdLst>
  <p:sldSz cx="9144000" cy="5143500" type="screen16x9"/>
  <p:notesSz cx="6858000" cy="9144000"/>
  <p:embeddedFontLst>
    <p:embeddedFont>
      <p:font typeface="Barlow Light" panose="00000400000000000000" pitchFamily="2" charset="-70"/>
      <p:regular r:id="rId14"/>
      <p:bold r:id="rId15"/>
      <p:italic r:id="rId16"/>
      <p:boldItalic r:id="rId17"/>
    </p:embeddedFont>
    <p:embeddedFont>
      <p:font typeface="Barlow SemiBold" panose="00000700000000000000" pitchFamily="2" charset="-7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en-GB" sz="2800" dirty="0"/>
              <a:t>Foot imaging and its challenges</a:t>
            </a:r>
            <a:br>
              <a:rPr lang="it-IT" sz="1800" dirty="0"/>
            </a:br>
            <a:r>
              <a:rPr lang="it-IT" sz="1800" dirty="0"/>
              <a:t>Author</a:t>
            </a:r>
            <a:r>
              <a:rPr lang="lt-LT" sz="1800" dirty="0"/>
              <a:t>: Gabriele Guogyte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8625-BC77-BE3B-70F8-E1CD0387064B}"/>
              </a:ext>
            </a:extLst>
          </p:cNvPr>
          <p:cNvSpPr>
            <a:spLocks noGrp="1"/>
          </p:cNvSpPr>
          <p:nvPr>
            <p:ph type="title"/>
          </p:nvPr>
        </p:nvSpPr>
        <p:spPr/>
        <p:txBody>
          <a:bodyPr/>
          <a:lstStyle/>
          <a:p>
            <a:r>
              <a:rPr lang="lt-LT" dirty="0" err="1"/>
              <a:t>Bigfoot</a:t>
            </a:r>
            <a:endParaRPr lang="en-GB" dirty="0"/>
          </a:p>
        </p:txBody>
      </p:sp>
      <p:sp>
        <p:nvSpPr>
          <p:cNvPr id="3" name="Text Placeholder 2">
            <a:extLst>
              <a:ext uri="{FF2B5EF4-FFF2-40B4-BE49-F238E27FC236}">
                <a16:creationId xmlns:a16="http://schemas.microsoft.com/office/drawing/2014/main" id="{09D16483-E477-5D4A-E4A2-E6D1721B00E4}"/>
              </a:ext>
            </a:extLst>
          </p:cNvPr>
          <p:cNvSpPr>
            <a:spLocks noGrp="1"/>
          </p:cNvSpPr>
          <p:nvPr>
            <p:ph type="body" idx="1"/>
          </p:nvPr>
        </p:nvSpPr>
        <p:spPr/>
        <p:txBody>
          <a:bodyPr/>
          <a:lstStyle/>
          <a:p>
            <a:r>
              <a:rPr lang="en-GB" sz="1200" dirty="0"/>
              <a:t>A mystical creature that is presented as something wild, uncivilized.</a:t>
            </a:r>
          </a:p>
          <a:p>
            <a:r>
              <a:rPr lang="en-GB" sz="1200" dirty="0"/>
              <a:t>It's called Bigfoot - a creature with big feet</a:t>
            </a:r>
          </a:p>
          <a:p>
            <a:r>
              <a:rPr lang="en-GB" sz="1200" dirty="0"/>
              <a:t>The message encoded in the subconscious mind is that big feet are ugly, uncivilized and something </a:t>
            </a:r>
            <a:r>
              <a:rPr lang="lt-LT" sz="1200" dirty="0" err="1"/>
              <a:t>horrible</a:t>
            </a:r>
            <a:endParaRPr lang="lt-LT" sz="1200" dirty="0"/>
          </a:p>
          <a:p>
            <a:endParaRPr lang="lt-LT" sz="1200" dirty="0"/>
          </a:p>
          <a:p>
            <a:endParaRPr lang="lt-LT" sz="1200" dirty="0"/>
          </a:p>
          <a:p>
            <a:endParaRPr lang="lt-LT" sz="1200" dirty="0"/>
          </a:p>
          <a:p>
            <a:pPr marL="88900" indent="0">
              <a:buNone/>
            </a:pPr>
            <a:r>
              <a:rPr lang="lt-LT" sz="1200" dirty="0" err="1"/>
              <a:t>Image</a:t>
            </a:r>
            <a:r>
              <a:rPr lang="lt-LT" sz="1200" dirty="0"/>
              <a:t> d</a:t>
            </a:r>
            <a:r>
              <a:rPr lang="en-GB" sz="1200" dirty="0" err="1"/>
              <a:t>esigned</a:t>
            </a:r>
            <a:r>
              <a:rPr lang="en-GB" sz="1200" dirty="0"/>
              <a:t> by </a:t>
            </a:r>
            <a:r>
              <a:rPr lang="en-GB" sz="1200" dirty="0" err="1"/>
              <a:t>Freepik</a:t>
            </a:r>
            <a:endParaRPr lang="en-GB" sz="1200" dirty="0"/>
          </a:p>
        </p:txBody>
      </p:sp>
      <p:sp>
        <p:nvSpPr>
          <p:cNvPr id="4" name="Text Placeholder 3">
            <a:extLst>
              <a:ext uri="{FF2B5EF4-FFF2-40B4-BE49-F238E27FC236}">
                <a16:creationId xmlns:a16="http://schemas.microsoft.com/office/drawing/2014/main" id="{949C2624-756B-6011-65C9-6B74818B597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3C2641-6B8B-D6E7-F607-4DEE197449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9" name="Picture 8" descr="Designed by Freepik">
            <a:extLst>
              <a:ext uri="{FF2B5EF4-FFF2-40B4-BE49-F238E27FC236}">
                <a16:creationId xmlns:a16="http://schemas.microsoft.com/office/drawing/2014/main" id="{72FD8CB3-B8CF-A528-B0CE-C4D7B4A167E5}"/>
              </a:ext>
            </a:extLst>
          </p:cNvPr>
          <p:cNvPicPr>
            <a:picLocks noChangeAspect="1"/>
          </p:cNvPicPr>
          <p:nvPr/>
        </p:nvPicPr>
        <p:blipFill>
          <a:blip r:embed="rId2"/>
          <a:stretch>
            <a:fillRect/>
          </a:stretch>
        </p:blipFill>
        <p:spPr>
          <a:xfrm>
            <a:off x="4187378" y="1705009"/>
            <a:ext cx="2715766" cy="2715766"/>
          </a:xfrm>
          <a:prstGeom prst="rect">
            <a:avLst/>
          </a:prstGeom>
        </p:spPr>
      </p:pic>
    </p:spTree>
    <p:extLst>
      <p:ext uri="{BB962C8B-B14F-4D97-AF65-F5344CB8AC3E}">
        <p14:creationId xmlns:p14="http://schemas.microsoft.com/office/powerpoint/2010/main" val="254168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D116-3EE4-A158-4D90-09C132926025}"/>
              </a:ext>
            </a:extLst>
          </p:cNvPr>
          <p:cNvSpPr>
            <a:spLocks noGrp="1"/>
          </p:cNvSpPr>
          <p:nvPr>
            <p:ph type="title"/>
          </p:nvPr>
        </p:nvSpPr>
        <p:spPr/>
        <p:txBody>
          <a:bodyPr/>
          <a:lstStyle/>
          <a:p>
            <a:r>
              <a:rPr lang="lt-LT" dirty="0" err="1"/>
              <a:t>Impact</a:t>
            </a:r>
            <a:r>
              <a:rPr lang="lt-LT" dirty="0"/>
              <a:t> </a:t>
            </a:r>
            <a:r>
              <a:rPr lang="lt-LT" dirty="0" err="1"/>
              <a:t>of</a:t>
            </a:r>
            <a:r>
              <a:rPr lang="lt-LT" dirty="0"/>
              <a:t> </a:t>
            </a:r>
            <a:r>
              <a:rPr lang="lt-LT" dirty="0" err="1"/>
              <a:t>the</a:t>
            </a:r>
            <a:r>
              <a:rPr lang="lt-LT" dirty="0"/>
              <a:t> </a:t>
            </a:r>
            <a:r>
              <a:rPr lang="en-GB" sz="3200" dirty="0"/>
              <a:t>beauty industry </a:t>
            </a:r>
            <a:endParaRPr lang="en-GB" dirty="0"/>
          </a:p>
        </p:txBody>
      </p:sp>
      <p:sp>
        <p:nvSpPr>
          <p:cNvPr id="3" name="Text Placeholder 2">
            <a:extLst>
              <a:ext uri="{FF2B5EF4-FFF2-40B4-BE49-F238E27FC236}">
                <a16:creationId xmlns:a16="http://schemas.microsoft.com/office/drawing/2014/main" id="{1199177B-2107-42F6-EB88-EF0DBDAF430E}"/>
              </a:ext>
            </a:extLst>
          </p:cNvPr>
          <p:cNvSpPr>
            <a:spLocks noGrp="1"/>
          </p:cNvSpPr>
          <p:nvPr>
            <p:ph type="body" idx="1"/>
          </p:nvPr>
        </p:nvSpPr>
        <p:spPr/>
        <p:txBody>
          <a:bodyPr/>
          <a:lstStyle/>
          <a:p>
            <a:r>
              <a:rPr lang="en-GB" sz="1600" dirty="0"/>
              <a:t>The beauty industry is one of the forms of management that shapes our perception of the world, habits, nutrition, daily activities, body standards</a:t>
            </a:r>
            <a:r>
              <a:rPr lang="lt-LT" sz="1600" dirty="0"/>
              <a:t>, </a:t>
            </a:r>
            <a:r>
              <a:rPr lang="en-GB" sz="1600" dirty="0"/>
              <a:t>and perception of beauty. </a:t>
            </a:r>
            <a:endParaRPr lang="lt-LT" sz="1600" dirty="0"/>
          </a:p>
          <a:p>
            <a:r>
              <a:rPr lang="en-GB" sz="1600" dirty="0"/>
              <a:t>This information reaches us quickly, easily, directly and indirectly. Information sources starting from TV, Internet, magazines, billboards, flyers, and observing the </a:t>
            </a:r>
            <a:r>
              <a:rPr lang="en-US" sz="1600" dirty="0"/>
              <a:t>behavior</a:t>
            </a:r>
            <a:r>
              <a:rPr lang="en-GB" sz="1600" dirty="0"/>
              <a:t> of others. </a:t>
            </a:r>
            <a:endParaRPr lang="lt-LT" sz="1600" dirty="0"/>
          </a:p>
          <a:p>
            <a:r>
              <a:rPr lang="en-GB" sz="1600" dirty="0"/>
              <a:t>How have the Lotus feet remained</a:t>
            </a:r>
            <a:r>
              <a:rPr lang="lt-LT" sz="1600" dirty="0"/>
              <a:t> </a:t>
            </a:r>
            <a:r>
              <a:rPr lang="en-GB" sz="1600" dirty="0"/>
              <a:t>till</a:t>
            </a:r>
            <a:r>
              <a:rPr lang="lt-LT" sz="1600" dirty="0"/>
              <a:t> </a:t>
            </a:r>
            <a:r>
              <a:rPr lang="en-GB" sz="1600" dirty="0"/>
              <a:t>our days and what do they symbolize nowadays</a:t>
            </a:r>
            <a:r>
              <a:rPr lang="lt-LT" sz="1600" dirty="0"/>
              <a:t>? </a:t>
            </a:r>
          </a:p>
          <a:p>
            <a:r>
              <a:rPr lang="en-GB" sz="1600" dirty="0"/>
              <a:t>Is </a:t>
            </a:r>
            <a:r>
              <a:rPr lang="lt-LT" sz="1600" dirty="0"/>
              <a:t>a</a:t>
            </a:r>
            <a:r>
              <a:rPr lang="en-GB" sz="1600" dirty="0"/>
              <a:t> modern self-confident</a:t>
            </a:r>
            <a:r>
              <a:rPr lang="lt-LT" sz="1600" dirty="0"/>
              <a:t> </a:t>
            </a:r>
            <a:r>
              <a:rPr lang="en-GB" sz="1600" dirty="0" err="1"/>
              <a:t>woma</a:t>
            </a:r>
            <a:r>
              <a:rPr lang="lt-LT" sz="1600" dirty="0"/>
              <a:t>n </a:t>
            </a:r>
            <a:r>
              <a:rPr lang="en-GB" sz="1600" dirty="0"/>
              <a:t>shrinking her foot? </a:t>
            </a:r>
            <a:r>
              <a:rPr lang="lt-LT" sz="1600" dirty="0"/>
              <a:t> </a:t>
            </a:r>
          </a:p>
          <a:p>
            <a:r>
              <a:rPr lang="en-GB" sz="1600" dirty="0"/>
              <a:t>Has this tradition made its way into the world of men</a:t>
            </a:r>
            <a:r>
              <a:rPr lang="lt-LT" sz="1600" dirty="0"/>
              <a:t> </a:t>
            </a:r>
            <a:r>
              <a:rPr lang="en-GB" sz="1600" dirty="0"/>
              <a:t>already?</a:t>
            </a:r>
          </a:p>
        </p:txBody>
      </p:sp>
      <p:sp>
        <p:nvSpPr>
          <p:cNvPr id="4" name="Slide Number Placeholder 3">
            <a:extLst>
              <a:ext uri="{FF2B5EF4-FFF2-40B4-BE49-F238E27FC236}">
                <a16:creationId xmlns:a16="http://schemas.microsoft.com/office/drawing/2014/main" id="{7D10541B-134F-60F7-B28B-41BC344C9A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46511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E31A-F7CA-2065-499B-EF5BED3C2042}"/>
              </a:ext>
            </a:extLst>
          </p:cNvPr>
          <p:cNvSpPr>
            <a:spLocks noGrp="1"/>
          </p:cNvSpPr>
          <p:nvPr>
            <p:ph type="title"/>
          </p:nvPr>
        </p:nvSpPr>
        <p:spPr/>
        <p:txBody>
          <a:bodyPr/>
          <a:lstStyle/>
          <a:p>
            <a:r>
              <a:rPr lang="en-GB" dirty="0"/>
              <a:t>Lotus foot</a:t>
            </a:r>
          </a:p>
        </p:txBody>
      </p:sp>
      <p:sp>
        <p:nvSpPr>
          <p:cNvPr id="3" name="Text Placeholder 2">
            <a:extLst>
              <a:ext uri="{FF2B5EF4-FFF2-40B4-BE49-F238E27FC236}">
                <a16:creationId xmlns:a16="http://schemas.microsoft.com/office/drawing/2014/main" id="{9B9F229D-A580-3EA0-CA75-AE4E583689B6}"/>
              </a:ext>
            </a:extLst>
          </p:cNvPr>
          <p:cNvSpPr>
            <a:spLocks noGrp="1"/>
          </p:cNvSpPr>
          <p:nvPr>
            <p:ph type="body" idx="1"/>
          </p:nvPr>
        </p:nvSpPr>
        <p:spPr>
          <a:xfrm>
            <a:off x="604000" y="1705175"/>
            <a:ext cx="3391936" cy="2715600"/>
          </a:xfrm>
        </p:spPr>
        <p:txBody>
          <a:bodyPr/>
          <a:lstStyle/>
          <a:p>
            <a:r>
              <a:rPr lang="en-GB" sz="1000" dirty="0"/>
              <a:t>We will start our journey with history</a:t>
            </a:r>
          </a:p>
          <a:p>
            <a:r>
              <a:rPr lang="en-GB" sz="1000" dirty="0"/>
              <a:t>The ideal beauty in ancient China had to have a lotus foot.</a:t>
            </a:r>
          </a:p>
          <a:p>
            <a:r>
              <a:rPr lang="en-GB" sz="1000" dirty="0"/>
              <a:t>From the age of 4-5, girls' feet were tied so that they would meet the standard of beauty when they grew up.</a:t>
            </a:r>
          </a:p>
          <a:p>
            <a:r>
              <a:rPr lang="en-GB" sz="1000" dirty="0"/>
              <a:t>It is difficult for us to understand the pain that awaited these girls before they were sold. Unfortunately, not all of them were so "lucky", many died of infections and it was a very painful death, the rest could not walk on their own.</a:t>
            </a:r>
          </a:p>
          <a:p>
            <a:r>
              <a:rPr lang="en-GB" sz="1000" dirty="0"/>
              <a:t>Of course, such images and stories disgust us and we hardly understand such a tradition.</a:t>
            </a:r>
          </a:p>
        </p:txBody>
      </p:sp>
      <p:sp>
        <p:nvSpPr>
          <p:cNvPr id="4" name="Text Placeholder 3">
            <a:extLst>
              <a:ext uri="{FF2B5EF4-FFF2-40B4-BE49-F238E27FC236}">
                <a16:creationId xmlns:a16="http://schemas.microsoft.com/office/drawing/2014/main" id="{420D784B-FDEC-6B86-AC87-38F409074F8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3AB2906-D65B-095B-391F-9D149F41B3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6" name="Google Shape;91;p2">
            <a:extLst>
              <a:ext uri="{FF2B5EF4-FFF2-40B4-BE49-F238E27FC236}">
                <a16:creationId xmlns:a16="http://schemas.microsoft.com/office/drawing/2014/main" id="{BBEC0B5A-69DC-3FEA-4701-38F2CB3C4960}"/>
              </a:ext>
            </a:extLst>
          </p:cNvPr>
          <p:cNvPicPr preferRelativeResize="0">
            <a:picLocks noGrp="1"/>
          </p:cNvPicPr>
          <p:nvPr>
            <p:ph type="pic" idx="2"/>
          </p:nvPr>
        </p:nvPicPr>
        <p:blipFill rotWithShape="1">
          <a:blip r:embed="rId2">
            <a:alphaModFix/>
          </a:blip>
          <a:srcRect l="16756" r="16755"/>
          <a:stretch/>
        </p:blipFill>
        <p:spPr>
          <a:xfrm>
            <a:off x="4181598" y="1850373"/>
            <a:ext cx="4047084" cy="2425204"/>
          </a:xfrm>
          <a:prstGeom prst="rect">
            <a:avLst/>
          </a:prstGeom>
          <a:noFill/>
          <a:ln>
            <a:noFill/>
          </a:ln>
        </p:spPr>
      </p:pic>
    </p:spTree>
    <p:extLst>
      <p:ext uri="{BB962C8B-B14F-4D97-AF65-F5344CB8AC3E}">
        <p14:creationId xmlns:p14="http://schemas.microsoft.com/office/powerpoint/2010/main" val="8203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DE7B-55FE-0C68-1D42-BCB5131FEFA7}"/>
              </a:ext>
            </a:extLst>
          </p:cNvPr>
          <p:cNvSpPr>
            <a:spLocks noGrp="1"/>
          </p:cNvSpPr>
          <p:nvPr>
            <p:ph type="title"/>
          </p:nvPr>
        </p:nvSpPr>
        <p:spPr/>
        <p:txBody>
          <a:bodyPr/>
          <a:lstStyle/>
          <a:p>
            <a:r>
              <a:rPr lang="en-GB" dirty="0"/>
              <a:t>Cinderella</a:t>
            </a:r>
          </a:p>
        </p:txBody>
      </p:sp>
      <p:sp>
        <p:nvSpPr>
          <p:cNvPr id="3" name="Text Placeholder 2">
            <a:extLst>
              <a:ext uri="{FF2B5EF4-FFF2-40B4-BE49-F238E27FC236}">
                <a16:creationId xmlns:a16="http://schemas.microsoft.com/office/drawing/2014/main" id="{66F24D40-A749-D30C-35B1-7ADECBBEE2AC}"/>
              </a:ext>
            </a:extLst>
          </p:cNvPr>
          <p:cNvSpPr>
            <a:spLocks noGrp="1"/>
          </p:cNvSpPr>
          <p:nvPr>
            <p:ph type="body" idx="1"/>
          </p:nvPr>
        </p:nvSpPr>
        <p:spPr>
          <a:xfrm>
            <a:off x="604000" y="1728358"/>
            <a:ext cx="3391936" cy="2715600"/>
          </a:xfrm>
        </p:spPr>
        <p:txBody>
          <a:bodyPr/>
          <a:lstStyle/>
          <a:p>
            <a:r>
              <a:rPr lang="en-GB" sz="1000" dirty="0"/>
              <a:t>Let's go back to our childhood.</a:t>
            </a:r>
          </a:p>
          <a:p>
            <a:r>
              <a:rPr lang="en-GB" sz="1000" dirty="0"/>
              <a:t>The Cinderella story that children know and love teaches us that dreams do come true. The story of how Cinderella leaves her shoe for a prince in love. And he's looking for a woman whose foot fits the shoe to make her his princess. Unfortunately, all women in the kingdom had larger feet. The prince visits Cinderella's house. One of Cinderella's sisters cuts off her toe, the other cuts off her heel to fit the shoe. But it doesn't help. Finally, Cinderella tries on the shoe, which fits, and marries the prince.</a:t>
            </a:r>
          </a:p>
          <a:p>
            <a:r>
              <a:rPr lang="en-GB" sz="1000" dirty="0"/>
              <a:t>In the </a:t>
            </a:r>
            <a:r>
              <a:rPr lang="lt-LT" sz="1000" dirty="0" err="1"/>
              <a:t>picture</a:t>
            </a:r>
            <a:r>
              <a:rPr lang="en-GB" sz="1000" dirty="0"/>
              <a:t>, we can see that the anatomically depicted leg of the character does not correspond to the proportions of the body. In reality, Cinderella could hardly walk gracefully with such a foot.</a:t>
            </a:r>
          </a:p>
        </p:txBody>
      </p:sp>
      <p:sp>
        <p:nvSpPr>
          <p:cNvPr id="4" name="Text Placeholder 3">
            <a:extLst>
              <a:ext uri="{FF2B5EF4-FFF2-40B4-BE49-F238E27FC236}">
                <a16:creationId xmlns:a16="http://schemas.microsoft.com/office/drawing/2014/main" id="{08AC8593-3AC7-1DAD-CCC5-64646FD19DB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A3FE0888-31A4-21AD-3EDE-A149DEF5AC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Google Shape;100;g19921ea7d82_0_0">
            <a:extLst>
              <a:ext uri="{FF2B5EF4-FFF2-40B4-BE49-F238E27FC236}">
                <a16:creationId xmlns:a16="http://schemas.microsoft.com/office/drawing/2014/main" id="{C4FCAC74-98BD-2B18-BB3A-3761F3CFF23A}"/>
              </a:ext>
            </a:extLst>
          </p:cNvPr>
          <p:cNvPicPr preferRelativeResize="0"/>
          <p:nvPr/>
        </p:nvPicPr>
        <p:blipFill>
          <a:blip r:embed="rId2">
            <a:alphaModFix/>
          </a:blip>
          <a:stretch>
            <a:fillRect/>
          </a:stretch>
        </p:blipFill>
        <p:spPr>
          <a:xfrm>
            <a:off x="4187378" y="1851670"/>
            <a:ext cx="3687056" cy="2177678"/>
          </a:xfrm>
          <a:prstGeom prst="rect">
            <a:avLst/>
          </a:prstGeom>
          <a:noFill/>
          <a:ln>
            <a:noFill/>
          </a:ln>
        </p:spPr>
      </p:pic>
    </p:spTree>
    <p:extLst>
      <p:ext uri="{BB962C8B-B14F-4D97-AF65-F5344CB8AC3E}">
        <p14:creationId xmlns:p14="http://schemas.microsoft.com/office/powerpoint/2010/main" val="165640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3E82-8953-E974-34FB-779049C54DB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9593774-297F-CC29-1854-545A5436C97B}"/>
              </a:ext>
            </a:extLst>
          </p:cNvPr>
          <p:cNvSpPr>
            <a:spLocks noGrp="1"/>
          </p:cNvSpPr>
          <p:nvPr>
            <p:ph type="body" idx="1"/>
          </p:nvPr>
        </p:nvSpPr>
        <p:spPr/>
        <p:txBody>
          <a:bodyPr/>
          <a:lstStyle/>
          <a:p>
            <a:r>
              <a:rPr lang="en-GB" sz="1800" dirty="0"/>
              <a:t>How many girls in the world dream of being the Cinderella who turns into a princess as a child?</a:t>
            </a:r>
          </a:p>
          <a:p>
            <a:r>
              <a:rPr lang="en-GB" sz="1800" dirty="0"/>
              <a:t>The aspiration formed in our subconscious mind is like a vision of a happy future.</a:t>
            </a:r>
          </a:p>
        </p:txBody>
      </p:sp>
      <p:sp>
        <p:nvSpPr>
          <p:cNvPr id="4" name="Text Placeholder 3">
            <a:extLst>
              <a:ext uri="{FF2B5EF4-FFF2-40B4-BE49-F238E27FC236}">
                <a16:creationId xmlns:a16="http://schemas.microsoft.com/office/drawing/2014/main" id="{4FA51D55-0E0E-BE97-0B62-06F2CFF18B2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E5A2A9-497D-D133-5F75-497806435A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Google Shape;108;g19921ea7d82_0_7">
            <a:extLst>
              <a:ext uri="{FF2B5EF4-FFF2-40B4-BE49-F238E27FC236}">
                <a16:creationId xmlns:a16="http://schemas.microsoft.com/office/drawing/2014/main" id="{D6070B2C-2CE2-FA3B-DD41-001C7197ADF2}"/>
              </a:ext>
            </a:extLst>
          </p:cNvPr>
          <p:cNvPicPr preferRelativeResize="0"/>
          <p:nvPr/>
        </p:nvPicPr>
        <p:blipFill>
          <a:blip r:embed="rId2">
            <a:alphaModFix/>
          </a:blip>
          <a:stretch>
            <a:fillRect/>
          </a:stretch>
        </p:blipFill>
        <p:spPr>
          <a:xfrm>
            <a:off x="4181598" y="1848915"/>
            <a:ext cx="3543040" cy="2428120"/>
          </a:xfrm>
          <a:prstGeom prst="rect">
            <a:avLst/>
          </a:prstGeom>
          <a:noFill/>
          <a:ln>
            <a:noFill/>
          </a:ln>
        </p:spPr>
      </p:pic>
    </p:spTree>
    <p:extLst>
      <p:ext uri="{BB962C8B-B14F-4D97-AF65-F5344CB8AC3E}">
        <p14:creationId xmlns:p14="http://schemas.microsoft.com/office/powerpoint/2010/main" val="106013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419C-D511-753D-30D5-595176241006}"/>
              </a:ext>
            </a:extLst>
          </p:cNvPr>
          <p:cNvSpPr>
            <a:spLocks noGrp="1"/>
          </p:cNvSpPr>
          <p:nvPr>
            <p:ph type="title"/>
          </p:nvPr>
        </p:nvSpPr>
        <p:spPr/>
        <p:txBody>
          <a:bodyPr/>
          <a:lstStyle/>
          <a:p>
            <a:r>
              <a:rPr lang="en-GB" dirty="0"/>
              <a:t>Barbie</a:t>
            </a:r>
          </a:p>
        </p:txBody>
      </p:sp>
      <p:sp>
        <p:nvSpPr>
          <p:cNvPr id="3" name="Text Placeholder 2">
            <a:extLst>
              <a:ext uri="{FF2B5EF4-FFF2-40B4-BE49-F238E27FC236}">
                <a16:creationId xmlns:a16="http://schemas.microsoft.com/office/drawing/2014/main" id="{554602FF-860C-DB5C-DB39-34E631D047DF}"/>
              </a:ext>
            </a:extLst>
          </p:cNvPr>
          <p:cNvSpPr>
            <a:spLocks noGrp="1"/>
          </p:cNvSpPr>
          <p:nvPr>
            <p:ph type="body" idx="1"/>
          </p:nvPr>
        </p:nvSpPr>
        <p:spPr/>
        <p:txBody>
          <a:bodyPr/>
          <a:lstStyle/>
          <a:p>
            <a:r>
              <a:rPr lang="en-GB" sz="1600" dirty="0"/>
              <a:t>The Barbie doll is a standard of beauty that countless girls have grown up with.</a:t>
            </a:r>
          </a:p>
          <a:p>
            <a:r>
              <a:rPr lang="en-GB" sz="1600" dirty="0"/>
              <a:t>Please note that anatomically the foot of the doll is depicted as small. A woman with such a foot could hardly walk gracefully and easily.</a:t>
            </a:r>
          </a:p>
        </p:txBody>
      </p:sp>
      <p:sp>
        <p:nvSpPr>
          <p:cNvPr id="4" name="Text Placeholder 3">
            <a:extLst>
              <a:ext uri="{FF2B5EF4-FFF2-40B4-BE49-F238E27FC236}">
                <a16:creationId xmlns:a16="http://schemas.microsoft.com/office/drawing/2014/main" id="{A4BDC058-390C-E372-40CD-59B2C7C739C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5D705E3-0FCD-C411-27E8-2DDC5F6AE1D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6" name="Google Shape;116;g535f286025873f81_0">
            <a:extLst>
              <a:ext uri="{FF2B5EF4-FFF2-40B4-BE49-F238E27FC236}">
                <a16:creationId xmlns:a16="http://schemas.microsoft.com/office/drawing/2014/main" id="{4B54A87F-4C0F-2945-9B68-A88F12612FB0}"/>
              </a:ext>
            </a:extLst>
          </p:cNvPr>
          <p:cNvPicPr preferRelativeResize="0"/>
          <p:nvPr/>
        </p:nvPicPr>
        <p:blipFill>
          <a:blip r:embed="rId2">
            <a:alphaModFix/>
          </a:blip>
          <a:stretch>
            <a:fillRect/>
          </a:stretch>
        </p:blipFill>
        <p:spPr>
          <a:xfrm>
            <a:off x="4165776" y="1491630"/>
            <a:ext cx="3858306" cy="3077974"/>
          </a:xfrm>
          <a:prstGeom prst="rect">
            <a:avLst/>
          </a:prstGeom>
          <a:noFill/>
          <a:ln>
            <a:noFill/>
          </a:ln>
        </p:spPr>
      </p:pic>
    </p:spTree>
    <p:extLst>
      <p:ext uri="{BB962C8B-B14F-4D97-AF65-F5344CB8AC3E}">
        <p14:creationId xmlns:p14="http://schemas.microsoft.com/office/powerpoint/2010/main" val="196195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A250-D85C-6272-EC61-38BE4C92B08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F987781-A544-46E1-5D77-B872A0FAD7E3}"/>
              </a:ext>
            </a:extLst>
          </p:cNvPr>
          <p:cNvSpPr>
            <a:spLocks noGrp="1"/>
          </p:cNvSpPr>
          <p:nvPr>
            <p:ph type="body" idx="1"/>
          </p:nvPr>
        </p:nvSpPr>
        <p:spPr/>
        <p:txBody>
          <a:bodyPr/>
          <a:lstStyle/>
          <a:p>
            <a:pPr marL="88900" indent="0">
              <a:buNone/>
            </a:pPr>
            <a:r>
              <a:rPr lang="en-GB" dirty="0"/>
              <a:t>It's sad, but this image is more realistic for this foot-to-body ratio</a:t>
            </a:r>
          </a:p>
        </p:txBody>
      </p:sp>
      <p:sp>
        <p:nvSpPr>
          <p:cNvPr id="4" name="Text Placeholder 3">
            <a:extLst>
              <a:ext uri="{FF2B5EF4-FFF2-40B4-BE49-F238E27FC236}">
                <a16:creationId xmlns:a16="http://schemas.microsoft.com/office/drawing/2014/main" id="{1DFF2DC1-B3D0-E0B4-FF27-293EDAD5C1F0}"/>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477F2632-588B-F743-D230-5340B3BFCA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6" name="Google Shape;124;g535f286025873f81_7">
            <a:extLst>
              <a:ext uri="{FF2B5EF4-FFF2-40B4-BE49-F238E27FC236}">
                <a16:creationId xmlns:a16="http://schemas.microsoft.com/office/drawing/2014/main" id="{ABD81349-3B75-6046-5CA5-29529D057840}"/>
              </a:ext>
            </a:extLst>
          </p:cNvPr>
          <p:cNvPicPr preferRelativeResize="0"/>
          <p:nvPr/>
        </p:nvPicPr>
        <p:blipFill>
          <a:blip r:embed="rId2">
            <a:alphaModFix/>
          </a:blip>
          <a:stretch>
            <a:fillRect/>
          </a:stretch>
        </p:blipFill>
        <p:spPr>
          <a:xfrm>
            <a:off x="4187378" y="1705175"/>
            <a:ext cx="3326812" cy="2869668"/>
          </a:xfrm>
          <a:prstGeom prst="rect">
            <a:avLst/>
          </a:prstGeom>
          <a:noFill/>
          <a:ln>
            <a:noFill/>
          </a:ln>
        </p:spPr>
      </p:pic>
    </p:spTree>
    <p:extLst>
      <p:ext uri="{BB962C8B-B14F-4D97-AF65-F5344CB8AC3E}">
        <p14:creationId xmlns:p14="http://schemas.microsoft.com/office/powerpoint/2010/main" val="278537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CE79-C600-1E6A-2B60-5A0DFDE37C9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ED5E01B-019B-DDEA-0D0A-4526220AD4F0}"/>
              </a:ext>
            </a:extLst>
          </p:cNvPr>
          <p:cNvSpPr>
            <a:spLocks noGrp="1"/>
          </p:cNvSpPr>
          <p:nvPr>
            <p:ph type="body" idx="1"/>
          </p:nvPr>
        </p:nvSpPr>
        <p:spPr/>
        <p:txBody>
          <a:bodyPr/>
          <a:lstStyle/>
          <a:p>
            <a:pPr marL="88900" indent="0">
              <a:buNone/>
            </a:pPr>
            <a:r>
              <a:rPr lang="en-GB" sz="1800" dirty="0"/>
              <a:t>What is the image of a dream man for Barbie fans?</a:t>
            </a:r>
            <a:endParaRPr lang="lt-LT" sz="1800" dirty="0"/>
          </a:p>
          <a:p>
            <a:pPr marL="88900" indent="0">
              <a:buNone/>
            </a:pPr>
            <a:r>
              <a:rPr lang="en-GB" sz="1800" dirty="0"/>
              <a:t>Proportion is maintained like Barbie dolls, i.e. the foot does not anatomically correspond to the body structure.</a:t>
            </a:r>
          </a:p>
        </p:txBody>
      </p:sp>
      <p:sp>
        <p:nvSpPr>
          <p:cNvPr id="4" name="Text Placeholder 3">
            <a:extLst>
              <a:ext uri="{FF2B5EF4-FFF2-40B4-BE49-F238E27FC236}">
                <a16:creationId xmlns:a16="http://schemas.microsoft.com/office/drawing/2014/main" id="{CF437131-B608-A227-E865-3B53633F5BF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E7112FC-F9E8-8E1F-7E7F-806A0C9C40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6" name="Google Shape;132;g403e609762d294f6_0">
            <a:extLst>
              <a:ext uri="{FF2B5EF4-FFF2-40B4-BE49-F238E27FC236}">
                <a16:creationId xmlns:a16="http://schemas.microsoft.com/office/drawing/2014/main" id="{3B92A82E-A34F-364B-63AF-F4C41667BB67}"/>
              </a:ext>
            </a:extLst>
          </p:cNvPr>
          <p:cNvPicPr preferRelativeResize="0"/>
          <p:nvPr/>
        </p:nvPicPr>
        <p:blipFill>
          <a:blip r:embed="rId2">
            <a:alphaModFix/>
          </a:blip>
          <a:stretch>
            <a:fillRect/>
          </a:stretch>
        </p:blipFill>
        <p:spPr>
          <a:xfrm>
            <a:off x="4298906" y="1634411"/>
            <a:ext cx="3073869" cy="2857127"/>
          </a:xfrm>
          <a:prstGeom prst="rect">
            <a:avLst/>
          </a:prstGeom>
          <a:noFill/>
          <a:ln>
            <a:noFill/>
          </a:ln>
        </p:spPr>
      </p:pic>
    </p:spTree>
    <p:extLst>
      <p:ext uri="{BB962C8B-B14F-4D97-AF65-F5344CB8AC3E}">
        <p14:creationId xmlns:p14="http://schemas.microsoft.com/office/powerpoint/2010/main" val="149125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GB" sz="2000" dirty="0"/>
              <a:t>These examples of Cinderella, Barbie</a:t>
            </a:r>
            <a:r>
              <a:rPr lang="lt-LT" sz="2000" dirty="0"/>
              <a:t>,</a:t>
            </a:r>
            <a:r>
              <a:rPr lang="en-GB" sz="2000" dirty="0"/>
              <a:t> and similar characters lie very deeply in the child's subconscious and later remain in the subconscious of a mature person. </a:t>
            </a:r>
            <a:endParaRPr lang="lt-LT" sz="2000" dirty="0"/>
          </a:p>
          <a:p>
            <a:pPr marL="76200" lvl="0" indent="0" algn="l" rtl="0">
              <a:spcBef>
                <a:spcPts val="1000"/>
              </a:spcBef>
              <a:spcAft>
                <a:spcPts val="0"/>
              </a:spcAft>
              <a:buSzPts val="2400"/>
              <a:buNone/>
            </a:pPr>
            <a:r>
              <a:rPr lang="en-GB" sz="2000" dirty="0"/>
              <a:t>How difficult </a:t>
            </a:r>
            <a:r>
              <a:rPr lang="en-GB" sz="2000" dirty="0" err="1"/>
              <a:t>i</a:t>
            </a:r>
            <a:r>
              <a:rPr lang="lt-LT" sz="2000" dirty="0"/>
              <a:t>s</a:t>
            </a:r>
            <a:r>
              <a:rPr lang="en-GB" sz="2000" dirty="0"/>
              <a:t> </a:t>
            </a:r>
            <a:r>
              <a:rPr lang="en-GB" sz="2000" dirty="0" err="1"/>
              <a:t>i</a:t>
            </a:r>
            <a:r>
              <a:rPr lang="lt-LT" sz="2000" dirty="0"/>
              <a:t>t</a:t>
            </a:r>
            <a:r>
              <a:rPr lang="en-GB" sz="2000" dirty="0"/>
              <a:t> to erase that model of beauty perfection</a:t>
            </a:r>
            <a:r>
              <a:rPr lang="lt-LT" sz="2000" dirty="0"/>
              <a:t>?</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TotalTime>
  <Words>666</Words>
  <Application>Microsoft Office PowerPoint</Application>
  <PresentationFormat>On-screen Show (16:9)</PresentationFormat>
  <Paragraphs>48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Barlow Light</vt:lpstr>
      <vt:lpstr>Arial</vt:lpstr>
      <vt:lpstr>Barlow SemiBold</vt:lpstr>
      <vt:lpstr>Calibri</vt:lpstr>
      <vt:lpstr>Caius template</vt:lpstr>
      <vt:lpstr> Foot imaging and its challenges Author: Gabriele Guogyte</vt:lpstr>
      <vt:lpstr>Project Number: 2021-1-RO01- KA220-HED-38B739A3</vt:lpstr>
      <vt:lpstr>Lotus foot</vt:lpstr>
      <vt:lpstr>Cinderella</vt:lpstr>
      <vt:lpstr>PowerPoint Presentation</vt:lpstr>
      <vt:lpstr>Barbie</vt:lpstr>
      <vt:lpstr>PowerPoint Presentation</vt:lpstr>
      <vt:lpstr>PowerPoint Presentation</vt:lpstr>
      <vt:lpstr>PowerPoint Presentation</vt:lpstr>
      <vt:lpstr>Bigfoot</vt:lpstr>
      <vt:lpstr>Impact of the beauty industry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Jevgenija Jerochina</cp:lastModifiedBy>
  <cp:revision>93</cp:revision>
  <dcterms:modified xsi:type="dcterms:W3CDTF">2023-05-17T13:32:02Z</dcterms:modified>
</cp:coreProperties>
</file>