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13"/>
  </p:notesMasterIdLst>
  <p:sldIdLst>
    <p:sldId id="256" r:id="rId2"/>
    <p:sldId id="257" r:id="rId3"/>
    <p:sldId id="279" r:id="rId4"/>
    <p:sldId id="280" r:id="rId5"/>
    <p:sldId id="281" r:id="rId6"/>
    <p:sldId id="282" r:id="rId7"/>
    <p:sldId id="283" r:id="rId8"/>
    <p:sldId id="284" r:id="rId9"/>
    <p:sldId id="261" r:id="rId10"/>
    <p:sldId id="285" r:id="rId11"/>
    <p:sldId id="286" r:id="rId12"/>
  </p:sldIdLst>
  <p:sldSz cx="9144000" cy="5143500" type="screen16x9"/>
  <p:notesSz cx="6858000" cy="9144000"/>
  <p:embeddedFontLst>
    <p:embeddedFont>
      <p:font typeface="Barlow Light" panose="020B0604020202020204" charset="-18"/>
      <p:regular r:id="rId14"/>
      <p:bold r:id="rId15"/>
      <p:italic r:id="rId16"/>
      <p:boldItalic r:id="rId17"/>
    </p:embeddedFont>
    <p:embeddedFont>
      <p:font typeface="Barlow SemiBold" panose="020B0604020202020204" charset="-18"/>
      <p:regular r:id="rId18"/>
      <p:bold r:id="rId19"/>
      <p:italic r:id="rId20"/>
      <p:boldItalic r:id="rId21"/>
    </p:embeddedFon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75A48A-7C33-98ED-DAE2-B30B811D1D55}" name="Merz Lukas" initials="ML" userId="Merz Luka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08" autoAdjust="0"/>
    <p:restoredTop sz="94660"/>
  </p:normalViewPr>
  <p:slideViewPr>
    <p:cSldViewPr>
      <p:cViewPr varScale="1">
        <p:scale>
          <a:sx n="143" d="100"/>
          <a:sy n="143" d="100"/>
        </p:scale>
        <p:origin x="1212"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467544" y="3055874"/>
            <a:ext cx="6552728" cy="1532100"/>
          </a:xfrm>
          <a:prstGeom prst="rect">
            <a:avLst/>
          </a:prstGeom>
        </p:spPr>
        <p:txBody>
          <a:bodyPr spcFirstLastPara="1" wrap="square" lIns="0" tIns="0" rIns="0" bIns="0" anchor="ctr" anchorCtr="0">
            <a:noAutofit/>
          </a:bodyPr>
          <a:lstStyle/>
          <a:p>
            <a:pPr lvl="0" algn="ctr"/>
            <a:br>
              <a:rPr lang="en" sz="2400" b="1" dirty="0">
                <a:solidFill>
                  <a:schemeClr val="accent1"/>
                </a:solidFill>
                <a:latin typeface="+mn-lt"/>
              </a:rPr>
            </a:br>
            <a:r>
              <a:rPr lang="cs-CZ" sz="2800" b="1" dirty="0">
                <a:latin typeface="+mn-lt"/>
              </a:rPr>
              <a:t>Obraz nohou a výzvy s ním spojené</a:t>
            </a:r>
            <a:br>
              <a:rPr lang="it-IT" sz="1800" b="1" dirty="0">
                <a:latin typeface="+mn-lt"/>
              </a:rPr>
            </a:br>
            <a:r>
              <a:rPr lang="cs-CZ" sz="1800" b="1" dirty="0">
                <a:latin typeface="+mn-lt"/>
              </a:rPr>
              <a:t>Autorka</a:t>
            </a:r>
            <a:r>
              <a:rPr lang="lt-LT" sz="1800" b="1" dirty="0">
                <a:latin typeface="+mn-lt"/>
              </a:rPr>
              <a:t>: Gabriele Guogyte</a:t>
            </a:r>
            <a:endParaRPr sz="1800" b="1" dirty="0">
              <a:latin typeface="+mn-lt"/>
            </a:endParaRPr>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38625-BC77-BE3B-70F8-E1CD0387064B}"/>
              </a:ext>
            </a:extLst>
          </p:cNvPr>
          <p:cNvSpPr>
            <a:spLocks noGrp="1"/>
          </p:cNvSpPr>
          <p:nvPr>
            <p:ph type="title"/>
          </p:nvPr>
        </p:nvSpPr>
        <p:spPr/>
        <p:txBody>
          <a:bodyPr/>
          <a:lstStyle/>
          <a:p>
            <a:r>
              <a:rPr lang="cs-CZ" dirty="0" err="1"/>
              <a:t>Bigfoot</a:t>
            </a:r>
            <a:r>
              <a:rPr lang="cs-CZ" dirty="0"/>
              <a:t> </a:t>
            </a:r>
            <a:endParaRPr lang="en-GB" dirty="0"/>
          </a:p>
        </p:txBody>
      </p:sp>
      <p:sp>
        <p:nvSpPr>
          <p:cNvPr id="3" name="Text Placeholder 2">
            <a:extLst>
              <a:ext uri="{FF2B5EF4-FFF2-40B4-BE49-F238E27FC236}">
                <a16:creationId xmlns:a16="http://schemas.microsoft.com/office/drawing/2014/main" id="{09D16483-E477-5D4A-E4A2-E6D1721B00E4}"/>
              </a:ext>
            </a:extLst>
          </p:cNvPr>
          <p:cNvSpPr>
            <a:spLocks noGrp="1"/>
          </p:cNvSpPr>
          <p:nvPr>
            <p:ph type="body" idx="1"/>
          </p:nvPr>
        </p:nvSpPr>
        <p:spPr/>
        <p:txBody>
          <a:bodyPr/>
          <a:lstStyle/>
          <a:p>
            <a:r>
              <a:rPr lang="cs-CZ" sz="1200" dirty="0"/>
              <a:t>Mystická bytost, které je prezentována jako divoká, necivilizovaná.</a:t>
            </a:r>
            <a:endParaRPr lang="en-GB" sz="1200" dirty="0"/>
          </a:p>
          <a:p>
            <a:r>
              <a:rPr lang="cs-CZ" sz="1200" dirty="0"/>
              <a:t>Nazývá se „</a:t>
            </a:r>
            <a:r>
              <a:rPr lang="cs-CZ" sz="1200" dirty="0" err="1"/>
              <a:t>Bigfoot</a:t>
            </a:r>
            <a:r>
              <a:rPr lang="cs-CZ" sz="1200" dirty="0"/>
              <a:t>“ – bytost s velkýma nohama, verze Yettiho.</a:t>
            </a:r>
          </a:p>
          <a:p>
            <a:r>
              <a:rPr lang="cs-CZ" sz="1200" dirty="0"/>
              <a:t>V podvědomí je zakódované poselství, že velké nohy jsou ošklivé, necivilizované, hrozné.</a:t>
            </a:r>
            <a:endParaRPr lang="en-GB" sz="1200" dirty="0"/>
          </a:p>
          <a:p>
            <a:endParaRPr lang="lt-LT" sz="1200" dirty="0"/>
          </a:p>
          <a:p>
            <a:endParaRPr lang="lt-LT" sz="1200" dirty="0"/>
          </a:p>
          <a:p>
            <a:endParaRPr lang="lt-LT" sz="1200" dirty="0"/>
          </a:p>
          <a:p>
            <a:pPr marL="88900" indent="0">
              <a:buNone/>
            </a:pPr>
            <a:r>
              <a:rPr lang="cs-CZ" sz="1200" dirty="0"/>
              <a:t>Obrázek vytvořil </a:t>
            </a:r>
            <a:r>
              <a:rPr lang="en-GB" sz="1200" dirty="0" err="1"/>
              <a:t>Freepik</a:t>
            </a:r>
            <a:endParaRPr lang="en-GB" sz="1200" dirty="0"/>
          </a:p>
        </p:txBody>
      </p:sp>
      <p:sp>
        <p:nvSpPr>
          <p:cNvPr id="4" name="Text Placeholder 3">
            <a:extLst>
              <a:ext uri="{FF2B5EF4-FFF2-40B4-BE49-F238E27FC236}">
                <a16:creationId xmlns:a16="http://schemas.microsoft.com/office/drawing/2014/main" id="{949C2624-756B-6011-65C9-6B74818B597F}"/>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613C2641-6B8B-D6E7-F607-4DEE197449C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pic>
        <p:nvPicPr>
          <p:cNvPr id="9" name="Picture 8" descr="Designed by Freepik">
            <a:extLst>
              <a:ext uri="{FF2B5EF4-FFF2-40B4-BE49-F238E27FC236}">
                <a16:creationId xmlns:a16="http://schemas.microsoft.com/office/drawing/2014/main" id="{72FD8CB3-B8CF-A528-B0CE-C4D7B4A167E5}"/>
              </a:ext>
            </a:extLst>
          </p:cNvPr>
          <p:cNvPicPr>
            <a:picLocks noChangeAspect="1"/>
          </p:cNvPicPr>
          <p:nvPr/>
        </p:nvPicPr>
        <p:blipFill>
          <a:blip r:embed="rId2"/>
          <a:stretch>
            <a:fillRect/>
          </a:stretch>
        </p:blipFill>
        <p:spPr>
          <a:xfrm>
            <a:off x="4187378" y="1705009"/>
            <a:ext cx="2715766" cy="2715766"/>
          </a:xfrm>
          <a:prstGeom prst="rect">
            <a:avLst/>
          </a:prstGeom>
        </p:spPr>
      </p:pic>
    </p:spTree>
    <p:extLst>
      <p:ext uri="{BB962C8B-B14F-4D97-AF65-F5344CB8AC3E}">
        <p14:creationId xmlns:p14="http://schemas.microsoft.com/office/powerpoint/2010/main" val="2541683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D116-3EE4-A158-4D90-09C132926025}"/>
              </a:ext>
            </a:extLst>
          </p:cNvPr>
          <p:cNvSpPr>
            <a:spLocks noGrp="1"/>
          </p:cNvSpPr>
          <p:nvPr>
            <p:ph type="title"/>
          </p:nvPr>
        </p:nvSpPr>
        <p:spPr/>
        <p:txBody>
          <a:bodyPr/>
          <a:lstStyle/>
          <a:p>
            <a:r>
              <a:rPr lang="cs-CZ" b="1" dirty="0">
                <a:latin typeface="+mn-lt"/>
              </a:rPr>
              <a:t>Dopady kosmetického průmyslu </a:t>
            </a:r>
            <a:endParaRPr lang="en-GB" b="1" dirty="0">
              <a:latin typeface="+mn-lt"/>
            </a:endParaRPr>
          </a:p>
        </p:txBody>
      </p:sp>
      <p:sp>
        <p:nvSpPr>
          <p:cNvPr id="3" name="Text Placeholder 2">
            <a:extLst>
              <a:ext uri="{FF2B5EF4-FFF2-40B4-BE49-F238E27FC236}">
                <a16:creationId xmlns:a16="http://schemas.microsoft.com/office/drawing/2014/main" id="{1199177B-2107-42F6-EB88-EF0DBDAF430E}"/>
              </a:ext>
            </a:extLst>
          </p:cNvPr>
          <p:cNvSpPr>
            <a:spLocks noGrp="1"/>
          </p:cNvSpPr>
          <p:nvPr>
            <p:ph type="body" idx="1"/>
          </p:nvPr>
        </p:nvSpPr>
        <p:spPr/>
        <p:txBody>
          <a:bodyPr/>
          <a:lstStyle/>
          <a:p>
            <a:r>
              <a:rPr lang="cs-CZ" sz="1600" dirty="0"/>
              <a:t>Kosmetický průmysl ovlivňuje naše vnímání světa, naše zvyky, stravování, každodenní aktivity, tělesné standardy a vnímání krásy. </a:t>
            </a:r>
          </a:p>
          <a:p>
            <a:r>
              <a:rPr lang="cs-CZ" sz="1600" dirty="0"/>
              <a:t>Tyto informace se k nám dostávají rychle, jednoduše a nepřímo. Mezi zdroje těchto informací patří televize, internet, časopisy, billboardy, letáky a naše pozorování chování ostatních. </a:t>
            </a:r>
          </a:p>
          <a:p>
            <a:r>
              <a:rPr lang="cs-CZ" sz="1600" dirty="0"/>
              <a:t>Jak se mohly lotosové nohy zachovat do současnosti a co v dnešní době symbolizují? </a:t>
            </a:r>
          </a:p>
          <a:p>
            <a:r>
              <a:rPr lang="cs-CZ" sz="1600" dirty="0"/>
              <a:t>Zmenšuje si dnešní sebevědomá žena chodidla?</a:t>
            </a:r>
          </a:p>
          <a:p>
            <a:r>
              <a:rPr lang="cs-CZ" sz="1600" dirty="0"/>
              <a:t>Dostala se tato tradice už i do světa mužů? </a:t>
            </a:r>
            <a:endParaRPr lang="lt-LT" sz="1600" dirty="0"/>
          </a:p>
        </p:txBody>
      </p:sp>
      <p:sp>
        <p:nvSpPr>
          <p:cNvPr id="4" name="Slide Number Placeholder 3">
            <a:extLst>
              <a:ext uri="{FF2B5EF4-FFF2-40B4-BE49-F238E27FC236}">
                <a16:creationId xmlns:a16="http://schemas.microsoft.com/office/drawing/2014/main" id="{7D10541B-134F-60F7-B28B-41BC344C9A7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1465117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cs-CZ" sz="2000" b="1" dirty="0">
                <a:solidFill>
                  <a:schemeClr val="bg1"/>
                </a:solidFill>
                <a:latin typeface="+mn-lt"/>
                <a:cs typeface="Calibri" panose="020F0502020204030204" pitchFamily="34" charset="0"/>
              </a:rPr>
              <a:t>Číslo projektu</a:t>
            </a:r>
            <a:r>
              <a:rPr lang="en-US" sz="2000" b="1" dirty="0">
                <a:solidFill>
                  <a:schemeClr val="bg1"/>
                </a:solidFill>
                <a:latin typeface="+mn-lt"/>
                <a:cs typeface="Calibri" panose="020F0502020204030204" pitchFamily="34" charset="0"/>
              </a:rPr>
              <a:t>: 2021-1-RO01- KA220-HED-38B739A3</a:t>
            </a: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 name="Zástupný text 2">
            <a:extLst>
              <a:ext uri="{FF2B5EF4-FFF2-40B4-BE49-F238E27FC236}">
                <a16:creationId xmlns:a16="http://schemas.microsoft.com/office/drawing/2014/main" id="{C56B2E63-3690-43C3-3685-C61450C7675E}"/>
              </a:ext>
            </a:extLst>
          </p:cNvPr>
          <p:cNvSpPr>
            <a:spLocks noGrp="1"/>
          </p:cNvSpPr>
          <p:nvPr>
            <p:ph type="body" idx="2"/>
          </p:nvPr>
        </p:nvSpPr>
        <p:spPr>
          <a:xfrm>
            <a:off x="5076056" y="1707654"/>
            <a:ext cx="3185400" cy="2715600"/>
          </a:xfrm>
        </p:spPr>
        <p:txBody>
          <a:bodyPr/>
          <a:lstStyle/>
          <a:p>
            <a:endParaRPr lang="en-GB"/>
          </a:p>
        </p:txBody>
      </p:sp>
      <p:sp>
        <p:nvSpPr>
          <p:cNvPr id="4" name="Google Shape;166;p14">
            <a:extLst>
              <a:ext uri="{FF2B5EF4-FFF2-40B4-BE49-F238E27FC236}">
                <a16:creationId xmlns:a16="http://schemas.microsoft.com/office/drawing/2014/main" id="{CE2BEA8E-F350-E593-BA95-CC765E4163E8}"/>
              </a:ext>
            </a:extLst>
          </p:cNvPr>
          <p:cNvSpPr txBox="1">
            <a:spLocks/>
          </p:cNvSpPr>
          <p:nvPr/>
        </p:nvSpPr>
        <p:spPr>
          <a:xfrm>
            <a:off x="362794" y="2787774"/>
            <a:ext cx="4968552" cy="122413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8300" algn="l" rtl="0">
              <a:lnSpc>
                <a:spcPct val="100000"/>
              </a:lnSpc>
              <a:spcBef>
                <a:spcPts val="600"/>
              </a:spcBef>
              <a:spcAft>
                <a:spcPts val="0"/>
              </a:spcAft>
              <a:buClr>
                <a:schemeClr val="accent1"/>
              </a:buClr>
              <a:buSzPts val="2200"/>
              <a:buFont typeface="Barlow Light"/>
              <a:buChar char="▸"/>
              <a:defRPr sz="2200" b="0" i="0" u="none" strike="noStrike" cap="none">
                <a:solidFill>
                  <a:schemeClr val="dk1"/>
                </a:solidFill>
                <a:latin typeface="Barlow Light"/>
                <a:ea typeface="Barlow Light"/>
                <a:cs typeface="Barlow Light"/>
                <a:sym typeface="Barlow Light"/>
              </a:defRPr>
            </a:lvl1pPr>
            <a:lvl2pPr marL="914400" marR="0" lvl="1" indent="-368300" algn="l" rtl="0">
              <a:lnSpc>
                <a:spcPct val="100000"/>
              </a:lnSpc>
              <a:spcBef>
                <a:spcPts val="0"/>
              </a:spcBef>
              <a:spcAft>
                <a:spcPts val="0"/>
              </a:spcAft>
              <a:buClr>
                <a:schemeClr val="dk2"/>
              </a:buClr>
              <a:buSzPts val="2200"/>
              <a:buFont typeface="Barlow Light"/>
              <a:buChar char="▹"/>
              <a:defRPr sz="2200" b="0" i="0" u="none" strike="noStrike" cap="none">
                <a:solidFill>
                  <a:schemeClr val="dk1"/>
                </a:solidFill>
                <a:latin typeface="Barlow Light"/>
                <a:ea typeface="Barlow Light"/>
                <a:cs typeface="Barlow Light"/>
                <a:sym typeface="Barlow Light"/>
              </a:defRPr>
            </a:lvl2pPr>
            <a:lvl3pPr marL="1371600" marR="0" lvl="2" indent="-368300" algn="l" rtl="0">
              <a:lnSpc>
                <a:spcPct val="100000"/>
              </a:lnSpc>
              <a:spcBef>
                <a:spcPts val="0"/>
              </a:spcBef>
              <a:spcAft>
                <a:spcPts val="0"/>
              </a:spcAft>
              <a:buClr>
                <a:schemeClr val="dk2"/>
              </a:buClr>
              <a:buSzPts val="2200"/>
              <a:buFont typeface="Barlow Light"/>
              <a:buChar char="■"/>
              <a:defRPr sz="2200" b="0" i="0" u="none" strike="noStrike" cap="none">
                <a:solidFill>
                  <a:schemeClr val="dk1"/>
                </a:solidFill>
                <a:latin typeface="Barlow Light"/>
                <a:ea typeface="Barlow Light"/>
                <a:cs typeface="Barlow Light"/>
                <a:sym typeface="Barlow Light"/>
              </a:defRPr>
            </a:lvl3pPr>
            <a:lvl4pPr marL="1828800" marR="0" lvl="3" indent="-368300" algn="l" rtl="0">
              <a:lnSpc>
                <a:spcPct val="100000"/>
              </a:lnSpc>
              <a:spcBef>
                <a:spcPts val="0"/>
              </a:spcBef>
              <a:spcAft>
                <a:spcPts val="0"/>
              </a:spcAft>
              <a:buClr>
                <a:schemeClr val="dk2"/>
              </a:buClr>
              <a:buSzPts val="2200"/>
              <a:buFont typeface="Barlow Light"/>
              <a:buChar char="●"/>
              <a:defRPr sz="2200" b="0" i="0" u="none" strike="noStrike" cap="none">
                <a:solidFill>
                  <a:schemeClr val="dk1"/>
                </a:solidFill>
                <a:latin typeface="Barlow Light"/>
                <a:ea typeface="Barlow Light"/>
                <a:cs typeface="Barlow Light"/>
                <a:sym typeface="Barlow Light"/>
              </a:defRPr>
            </a:lvl4pPr>
            <a:lvl5pPr marL="2286000" marR="0" lvl="4" indent="-368300" algn="l" rtl="0">
              <a:lnSpc>
                <a:spcPct val="100000"/>
              </a:lnSpc>
              <a:spcBef>
                <a:spcPts val="0"/>
              </a:spcBef>
              <a:spcAft>
                <a:spcPts val="0"/>
              </a:spcAft>
              <a:buClr>
                <a:schemeClr val="dk2"/>
              </a:buClr>
              <a:buSzPts val="2200"/>
              <a:buFont typeface="Barlow Light"/>
              <a:buChar char="○"/>
              <a:defRPr sz="2200" b="0" i="0" u="none" strike="noStrike" cap="none">
                <a:solidFill>
                  <a:schemeClr val="dk1"/>
                </a:solidFill>
                <a:latin typeface="Barlow Light"/>
                <a:ea typeface="Barlow Light"/>
                <a:cs typeface="Barlow Light"/>
                <a:sym typeface="Barlow Light"/>
              </a:defRPr>
            </a:lvl5pPr>
            <a:lvl6pPr marL="2743200" marR="0" lvl="5" indent="-368300" algn="l" rtl="0">
              <a:lnSpc>
                <a:spcPct val="100000"/>
              </a:lnSpc>
              <a:spcBef>
                <a:spcPts val="0"/>
              </a:spcBef>
              <a:spcAft>
                <a:spcPts val="0"/>
              </a:spcAft>
              <a:buClr>
                <a:schemeClr val="dk2"/>
              </a:buClr>
              <a:buSzPts val="2200"/>
              <a:buFont typeface="Barlow Light"/>
              <a:buChar char="■"/>
              <a:defRPr sz="2200" b="0" i="0" u="none" strike="noStrike" cap="none">
                <a:solidFill>
                  <a:schemeClr val="dk1"/>
                </a:solidFill>
                <a:latin typeface="Barlow Light"/>
                <a:ea typeface="Barlow Light"/>
                <a:cs typeface="Barlow Light"/>
                <a:sym typeface="Barlow Light"/>
              </a:defRPr>
            </a:lvl6pPr>
            <a:lvl7pPr marL="3200400" marR="0" lvl="6" indent="-368300" algn="l" rtl="0">
              <a:lnSpc>
                <a:spcPct val="100000"/>
              </a:lnSpc>
              <a:spcBef>
                <a:spcPts val="0"/>
              </a:spcBef>
              <a:spcAft>
                <a:spcPts val="0"/>
              </a:spcAft>
              <a:buClr>
                <a:schemeClr val="dk2"/>
              </a:buClr>
              <a:buSzPts val="2200"/>
              <a:buFont typeface="Barlow Light"/>
              <a:buChar char="●"/>
              <a:defRPr sz="2200" b="0" i="0" u="none" strike="noStrike" cap="none">
                <a:solidFill>
                  <a:schemeClr val="dk1"/>
                </a:solidFill>
                <a:latin typeface="Barlow Light"/>
                <a:ea typeface="Barlow Light"/>
                <a:cs typeface="Barlow Light"/>
                <a:sym typeface="Barlow Light"/>
              </a:defRPr>
            </a:lvl7pPr>
            <a:lvl8pPr marL="3657600" marR="0" lvl="7" indent="-368300" algn="l" rtl="0">
              <a:lnSpc>
                <a:spcPct val="100000"/>
              </a:lnSpc>
              <a:spcBef>
                <a:spcPts val="0"/>
              </a:spcBef>
              <a:spcAft>
                <a:spcPts val="0"/>
              </a:spcAft>
              <a:buClr>
                <a:schemeClr val="dk2"/>
              </a:buClr>
              <a:buSzPts val="2200"/>
              <a:buFont typeface="Barlow Light"/>
              <a:buChar char="○"/>
              <a:defRPr sz="2200" b="0" i="0" u="none" strike="noStrike" cap="none">
                <a:solidFill>
                  <a:schemeClr val="dk1"/>
                </a:solidFill>
                <a:latin typeface="Barlow Light"/>
                <a:ea typeface="Barlow Light"/>
                <a:cs typeface="Barlow Light"/>
                <a:sym typeface="Barlow Light"/>
              </a:defRPr>
            </a:lvl8pPr>
            <a:lvl9pPr marL="4114800" marR="0" lvl="8" indent="-368300" algn="l" rtl="0">
              <a:lnSpc>
                <a:spcPct val="100000"/>
              </a:lnSpc>
              <a:spcBef>
                <a:spcPts val="0"/>
              </a:spcBef>
              <a:spcAft>
                <a:spcPts val="0"/>
              </a:spcAft>
              <a:buClr>
                <a:schemeClr val="dk2"/>
              </a:buClr>
              <a:buSzPts val="2200"/>
              <a:buFont typeface="Barlow Light"/>
              <a:buChar char="■"/>
              <a:defRPr sz="2200" b="0" i="0" u="none" strike="noStrike" cap="none">
                <a:solidFill>
                  <a:schemeClr val="dk1"/>
                </a:solidFill>
                <a:latin typeface="Barlow Light"/>
                <a:ea typeface="Barlow Light"/>
                <a:cs typeface="Barlow Light"/>
                <a:sym typeface="Barlow Light"/>
              </a:defRPr>
            </a:lvl9pPr>
          </a:lstStyle>
          <a:p>
            <a:pPr marL="139700" indent="0" algn="ctr">
              <a:buFont typeface="Barlow Light"/>
              <a:buNone/>
            </a:pPr>
            <a:r>
              <a:rPr lang="cs-CZ" sz="1400" dirty="0">
                <a:solidFill>
                  <a:schemeClr val="tx1"/>
                </a:solidFill>
                <a:latin typeface="+mn-lt"/>
                <a:cs typeface="Calibri" panose="020F0502020204030204" pitchFamily="34" charset="0"/>
              </a:rPr>
              <a:t>Podpora Evropské komise při přípravě této prezentace nezahrnuje obsah prezentace, který odráží pouze názory autorů, a Komise nenese odpovědnost za jakékoliv použití informací v ní obsažených.</a:t>
            </a:r>
            <a:endParaRPr lang="cs-CZ" sz="1400" dirty="0">
              <a:solidFill>
                <a:schemeClr val="accent2"/>
              </a:solidFill>
              <a:latin typeface="+mn-lt"/>
            </a:endParaRPr>
          </a:p>
          <a:p>
            <a:pPr marL="0" indent="0">
              <a:spcBef>
                <a:spcPts val="0"/>
              </a:spcBef>
              <a:buFont typeface="Barlow Light"/>
              <a:buNone/>
            </a:pPr>
            <a:endParaRPr lang="cs-CZ" sz="1400" dirty="0">
              <a:solidFill>
                <a:schemeClr val="accent2"/>
              </a:solidFill>
              <a:latin typeface="+mn-lt"/>
            </a:endParaRPr>
          </a:p>
        </p:txBody>
      </p:sp>
      <p:pic>
        <p:nvPicPr>
          <p:cNvPr id="5" name="Obrázek 4" descr="Obsah obrázku Písmo, snímek obrazovky, Elektricky modrá, Grafika&#10;&#10;Popis byl vytvořen automaticky">
            <a:extLst>
              <a:ext uri="{FF2B5EF4-FFF2-40B4-BE49-F238E27FC236}">
                <a16:creationId xmlns:a16="http://schemas.microsoft.com/office/drawing/2014/main" id="{4DCDE447-4841-BD75-FD0E-DE07DADC89DE}"/>
              </a:ext>
            </a:extLst>
          </p:cNvPr>
          <p:cNvPicPr>
            <a:picLocks noChangeAspect="1"/>
          </p:cNvPicPr>
          <p:nvPr/>
        </p:nvPicPr>
        <p:blipFill>
          <a:blip r:embed="rId3"/>
          <a:stretch>
            <a:fillRect/>
          </a:stretch>
        </p:blipFill>
        <p:spPr>
          <a:xfrm>
            <a:off x="552356" y="1707654"/>
            <a:ext cx="4778990" cy="10026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EE31A-F7CA-2065-499B-EF5BED3C2042}"/>
              </a:ext>
            </a:extLst>
          </p:cNvPr>
          <p:cNvSpPr>
            <a:spLocks noGrp="1"/>
          </p:cNvSpPr>
          <p:nvPr>
            <p:ph type="title"/>
          </p:nvPr>
        </p:nvSpPr>
        <p:spPr/>
        <p:txBody>
          <a:bodyPr/>
          <a:lstStyle/>
          <a:p>
            <a:r>
              <a:rPr lang="cs-CZ" b="1" dirty="0">
                <a:latin typeface="+mn-lt"/>
              </a:rPr>
              <a:t>Lotosové nohy </a:t>
            </a:r>
            <a:endParaRPr lang="en-GB" b="1" dirty="0">
              <a:latin typeface="+mn-lt"/>
            </a:endParaRPr>
          </a:p>
        </p:txBody>
      </p:sp>
      <p:sp>
        <p:nvSpPr>
          <p:cNvPr id="3" name="Text Placeholder 2">
            <a:extLst>
              <a:ext uri="{FF2B5EF4-FFF2-40B4-BE49-F238E27FC236}">
                <a16:creationId xmlns:a16="http://schemas.microsoft.com/office/drawing/2014/main" id="{9B9F229D-A580-3EA0-CA75-AE4E583689B6}"/>
              </a:ext>
            </a:extLst>
          </p:cNvPr>
          <p:cNvSpPr>
            <a:spLocks noGrp="1"/>
          </p:cNvSpPr>
          <p:nvPr>
            <p:ph type="body" idx="1"/>
          </p:nvPr>
        </p:nvSpPr>
        <p:spPr>
          <a:xfrm>
            <a:off x="604000" y="1705175"/>
            <a:ext cx="3391936" cy="2715600"/>
          </a:xfrm>
        </p:spPr>
        <p:txBody>
          <a:bodyPr/>
          <a:lstStyle/>
          <a:p>
            <a:r>
              <a:rPr lang="cs-CZ" sz="1000" dirty="0"/>
              <a:t>Začneme historií: </a:t>
            </a:r>
            <a:endParaRPr lang="en-GB" sz="1000" dirty="0"/>
          </a:p>
          <a:p>
            <a:r>
              <a:rPr lang="cs-CZ" sz="1000" dirty="0"/>
              <a:t>Ideální kráska ve staré Číně musela mít lotosovou nohu </a:t>
            </a:r>
            <a:endParaRPr lang="en-GB" sz="1000" dirty="0"/>
          </a:p>
          <a:p>
            <a:r>
              <a:rPr lang="cs-CZ" sz="1000" dirty="0"/>
              <a:t>Aby dívky splňovaly ideál krásy, zavazovali se jim od 4 či 5 let chodidla</a:t>
            </a:r>
            <a:endParaRPr lang="en-GB" sz="1000" dirty="0"/>
          </a:p>
          <a:p>
            <a:r>
              <a:rPr lang="cs-CZ" sz="1000" dirty="0"/>
              <a:t>Pro těžké si představit, jakou bolestí tyto dívky procházely, než byly prodány. Bohužel ne všechny měly takové "štěstí", mnohé zemřely na infekce, což byla velmi bolestivá smrt, ostatní nemohly samy chodit</a:t>
            </a:r>
            <a:r>
              <a:rPr lang="en-GB" sz="1000" dirty="0"/>
              <a:t>.</a:t>
            </a:r>
            <a:endParaRPr lang="cs-CZ" sz="1000" dirty="0"/>
          </a:p>
          <a:p>
            <a:r>
              <a:rPr lang="cs-CZ" sz="1000" dirty="0"/>
              <a:t>Tyto obrázky a příběhy jsou velmi drastické a v dnešní době takovou tradici těžko chápeme</a:t>
            </a:r>
            <a:endParaRPr lang="en-GB" sz="1000" dirty="0"/>
          </a:p>
        </p:txBody>
      </p:sp>
      <p:sp>
        <p:nvSpPr>
          <p:cNvPr id="4" name="Text Placeholder 3">
            <a:extLst>
              <a:ext uri="{FF2B5EF4-FFF2-40B4-BE49-F238E27FC236}">
                <a16:creationId xmlns:a16="http://schemas.microsoft.com/office/drawing/2014/main" id="{420D784B-FDEC-6B86-AC87-38F409074F82}"/>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E3AB2906-D65B-095B-391F-9D149F41B3A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a:t>
            </a:fld>
            <a:endParaRPr lang="en"/>
          </a:p>
        </p:txBody>
      </p:sp>
      <p:pic>
        <p:nvPicPr>
          <p:cNvPr id="6" name="Google Shape;91;p2">
            <a:extLst>
              <a:ext uri="{FF2B5EF4-FFF2-40B4-BE49-F238E27FC236}">
                <a16:creationId xmlns:a16="http://schemas.microsoft.com/office/drawing/2014/main" id="{BBEC0B5A-69DC-3FEA-4701-38F2CB3C4960}"/>
              </a:ext>
            </a:extLst>
          </p:cNvPr>
          <p:cNvPicPr preferRelativeResize="0">
            <a:picLocks noGrp="1"/>
          </p:cNvPicPr>
          <p:nvPr>
            <p:ph type="pic" idx="2"/>
          </p:nvPr>
        </p:nvPicPr>
        <p:blipFill rotWithShape="1">
          <a:blip r:embed="rId2">
            <a:alphaModFix/>
          </a:blip>
          <a:srcRect l="16756" r="16755"/>
          <a:stretch/>
        </p:blipFill>
        <p:spPr>
          <a:xfrm>
            <a:off x="4181598" y="1850373"/>
            <a:ext cx="4047084" cy="2425204"/>
          </a:xfrm>
          <a:prstGeom prst="rect">
            <a:avLst/>
          </a:prstGeom>
          <a:noFill/>
          <a:ln>
            <a:noFill/>
          </a:ln>
        </p:spPr>
      </p:pic>
    </p:spTree>
    <p:extLst>
      <p:ext uri="{BB962C8B-B14F-4D97-AF65-F5344CB8AC3E}">
        <p14:creationId xmlns:p14="http://schemas.microsoft.com/office/powerpoint/2010/main" val="820394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8DE7B-55FE-0C68-1D42-BCB5131FEFA7}"/>
              </a:ext>
            </a:extLst>
          </p:cNvPr>
          <p:cNvSpPr>
            <a:spLocks noGrp="1"/>
          </p:cNvSpPr>
          <p:nvPr>
            <p:ph type="title"/>
          </p:nvPr>
        </p:nvSpPr>
        <p:spPr/>
        <p:txBody>
          <a:bodyPr/>
          <a:lstStyle/>
          <a:p>
            <a:r>
              <a:rPr lang="cs-CZ" dirty="0"/>
              <a:t>Popelka</a:t>
            </a:r>
            <a:endParaRPr lang="en-GB" dirty="0"/>
          </a:p>
        </p:txBody>
      </p:sp>
      <p:sp>
        <p:nvSpPr>
          <p:cNvPr id="3" name="Text Placeholder 2">
            <a:extLst>
              <a:ext uri="{FF2B5EF4-FFF2-40B4-BE49-F238E27FC236}">
                <a16:creationId xmlns:a16="http://schemas.microsoft.com/office/drawing/2014/main" id="{66F24D40-A749-D30C-35B1-7ADECBBEE2AC}"/>
              </a:ext>
            </a:extLst>
          </p:cNvPr>
          <p:cNvSpPr>
            <a:spLocks noGrp="1"/>
          </p:cNvSpPr>
          <p:nvPr>
            <p:ph type="body" idx="1"/>
          </p:nvPr>
        </p:nvSpPr>
        <p:spPr>
          <a:xfrm>
            <a:off x="604000" y="1728358"/>
            <a:ext cx="3391936" cy="2715600"/>
          </a:xfrm>
        </p:spPr>
        <p:txBody>
          <a:bodyPr/>
          <a:lstStyle/>
          <a:p>
            <a:r>
              <a:rPr lang="cs-CZ" sz="1000" dirty="0"/>
              <a:t>Pojďme se vrátit do dětství:</a:t>
            </a:r>
            <a:endParaRPr lang="en-GB" sz="1000" dirty="0"/>
          </a:p>
          <a:p>
            <a:r>
              <a:rPr lang="cs-CZ" sz="1000" dirty="0"/>
              <a:t>Příběh o Popelce, který děti znají a milují, nás učí, že sny se opravdu</a:t>
            </a:r>
            <a:r>
              <a:rPr lang="en-GB" sz="1000" dirty="0"/>
              <a:t> </a:t>
            </a:r>
            <a:r>
              <a:rPr lang="cs-CZ" sz="1000" dirty="0"/>
              <a:t>plní. V tomto příběhu Popelka opustí svůj střevíček kvůli zamilovanému princi. Ten si ženu, jejíž noha obuje střevíček, hodlá vzít za manželku. Bohužel všechny ženy v království měly větší nohy. Princ navštíví Popelčin dům. Jedna z Popelčiných sester si uřízne palec, druhá si uřízne patu, aby střevíček obula. Ale ani to nepomůže. Nakonec si Popelka vyzkouší střevíček, který jí padne, a za prince se provdá</a:t>
            </a:r>
            <a:r>
              <a:rPr lang="en-GB" sz="1000" dirty="0"/>
              <a:t>.</a:t>
            </a:r>
          </a:p>
          <a:p>
            <a:r>
              <a:rPr lang="cs-CZ" sz="1000" dirty="0"/>
              <a:t>Na obrázku vidíme, že anatomicky zobrazená noha postavy neodpovídá proporcím těla. Ve skutečnosti by Popelka s takovou nohou jen stěží mohla ladně chodit</a:t>
            </a:r>
            <a:r>
              <a:rPr lang="en-GB" sz="1000" dirty="0"/>
              <a:t>.</a:t>
            </a:r>
          </a:p>
        </p:txBody>
      </p:sp>
      <p:sp>
        <p:nvSpPr>
          <p:cNvPr id="4" name="Text Placeholder 3">
            <a:extLst>
              <a:ext uri="{FF2B5EF4-FFF2-40B4-BE49-F238E27FC236}">
                <a16:creationId xmlns:a16="http://schemas.microsoft.com/office/drawing/2014/main" id="{08AC8593-3AC7-1DAD-CCC5-64646FD19DBF}"/>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A3FE0888-31A4-21AD-3EDE-A149DEF5AC5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pic>
        <p:nvPicPr>
          <p:cNvPr id="6" name="Google Shape;100;g19921ea7d82_0_0">
            <a:extLst>
              <a:ext uri="{FF2B5EF4-FFF2-40B4-BE49-F238E27FC236}">
                <a16:creationId xmlns:a16="http://schemas.microsoft.com/office/drawing/2014/main" id="{C4FCAC74-98BD-2B18-BB3A-3761F3CFF23A}"/>
              </a:ext>
            </a:extLst>
          </p:cNvPr>
          <p:cNvPicPr preferRelativeResize="0"/>
          <p:nvPr/>
        </p:nvPicPr>
        <p:blipFill>
          <a:blip r:embed="rId2">
            <a:alphaModFix/>
          </a:blip>
          <a:stretch>
            <a:fillRect/>
          </a:stretch>
        </p:blipFill>
        <p:spPr>
          <a:xfrm>
            <a:off x="4187378" y="1851670"/>
            <a:ext cx="3687056" cy="2177678"/>
          </a:xfrm>
          <a:prstGeom prst="rect">
            <a:avLst/>
          </a:prstGeom>
          <a:noFill/>
          <a:ln>
            <a:noFill/>
          </a:ln>
        </p:spPr>
      </p:pic>
    </p:spTree>
    <p:extLst>
      <p:ext uri="{BB962C8B-B14F-4D97-AF65-F5344CB8AC3E}">
        <p14:creationId xmlns:p14="http://schemas.microsoft.com/office/powerpoint/2010/main" val="1656402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F3E82-8953-E974-34FB-779049C54DB9}"/>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19593774-297F-CC29-1854-545A5436C97B}"/>
              </a:ext>
            </a:extLst>
          </p:cNvPr>
          <p:cNvSpPr>
            <a:spLocks noGrp="1"/>
          </p:cNvSpPr>
          <p:nvPr>
            <p:ph type="body" idx="1"/>
          </p:nvPr>
        </p:nvSpPr>
        <p:spPr/>
        <p:txBody>
          <a:bodyPr/>
          <a:lstStyle/>
          <a:p>
            <a:r>
              <a:rPr lang="cs-CZ" sz="1800" dirty="0"/>
              <a:t>Kolik dívek na světě sní o tom, že se v dětství stane Popelkou, která se promění v princeznu</a:t>
            </a:r>
            <a:r>
              <a:rPr lang="en-GB" sz="1800" dirty="0"/>
              <a:t>?</a:t>
            </a:r>
            <a:endParaRPr lang="cs-CZ" sz="1800" dirty="0"/>
          </a:p>
          <a:p>
            <a:r>
              <a:rPr lang="cs-CZ" sz="1800" dirty="0"/>
              <a:t>Tato touha je utvářená v našem podvědomí jako vize šťastné budoucnosti</a:t>
            </a:r>
            <a:r>
              <a:rPr lang="en-GB" sz="1800" dirty="0"/>
              <a:t>.</a:t>
            </a:r>
          </a:p>
        </p:txBody>
      </p:sp>
      <p:sp>
        <p:nvSpPr>
          <p:cNvPr id="4" name="Text Placeholder 3">
            <a:extLst>
              <a:ext uri="{FF2B5EF4-FFF2-40B4-BE49-F238E27FC236}">
                <a16:creationId xmlns:a16="http://schemas.microsoft.com/office/drawing/2014/main" id="{4FA51D55-0E0E-BE97-0B62-06F2CFF18B2E}"/>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61E5A2A9-497D-D133-5F75-497806435A2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pic>
        <p:nvPicPr>
          <p:cNvPr id="6" name="Google Shape;108;g19921ea7d82_0_7">
            <a:extLst>
              <a:ext uri="{FF2B5EF4-FFF2-40B4-BE49-F238E27FC236}">
                <a16:creationId xmlns:a16="http://schemas.microsoft.com/office/drawing/2014/main" id="{D6070B2C-2CE2-FA3B-DD41-001C7197ADF2}"/>
              </a:ext>
            </a:extLst>
          </p:cNvPr>
          <p:cNvPicPr preferRelativeResize="0"/>
          <p:nvPr/>
        </p:nvPicPr>
        <p:blipFill>
          <a:blip r:embed="rId2">
            <a:alphaModFix/>
          </a:blip>
          <a:stretch>
            <a:fillRect/>
          </a:stretch>
        </p:blipFill>
        <p:spPr>
          <a:xfrm>
            <a:off x="4181598" y="1848915"/>
            <a:ext cx="3543040" cy="2428120"/>
          </a:xfrm>
          <a:prstGeom prst="rect">
            <a:avLst/>
          </a:prstGeom>
          <a:noFill/>
          <a:ln>
            <a:noFill/>
          </a:ln>
        </p:spPr>
      </p:pic>
    </p:spTree>
    <p:extLst>
      <p:ext uri="{BB962C8B-B14F-4D97-AF65-F5344CB8AC3E}">
        <p14:creationId xmlns:p14="http://schemas.microsoft.com/office/powerpoint/2010/main" val="1060137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A419C-D511-753D-30D5-595176241006}"/>
              </a:ext>
            </a:extLst>
          </p:cNvPr>
          <p:cNvSpPr>
            <a:spLocks noGrp="1"/>
          </p:cNvSpPr>
          <p:nvPr>
            <p:ph type="title"/>
          </p:nvPr>
        </p:nvSpPr>
        <p:spPr/>
        <p:txBody>
          <a:bodyPr/>
          <a:lstStyle/>
          <a:p>
            <a:r>
              <a:rPr lang="en-GB" dirty="0"/>
              <a:t>Barbie</a:t>
            </a:r>
          </a:p>
        </p:txBody>
      </p:sp>
      <p:sp>
        <p:nvSpPr>
          <p:cNvPr id="3" name="Text Placeholder 2">
            <a:extLst>
              <a:ext uri="{FF2B5EF4-FFF2-40B4-BE49-F238E27FC236}">
                <a16:creationId xmlns:a16="http://schemas.microsoft.com/office/drawing/2014/main" id="{554602FF-860C-DB5C-DB39-34E631D047DF}"/>
              </a:ext>
            </a:extLst>
          </p:cNvPr>
          <p:cNvSpPr>
            <a:spLocks noGrp="1"/>
          </p:cNvSpPr>
          <p:nvPr>
            <p:ph type="body" idx="1"/>
          </p:nvPr>
        </p:nvSpPr>
        <p:spPr/>
        <p:txBody>
          <a:bodyPr/>
          <a:lstStyle/>
          <a:p>
            <a:r>
              <a:rPr lang="cs-CZ" sz="1600" dirty="0"/>
              <a:t>Panenka </a:t>
            </a:r>
            <a:r>
              <a:rPr lang="cs-CZ" sz="1600" dirty="0" err="1"/>
              <a:t>Barbie</a:t>
            </a:r>
            <a:r>
              <a:rPr lang="cs-CZ" sz="1600" dirty="0"/>
              <a:t> představuje ideál krásy, se kterým vyrostlo nespočet dívek</a:t>
            </a:r>
            <a:r>
              <a:rPr lang="en-GB" sz="1600" dirty="0"/>
              <a:t>.</a:t>
            </a:r>
            <a:endParaRPr lang="cs-CZ" sz="1600" dirty="0"/>
          </a:p>
          <a:p>
            <a:r>
              <a:rPr lang="cs-CZ" sz="1600" dirty="0"/>
              <a:t>Všimněte si prosím, že noha panenky je anatomicky malá. Žena s tak malou nohu by sotva mohla normálně a bez potíží chodit. </a:t>
            </a:r>
          </a:p>
        </p:txBody>
      </p:sp>
      <p:sp>
        <p:nvSpPr>
          <p:cNvPr id="4" name="Text Placeholder 3">
            <a:extLst>
              <a:ext uri="{FF2B5EF4-FFF2-40B4-BE49-F238E27FC236}">
                <a16:creationId xmlns:a16="http://schemas.microsoft.com/office/drawing/2014/main" id="{A4BDC058-390C-E372-40CD-59B2C7C739C2}"/>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65D705E3-0FCD-C411-27E8-2DDC5F6AE1D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pic>
        <p:nvPicPr>
          <p:cNvPr id="6" name="Google Shape;116;g535f286025873f81_0">
            <a:extLst>
              <a:ext uri="{FF2B5EF4-FFF2-40B4-BE49-F238E27FC236}">
                <a16:creationId xmlns:a16="http://schemas.microsoft.com/office/drawing/2014/main" id="{4B54A87F-4C0F-2945-9B68-A88F12612FB0}"/>
              </a:ext>
            </a:extLst>
          </p:cNvPr>
          <p:cNvPicPr preferRelativeResize="0"/>
          <p:nvPr/>
        </p:nvPicPr>
        <p:blipFill>
          <a:blip r:embed="rId2">
            <a:alphaModFix/>
          </a:blip>
          <a:stretch>
            <a:fillRect/>
          </a:stretch>
        </p:blipFill>
        <p:spPr>
          <a:xfrm>
            <a:off x="4165776" y="1491630"/>
            <a:ext cx="3858306" cy="3077974"/>
          </a:xfrm>
          <a:prstGeom prst="rect">
            <a:avLst/>
          </a:prstGeom>
          <a:noFill/>
          <a:ln>
            <a:noFill/>
          </a:ln>
        </p:spPr>
      </p:pic>
    </p:spTree>
    <p:extLst>
      <p:ext uri="{BB962C8B-B14F-4D97-AF65-F5344CB8AC3E}">
        <p14:creationId xmlns:p14="http://schemas.microsoft.com/office/powerpoint/2010/main" val="1961959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8A250-D85C-6272-EC61-38BE4C92B088}"/>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EF987781-A544-46E1-5D77-B872A0FAD7E3}"/>
              </a:ext>
            </a:extLst>
          </p:cNvPr>
          <p:cNvSpPr>
            <a:spLocks noGrp="1"/>
          </p:cNvSpPr>
          <p:nvPr>
            <p:ph type="body" idx="1"/>
          </p:nvPr>
        </p:nvSpPr>
        <p:spPr>
          <a:xfrm>
            <a:off x="604000" y="1705175"/>
            <a:ext cx="3583378" cy="2715600"/>
          </a:xfrm>
        </p:spPr>
        <p:txBody>
          <a:bodyPr/>
          <a:lstStyle/>
          <a:p>
            <a:pPr marL="88900" indent="0">
              <a:buNone/>
            </a:pPr>
            <a:r>
              <a:rPr lang="cs-CZ" dirty="0"/>
              <a:t>Je to smutné, ale toto vyobrazení je z hlediska poměru velikosti chodidla k velikosti těla realističtější.  </a:t>
            </a:r>
            <a:endParaRPr lang="en-GB" dirty="0"/>
          </a:p>
        </p:txBody>
      </p:sp>
      <p:sp>
        <p:nvSpPr>
          <p:cNvPr id="4" name="Text Placeholder 3">
            <a:extLst>
              <a:ext uri="{FF2B5EF4-FFF2-40B4-BE49-F238E27FC236}">
                <a16:creationId xmlns:a16="http://schemas.microsoft.com/office/drawing/2014/main" id="{1DFF2DC1-B3D0-E0B4-FF27-293EDAD5C1F0}"/>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477F2632-588B-F743-D230-5340B3BFCA2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pic>
        <p:nvPicPr>
          <p:cNvPr id="6" name="Google Shape;124;g535f286025873f81_7">
            <a:extLst>
              <a:ext uri="{FF2B5EF4-FFF2-40B4-BE49-F238E27FC236}">
                <a16:creationId xmlns:a16="http://schemas.microsoft.com/office/drawing/2014/main" id="{ABD81349-3B75-6046-5CA5-29529D057840}"/>
              </a:ext>
            </a:extLst>
          </p:cNvPr>
          <p:cNvPicPr preferRelativeResize="0"/>
          <p:nvPr/>
        </p:nvPicPr>
        <p:blipFill>
          <a:blip r:embed="rId2">
            <a:alphaModFix/>
          </a:blip>
          <a:stretch>
            <a:fillRect/>
          </a:stretch>
        </p:blipFill>
        <p:spPr>
          <a:xfrm>
            <a:off x="4187378" y="1705175"/>
            <a:ext cx="3326812" cy="2869668"/>
          </a:xfrm>
          <a:prstGeom prst="rect">
            <a:avLst/>
          </a:prstGeom>
          <a:noFill/>
          <a:ln>
            <a:noFill/>
          </a:ln>
        </p:spPr>
      </p:pic>
    </p:spTree>
    <p:extLst>
      <p:ext uri="{BB962C8B-B14F-4D97-AF65-F5344CB8AC3E}">
        <p14:creationId xmlns:p14="http://schemas.microsoft.com/office/powerpoint/2010/main" val="2785372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9CE79-C600-1E6A-2B60-5A0DFDE37C9E}"/>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9ED5E01B-019B-DDEA-0D0A-4526220AD4F0}"/>
              </a:ext>
            </a:extLst>
          </p:cNvPr>
          <p:cNvSpPr>
            <a:spLocks noGrp="1"/>
          </p:cNvSpPr>
          <p:nvPr>
            <p:ph type="body" idx="1"/>
          </p:nvPr>
        </p:nvSpPr>
        <p:spPr/>
        <p:txBody>
          <a:bodyPr/>
          <a:lstStyle/>
          <a:p>
            <a:pPr marL="88900" indent="0">
              <a:buNone/>
            </a:pPr>
            <a:r>
              <a:rPr lang="cs-CZ" sz="1800" dirty="0"/>
              <a:t>Jaká je představa vysněného muže pro fanoušky </a:t>
            </a:r>
            <a:r>
              <a:rPr lang="cs-CZ" sz="1800" dirty="0" err="1"/>
              <a:t>Barbie</a:t>
            </a:r>
            <a:r>
              <a:rPr lang="cs-CZ" sz="1800" dirty="0"/>
              <a:t>? </a:t>
            </a:r>
          </a:p>
          <a:p>
            <a:pPr marL="88900" indent="0">
              <a:buNone/>
            </a:pPr>
            <a:r>
              <a:rPr lang="cs-CZ" sz="1800" dirty="0"/>
              <a:t>Proporce jsou zachovány jako u panenek </a:t>
            </a:r>
            <a:r>
              <a:rPr lang="cs-CZ" sz="1800" dirty="0" err="1"/>
              <a:t>Barbie</a:t>
            </a:r>
            <a:r>
              <a:rPr lang="cs-CZ" sz="1800" dirty="0"/>
              <a:t>, velikost chodidla tedy neodpovídá stavbě těla. </a:t>
            </a:r>
            <a:endParaRPr lang="en-GB" sz="1800" dirty="0"/>
          </a:p>
        </p:txBody>
      </p:sp>
      <p:sp>
        <p:nvSpPr>
          <p:cNvPr id="4" name="Text Placeholder 3">
            <a:extLst>
              <a:ext uri="{FF2B5EF4-FFF2-40B4-BE49-F238E27FC236}">
                <a16:creationId xmlns:a16="http://schemas.microsoft.com/office/drawing/2014/main" id="{CF437131-B608-A227-E865-3B53633F5BFE}"/>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0E7112FC-F9E8-8E1F-7E7F-806A0C9C407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pic>
        <p:nvPicPr>
          <p:cNvPr id="6" name="Google Shape;132;g403e609762d294f6_0">
            <a:extLst>
              <a:ext uri="{FF2B5EF4-FFF2-40B4-BE49-F238E27FC236}">
                <a16:creationId xmlns:a16="http://schemas.microsoft.com/office/drawing/2014/main" id="{3B92A82E-A34F-364B-63AF-F4C41667BB67}"/>
              </a:ext>
            </a:extLst>
          </p:cNvPr>
          <p:cNvPicPr preferRelativeResize="0"/>
          <p:nvPr/>
        </p:nvPicPr>
        <p:blipFill>
          <a:blip r:embed="rId2">
            <a:alphaModFix/>
          </a:blip>
          <a:stretch>
            <a:fillRect/>
          </a:stretch>
        </p:blipFill>
        <p:spPr>
          <a:xfrm>
            <a:off x="4298906" y="1634411"/>
            <a:ext cx="3073869" cy="2857127"/>
          </a:xfrm>
          <a:prstGeom prst="rect">
            <a:avLst/>
          </a:prstGeom>
          <a:noFill/>
          <a:ln>
            <a:noFill/>
          </a:ln>
        </p:spPr>
      </p:pic>
    </p:spTree>
    <p:extLst>
      <p:ext uri="{BB962C8B-B14F-4D97-AF65-F5344CB8AC3E}">
        <p14:creationId xmlns:p14="http://schemas.microsoft.com/office/powerpoint/2010/main" val="1491259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76200" lvl="0" indent="0" algn="l" rtl="0">
              <a:spcBef>
                <a:spcPts val="1000"/>
              </a:spcBef>
              <a:spcAft>
                <a:spcPts val="0"/>
              </a:spcAft>
              <a:buSzPts val="2400"/>
              <a:buNone/>
            </a:pPr>
            <a:r>
              <a:rPr lang="cs-CZ" sz="2000" dirty="0"/>
              <a:t>Příklady Popelky, Barbie a dalších podobných postaviček leží velmi hluboko v podvědomí dítěte a později přetrvávají v podvědomí dospělého člověka. </a:t>
            </a:r>
          </a:p>
          <a:p>
            <a:pPr marL="76200" lvl="0" indent="0" algn="l" rtl="0">
              <a:spcBef>
                <a:spcPts val="1000"/>
              </a:spcBef>
              <a:spcAft>
                <a:spcPts val="0"/>
              </a:spcAft>
              <a:buSzPts val="2400"/>
              <a:buNone/>
            </a:pPr>
            <a:r>
              <a:rPr lang="cs-CZ" sz="2000" dirty="0"/>
              <a:t>Jak obtížné je vymazat tento model dokonalé krásy? </a:t>
            </a:r>
            <a:endParaRPr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endParaRPr lang="it-IT"/>
          </a:p>
        </p:txBody>
      </p:sp>
    </p:spTree>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2094</TotalTime>
  <Words>549</Words>
  <Application>Microsoft Office PowerPoint</Application>
  <PresentationFormat>Předvádění na obrazovce (16:9)</PresentationFormat>
  <Paragraphs>48</Paragraphs>
  <Slides>11</Slides>
  <Notes>3</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11</vt:i4>
      </vt:variant>
    </vt:vector>
  </HeadingPairs>
  <TitlesOfParts>
    <vt:vector size="16" baseType="lpstr">
      <vt:lpstr>Barlow Light</vt:lpstr>
      <vt:lpstr>Arial</vt:lpstr>
      <vt:lpstr>Calibri</vt:lpstr>
      <vt:lpstr>Barlow SemiBold</vt:lpstr>
      <vt:lpstr>Caius template</vt:lpstr>
      <vt:lpstr> Obraz nohou a výzvy s ním spojené Autorka: Gabriele Guogyte</vt:lpstr>
      <vt:lpstr>Číslo projektu: 2021-1-RO01- KA220-HED-38B739A3</vt:lpstr>
      <vt:lpstr>Lotosové nohy </vt:lpstr>
      <vt:lpstr>Popelka</vt:lpstr>
      <vt:lpstr>Prezentace aplikace PowerPoint</vt:lpstr>
      <vt:lpstr>Barbie</vt:lpstr>
      <vt:lpstr>Prezentace aplikace PowerPoint</vt:lpstr>
      <vt:lpstr>Prezentace aplikace PowerPoint</vt:lpstr>
      <vt:lpstr>Prezentace aplikace PowerPoint</vt:lpstr>
      <vt:lpstr>Bigfoot </vt:lpstr>
      <vt:lpstr>Dopady kosmetického průmyslu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Lukáš MERZ</cp:lastModifiedBy>
  <cp:revision>104</cp:revision>
  <dcterms:modified xsi:type="dcterms:W3CDTF">2023-06-07T14:38:42Z</dcterms:modified>
</cp:coreProperties>
</file>