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1" r:id="rId24"/>
    <p:sldId id="298" r:id="rId25"/>
    <p:sldId id="299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Light" panose="00000400000000000000" pitchFamily="2" charset="0"/>
      <p:regular r:id="rId32"/>
      <p:bold r:id="rId33"/>
      <p:italic r:id="rId34"/>
      <p:boldItalic r:id="rId35"/>
    </p:embeddedFont>
    <p:embeddedFont>
      <p:font typeface="Barlow SemiBold" panose="00000700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8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907704" y="3219822"/>
            <a:ext cx="5112568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en-GB" sz="2800" dirty="0"/>
              <a:t>P</a:t>
            </a:r>
            <a:r>
              <a:rPr lang="sr-Latn-RS" sz="2800" dirty="0"/>
              <a:t>ojedinosti o nezi stopala kod pacijenata sa dijabetesom tipa 2</a:t>
            </a:r>
            <a:br>
              <a:rPr lang="en-GB" sz="2800" dirty="0"/>
            </a:br>
            <a:br>
              <a:rPr lang="it-IT" sz="1800" dirty="0"/>
            </a:br>
            <a:r>
              <a:rPr lang="it-IT" sz="1800" dirty="0"/>
              <a:t>Autor: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2FA8-B0B0-8E04-FCE3-76C3808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Nega obuće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C389-A841-907E-4BA0-3EC5CC2A9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Preporučuje se da koristite uređaj za sušenje obuće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F16D2-4A3D-2F3C-10E6-1EA37F0996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1132-8CD5-BA40-49B4-7C711B6B10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9B2A8-9790-4D08-4B1E-C6F5E304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3474" y="2076498"/>
            <a:ext cx="4213227" cy="26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9CA3-DD66-4E58-254D-02E8081E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Odgovarajuća obuća će vam pomoći da sprečite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6E3B8-647E-4C15-D1B9-230678C95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Deformisanje stopala</a:t>
            </a:r>
            <a:r>
              <a:rPr lang="en-GB" dirty="0"/>
              <a:t>,</a:t>
            </a:r>
          </a:p>
          <a:p>
            <a:r>
              <a:rPr lang="sr-Latn-RS" dirty="0"/>
              <a:t>Bolne žuljeve</a:t>
            </a:r>
            <a:r>
              <a:rPr lang="en-GB" dirty="0"/>
              <a:t>,</a:t>
            </a:r>
          </a:p>
          <a:p>
            <a:r>
              <a:rPr lang="sr-Latn-RS" dirty="0"/>
              <a:t>Pucanje kože između prstiju</a:t>
            </a:r>
            <a:r>
              <a:rPr lang="en-GB" dirty="0"/>
              <a:t>,</a:t>
            </a:r>
          </a:p>
          <a:p>
            <a:r>
              <a:rPr lang="sr-Latn-RS" dirty="0"/>
              <a:t>Urastanje i deformisanje noktiju</a:t>
            </a:r>
            <a:r>
              <a:rPr lang="en-GB" dirty="0"/>
              <a:t>,</a:t>
            </a:r>
          </a:p>
          <a:p>
            <a:r>
              <a:rPr lang="sr-Latn-RS" dirty="0"/>
              <a:t>Stvaranje ulkusa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6817-E185-DDA9-1D5E-F0D8BAFC0D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45435-08CC-E63D-9B83-8F413E27A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84803-1A01-B673-A588-90E479A2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42521" y="1839772"/>
            <a:ext cx="3475731" cy="2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E3C9-9DA8-6C9E-D726-D713DD23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da odaberete odgovarajuću obuću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81E6-ACEC-9792-D379-3C752756F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CD567-573F-B832-580C-F80BFAC402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24591-74E1-AD20-9EBB-8C8E94CB7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83C52-0E4F-1877-477C-62A207A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0" y="1909399"/>
            <a:ext cx="3676734" cy="230715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4A56CA-F73C-5B11-D10F-ADDAF77A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5687" y="1705175"/>
            <a:ext cx="4234313" cy="2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450B-3168-5642-F5FB-B7CB6F7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širina stopala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B8559-C9EE-B684-60F3-F3CF17AB1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Obim prednjeg dela stopala </a:t>
            </a:r>
            <a:r>
              <a:rPr lang="en-GB" dirty="0"/>
              <a:t>(</a:t>
            </a:r>
            <a:r>
              <a:rPr lang="sr-Latn-RS" dirty="0"/>
              <a:t>iza prstiju</a:t>
            </a:r>
            <a:r>
              <a:rPr lang="en-GB" dirty="0"/>
              <a:t>)</a:t>
            </a:r>
          </a:p>
          <a:p>
            <a:r>
              <a:rPr lang="sr-Latn-RS" dirty="0"/>
              <a:t>Obim metatarzalne kosti</a:t>
            </a:r>
            <a:endParaRPr lang="en-GB" dirty="0"/>
          </a:p>
          <a:p>
            <a:r>
              <a:rPr lang="sr-Latn-RS" dirty="0"/>
              <a:t>Širina prednjeg dela stopala</a:t>
            </a:r>
            <a:endParaRPr lang="en-GB" dirty="0"/>
          </a:p>
          <a:p>
            <a:r>
              <a:rPr lang="sr-Latn-RS" dirty="0"/>
              <a:t>Širina pete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9AD3E-438E-5504-B2D5-56AC280191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72CF6-94EB-C05D-2851-058F2E8F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3AD1-E982-A230-F7C1-750EEA34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871233"/>
            <a:ext cx="3875584" cy="23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0623-80A2-5538-C74E-BFA390C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16DFE-7709-D07D-8711-E3B41F4E3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sr-Latn-RS" b="1" dirty="0"/>
              <a:t>Posledice neodgovarajuće obuće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3A16C-1962-0EF2-9306-B0ACF6ED9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F97138-FBCC-BD88-31CC-170B4332F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17657" b="-3"/>
          <a:stretch/>
        </p:blipFill>
        <p:spPr bwMode="auto">
          <a:xfrm>
            <a:off x="5292080" y="413257"/>
            <a:ext cx="2518495" cy="43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6D75-642D-D42C-1A42-2B550D4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553B-DB0F-CF0A-8600-6720BF97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sr-Latn-RS" dirty="0"/>
              <a:t>Urasli nokti i žuljevi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33A97-D6F2-70C7-E72E-8E860E08CC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8968A-5D25-4929-4395-142CE6F50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A7B382-100E-DF88-A1E9-EB32424A5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/>
        </p:blipFill>
        <p:spPr>
          <a:xfrm>
            <a:off x="4243161" y="1705175"/>
            <a:ext cx="3073834" cy="2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87F0-CB5F-FEF0-2B20-95FAF81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Onihodistrofija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FAB7-55C9-E29F-A374-48AF865A3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7EE7E-E448-3047-F1EB-FC7B89477C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48232-74BB-5E4B-F865-DC4C58FEA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2" descr="A close-up of hands holding potatoes">
            <a:extLst>
              <a:ext uri="{FF2B5EF4-FFF2-40B4-BE49-F238E27FC236}">
                <a16:creationId xmlns:a16="http://schemas.microsoft.com/office/drawing/2014/main" id="{C6CA7399-1BF8-85FC-FAC0-17F1CE399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26" b="-2"/>
          <a:stretch/>
        </p:blipFill>
        <p:spPr bwMode="auto">
          <a:xfrm>
            <a:off x="435615" y="1579048"/>
            <a:ext cx="3522169" cy="2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1546-32D6-C1DC-6B70-8314AD1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Onihodistrofija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0AF8-6EC1-95C1-0EB8-150D00866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0875-0A6A-9971-6F2B-073EC6EA0A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875B2-CE5A-AD07-28D4-EDF0B8C1C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86932C-0EE1-BBF6-B17F-80515D96149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118" y="152086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13A4823-8EDA-3411-8B2D-54D9566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0012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D8F8-4F39-FDCC-E630-F9A6A2F1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Onihodistrofija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54E1-8D20-6CC5-DB2B-359215B1D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7302-2DC8-2629-D5D8-AD8B1B8D6C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22CF-1CD3-060C-00C8-BF4D56954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2" descr="Letter">
            <a:extLst>
              <a:ext uri="{FF2B5EF4-FFF2-40B4-BE49-F238E27FC236}">
                <a16:creationId xmlns:a16="http://schemas.microsoft.com/office/drawing/2014/main" id="{DBBA4CD2-767D-9D78-5058-F1B50A9B9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 bwMode="auto">
          <a:xfrm rot="16200000">
            <a:off x="686454" y="1672348"/>
            <a:ext cx="3020491" cy="2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2465651-3FD9-279E-9490-F67F40321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-1" b="-1"/>
          <a:stretch/>
        </p:blipFill>
        <p:spPr bwMode="auto">
          <a:xfrm>
            <a:off x="4389451" y="1563638"/>
            <a:ext cx="2781253" cy="30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3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82AC-6775-9A2E-E488-ECB6DDD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Nemojte da hodate bosi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6798-40A4-3F24-168B-A4B4EBDE4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sr-Latn-RS" dirty="0"/>
              <a:t>Nikada ne hodajte bosi </a:t>
            </a:r>
            <a:r>
              <a:rPr lang="en-GB" dirty="0"/>
              <a:t>(</a:t>
            </a:r>
            <a:r>
              <a:rPr lang="sr-Latn-RS" dirty="0"/>
              <a:t>naročito kada ste na plaži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7C1A0-4EA3-FB2F-107B-A440E02D11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90DAE-4B1E-E215-107A-BB5A50034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A black outline of a leaf&#10;&#10;Description automatically generated with low confidence">
            <a:extLst>
              <a:ext uri="{FF2B5EF4-FFF2-40B4-BE49-F238E27FC236}">
                <a16:creationId xmlns:a16="http://schemas.microsoft.com/office/drawing/2014/main" id="{879D2370-0EA8-C90A-A3DC-DB7E8DE3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3"/>
          <a:stretch/>
        </p:blipFill>
        <p:spPr>
          <a:xfrm rot="16200000">
            <a:off x="4167363" y="2436025"/>
            <a:ext cx="3225430" cy="1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projekta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Podrška </a:t>
            </a:r>
            <a:r>
              <a:rPr lang="sr-Latn-RS" sz="140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Evropske komisije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u izradi ove prezentacije ne predstavlja odobrenje njenog sadržaja koji odražava isključivo stavove autora, i Komisija se ne može smatrati odgovornom za upotrebu informacija sadržanih u prezentaciji u bilo koje svrhe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9694-874B-B029-9B39-2C3FAC97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Proveravajte unutrašnjost obuće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6C47-55FF-F30F-0EB7-6C939DF6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Proveravajte unutrašnjost obuće</a:t>
            </a:r>
            <a:r>
              <a:rPr lang="en-GB" dirty="0"/>
              <a:t>.</a:t>
            </a:r>
          </a:p>
          <a:p>
            <a:r>
              <a:rPr lang="sr-Latn-RS" dirty="0"/>
              <a:t>Unutra ne sme da bude pesak, šljunak ili drugi komadići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C30-B17E-9458-3321-9BF708EC34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32738-AC07-E909-4055-BC52DCF98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A drawing of a bird&#10;&#10;Description automatically generated with low confidence">
            <a:extLst>
              <a:ext uri="{FF2B5EF4-FFF2-40B4-BE49-F238E27FC236}">
                <a16:creationId xmlns:a16="http://schemas.microsoft.com/office/drawing/2014/main" id="{3CC3BB2D-E2F3-F9A0-95D1-BD020953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1718" y="1833895"/>
            <a:ext cx="3236720" cy="28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B1F1-E6E9-4D53-1219-CF898DA5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Sečenje noktiju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CD4D-8C5B-11E0-3F07-2DCE0DD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5"/>
            <a:ext cx="3391936" cy="2715600"/>
          </a:xfrm>
        </p:spPr>
        <p:txBody>
          <a:bodyPr/>
          <a:lstStyle/>
          <a:p>
            <a:r>
              <a:rPr lang="sr-Latn-RS" sz="1600" dirty="0"/>
              <a:t>Secite nokte u pravoj liniji</a:t>
            </a:r>
            <a:endParaRPr lang="en-GB" sz="1600" dirty="0"/>
          </a:p>
          <a:p>
            <a:r>
              <a:rPr lang="sr-Latn-RS" sz="1600" dirty="0"/>
              <a:t>Ne zasecajte krajeve</a:t>
            </a:r>
            <a:endParaRPr lang="en-GB" sz="1600" dirty="0"/>
          </a:p>
          <a:p>
            <a:r>
              <a:rPr lang="sr-Latn-RS" sz="1600" dirty="0"/>
              <a:t>Ne secite nokte prekratko</a:t>
            </a:r>
            <a:endParaRPr lang="en-GB" sz="1600" dirty="0"/>
          </a:p>
          <a:p>
            <a:r>
              <a:rPr lang="sr-Latn-RS" sz="1600" dirty="0"/>
              <a:t>Pratite stanje nožnih prstiju nakon nošenja obuće </a:t>
            </a:r>
            <a:r>
              <a:rPr lang="en-GB" sz="1600" dirty="0"/>
              <a:t>(</a:t>
            </a:r>
            <a:r>
              <a:rPr lang="sr-Latn-RS" sz="1600" dirty="0"/>
              <a:t>crvenilo, neugodnost, bol, utrnulost</a:t>
            </a:r>
            <a:r>
              <a:rPr lang="en-GB" sz="1600" dirty="0"/>
              <a:t>)</a:t>
            </a:r>
          </a:p>
          <a:p>
            <a:r>
              <a:rPr lang="sr-Latn-RS" sz="1600" dirty="0"/>
              <a:t>Nepravilno sečenje noktiju </a:t>
            </a:r>
            <a:r>
              <a:rPr lang="en-GB" sz="1600" dirty="0"/>
              <a:t>– </a:t>
            </a:r>
            <a:r>
              <a:rPr lang="sr-Latn-RS" sz="1600" dirty="0"/>
              <a:t>rizik od urastanja noktiju ili promene oblika noktiju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90189-5388-52C7-2739-836D5A296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5C79B-F0AD-16A6-5AC6-9A97A13A1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D530F-CE80-3D98-EBB5-12DB156F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63806" y="1849963"/>
            <a:ext cx="2930443" cy="24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EE0-170E-B8D1-7F90-189ACB4B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Posledice nepravilnog sečenja noktiju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9B7B-0AB7-BB07-381C-83BAC1203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83F29-9B50-2643-2CDC-3554FB6253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F0BF0-E858-109A-5BEA-C11DAB104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6F332C-CFC3-0A21-ACA5-C8E881FBAE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7504"/>
          <a:stretch/>
        </p:blipFill>
        <p:spPr bwMode="auto">
          <a:xfrm>
            <a:off x="424181" y="1820718"/>
            <a:ext cx="3358628" cy="248451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B69769-D32C-50F4-72DA-8458DFBC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" b="15615"/>
          <a:stretch/>
        </p:blipFill>
        <p:spPr bwMode="auto">
          <a:xfrm>
            <a:off x="3993875" y="1717244"/>
            <a:ext cx="3945168" cy="271560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9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r-Latn-RS" sz="1800" dirty="0"/>
              <a:t>Svakog dana</a:t>
            </a:r>
            <a:r>
              <a:rPr lang="lt-LT" sz="1800" dirty="0"/>
              <a:t>: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Perite stopala toplom vodom i sapunom za bebe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Pažljivo sušite stopala, naročito između prstiju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Pažljivo pregledajte da stopala nisu povređena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Utrljajte kremu u stopala, osim između prstiju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Proverite unutrašnjost obuće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Nemojte da hodate bosi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Na najmanju pojavu ranice kontaktirajte lekara specijalistu, pošto je važno da se lečenje ne odlaže</a:t>
            </a:r>
            <a:r>
              <a:rPr lang="en-GB" sz="1800" dirty="0"/>
              <a:t>.</a:t>
            </a: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 rezimiramo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DE6-0242-6D1E-B856-354A9175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CFD9-EA59-8D69-00B7-9A00B45C3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sr-Latn-RS" dirty="0"/>
              <a:t>Slike:</a:t>
            </a:r>
            <a:endParaRPr lang="en-GB" dirty="0"/>
          </a:p>
          <a:p>
            <a:pPr marL="76200" indent="0">
              <a:buNone/>
            </a:pPr>
            <a:r>
              <a:rPr lang="lt-LT" dirty="0"/>
              <a:t>Gabriele Guogyte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9DA0-C740-2450-3EFF-17359173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11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E6EA-AB6F-1334-305F-21A5CCD1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Literatura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E39D7-3BA7-F435-5F3C-A470D660B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/>
              <a:t>Berdikšlienė</a:t>
            </a:r>
            <a:r>
              <a:rPr lang="en-GB" sz="1200" dirty="0"/>
              <a:t> A. </a:t>
            </a:r>
            <a:r>
              <a:rPr lang="en-GB" sz="1200" dirty="0" err="1"/>
              <a:t>Pėdų</a:t>
            </a:r>
            <a:r>
              <a:rPr lang="en-GB" sz="1200" dirty="0"/>
              <a:t> </a:t>
            </a:r>
            <a:r>
              <a:rPr lang="en-GB" sz="1200" dirty="0" err="1"/>
              <a:t>priežiūra</a:t>
            </a:r>
            <a:r>
              <a:rPr lang="en-GB" sz="1200" dirty="0"/>
              <a:t>. </a:t>
            </a:r>
            <a:r>
              <a:rPr lang="en-GB" sz="1200" dirty="0" err="1"/>
              <a:t>Diabeto</a:t>
            </a:r>
            <a:r>
              <a:rPr lang="en-GB" sz="1200" dirty="0"/>
              <a:t> IQ, 2021, 5(13): 30-32. https://dia-iq.lt/wp-content/uploads/2021/10/DIQ-13.pdf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Astromskas</a:t>
            </a:r>
            <a:r>
              <a:rPr lang="en-GB" sz="1200" dirty="0"/>
              <a:t> AR. </a:t>
            </a:r>
            <a:r>
              <a:rPr lang="en-GB" sz="1200" dirty="0" err="1"/>
              <a:t>Visos</a:t>
            </a:r>
            <a:r>
              <a:rPr lang="en-GB" sz="1200" dirty="0"/>
              <a:t> </a:t>
            </a:r>
            <a:r>
              <a:rPr lang="en-GB" sz="1200" dirty="0" err="1"/>
              <a:t>bėdos</a:t>
            </a:r>
            <a:r>
              <a:rPr lang="en-GB" sz="1200" dirty="0"/>
              <a:t> </a:t>
            </a:r>
            <a:r>
              <a:rPr lang="en-GB" sz="1200" dirty="0" err="1"/>
              <a:t>dėl</a:t>
            </a:r>
            <a:r>
              <a:rPr lang="en-GB" sz="1200" dirty="0"/>
              <a:t> </a:t>
            </a:r>
            <a:r>
              <a:rPr lang="en-GB" sz="1200" dirty="0" err="1"/>
              <a:t>pėdos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Kušvidas</a:t>
            </a:r>
            <a:r>
              <a:rPr lang="en-GB" sz="1200" dirty="0"/>
              <a:t> V. </a:t>
            </a:r>
            <a:r>
              <a:rPr lang="en-GB" sz="1200" dirty="0" err="1"/>
              <a:t>Pėdos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batai</a:t>
            </a:r>
            <a:r>
              <a:rPr lang="en-GB" sz="1200" dirty="0"/>
              <a:t> </a:t>
            </a:r>
            <a:r>
              <a:rPr lang="en-GB" sz="1200" dirty="0" err="1"/>
              <a:t>arba</a:t>
            </a:r>
            <a:r>
              <a:rPr lang="en-GB" sz="1200" dirty="0"/>
              <a:t> </a:t>
            </a:r>
            <a:r>
              <a:rPr lang="en-GB" sz="1200" dirty="0" err="1"/>
              <a:t>kaip</a:t>
            </a:r>
            <a:r>
              <a:rPr lang="en-GB" sz="1200" dirty="0"/>
              <a:t> </a:t>
            </a:r>
            <a:r>
              <a:rPr lang="en-GB" sz="1200" dirty="0" err="1"/>
              <a:t>nusipirkti</a:t>
            </a:r>
            <a:r>
              <a:rPr lang="en-GB" sz="1200" dirty="0"/>
              <a:t> </a:t>
            </a:r>
            <a:r>
              <a:rPr lang="en-GB" sz="1200" dirty="0" err="1"/>
              <a:t>tinkamus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patogius</a:t>
            </a:r>
            <a:r>
              <a:rPr lang="en-GB" sz="1200" dirty="0"/>
              <a:t> </a:t>
            </a:r>
            <a:r>
              <a:rPr lang="en-GB" sz="1200" dirty="0" err="1"/>
              <a:t>sportinius</a:t>
            </a:r>
            <a:r>
              <a:rPr lang="en-GB" sz="1200" dirty="0"/>
              <a:t> </a:t>
            </a:r>
            <a:r>
              <a:rPr lang="en-GB" sz="1200" dirty="0" err="1"/>
              <a:t>bei</a:t>
            </a:r>
            <a:r>
              <a:rPr lang="en-GB" sz="1200" dirty="0"/>
              <a:t> </a:t>
            </a:r>
            <a:r>
              <a:rPr lang="en-GB" sz="1200" dirty="0" err="1"/>
              <a:t>žygio</a:t>
            </a:r>
            <a:r>
              <a:rPr lang="en-GB" sz="1200" dirty="0"/>
              <a:t> </a:t>
            </a:r>
            <a:r>
              <a:rPr lang="en-GB" sz="1200" dirty="0" err="1"/>
              <a:t>batus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/>
              <a:t>Scholz N. </a:t>
            </a:r>
            <a:r>
              <a:rPr lang="en-GB" sz="1200" dirty="0" err="1"/>
              <a:t>Lehrbuch</a:t>
            </a:r>
            <a:r>
              <a:rPr lang="en-GB" sz="1200" dirty="0"/>
              <a:t> und </a:t>
            </a:r>
            <a:r>
              <a:rPr lang="en-GB" sz="1200" dirty="0" err="1"/>
              <a:t>Bildatlas</a:t>
            </a:r>
            <a:r>
              <a:rPr lang="en-GB" sz="1200" dirty="0"/>
              <a:t> für die </a:t>
            </a:r>
            <a:r>
              <a:rPr lang="en-GB" sz="1200" dirty="0" err="1"/>
              <a:t>Podologie</a:t>
            </a:r>
            <a:r>
              <a:rPr lang="en-GB" sz="1200" dirty="0"/>
              <a:t>. 2012: </a:t>
            </a:r>
            <a:r>
              <a:rPr lang="en-GB" sz="1200" dirty="0" err="1"/>
              <a:t>Neuer</a:t>
            </a:r>
            <a:r>
              <a:rPr lang="en-GB" sz="1200" dirty="0"/>
              <a:t> </a:t>
            </a:r>
            <a:r>
              <a:rPr lang="en-GB" sz="1200" dirty="0" err="1"/>
              <a:t>Merkur</a:t>
            </a:r>
            <a:r>
              <a:rPr lang="en-GB" sz="12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63AE-D0CC-3545-F446-810F636C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118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B2CF-CCA8-43B5-5997-D94220E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Sindrom dijabetesnog stopala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52231-9E24-5DC6-CDA7-2874F442A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sr-Latn-RS" dirty="0"/>
              <a:t>Razvoj sindroma dijabetesnog stopala može da bude opasno za sve pacijente sa dijabetesom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CE34A-32D6-1E44-782B-44EC3EF79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733-9E4C-24DC-EA62-4AD58A9C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Content Placeholder 7" descr="Text">
            <a:extLst>
              <a:ext uri="{FF2B5EF4-FFF2-40B4-BE49-F238E27FC236}">
                <a16:creationId xmlns:a16="http://schemas.microsoft.com/office/drawing/2014/main" id="{478F3F74-8C0A-E09C-8510-61F7CA09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2067694"/>
            <a:ext cx="3424731" cy="1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94B4-DB7B-DFD4-11EC-FD4095DA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Simptomi dijabetesnog stopala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44F3F-9F10-2D05-E7B9-61C87822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185400" cy="2810791"/>
          </a:xfrm>
        </p:spPr>
        <p:txBody>
          <a:bodyPr/>
          <a:lstStyle/>
          <a:p>
            <a:r>
              <a:rPr lang="sr-Latn-RS" sz="1600" dirty="0"/>
              <a:t>Poremećen osećaj za bol u nogama i stopalima </a:t>
            </a:r>
            <a:r>
              <a:rPr lang="en-GB" sz="1600" dirty="0"/>
              <a:t>(</a:t>
            </a:r>
            <a:r>
              <a:rPr lang="sr-Latn-RS" sz="1600" dirty="0"/>
              <a:t>neuropatija</a:t>
            </a:r>
            <a:r>
              <a:rPr lang="en-GB" sz="1600" dirty="0"/>
              <a:t>)</a:t>
            </a:r>
          </a:p>
          <a:p>
            <a:r>
              <a:rPr lang="sr-Latn-RS" sz="1600" dirty="0"/>
              <a:t>Poremećen krvotok, nedovoljan dotok krvi u stopala</a:t>
            </a:r>
            <a:endParaRPr lang="en-GB" sz="1600" dirty="0"/>
          </a:p>
          <a:p>
            <a:r>
              <a:rPr lang="sr-Latn-RS" sz="1600" dirty="0"/>
              <a:t>Sporo zarastanje rana</a:t>
            </a:r>
            <a:endParaRPr lang="en-GB" sz="1600" dirty="0"/>
          </a:p>
          <a:p>
            <a:r>
              <a:rPr lang="sr-Latn-RS" sz="1600" dirty="0"/>
              <a:t>Povrede kože, žuljevi, stvrdnut epiderm, apscesi i upale</a:t>
            </a:r>
            <a:endParaRPr lang="en-GB" sz="1600" dirty="0"/>
          </a:p>
          <a:p>
            <a:r>
              <a:rPr lang="sr-Latn-RS" sz="1600" dirty="0"/>
              <a:t>Deformisane kosti stopala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C94EB-EDF2-AAF6-B4EB-B74CD624D2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9592-7166-2A42-E646-2FF011BF1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EBD00-3303-BA8A-ED8C-5614B7C4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687375"/>
            <a:ext cx="3013456" cy="3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E67D-C46A-B19D-33C6-18E805E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Glavni ishodi dijabetesnog stopala su ulkusi i amputacija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B1603-DA98-4814-FD0F-496B5102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sr-Latn-RS" dirty="0"/>
              <a:t>U svetu se na svakih </a:t>
            </a:r>
            <a:r>
              <a:rPr lang="en-GB" dirty="0"/>
              <a:t>30 </a:t>
            </a:r>
            <a:r>
              <a:rPr lang="sr-Latn-RS" dirty="0"/>
              <a:t>sekundi amputira po jedno dijabetesno stopalo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EB24-3E02-8FB5-4B6E-123503109F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40A1-C242-2016-2441-02B0593C8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614337-EF8F-4EF2-53E5-92184BBFA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/>
          <a:stretch/>
        </p:blipFill>
        <p:spPr bwMode="auto">
          <a:xfrm>
            <a:off x="4550855" y="1923678"/>
            <a:ext cx="2867471" cy="1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Osnovni elementi nege dijabetesnog stopala</a:t>
            </a:r>
            <a:endParaRPr sz="2800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FB8F-07E6-33AD-B27B-9E620759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9" y="391350"/>
            <a:ext cx="6893632" cy="919500"/>
          </a:xfrm>
        </p:spPr>
        <p:txBody>
          <a:bodyPr/>
          <a:lstStyle/>
          <a:p>
            <a:r>
              <a:rPr lang="sr-Latn-RS" dirty="0"/>
              <a:t>Pranje stopala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3D2A-F6CF-9F30-5900-EB780BA5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800" dirty="0"/>
              <a:t>Pre pranja stopala, neophodno je izmeriti temperaturu vode pomoću termometra</a:t>
            </a:r>
            <a:endParaRPr lang="en-GB" sz="1800" dirty="0"/>
          </a:p>
          <a:p>
            <a:r>
              <a:rPr lang="sr-Latn-RS" sz="1800" dirty="0"/>
              <a:t>Perite stopala pod toplom tekućom vodom </a:t>
            </a:r>
            <a:r>
              <a:rPr lang="en-GB" sz="1800" dirty="0"/>
              <a:t>(37°C)</a:t>
            </a:r>
          </a:p>
          <a:p>
            <a:r>
              <a:rPr lang="sr-Latn-RS" sz="1800" dirty="0"/>
              <a:t>Koristite neutralan ili dečji sapun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C1EF-2008-5D6E-35B8-517E8DE155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0886-0864-F513-4AEA-D0AB01334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49907CC-BE36-CEEA-37D9-31A1AE4F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25346"/>
            <a:ext cx="2494448" cy="3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45C4-2200-7D2E-480F-ADF42E6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Između prstiju na stopalima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6DCC-5CC0-8BF5-6ECD-BE14DE24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Temeljno osušite kožu između prstiju na stopalima</a:t>
            </a:r>
            <a:endParaRPr lang="en-GB" dirty="0"/>
          </a:p>
          <a:p>
            <a:r>
              <a:rPr lang="sr-Latn-RS" dirty="0"/>
              <a:t>Koristite zaseban peškir za stopala</a:t>
            </a:r>
            <a:endParaRPr lang="en-GB" dirty="0"/>
          </a:p>
          <a:p>
            <a:r>
              <a:rPr lang="sr-Latn-RS" dirty="0"/>
              <a:t>Nakon sušenja, umasirajte kremu ili penu u stopala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D9D03-781E-C765-BC0E-84AF81B4C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61E93-381B-0D30-7C00-E5449FC8D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DDDC5-112A-677A-D852-C6BBC65A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r="-3" b="15832"/>
          <a:stretch/>
        </p:blipFill>
        <p:spPr>
          <a:xfrm>
            <a:off x="4601209" y="1698634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15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18D4-0026-8034-C960-3100DC8D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Pregled stopala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158F9-E838-AFEF-585C-E270BFF7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Obavezno proveravajte stopala svakog dana</a:t>
            </a:r>
            <a:endParaRPr lang="en-GB" dirty="0"/>
          </a:p>
          <a:p>
            <a:r>
              <a:rPr lang="sr-Latn-RS" dirty="0"/>
              <a:t>Ako je pacijentu teško da to radi sam, može da upotrebi ogledalo ili zamoli nekoga za pomoć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97DB1-3687-16DC-E4ED-66B1DDA9DD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5D56-55E7-CFA1-CD13-1B6994375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02EF-355B-3CDB-D601-893AF004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03031" y="1709727"/>
            <a:ext cx="2954094" cy="2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5459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553</Words>
  <Application>Microsoft Office PowerPoint</Application>
  <PresentationFormat>On-screen Show (16:9)</PresentationFormat>
  <Paragraphs>98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Barlow SemiBold</vt:lpstr>
      <vt:lpstr>Barlow Light</vt:lpstr>
      <vt:lpstr>Barlow</vt:lpstr>
      <vt:lpstr>Arial</vt:lpstr>
      <vt:lpstr>Cambria Math</vt:lpstr>
      <vt:lpstr>Calibri</vt:lpstr>
      <vt:lpstr>Caius template</vt:lpstr>
      <vt:lpstr> Pojedinosti o nezi stopala kod pacijenata sa dijabetesom tipa 2  Autor: Gabriele Guogyte</vt:lpstr>
      <vt:lpstr>Broj projekta: 2021-1-RO01- KA220-HED-38B739A3</vt:lpstr>
      <vt:lpstr>Sindrom dijabetesnog stopala</vt:lpstr>
      <vt:lpstr>Simptomi dijabetesnog stopala</vt:lpstr>
      <vt:lpstr>Glavni ishodi dijabetesnog stopala su ulkusi i amputacija</vt:lpstr>
      <vt:lpstr>Osnovni elementi nege dijabetesnog stopala</vt:lpstr>
      <vt:lpstr>Pranje stopala</vt:lpstr>
      <vt:lpstr>Između prstiju na stopalima</vt:lpstr>
      <vt:lpstr>Pregled stopala</vt:lpstr>
      <vt:lpstr>Nega obuće</vt:lpstr>
      <vt:lpstr>Odgovarajuća obuća će vam pomoći da sprečite:</vt:lpstr>
      <vt:lpstr>Kako da odaberete odgovarajuću obuću?</vt:lpstr>
      <vt:lpstr>Šta je širina stopala?</vt:lpstr>
      <vt:lpstr>PowerPoint Presentation</vt:lpstr>
      <vt:lpstr>PowerPoint Presentation</vt:lpstr>
      <vt:lpstr>Onihodistrofija</vt:lpstr>
      <vt:lpstr>Onihodistrofija</vt:lpstr>
      <vt:lpstr>Onihodistrofija</vt:lpstr>
      <vt:lpstr>Nemojte da hodate bosi</vt:lpstr>
      <vt:lpstr>Proveravajte unutrašnjost obuće</vt:lpstr>
      <vt:lpstr>Sečenje noktiju</vt:lpstr>
      <vt:lpstr>Posledice nepravilnog sečenja noktiju</vt:lpstr>
      <vt:lpstr>Da rezimiramo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Danka Sinadinović</cp:lastModifiedBy>
  <cp:revision>97</cp:revision>
  <dcterms:modified xsi:type="dcterms:W3CDTF">2023-06-25T20:16:33Z</dcterms:modified>
</cp:coreProperties>
</file>