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27"/>
  </p:notesMasterIdLst>
  <p:sldIdLst>
    <p:sldId id="256" r:id="rId2"/>
    <p:sldId id="257" r:id="rId3"/>
    <p:sldId id="279" r:id="rId4"/>
    <p:sldId id="280" r:id="rId5"/>
    <p:sldId id="281" r:id="rId6"/>
    <p:sldId id="278"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61" r:id="rId24"/>
    <p:sldId id="298" r:id="rId25"/>
    <p:sldId id="299" r:id="rId26"/>
  </p:sldIdLst>
  <p:sldSz cx="9144000" cy="5143500" type="screen16x9"/>
  <p:notesSz cx="6858000" cy="9144000"/>
  <p:embeddedFontLst>
    <p:embeddedFont>
      <p:font typeface="Barlow" panose="00000500000000000000" pitchFamily="2" charset="0"/>
      <p:regular r:id="rId28"/>
      <p:bold r:id="rId29"/>
      <p:italic r:id="rId30"/>
      <p:boldItalic r:id="rId31"/>
    </p:embeddedFont>
    <p:embeddedFont>
      <p:font typeface="Barlow Light" panose="00000400000000000000" pitchFamily="2" charset="0"/>
      <p:regular r:id="rId32"/>
      <p:bold r:id="rId33"/>
      <p:italic r:id="rId34"/>
      <p:boldItalic r:id="rId35"/>
    </p:embeddedFont>
    <p:embeddedFont>
      <p:font typeface="Barlow SemiBold" panose="00000700000000000000" pitchFamily="2"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72" y="66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747fdb7cbc_0_1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747fdb7cbc_0_1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2389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59"/>
        <p:cNvGrpSpPr/>
        <p:nvPr/>
      </p:nvGrpSpPr>
      <p:grpSpPr>
        <a:xfrm>
          <a:off x="0" y="0"/>
          <a:ext cx="0" cy="0"/>
          <a:chOff x="0" y="0"/>
          <a:chExt cx="0" cy="0"/>
        </a:xfrm>
      </p:grpSpPr>
      <p:grpSp>
        <p:nvGrpSpPr>
          <p:cNvPr id="60" name="Google Shape;60;p6"/>
          <p:cNvGrpSpPr/>
          <p:nvPr/>
        </p:nvGrpSpPr>
        <p:grpSpPr>
          <a:xfrm>
            <a:off x="0" y="4762400"/>
            <a:ext cx="603997" cy="381100"/>
            <a:chOff x="0" y="4762400"/>
            <a:chExt cx="603997" cy="381100"/>
          </a:xfrm>
        </p:grpSpPr>
        <p:sp>
          <p:nvSpPr>
            <p:cNvPr id="61" name="Google Shape;61;p6"/>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6"/>
          <p:cNvSpPr txBox="1">
            <a:spLocks noGrp="1"/>
          </p:cNvSpPr>
          <p:nvPr>
            <p:ph type="title"/>
          </p:nvPr>
        </p:nvSpPr>
        <p:spPr>
          <a:xfrm>
            <a:off x="614975" y="391350"/>
            <a:ext cx="3613200" cy="9195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3000"/>
              <a:buNone/>
              <a:defRPr>
                <a:solidFill>
                  <a:schemeClr val="accent1"/>
                </a:solidFill>
              </a:defRPr>
            </a:lvl1pPr>
            <a:lvl2pPr lvl="1" rtl="0">
              <a:spcBef>
                <a:spcPts val="0"/>
              </a:spcBef>
              <a:spcAft>
                <a:spcPts val="0"/>
              </a:spcAft>
              <a:buClr>
                <a:schemeClr val="accent1"/>
              </a:buClr>
              <a:buSzPts val="3000"/>
              <a:buNone/>
              <a:defRPr>
                <a:solidFill>
                  <a:schemeClr val="accent1"/>
                </a:solidFill>
              </a:defRPr>
            </a:lvl2pPr>
            <a:lvl3pPr lvl="2" rtl="0">
              <a:spcBef>
                <a:spcPts val="0"/>
              </a:spcBef>
              <a:spcAft>
                <a:spcPts val="0"/>
              </a:spcAft>
              <a:buClr>
                <a:schemeClr val="accent1"/>
              </a:buClr>
              <a:buSzPts val="3000"/>
              <a:buNone/>
              <a:defRPr>
                <a:solidFill>
                  <a:schemeClr val="accent1"/>
                </a:solidFill>
              </a:defRPr>
            </a:lvl3pPr>
            <a:lvl4pPr lvl="3" rtl="0">
              <a:spcBef>
                <a:spcPts val="0"/>
              </a:spcBef>
              <a:spcAft>
                <a:spcPts val="0"/>
              </a:spcAft>
              <a:buClr>
                <a:schemeClr val="accent1"/>
              </a:buClr>
              <a:buSzPts val="3000"/>
              <a:buNone/>
              <a:defRPr>
                <a:solidFill>
                  <a:schemeClr val="accent1"/>
                </a:solidFill>
              </a:defRPr>
            </a:lvl4pPr>
            <a:lvl5pPr lvl="4" rtl="0">
              <a:spcBef>
                <a:spcPts val="0"/>
              </a:spcBef>
              <a:spcAft>
                <a:spcPts val="0"/>
              </a:spcAft>
              <a:buClr>
                <a:schemeClr val="accent1"/>
              </a:buClr>
              <a:buSzPts val="3000"/>
              <a:buNone/>
              <a:defRPr>
                <a:solidFill>
                  <a:schemeClr val="accent1"/>
                </a:solidFill>
              </a:defRPr>
            </a:lvl5pPr>
            <a:lvl6pPr lvl="5" rtl="0">
              <a:spcBef>
                <a:spcPts val="0"/>
              </a:spcBef>
              <a:spcAft>
                <a:spcPts val="0"/>
              </a:spcAft>
              <a:buClr>
                <a:schemeClr val="accent1"/>
              </a:buClr>
              <a:buSzPts val="3000"/>
              <a:buNone/>
              <a:defRPr>
                <a:solidFill>
                  <a:schemeClr val="accent1"/>
                </a:solidFill>
              </a:defRPr>
            </a:lvl6pPr>
            <a:lvl7pPr lvl="6" rtl="0">
              <a:spcBef>
                <a:spcPts val="0"/>
              </a:spcBef>
              <a:spcAft>
                <a:spcPts val="0"/>
              </a:spcAft>
              <a:buClr>
                <a:schemeClr val="accent1"/>
              </a:buClr>
              <a:buSzPts val="3000"/>
              <a:buNone/>
              <a:defRPr>
                <a:solidFill>
                  <a:schemeClr val="accent1"/>
                </a:solidFill>
              </a:defRPr>
            </a:lvl7pPr>
            <a:lvl8pPr lvl="7" rtl="0">
              <a:spcBef>
                <a:spcPts val="0"/>
              </a:spcBef>
              <a:spcAft>
                <a:spcPts val="0"/>
              </a:spcAft>
              <a:buClr>
                <a:schemeClr val="accent1"/>
              </a:buClr>
              <a:buSzPts val="3000"/>
              <a:buNone/>
              <a:defRPr>
                <a:solidFill>
                  <a:schemeClr val="accent1"/>
                </a:solidFill>
              </a:defRPr>
            </a:lvl8pPr>
            <a:lvl9pPr lvl="8" rtl="0">
              <a:spcBef>
                <a:spcPts val="0"/>
              </a:spcBef>
              <a:spcAft>
                <a:spcPts val="0"/>
              </a:spcAft>
              <a:buClr>
                <a:schemeClr val="accent1"/>
              </a:buClr>
              <a:buSzPts val="3000"/>
              <a:buNone/>
              <a:defRPr>
                <a:solidFill>
                  <a:schemeClr val="accent1"/>
                </a:solidFill>
              </a:defRPr>
            </a:lvl9pPr>
          </a:lstStyle>
          <a:p>
            <a:endParaRPr/>
          </a:p>
        </p:txBody>
      </p:sp>
      <p:sp>
        <p:nvSpPr>
          <p:cNvPr id="64" name="Google Shape;64;p6"/>
          <p:cNvSpPr txBox="1">
            <a:spLocks noGrp="1"/>
          </p:cNvSpPr>
          <p:nvPr>
            <p:ph type="body" idx="1"/>
          </p:nvPr>
        </p:nvSpPr>
        <p:spPr>
          <a:xfrm>
            <a:off x="614975" y="1476575"/>
            <a:ext cx="36132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6"/>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grpSp>
        <p:nvGrpSpPr>
          <p:cNvPr id="66" name="Google Shape;66;p6"/>
          <p:cNvGrpSpPr/>
          <p:nvPr/>
        </p:nvGrpSpPr>
        <p:grpSpPr>
          <a:xfrm rot="10800000">
            <a:off x="4572000" y="-47"/>
            <a:ext cx="4572000" cy="5157522"/>
            <a:chOff x="8" y="-13862"/>
            <a:chExt cx="4572000" cy="5157522"/>
          </a:xfrm>
        </p:grpSpPr>
        <p:sp>
          <p:nvSpPr>
            <p:cNvPr id="67" name="Google Shape;67;p6"/>
            <p:cNvSpPr/>
            <p:nvPr/>
          </p:nvSpPr>
          <p:spPr>
            <a:xfrm rot="10800000">
              <a:off x="8" y="160"/>
              <a:ext cx="377100" cy="51435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66508" y="-13862"/>
              <a:ext cx="267425" cy="5157350"/>
            </a:xfrm>
            <a:custGeom>
              <a:avLst/>
              <a:gdLst/>
              <a:ahLst/>
              <a:cxnLst/>
              <a:rect l="l" t="t" r="r" b="b"/>
              <a:pathLst>
                <a:path w="10697" h="206294" extrusionOk="0">
                  <a:moveTo>
                    <a:pt x="369" y="206294"/>
                  </a:moveTo>
                  <a:lnTo>
                    <a:pt x="10697" y="190844"/>
                  </a:lnTo>
                  <a:lnTo>
                    <a:pt x="10623" y="15934"/>
                  </a:lnTo>
                  <a:lnTo>
                    <a:pt x="0" y="0"/>
                  </a:lnTo>
                  <a:close/>
                </a:path>
              </a:pathLst>
            </a:custGeom>
            <a:solidFill>
              <a:schemeClr val="accent2"/>
            </a:solidFill>
            <a:ln>
              <a:noFill/>
            </a:ln>
          </p:spPr>
        </p:sp>
        <p:sp>
          <p:nvSpPr>
            <p:cNvPr id="69" name="Google Shape;69;p6"/>
            <p:cNvSpPr/>
            <p:nvPr/>
          </p:nvSpPr>
          <p:spPr>
            <a:xfrm rot="10800000">
              <a:off x="633908" y="382913"/>
              <a:ext cx="3938100" cy="43764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‹nº›</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467544" y="3219822"/>
            <a:ext cx="6552728" cy="1368152"/>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pt-PT" sz="2800" dirty="0"/>
              <a:t>Peculiaridades do cuidado com os pés de pacientes com diabetes tipo II</a:t>
            </a:r>
            <a:br>
              <a:rPr lang="en-GB" sz="2800" dirty="0"/>
            </a:br>
            <a:br>
              <a:rPr lang="it-IT" sz="1800" dirty="0"/>
            </a:br>
            <a:r>
              <a:rPr lang="it-IT" sz="1800" dirty="0"/>
              <a:t>Autor: Gabriele Guogyte</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B2FA8-B0B0-8E04-FCE3-76C3808D00B2}"/>
              </a:ext>
            </a:extLst>
          </p:cNvPr>
          <p:cNvSpPr>
            <a:spLocks noGrp="1"/>
          </p:cNvSpPr>
          <p:nvPr>
            <p:ph type="title"/>
          </p:nvPr>
        </p:nvSpPr>
        <p:spPr/>
        <p:txBody>
          <a:bodyPr/>
          <a:lstStyle/>
          <a:p>
            <a:r>
              <a:rPr lang="en-GB" dirty="0" err="1"/>
              <a:t>Cuidados</a:t>
            </a:r>
            <a:r>
              <a:rPr lang="en-GB" dirty="0"/>
              <a:t> com </a:t>
            </a:r>
            <a:r>
              <a:rPr lang="en-GB" dirty="0" err="1"/>
              <a:t>sapatos</a:t>
            </a:r>
            <a:endParaRPr lang="en-GB" dirty="0"/>
          </a:p>
        </p:txBody>
      </p:sp>
      <p:sp>
        <p:nvSpPr>
          <p:cNvPr id="3" name="Text Placeholder 2">
            <a:extLst>
              <a:ext uri="{FF2B5EF4-FFF2-40B4-BE49-F238E27FC236}">
                <a16:creationId xmlns:a16="http://schemas.microsoft.com/office/drawing/2014/main" id="{F33FC389-A841-907E-4BA0-3EC5CC2A9055}"/>
              </a:ext>
            </a:extLst>
          </p:cNvPr>
          <p:cNvSpPr>
            <a:spLocks noGrp="1"/>
          </p:cNvSpPr>
          <p:nvPr>
            <p:ph type="body" idx="1"/>
          </p:nvPr>
        </p:nvSpPr>
        <p:spPr/>
        <p:txBody>
          <a:bodyPr/>
          <a:lstStyle/>
          <a:p>
            <a:r>
              <a:rPr lang="pt-PT" dirty="0"/>
              <a:t>recomenda-se usar um secador de sapatos</a:t>
            </a:r>
            <a:endParaRPr lang="en-GB" dirty="0"/>
          </a:p>
        </p:txBody>
      </p:sp>
      <p:sp>
        <p:nvSpPr>
          <p:cNvPr id="4" name="Text Placeholder 3">
            <a:extLst>
              <a:ext uri="{FF2B5EF4-FFF2-40B4-BE49-F238E27FC236}">
                <a16:creationId xmlns:a16="http://schemas.microsoft.com/office/drawing/2014/main" id="{5B3F16D2-4A3D-2F3C-10E6-1EA37F099661}"/>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587B1132-8CD5-BA40-49B4-7C711B6B10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pic>
        <p:nvPicPr>
          <p:cNvPr id="6" name="Picture 5">
            <a:extLst>
              <a:ext uri="{FF2B5EF4-FFF2-40B4-BE49-F238E27FC236}">
                <a16:creationId xmlns:a16="http://schemas.microsoft.com/office/drawing/2014/main" id="{9159B2A8-9790-4D08-4B1E-C6F5E3044B22}"/>
              </a:ext>
            </a:extLst>
          </p:cNvPr>
          <p:cNvPicPr>
            <a:picLocks noChangeAspect="1"/>
          </p:cNvPicPr>
          <p:nvPr/>
        </p:nvPicPr>
        <p:blipFill>
          <a:blip r:embed="rId2"/>
          <a:stretch>
            <a:fillRect/>
          </a:stretch>
        </p:blipFill>
        <p:spPr>
          <a:xfrm rot="16200000">
            <a:off x="4133474" y="2076498"/>
            <a:ext cx="4213227" cy="2681929"/>
          </a:xfrm>
          <a:prstGeom prst="rect">
            <a:avLst/>
          </a:prstGeom>
        </p:spPr>
      </p:pic>
    </p:spTree>
    <p:extLst>
      <p:ext uri="{BB962C8B-B14F-4D97-AF65-F5344CB8AC3E}">
        <p14:creationId xmlns:p14="http://schemas.microsoft.com/office/powerpoint/2010/main" val="3600218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9CA3-DD66-4E58-254D-02E8081EBF7B}"/>
              </a:ext>
            </a:extLst>
          </p:cNvPr>
          <p:cNvSpPr>
            <a:spLocks noGrp="1"/>
          </p:cNvSpPr>
          <p:nvPr>
            <p:ph type="title"/>
          </p:nvPr>
        </p:nvSpPr>
        <p:spPr/>
        <p:txBody>
          <a:bodyPr/>
          <a:lstStyle/>
          <a:p>
            <a:r>
              <a:rPr lang="pt-PT" dirty="0"/>
              <a:t>O calçado certo ajuda a prevenir:</a:t>
            </a:r>
            <a:endParaRPr lang="en-GB" dirty="0"/>
          </a:p>
        </p:txBody>
      </p:sp>
      <p:sp>
        <p:nvSpPr>
          <p:cNvPr id="3" name="Text Placeholder 2">
            <a:extLst>
              <a:ext uri="{FF2B5EF4-FFF2-40B4-BE49-F238E27FC236}">
                <a16:creationId xmlns:a16="http://schemas.microsoft.com/office/drawing/2014/main" id="{DBE6E3B8-647E-4C15-D1B9-230678C95D5C}"/>
              </a:ext>
            </a:extLst>
          </p:cNvPr>
          <p:cNvSpPr>
            <a:spLocks noGrp="1"/>
          </p:cNvSpPr>
          <p:nvPr>
            <p:ph type="body" idx="1"/>
          </p:nvPr>
        </p:nvSpPr>
        <p:spPr/>
        <p:txBody>
          <a:bodyPr/>
          <a:lstStyle/>
          <a:p>
            <a:r>
              <a:rPr lang="pt-PT" dirty="0"/>
              <a:t>deformidades nos pés,</a:t>
            </a:r>
          </a:p>
          <a:p>
            <a:r>
              <a:rPr lang="pt-PT" dirty="0"/>
              <a:t>calos dolorosos,</a:t>
            </a:r>
          </a:p>
          <a:p>
            <a:r>
              <a:rPr lang="pt-PT" dirty="0"/>
              <a:t>erupções interdigitais,</a:t>
            </a:r>
          </a:p>
          <a:p>
            <a:r>
              <a:rPr lang="pt-PT" dirty="0"/>
              <a:t>unhas encravadas e deformadas,</a:t>
            </a:r>
          </a:p>
          <a:p>
            <a:r>
              <a:rPr lang="pt-PT" dirty="0"/>
              <a:t>formação de úlceras.</a:t>
            </a:r>
            <a:endParaRPr lang="en-GB" dirty="0"/>
          </a:p>
        </p:txBody>
      </p:sp>
      <p:sp>
        <p:nvSpPr>
          <p:cNvPr id="4" name="Text Placeholder 3">
            <a:extLst>
              <a:ext uri="{FF2B5EF4-FFF2-40B4-BE49-F238E27FC236}">
                <a16:creationId xmlns:a16="http://schemas.microsoft.com/office/drawing/2014/main" id="{97836817-E185-DDA9-1D5E-F0D8BAFC0D91}"/>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41045435-08CC-E63D-9B83-8F413E27A50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pic>
        <p:nvPicPr>
          <p:cNvPr id="6" name="Picture 5">
            <a:extLst>
              <a:ext uri="{FF2B5EF4-FFF2-40B4-BE49-F238E27FC236}">
                <a16:creationId xmlns:a16="http://schemas.microsoft.com/office/drawing/2014/main" id="{79B84803-1A01-B673-A588-90E479A2C6D6}"/>
              </a:ext>
            </a:extLst>
          </p:cNvPr>
          <p:cNvPicPr>
            <a:picLocks noChangeAspect="1"/>
          </p:cNvPicPr>
          <p:nvPr/>
        </p:nvPicPr>
        <p:blipFill>
          <a:blip r:embed="rId2"/>
          <a:stretch>
            <a:fillRect/>
          </a:stretch>
        </p:blipFill>
        <p:spPr>
          <a:xfrm rot="16200000">
            <a:off x="4142521" y="1839772"/>
            <a:ext cx="3475731" cy="2328741"/>
          </a:xfrm>
          <a:prstGeom prst="rect">
            <a:avLst/>
          </a:prstGeom>
        </p:spPr>
      </p:pic>
    </p:spTree>
    <p:extLst>
      <p:ext uri="{BB962C8B-B14F-4D97-AF65-F5344CB8AC3E}">
        <p14:creationId xmlns:p14="http://schemas.microsoft.com/office/powerpoint/2010/main" val="959492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7E3C9-9DA8-6C9E-D726-D713DD2338BE}"/>
              </a:ext>
            </a:extLst>
          </p:cNvPr>
          <p:cNvSpPr>
            <a:spLocks noGrp="1"/>
          </p:cNvSpPr>
          <p:nvPr>
            <p:ph type="title"/>
          </p:nvPr>
        </p:nvSpPr>
        <p:spPr/>
        <p:txBody>
          <a:bodyPr/>
          <a:lstStyle/>
          <a:p>
            <a:r>
              <a:rPr lang="pt-PT" dirty="0"/>
              <a:t>Como escolher o calçado certo?</a:t>
            </a:r>
            <a:endParaRPr lang="en-GB" dirty="0"/>
          </a:p>
        </p:txBody>
      </p:sp>
      <p:sp>
        <p:nvSpPr>
          <p:cNvPr id="3" name="Text Placeholder 2">
            <a:extLst>
              <a:ext uri="{FF2B5EF4-FFF2-40B4-BE49-F238E27FC236}">
                <a16:creationId xmlns:a16="http://schemas.microsoft.com/office/drawing/2014/main" id="{F7D881E6-ACEC-9792-D379-3C752756F14A}"/>
              </a:ext>
            </a:extLst>
          </p:cNvPr>
          <p:cNvSpPr>
            <a:spLocks noGrp="1"/>
          </p:cNvSpPr>
          <p:nvPr>
            <p:ph type="body" idx="1"/>
          </p:nvPr>
        </p:nvSpPr>
        <p:spPr/>
        <p:txBody>
          <a:bodyPr/>
          <a:lstStyle/>
          <a:p>
            <a:endParaRPr lang="en-GB" dirty="0"/>
          </a:p>
        </p:txBody>
      </p:sp>
      <p:sp>
        <p:nvSpPr>
          <p:cNvPr id="4" name="Text Placeholder 3">
            <a:extLst>
              <a:ext uri="{FF2B5EF4-FFF2-40B4-BE49-F238E27FC236}">
                <a16:creationId xmlns:a16="http://schemas.microsoft.com/office/drawing/2014/main" id="{7E2CD567-573F-B832-580C-F80BFAC402AF}"/>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F4624591-74E1-AD20-9EBB-8C8E94CB70F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pic>
        <p:nvPicPr>
          <p:cNvPr id="6" name="Picture 5">
            <a:extLst>
              <a:ext uri="{FF2B5EF4-FFF2-40B4-BE49-F238E27FC236}">
                <a16:creationId xmlns:a16="http://schemas.microsoft.com/office/drawing/2014/main" id="{29283C52-0E4F-1877-477C-62A207AC225B}"/>
              </a:ext>
            </a:extLst>
          </p:cNvPr>
          <p:cNvPicPr>
            <a:picLocks noChangeAspect="1"/>
          </p:cNvPicPr>
          <p:nvPr/>
        </p:nvPicPr>
        <p:blipFill>
          <a:blip r:embed="rId2"/>
          <a:stretch>
            <a:fillRect/>
          </a:stretch>
        </p:blipFill>
        <p:spPr>
          <a:xfrm>
            <a:off x="201960" y="1909399"/>
            <a:ext cx="3676734" cy="2307151"/>
          </a:xfrm>
          <a:prstGeom prst="rect">
            <a:avLst/>
          </a:prstGeom>
        </p:spPr>
      </p:pic>
      <p:pic>
        <p:nvPicPr>
          <p:cNvPr id="7" name="Content Placeholder 4">
            <a:extLst>
              <a:ext uri="{FF2B5EF4-FFF2-40B4-BE49-F238E27FC236}">
                <a16:creationId xmlns:a16="http://schemas.microsoft.com/office/drawing/2014/main" id="{1B4A56CA-F73C-5B11-D10F-ADDAF77A5435}"/>
              </a:ext>
            </a:extLst>
          </p:cNvPr>
          <p:cNvPicPr>
            <a:picLocks noGrp="1" noChangeAspect="1"/>
          </p:cNvPicPr>
          <p:nvPr>
            <p:ph idx="1"/>
          </p:nvPr>
        </p:nvPicPr>
        <p:blipFill>
          <a:blip r:embed="rId3"/>
          <a:stretch>
            <a:fillRect/>
          </a:stretch>
        </p:blipFill>
        <p:spPr>
          <a:xfrm>
            <a:off x="4305687" y="1705175"/>
            <a:ext cx="4234313" cy="2716027"/>
          </a:xfrm>
          <a:prstGeom prst="rect">
            <a:avLst/>
          </a:prstGeom>
        </p:spPr>
      </p:pic>
    </p:spTree>
    <p:extLst>
      <p:ext uri="{BB962C8B-B14F-4D97-AF65-F5344CB8AC3E}">
        <p14:creationId xmlns:p14="http://schemas.microsoft.com/office/powerpoint/2010/main" val="625962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E450B-3168-5642-F5FB-B7CB6F79B16E}"/>
              </a:ext>
            </a:extLst>
          </p:cNvPr>
          <p:cNvSpPr>
            <a:spLocks noGrp="1"/>
          </p:cNvSpPr>
          <p:nvPr>
            <p:ph type="title"/>
          </p:nvPr>
        </p:nvSpPr>
        <p:spPr/>
        <p:txBody>
          <a:bodyPr/>
          <a:lstStyle/>
          <a:p>
            <a:r>
              <a:rPr lang="pt-PT" dirty="0"/>
              <a:t>Qual a largura de um pé?</a:t>
            </a:r>
            <a:endParaRPr lang="en-GB" dirty="0"/>
          </a:p>
        </p:txBody>
      </p:sp>
      <p:sp>
        <p:nvSpPr>
          <p:cNvPr id="3" name="Text Placeholder 2">
            <a:extLst>
              <a:ext uri="{FF2B5EF4-FFF2-40B4-BE49-F238E27FC236}">
                <a16:creationId xmlns:a16="http://schemas.microsoft.com/office/drawing/2014/main" id="{DEFB8559-C9EE-B684-60F3-F3CF17AB17BE}"/>
              </a:ext>
            </a:extLst>
          </p:cNvPr>
          <p:cNvSpPr>
            <a:spLocks noGrp="1"/>
          </p:cNvSpPr>
          <p:nvPr>
            <p:ph type="body" idx="1"/>
          </p:nvPr>
        </p:nvSpPr>
        <p:spPr/>
        <p:txBody>
          <a:bodyPr/>
          <a:lstStyle/>
          <a:p>
            <a:r>
              <a:rPr lang="pt-PT" dirty="0"/>
              <a:t>Circunferência do </a:t>
            </a:r>
            <a:r>
              <a:rPr lang="pt-PT" dirty="0" err="1"/>
              <a:t>antepé</a:t>
            </a:r>
            <a:r>
              <a:rPr lang="pt-PT" dirty="0"/>
              <a:t> (atrás dos dedos)</a:t>
            </a:r>
          </a:p>
          <a:p>
            <a:r>
              <a:rPr lang="pt-PT" dirty="0"/>
              <a:t>circunferência do metatarso</a:t>
            </a:r>
          </a:p>
          <a:p>
            <a:r>
              <a:rPr lang="pt-PT" dirty="0"/>
              <a:t>Largura do </a:t>
            </a:r>
            <a:r>
              <a:rPr lang="pt-PT" dirty="0" err="1"/>
              <a:t>antepé</a:t>
            </a:r>
            <a:endParaRPr lang="pt-PT" dirty="0"/>
          </a:p>
          <a:p>
            <a:r>
              <a:rPr lang="pt-PT" dirty="0"/>
              <a:t>Largura do salto</a:t>
            </a:r>
            <a:endParaRPr lang="en-GB" dirty="0"/>
          </a:p>
        </p:txBody>
      </p:sp>
      <p:sp>
        <p:nvSpPr>
          <p:cNvPr id="4" name="Text Placeholder 3">
            <a:extLst>
              <a:ext uri="{FF2B5EF4-FFF2-40B4-BE49-F238E27FC236}">
                <a16:creationId xmlns:a16="http://schemas.microsoft.com/office/drawing/2014/main" id="{E349AD3E-438E-5504-B2D5-56AC28019128}"/>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1EC72CF6-94EB-C05D-2851-058F2E8F843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pic>
        <p:nvPicPr>
          <p:cNvPr id="6" name="Picture 5">
            <a:extLst>
              <a:ext uri="{FF2B5EF4-FFF2-40B4-BE49-F238E27FC236}">
                <a16:creationId xmlns:a16="http://schemas.microsoft.com/office/drawing/2014/main" id="{A3E83AD1-E982-A230-F7C1-750EEA346FEF}"/>
              </a:ext>
            </a:extLst>
          </p:cNvPr>
          <p:cNvPicPr>
            <a:picLocks noChangeAspect="1"/>
          </p:cNvPicPr>
          <p:nvPr/>
        </p:nvPicPr>
        <p:blipFill>
          <a:blip r:embed="rId2"/>
          <a:stretch>
            <a:fillRect/>
          </a:stretch>
        </p:blipFill>
        <p:spPr>
          <a:xfrm>
            <a:off x="4187378" y="1871233"/>
            <a:ext cx="3875584" cy="2383484"/>
          </a:xfrm>
          <a:prstGeom prst="rect">
            <a:avLst/>
          </a:prstGeom>
        </p:spPr>
      </p:pic>
    </p:spTree>
    <p:extLst>
      <p:ext uri="{BB962C8B-B14F-4D97-AF65-F5344CB8AC3E}">
        <p14:creationId xmlns:p14="http://schemas.microsoft.com/office/powerpoint/2010/main" val="3602348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A0623-80A2-5538-C74E-BFA390C470C4}"/>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C616DFE-7709-D07D-8711-E3B41F4E3D1F}"/>
              </a:ext>
            </a:extLst>
          </p:cNvPr>
          <p:cNvSpPr>
            <a:spLocks noGrp="1"/>
          </p:cNvSpPr>
          <p:nvPr>
            <p:ph type="body" idx="1"/>
          </p:nvPr>
        </p:nvSpPr>
        <p:spPr/>
        <p:txBody>
          <a:bodyPr/>
          <a:lstStyle/>
          <a:p>
            <a:pPr marL="76200" indent="0" algn="ctr">
              <a:buNone/>
            </a:pPr>
            <a:r>
              <a:rPr lang="en-GB" b="1" dirty="0" err="1"/>
              <a:t>Efeitos</a:t>
            </a:r>
            <a:r>
              <a:rPr lang="en-GB" b="1" dirty="0"/>
              <a:t> do </a:t>
            </a:r>
            <a:r>
              <a:rPr lang="en-GB" b="1" dirty="0" err="1"/>
              <a:t>calçado</a:t>
            </a:r>
            <a:r>
              <a:rPr lang="en-GB" b="1" dirty="0"/>
              <a:t> </a:t>
            </a:r>
            <a:r>
              <a:rPr lang="en-GB" b="1" dirty="0" err="1"/>
              <a:t>impróprio</a:t>
            </a:r>
            <a:endParaRPr lang="en-GB" b="1" dirty="0"/>
          </a:p>
        </p:txBody>
      </p:sp>
      <p:sp>
        <p:nvSpPr>
          <p:cNvPr id="4" name="Slide Number Placeholder 3">
            <a:extLst>
              <a:ext uri="{FF2B5EF4-FFF2-40B4-BE49-F238E27FC236}">
                <a16:creationId xmlns:a16="http://schemas.microsoft.com/office/drawing/2014/main" id="{B4E3A16C-1962-0EF2-9306-B0ACF6ED91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pic>
        <p:nvPicPr>
          <p:cNvPr id="5" name="Picture 2">
            <a:extLst>
              <a:ext uri="{FF2B5EF4-FFF2-40B4-BE49-F238E27FC236}">
                <a16:creationId xmlns:a16="http://schemas.microsoft.com/office/drawing/2014/main" id="{48F97138-FBCC-BD88-31CC-170B4332F6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86" r="17657" b="-3"/>
          <a:stretch/>
        </p:blipFill>
        <p:spPr bwMode="auto">
          <a:xfrm>
            <a:off x="5292080" y="413257"/>
            <a:ext cx="2518495" cy="4318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40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B6D75-642D-D42C-1A42-2B550D4757E1}"/>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E650553B-DB0F-CF0A-8600-6720BF97E7D3}"/>
              </a:ext>
            </a:extLst>
          </p:cNvPr>
          <p:cNvSpPr>
            <a:spLocks noGrp="1"/>
          </p:cNvSpPr>
          <p:nvPr>
            <p:ph type="body" idx="1"/>
          </p:nvPr>
        </p:nvSpPr>
        <p:spPr/>
        <p:txBody>
          <a:bodyPr/>
          <a:lstStyle/>
          <a:p>
            <a:pPr marL="88900" indent="0">
              <a:buNone/>
            </a:pPr>
            <a:r>
              <a:rPr lang="en-GB" dirty="0" err="1"/>
              <a:t>Unha</a:t>
            </a:r>
            <a:r>
              <a:rPr lang="en-GB" dirty="0"/>
              <a:t> </a:t>
            </a:r>
            <a:r>
              <a:rPr lang="en-GB" dirty="0" err="1"/>
              <a:t>encravada</a:t>
            </a:r>
            <a:r>
              <a:rPr lang="en-GB" dirty="0"/>
              <a:t> e calos</a:t>
            </a:r>
          </a:p>
        </p:txBody>
      </p:sp>
      <p:sp>
        <p:nvSpPr>
          <p:cNvPr id="4" name="Text Placeholder 3">
            <a:extLst>
              <a:ext uri="{FF2B5EF4-FFF2-40B4-BE49-F238E27FC236}">
                <a16:creationId xmlns:a16="http://schemas.microsoft.com/office/drawing/2014/main" id="{D0233A97-D6F2-70C7-E72E-8E860E08CC1A}"/>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6AB8968A-5D25-4929-4395-142CE6F5015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pic>
        <p:nvPicPr>
          <p:cNvPr id="6" name="Picture 2">
            <a:extLst>
              <a:ext uri="{FF2B5EF4-FFF2-40B4-BE49-F238E27FC236}">
                <a16:creationId xmlns:a16="http://schemas.microsoft.com/office/drawing/2014/main" id="{A4A7B382-100E-DF88-A1E9-EB32424A56D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6820" r="-1" b="-1"/>
          <a:stretch/>
        </p:blipFill>
        <p:spPr>
          <a:xfrm>
            <a:off x="4243161" y="1705175"/>
            <a:ext cx="3073834" cy="2999254"/>
          </a:xfrm>
          <a:prstGeom prst="rect">
            <a:avLst/>
          </a:prstGeom>
        </p:spPr>
      </p:pic>
    </p:spTree>
    <p:extLst>
      <p:ext uri="{BB962C8B-B14F-4D97-AF65-F5344CB8AC3E}">
        <p14:creationId xmlns:p14="http://schemas.microsoft.com/office/powerpoint/2010/main" val="913056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87F0-CB5F-FEF0-2B20-95FAF8181E38}"/>
              </a:ext>
            </a:extLst>
          </p:cNvPr>
          <p:cNvSpPr>
            <a:spLocks noGrp="1"/>
          </p:cNvSpPr>
          <p:nvPr>
            <p:ph type="title"/>
          </p:nvPr>
        </p:nvSpPr>
        <p:spPr/>
        <p:txBody>
          <a:bodyPr/>
          <a:lstStyle/>
          <a:p>
            <a:r>
              <a:rPr lang="en-GB" dirty="0" err="1"/>
              <a:t>Onicodistrofia</a:t>
            </a:r>
            <a:endParaRPr lang="en-GB" dirty="0"/>
          </a:p>
        </p:txBody>
      </p:sp>
      <p:sp>
        <p:nvSpPr>
          <p:cNvPr id="3" name="Text Placeholder 2">
            <a:extLst>
              <a:ext uri="{FF2B5EF4-FFF2-40B4-BE49-F238E27FC236}">
                <a16:creationId xmlns:a16="http://schemas.microsoft.com/office/drawing/2014/main" id="{4D93FAB7-55C9-E29F-A374-48AF865A3DE5}"/>
              </a:ext>
            </a:extLst>
          </p:cNvPr>
          <p:cNvSpPr>
            <a:spLocks noGrp="1"/>
          </p:cNvSpPr>
          <p:nvPr>
            <p:ph type="body" idx="1"/>
          </p:nvPr>
        </p:nvSpPr>
        <p:spPr/>
        <p:txBody>
          <a:bodyPr/>
          <a:lstStyle/>
          <a:p>
            <a:pPr marL="88900" indent="0">
              <a:buNone/>
            </a:pPr>
            <a:endParaRPr lang="en-GB" dirty="0"/>
          </a:p>
        </p:txBody>
      </p:sp>
      <p:sp>
        <p:nvSpPr>
          <p:cNvPr id="4" name="Text Placeholder 3">
            <a:extLst>
              <a:ext uri="{FF2B5EF4-FFF2-40B4-BE49-F238E27FC236}">
                <a16:creationId xmlns:a16="http://schemas.microsoft.com/office/drawing/2014/main" id="{B997EE7E-E448-3047-F1EB-FC7B89477C7E}"/>
              </a:ext>
            </a:extLst>
          </p:cNvPr>
          <p:cNvSpPr>
            <a:spLocks noGrp="1"/>
          </p:cNvSpPr>
          <p:nvPr>
            <p:ph type="body" idx="2"/>
          </p:nvPr>
        </p:nvSpPr>
        <p:spPr/>
        <p:txBody>
          <a:bodyPr/>
          <a:lstStyle/>
          <a:p>
            <a:endParaRPr lang="en-GB"/>
          </a:p>
        </p:txBody>
      </p:sp>
      <p:sp>
        <p:nvSpPr>
          <p:cNvPr id="5" name="Slide Number Placeholder 4">
            <a:extLst>
              <a:ext uri="{FF2B5EF4-FFF2-40B4-BE49-F238E27FC236}">
                <a16:creationId xmlns:a16="http://schemas.microsoft.com/office/drawing/2014/main" id="{36A48232-74BB-5E4B-F865-DC4C58FEA7F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pic>
        <p:nvPicPr>
          <p:cNvPr id="6" name="Picture 2" descr="A close-up of hands holding potatoes">
            <a:extLst>
              <a:ext uri="{FF2B5EF4-FFF2-40B4-BE49-F238E27FC236}">
                <a16:creationId xmlns:a16="http://schemas.microsoft.com/office/drawing/2014/main" id="{C6CA7399-1BF8-85FC-FAC0-17F1CE39971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964" r="26" b="-2"/>
          <a:stretch/>
        </p:blipFill>
        <p:spPr bwMode="auto">
          <a:xfrm>
            <a:off x="435615" y="1579048"/>
            <a:ext cx="3522169" cy="296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44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81546-32D6-C1DC-6B70-8314AD198F89}"/>
              </a:ext>
            </a:extLst>
          </p:cNvPr>
          <p:cNvSpPr>
            <a:spLocks noGrp="1"/>
          </p:cNvSpPr>
          <p:nvPr>
            <p:ph type="title"/>
          </p:nvPr>
        </p:nvSpPr>
        <p:spPr/>
        <p:txBody>
          <a:bodyPr/>
          <a:lstStyle/>
          <a:p>
            <a:r>
              <a:rPr lang="en-GB" dirty="0" err="1"/>
              <a:t>Onicodistrofia</a:t>
            </a:r>
            <a:endParaRPr lang="en-GB" dirty="0"/>
          </a:p>
        </p:txBody>
      </p:sp>
      <p:sp>
        <p:nvSpPr>
          <p:cNvPr id="3" name="Text Placeholder 2">
            <a:extLst>
              <a:ext uri="{FF2B5EF4-FFF2-40B4-BE49-F238E27FC236}">
                <a16:creationId xmlns:a16="http://schemas.microsoft.com/office/drawing/2014/main" id="{41810AF8-6EC1-95C1-0EB8-150D00866F7B}"/>
              </a:ext>
            </a:extLst>
          </p:cNvPr>
          <p:cNvSpPr>
            <a:spLocks noGrp="1"/>
          </p:cNvSpPr>
          <p:nvPr>
            <p:ph type="body" idx="1"/>
          </p:nvPr>
        </p:nvSpPr>
        <p:spPr/>
        <p:txBody>
          <a:bodyPr/>
          <a:lstStyle/>
          <a:p>
            <a:endParaRPr lang="en-GB" dirty="0"/>
          </a:p>
        </p:txBody>
      </p:sp>
      <p:sp>
        <p:nvSpPr>
          <p:cNvPr id="4" name="Text Placeholder 3">
            <a:extLst>
              <a:ext uri="{FF2B5EF4-FFF2-40B4-BE49-F238E27FC236}">
                <a16:creationId xmlns:a16="http://schemas.microsoft.com/office/drawing/2014/main" id="{EF390875-0A6A-9971-6F2B-073EC6EA0A5F}"/>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F9E875B2-CE5A-AD07-28D4-EDF0B8C1C6B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pic>
        <p:nvPicPr>
          <p:cNvPr id="6" name="Picture 2">
            <a:extLst>
              <a:ext uri="{FF2B5EF4-FFF2-40B4-BE49-F238E27FC236}">
                <a16:creationId xmlns:a16="http://schemas.microsoft.com/office/drawing/2014/main" id="{3C86932C-0EE1-BBF6-B17F-80515D96149A}"/>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1040118" y="1520866"/>
            <a:ext cx="2313163" cy="30842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613A4823-8EDA-3411-8B2D-54D9566C3C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500126"/>
            <a:ext cx="2313163" cy="3084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844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ED8F8-4F39-FDCC-E630-F9A6A2F1A998}"/>
              </a:ext>
            </a:extLst>
          </p:cNvPr>
          <p:cNvSpPr>
            <a:spLocks noGrp="1"/>
          </p:cNvSpPr>
          <p:nvPr>
            <p:ph type="title"/>
          </p:nvPr>
        </p:nvSpPr>
        <p:spPr/>
        <p:txBody>
          <a:bodyPr/>
          <a:lstStyle/>
          <a:p>
            <a:r>
              <a:rPr lang="en-GB" dirty="0" err="1"/>
              <a:t>Onicodistrofia</a:t>
            </a:r>
            <a:endParaRPr lang="en-GB" dirty="0"/>
          </a:p>
        </p:txBody>
      </p:sp>
      <p:sp>
        <p:nvSpPr>
          <p:cNvPr id="3" name="Text Placeholder 2">
            <a:extLst>
              <a:ext uri="{FF2B5EF4-FFF2-40B4-BE49-F238E27FC236}">
                <a16:creationId xmlns:a16="http://schemas.microsoft.com/office/drawing/2014/main" id="{05EB54E1-8D20-6CC5-DB2B-359215B1D3D8}"/>
              </a:ext>
            </a:extLst>
          </p:cNvPr>
          <p:cNvSpPr>
            <a:spLocks noGrp="1"/>
          </p:cNvSpPr>
          <p:nvPr>
            <p:ph type="body" idx="1"/>
          </p:nvPr>
        </p:nvSpPr>
        <p:spPr/>
        <p:txBody>
          <a:bodyPr/>
          <a:lstStyle/>
          <a:p>
            <a:endParaRPr lang="en-GB" dirty="0"/>
          </a:p>
        </p:txBody>
      </p:sp>
      <p:sp>
        <p:nvSpPr>
          <p:cNvPr id="4" name="Text Placeholder 3">
            <a:extLst>
              <a:ext uri="{FF2B5EF4-FFF2-40B4-BE49-F238E27FC236}">
                <a16:creationId xmlns:a16="http://schemas.microsoft.com/office/drawing/2014/main" id="{E5F47302-2DC8-2629-D5D8-AD8B1B8D6CB6}"/>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126D22CF-1CD3-060C-00C8-BF4D5695496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pic>
        <p:nvPicPr>
          <p:cNvPr id="6" name="Picture 2" descr="Letter">
            <a:extLst>
              <a:ext uri="{FF2B5EF4-FFF2-40B4-BE49-F238E27FC236}">
                <a16:creationId xmlns:a16="http://schemas.microsoft.com/office/drawing/2014/main" id="{DBBA4CD2-767D-9D78-5058-F1B50A9B94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547" b="-2"/>
          <a:stretch/>
        </p:blipFill>
        <p:spPr bwMode="auto">
          <a:xfrm rot="16200000">
            <a:off x="686454" y="1672348"/>
            <a:ext cx="3020491" cy="27812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C2465651-3FD9-279E-9490-F67F40321F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941" r="-1" b="-1"/>
          <a:stretch/>
        </p:blipFill>
        <p:spPr bwMode="auto">
          <a:xfrm>
            <a:off x="4389451" y="1563638"/>
            <a:ext cx="2781253" cy="302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135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82AC-6775-9A2E-E488-ECB6DDD85950}"/>
              </a:ext>
            </a:extLst>
          </p:cNvPr>
          <p:cNvSpPr>
            <a:spLocks noGrp="1"/>
          </p:cNvSpPr>
          <p:nvPr>
            <p:ph type="title"/>
          </p:nvPr>
        </p:nvSpPr>
        <p:spPr/>
        <p:txBody>
          <a:bodyPr/>
          <a:lstStyle/>
          <a:p>
            <a:r>
              <a:rPr lang="en-GB" dirty="0" err="1"/>
              <a:t>Não</a:t>
            </a:r>
            <a:r>
              <a:rPr lang="en-GB" dirty="0"/>
              <a:t> </a:t>
            </a:r>
            <a:r>
              <a:rPr lang="en-GB" dirty="0" err="1"/>
              <a:t>ande</a:t>
            </a:r>
            <a:r>
              <a:rPr lang="en-GB" dirty="0"/>
              <a:t> </a:t>
            </a:r>
            <a:r>
              <a:rPr lang="en-GB" dirty="0" err="1"/>
              <a:t>descalço</a:t>
            </a:r>
            <a:endParaRPr lang="en-GB" dirty="0"/>
          </a:p>
        </p:txBody>
      </p:sp>
      <p:sp>
        <p:nvSpPr>
          <p:cNvPr id="3" name="Text Placeholder 2">
            <a:extLst>
              <a:ext uri="{FF2B5EF4-FFF2-40B4-BE49-F238E27FC236}">
                <a16:creationId xmlns:a16="http://schemas.microsoft.com/office/drawing/2014/main" id="{D6856798-40A4-3F24-168B-A4B4EBDE4E88}"/>
              </a:ext>
            </a:extLst>
          </p:cNvPr>
          <p:cNvSpPr>
            <a:spLocks noGrp="1"/>
          </p:cNvSpPr>
          <p:nvPr>
            <p:ph type="body" idx="1"/>
          </p:nvPr>
        </p:nvSpPr>
        <p:spPr/>
        <p:txBody>
          <a:bodyPr/>
          <a:lstStyle/>
          <a:p>
            <a:pPr marL="88900" indent="0">
              <a:buNone/>
            </a:pPr>
            <a:r>
              <a:rPr lang="en-GB" dirty="0" err="1"/>
              <a:t>Não</a:t>
            </a:r>
            <a:r>
              <a:rPr lang="en-GB" dirty="0"/>
              <a:t> </a:t>
            </a:r>
            <a:r>
              <a:rPr lang="en-GB" dirty="0" err="1"/>
              <a:t>ande</a:t>
            </a:r>
            <a:r>
              <a:rPr lang="en-GB" dirty="0"/>
              <a:t> </a:t>
            </a:r>
            <a:r>
              <a:rPr lang="en-GB" dirty="0" err="1"/>
              <a:t>descalço</a:t>
            </a:r>
            <a:r>
              <a:rPr lang="en-GB" dirty="0"/>
              <a:t> (</a:t>
            </a:r>
            <a:r>
              <a:rPr lang="en-GB" dirty="0" err="1"/>
              <a:t>principalmente</a:t>
            </a:r>
            <a:r>
              <a:rPr lang="en-GB" dirty="0"/>
              <a:t> </a:t>
            </a:r>
            <a:r>
              <a:rPr lang="en-GB" dirty="0" err="1"/>
              <a:t>na</a:t>
            </a:r>
            <a:r>
              <a:rPr lang="en-GB" dirty="0"/>
              <a:t> </a:t>
            </a:r>
            <a:r>
              <a:rPr lang="en-GB" dirty="0" err="1"/>
              <a:t>praia</a:t>
            </a:r>
            <a:r>
              <a:rPr lang="en-GB" dirty="0"/>
              <a:t>)</a:t>
            </a:r>
          </a:p>
        </p:txBody>
      </p:sp>
      <p:sp>
        <p:nvSpPr>
          <p:cNvPr id="4" name="Text Placeholder 3">
            <a:extLst>
              <a:ext uri="{FF2B5EF4-FFF2-40B4-BE49-F238E27FC236}">
                <a16:creationId xmlns:a16="http://schemas.microsoft.com/office/drawing/2014/main" id="{FA27C1A0-4EA3-FB2F-107B-A440E02D11C9}"/>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F9490DAE-4B1E-E215-107A-BB5A500349C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pic>
        <p:nvPicPr>
          <p:cNvPr id="6" name="Picture 5" descr="A black outline of a leaf&#10;&#10;Description automatically generated with low confidence">
            <a:extLst>
              <a:ext uri="{FF2B5EF4-FFF2-40B4-BE49-F238E27FC236}">
                <a16:creationId xmlns:a16="http://schemas.microsoft.com/office/drawing/2014/main" id="{879D2370-0EA8-C90A-A3DC-DB7E8DE3AC70}"/>
              </a:ext>
            </a:extLst>
          </p:cNvPr>
          <p:cNvPicPr>
            <a:picLocks noChangeAspect="1"/>
          </p:cNvPicPr>
          <p:nvPr/>
        </p:nvPicPr>
        <p:blipFill rotWithShape="1">
          <a:blip r:embed="rId2"/>
          <a:srcRect b="5133"/>
          <a:stretch/>
        </p:blipFill>
        <p:spPr>
          <a:xfrm rot="16200000">
            <a:off x="4167363" y="2436025"/>
            <a:ext cx="3225430" cy="1813720"/>
          </a:xfrm>
          <a:prstGeom prst="rect">
            <a:avLst/>
          </a:prstGeom>
        </p:spPr>
      </p:pic>
    </p:spTree>
    <p:extLst>
      <p:ext uri="{BB962C8B-B14F-4D97-AF65-F5344CB8AC3E}">
        <p14:creationId xmlns:p14="http://schemas.microsoft.com/office/powerpoint/2010/main" val="235522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69694-874B-B029-9B39-2C3FAC971230}"/>
              </a:ext>
            </a:extLst>
          </p:cNvPr>
          <p:cNvSpPr>
            <a:spLocks noGrp="1"/>
          </p:cNvSpPr>
          <p:nvPr>
            <p:ph type="title"/>
          </p:nvPr>
        </p:nvSpPr>
        <p:spPr/>
        <p:txBody>
          <a:bodyPr/>
          <a:lstStyle/>
          <a:p>
            <a:r>
              <a:rPr lang="pt-PT" dirty="0"/>
              <a:t>Verifique o interior do sapato</a:t>
            </a:r>
            <a:endParaRPr lang="en-GB" dirty="0"/>
          </a:p>
        </p:txBody>
      </p:sp>
      <p:sp>
        <p:nvSpPr>
          <p:cNvPr id="3" name="Text Placeholder 2">
            <a:extLst>
              <a:ext uri="{FF2B5EF4-FFF2-40B4-BE49-F238E27FC236}">
                <a16:creationId xmlns:a16="http://schemas.microsoft.com/office/drawing/2014/main" id="{2C076C47-55FF-F30F-0EB7-6C939DF614D6}"/>
              </a:ext>
            </a:extLst>
          </p:cNvPr>
          <p:cNvSpPr>
            <a:spLocks noGrp="1"/>
          </p:cNvSpPr>
          <p:nvPr>
            <p:ph type="body" idx="1"/>
          </p:nvPr>
        </p:nvSpPr>
        <p:spPr/>
        <p:txBody>
          <a:bodyPr/>
          <a:lstStyle/>
          <a:p>
            <a:r>
              <a:rPr lang="pt-PT" dirty="0"/>
              <a:t>Verifique o interior do sapato.</a:t>
            </a:r>
          </a:p>
          <a:p>
            <a:r>
              <a:rPr lang="pt-PT" dirty="0"/>
              <a:t>Não pode conter areia, seixos ou outras partículas pequenas</a:t>
            </a:r>
            <a:endParaRPr lang="en-GB" dirty="0"/>
          </a:p>
        </p:txBody>
      </p:sp>
      <p:sp>
        <p:nvSpPr>
          <p:cNvPr id="4" name="Text Placeholder 3">
            <a:extLst>
              <a:ext uri="{FF2B5EF4-FFF2-40B4-BE49-F238E27FC236}">
                <a16:creationId xmlns:a16="http://schemas.microsoft.com/office/drawing/2014/main" id="{D2B73C30-B17E-9458-3321-9BF708EC34EE}"/>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95C32738-AC07-E909-4055-BC52DCF988C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pic>
        <p:nvPicPr>
          <p:cNvPr id="6" name="Picture 5" descr="A drawing of a bird&#10;&#10;Description automatically generated with low confidence">
            <a:extLst>
              <a:ext uri="{FF2B5EF4-FFF2-40B4-BE49-F238E27FC236}">
                <a16:creationId xmlns:a16="http://schemas.microsoft.com/office/drawing/2014/main" id="{3CC3BB2D-E2F3-F9A0-95D1-BD0209530D9E}"/>
              </a:ext>
            </a:extLst>
          </p:cNvPr>
          <p:cNvPicPr>
            <a:picLocks noChangeAspect="1"/>
          </p:cNvPicPr>
          <p:nvPr/>
        </p:nvPicPr>
        <p:blipFill>
          <a:blip r:embed="rId2"/>
          <a:stretch>
            <a:fillRect/>
          </a:stretch>
        </p:blipFill>
        <p:spPr>
          <a:xfrm rot="16200000">
            <a:off x="4161718" y="1833895"/>
            <a:ext cx="3236720" cy="2840222"/>
          </a:xfrm>
          <a:prstGeom prst="rect">
            <a:avLst/>
          </a:prstGeom>
        </p:spPr>
      </p:pic>
    </p:spTree>
    <p:extLst>
      <p:ext uri="{BB962C8B-B14F-4D97-AF65-F5344CB8AC3E}">
        <p14:creationId xmlns:p14="http://schemas.microsoft.com/office/powerpoint/2010/main" val="690240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B1F1-E6E9-4D53-1219-CF898DA5287E}"/>
              </a:ext>
            </a:extLst>
          </p:cNvPr>
          <p:cNvSpPr>
            <a:spLocks noGrp="1"/>
          </p:cNvSpPr>
          <p:nvPr>
            <p:ph type="title"/>
          </p:nvPr>
        </p:nvSpPr>
        <p:spPr/>
        <p:txBody>
          <a:bodyPr/>
          <a:lstStyle/>
          <a:p>
            <a:r>
              <a:rPr lang="en-GB" dirty="0"/>
              <a:t>Corte de </a:t>
            </a:r>
            <a:r>
              <a:rPr lang="en-GB" dirty="0" err="1"/>
              <a:t>unhas</a:t>
            </a:r>
            <a:endParaRPr lang="en-GB" dirty="0"/>
          </a:p>
        </p:txBody>
      </p:sp>
      <p:sp>
        <p:nvSpPr>
          <p:cNvPr id="3" name="Text Placeholder 2">
            <a:extLst>
              <a:ext uri="{FF2B5EF4-FFF2-40B4-BE49-F238E27FC236}">
                <a16:creationId xmlns:a16="http://schemas.microsoft.com/office/drawing/2014/main" id="{35AECD4D-8C5B-11E0-3F07-2DCE0DDB84D5}"/>
              </a:ext>
            </a:extLst>
          </p:cNvPr>
          <p:cNvSpPr>
            <a:spLocks noGrp="1"/>
          </p:cNvSpPr>
          <p:nvPr>
            <p:ph type="body" idx="1"/>
          </p:nvPr>
        </p:nvSpPr>
        <p:spPr>
          <a:xfrm>
            <a:off x="604000" y="1705175"/>
            <a:ext cx="3391936" cy="2715600"/>
          </a:xfrm>
        </p:spPr>
        <p:txBody>
          <a:bodyPr/>
          <a:lstStyle/>
          <a:p>
            <a:r>
              <a:rPr lang="pt-PT" sz="1600" dirty="0"/>
              <a:t>cortar as unhas em linha reta</a:t>
            </a:r>
          </a:p>
          <a:p>
            <a:r>
              <a:rPr lang="pt-PT" sz="1600" dirty="0"/>
              <a:t>não corte cantos</a:t>
            </a:r>
          </a:p>
          <a:p>
            <a:r>
              <a:rPr lang="pt-PT" sz="1600" dirty="0"/>
              <a:t>não corte muito curto</a:t>
            </a:r>
          </a:p>
          <a:p>
            <a:r>
              <a:rPr lang="pt-PT" sz="1600" dirty="0"/>
              <a:t>monitorar a condição dos dedos dos pés após o uso de sapatos (vermelhidão, desconforto, dor, dormência)</a:t>
            </a:r>
          </a:p>
          <a:p>
            <a:r>
              <a:rPr lang="pt-PT" sz="1600" dirty="0"/>
              <a:t>corte incorreto das unhas - risco de unha encravada ou alteração no formato da unha</a:t>
            </a:r>
            <a:endParaRPr lang="en-GB" sz="1600" dirty="0"/>
          </a:p>
        </p:txBody>
      </p:sp>
      <p:sp>
        <p:nvSpPr>
          <p:cNvPr id="4" name="Text Placeholder 3">
            <a:extLst>
              <a:ext uri="{FF2B5EF4-FFF2-40B4-BE49-F238E27FC236}">
                <a16:creationId xmlns:a16="http://schemas.microsoft.com/office/drawing/2014/main" id="{0F490189-5388-52C7-2739-836D5A296C18}"/>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8265C79B-F0AD-16A6-5AC6-9A97A13A14E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pic>
        <p:nvPicPr>
          <p:cNvPr id="6" name="Picture 5">
            <a:extLst>
              <a:ext uri="{FF2B5EF4-FFF2-40B4-BE49-F238E27FC236}">
                <a16:creationId xmlns:a16="http://schemas.microsoft.com/office/drawing/2014/main" id="{167D530F-CE80-3D98-EBB5-12DB156F7A8D}"/>
              </a:ext>
            </a:extLst>
          </p:cNvPr>
          <p:cNvPicPr>
            <a:picLocks noChangeAspect="1"/>
          </p:cNvPicPr>
          <p:nvPr/>
        </p:nvPicPr>
        <p:blipFill>
          <a:blip r:embed="rId2"/>
          <a:stretch>
            <a:fillRect/>
          </a:stretch>
        </p:blipFill>
        <p:spPr>
          <a:xfrm rot="16200000">
            <a:off x="4463806" y="1849963"/>
            <a:ext cx="2930443" cy="2426023"/>
          </a:xfrm>
          <a:prstGeom prst="rect">
            <a:avLst/>
          </a:prstGeom>
        </p:spPr>
      </p:pic>
    </p:spTree>
    <p:extLst>
      <p:ext uri="{BB962C8B-B14F-4D97-AF65-F5344CB8AC3E}">
        <p14:creationId xmlns:p14="http://schemas.microsoft.com/office/powerpoint/2010/main" val="3458602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0EE0-170E-B8D1-7F90-189ACB4BF974}"/>
              </a:ext>
            </a:extLst>
          </p:cNvPr>
          <p:cNvSpPr>
            <a:spLocks noGrp="1"/>
          </p:cNvSpPr>
          <p:nvPr>
            <p:ph type="title"/>
          </p:nvPr>
        </p:nvSpPr>
        <p:spPr/>
        <p:txBody>
          <a:bodyPr/>
          <a:lstStyle/>
          <a:p>
            <a:r>
              <a:rPr lang="pt-PT" dirty="0"/>
              <a:t>Consequências do corte inadequado das unhas</a:t>
            </a:r>
            <a:endParaRPr lang="en-GB" dirty="0"/>
          </a:p>
        </p:txBody>
      </p:sp>
      <p:sp>
        <p:nvSpPr>
          <p:cNvPr id="3" name="Text Placeholder 2">
            <a:extLst>
              <a:ext uri="{FF2B5EF4-FFF2-40B4-BE49-F238E27FC236}">
                <a16:creationId xmlns:a16="http://schemas.microsoft.com/office/drawing/2014/main" id="{FD969B7B-0AB7-BB07-381C-83BAC1203F35}"/>
              </a:ext>
            </a:extLst>
          </p:cNvPr>
          <p:cNvSpPr>
            <a:spLocks noGrp="1"/>
          </p:cNvSpPr>
          <p:nvPr>
            <p:ph type="body" idx="1"/>
          </p:nvPr>
        </p:nvSpPr>
        <p:spPr/>
        <p:txBody>
          <a:bodyPr/>
          <a:lstStyle/>
          <a:p>
            <a:endParaRPr lang="en-GB" dirty="0"/>
          </a:p>
        </p:txBody>
      </p:sp>
      <p:sp>
        <p:nvSpPr>
          <p:cNvPr id="4" name="Text Placeholder 3">
            <a:extLst>
              <a:ext uri="{FF2B5EF4-FFF2-40B4-BE49-F238E27FC236}">
                <a16:creationId xmlns:a16="http://schemas.microsoft.com/office/drawing/2014/main" id="{82A83F29-9B50-2643-2CDC-3554FB625328}"/>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0A5F0BF0-E858-109A-5BEA-C11DAB1049D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pic>
        <p:nvPicPr>
          <p:cNvPr id="6" name="Picture 2">
            <a:extLst>
              <a:ext uri="{FF2B5EF4-FFF2-40B4-BE49-F238E27FC236}">
                <a16:creationId xmlns:a16="http://schemas.microsoft.com/office/drawing/2014/main" id="{526F332C-CFC3-0A21-ACA5-C8E881FBAEE8}"/>
              </a:ext>
            </a:extLst>
          </p:cNvPr>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t="37016" r="1" b="7504"/>
          <a:stretch/>
        </p:blipFill>
        <p:spPr bwMode="auto">
          <a:xfrm>
            <a:off x="424181" y="1820718"/>
            <a:ext cx="3358628" cy="2484513"/>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CCB69769-D32C-50F4-72DA-8458DFBCBE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552" r="1" b="15615"/>
          <a:stretch/>
        </p:blipFill>
        <p:spPr bwMode="auto">
          <a:xfrm>
            <a:off x="3993875" y="1717244"/>
            <a:ext cx="3945168" cy="271560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394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705175"/>
            <a:ext cx="8568952" cy="2826600"/>
          </a:xfrm>
          <a:prstGeom prst="rect">
            <a:avLst/>
          </a:prstGeom>
        </p:spPr>
        <p:txBody>
          <a:bodyPr spcFirstLastPara="1" wrap="square" lIns="0" tIns="0" rIns="0" bIns="0" anchor="t" anchorCtr="0">
            <a:noAutofit/>
          </a:bodyPr>
          <a:lstStyle/>
          <a:p>
            <a:pPr marL="76200" lvl="0" indent="0" algn="l" rtl="0">
              <a:spcBef>
                <a:spcPts val="0"/>
              </a:spcBef>
              <a:spcAft>
                <a:spcPts val="0"/>
              </a:spcAft>
              <a:buSzPts val="2400"/>
              <a:buNone/>
            </a:pPr>
            <a:r>
              <a:rPr lang="pt-PT" sz="1800" dirty="0"/>
              <a:t>Todos os dias:</a:t>
            </a:r>
            <a:endParaRPr lang="lt-LT" sz="1800" dirty="0"/>
          </a:p>
          <a:p>
            <a:pPr marL="76200" lvl="0" indent="0" algn="l" rtl="0">
              <a:spcBef>
                <a:spcPts val="0"/>
              </a:spcBef>
              <a:spcAft>
                <a:spcPts val="0"/>
              </a:spcAft>
              <a:buSzPts val="2400"/>
              <a:buNone/>
            </a:pPr>
            <a:endParaRPr lang="en-GB" sz="1800" dirty="0"/>
          </a:p>
          <a:p>
            <a:pPr marL="457200" lvl="0" indent="-381000" algn="l" rtl="0">
              <a:spcBef>
                <a:spcPts val="0"/>
              </a:spcBef>
              <a:spcAft>
                <a:spcPts val="0"/>
              </a:spcAft>
              <a:buSzPts val="2400"/>
              <a:buChar char="▸"/>
            </a:pPr>
            <a:r>
              <a:rPr lang="pt-PT" sz="1800" dirty="0"/>
              <a:t>lave os pés com água morna e sabonete de bebê</a:t>
            </a:r>
          </a:p>
          <a:p>
            <a:pPr marL="457200" lvl="0" indent="-381000" algn="l" rtl="0">
              <a:spcBef>
                <a:spcPts val="0"/>
              </a:spcBef>
              <a:spcAft>
                <a:spcPts val="0"/>
              </a:spcAft>
              <a:buSzPts val="2400"/>
              <a:buChar char="▸"/>
            </a:pPr>
            <a:r>
              <a:rPr lang="pt-PT" sz="1800" dirty="0"/>
              <a:t>secar com cuidado, especialmente entre os dedos</a:t>
            </a:r>
          </a:p>
          <a:p>
            <a:pPr marL="457200" lvl="0" indent="-381000" algn="l" rtl="0">
              <a:spcBef>
                <a:spcPts val="0"/>
              </a:spcBef>
              <a:spcAft>
                <a:spcPts val="0"/>
              </a:spcAft>
              <a:buSzPts val="2400"/>
              <a:buChar char="▸"/>
            </a:pPr>
            <a:r>
              <a:rPr lang="pt-PT" sz="1800" dirty="0"/>
              <a:t>inspecione cuidadosamente por qualquer dano</a:t>
            </a:r>
          </a:p>
          <a:p>
            <a:pPr marL="457200" lvl="0" indent="-381000" algn="l" rtl="0">
              <a:spcBef>
                <a:spcPts val="0"/>
              </a:spcBef>
              <a:spcAft>
                <a:spcPts val="0"/>
              </a:spcAft>
              <a:buSzPts val="2400"/>
              <a:buChar char="▸"/>
            </a:pPr>
            <a:r>
              <a:rPr lang="pt-PT" sz="1800" dirty="0"/>
              <a:t>massageie os pés com creme, exceto entre os dedos</a:t>
            </a:r>
          </a:p>
          <a:p>
            <a:pPr marL="457200" lvl="0" indent="-381000" algn="l" rtl="0">
              <a:spcBef>
                <a:spcPts val="0"/>
              </a:spcBef>
              <a:spcAft>
                <a:spcPts val="0"/>
              </a:spcAft>
              <a:buSzPts val="2400"/>
              <a:buChar char="▸"/>
            </a:pPr>
            <a:r>
              <a:rPr lang="pt-PT" sz="1800" dirty="0"/>
              <a:t>verifique o interior do sapato</a:t>
            </a:r>
          </a:p>
          <a:p>
            <a:pPr marL="457200" lvl="0" indent="-381000" algn="l" rtl="0">
              <a:spcBef>
                <a:spcPts val="0"/>
              </a:spcBef>
              <a:spcAft>
                <a:spcPts val="0"/>
              </a:spcAft>
              <a:buSzPts val="2400"/>
              <a:buChar char="▸"/>
            </a:pPr>
            <a:r>
              <a:rPr lang="pt-PT" sz="1800" dirty="0"/>
              <a:t>não ande descalço</a:t>
            </a:r>
          </a:p>
          <a:p>
            <a:pPr marL="457200" lvl="0" indent="-381000" algn="l" rtl="0">
              <a:spcBef>
                <a:spcPts val="0"/>
              </a:spcBef>
              <a:spcAft>
                <a:spcPts val="0"/>
              </a:spcAft>
              <a:buSzPts val="2400"/>
              <a:buChar char="▸"/>
            </a:pPr>
            <a:r>
              <a:rPr lang="pt-PT" sz="1800" dirty="0"/>
              <a:t>ao menor ferimento entre em contato com um especialista, pois é importante não atrasar o tratamento</a:t>
            </a:r>
            <a:endParaRPr sz="18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r>
              <a:rPr lang="pt-PT" dirty="0"/>
              <a:t>Resumindo</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20DE6-0242-6D1E-B856-354A9175B62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902CFD9-EA59-8D69-00B7-9A00B45C3174}"/>
              </a:ext>
            </a:extLst>
          </p:cNvPr>
          <p:cNvSpPr>
            <a:spLocks noGrp="1"/>
          </p:cNvSpPr>
          <p:nvPr>
            <p:ph type="body" idx="1"/>
          </p:nvPr>
        </p:nvSpPr>
        <p:spPr/>
        <p:txBody>
          <a:bodyPr/>
          <a:lstStyle/>
          <a:p>
            <a:pPr marL="76200" indent="0">
              <a:buNone/>
            </a:pPr>
            <a:r>
              <a:rPr lang="en-GB" dirty="0"/>
              <a:t>Imagens</a:t>
            </a:r>
          </a:p>
          <a:p>
            <a:pPr marL="76200" indent="0">
              <a:buNone/>
            </a:pPr>
            <a:r>
              <a:rPr lang="lt-LT" dirty="0"/>
              <a:t>Gabriele Guogyte</a:t>
            </a:r>
            <a:endParaRPr lang="en-GB" dirty="0"/>
          </a:p>
        </p:txBody>
      </p:sp>
      <p:sp>
        <p:nvSpPr>
          <p:cNvPr id="4" name="Slide Number Placeholder 3">
            <a:extLst>
              <a:ext uri="{FF2B5EF4-FFF2-40B4-BE49-F238E27FC236}">
                <a16:creationId xmlns:a16="http://schemas.microsoft.com/office/drawing/2014/main" id="{FF969DA0-C740-2450-3EFF-1735917334B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1826110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AE6EA-AB6F-1334-305F-21A5CCD1726E}"/>
              </a:ext>
            </a:extLst>
          </p:cNvPr>
          <p:cNvSpPr>
            <a:spLocks noGrp="1"/>
          </p:cNvSpPr>
          <p:nvPr>
            <p:ph type="title"/>
          </p:nvPr>
        </p:nvSpPr>
        <p:spPr/>
        <p:txBody>
          <a:bodyPr/>
          <a:lstStyle/>
          <a:p>
            <a:r>
              <a:rPr lang="en-GB"/>
              <a:t>Referências</a:t>
            </a:r>
            <a:endParaRPr lang="en-GB" dirty="0"/>
          </a:p>
        </p:txBody>
      </p:sp>
      <p:sp>
        <p:nvSpPr>
          <p:cNvPr id="3" name="Text Placeholder 2">
            <a:extLst>
              <a:ext uri="{FF2B5EF4-FFF2-40B4-BE49-F238E27FC236}">
                <a16:creationId xmlns:a16="http://schemas.microsoft.com/office/drawing/2014/main" id="{CCDE39D7-3BA7-F435-5F3C-A470D660BBBF}"/>
              </a:ext>
            </a:extLst>
          </p:cNvPr>
          <p:cNvSpPr>
            <a:spLocks noGrp="1"/>
          </p:cNvSpPr>
          <p:nvPr>
            <p:ph type="body" idx="1"/>
          </p:nvPr>
        </p:nvSpPr>
        <p:spPr/>
        <p:txBody>
          <a:bodyPr/>
          <a:lstStyle/>
          <a:p>
            <a:pPr marL="342900" lvl="0" indent="-342900">
              <a:lnSpc>
                <a:spcPct val="107000"/>
              </a:lnSpc>
              <a:spcAft>
                <a:spcPts val="800"/>
              </a:spcAft>
              <a:buFont typeface="Cambria Math" panose="02040503050406030204" pitchFamily="18" charset="0"/>
              <a:buChar char="▸"/>
              <a:tabLst>
                <a:tab pos="457200" algn="l"/>
              </a:tabLst>
            </a:pPr>
            <a:r>
              <a:rPr lang="en-GB" sz="1200"/>
              <a:t>Berdikšlienė</a:t>
            </a:r>
            <a:r>
              <a:rPr lang="en-GB" sz="1200" dirty="0"/>
              <a:t> A. </a:t>
            </a:r>
            <a:r>
              <a:rPr lang="en-GB" sz="1200" dirty="0" err="1"/>
              <a:t>Pėdų</a:t>
            </a:r>
            <a:r>
              <a:rPr lang="en-GB" sz="1200" dirty="0"/>
              <a:t> </a:t>
            </a:r>
            <a:r>
              <a:rPr lang="en-GB" sz="1200" dirty="0" err="1"/>
              <a:t>priežiūra</a:t>
            </a:r>
            <a:r>
              <a:rPr lang="en-GB" sz="1200" dirty="0"/>
              <a:t>. </a:t>
            </a:r>
            <a:r>
              <a:rPr lang="en-GB" sz="1200" dirty="0" err="1"/>
              <a:t>Diabeto</a:t>
            </a:r>
            <a:r>
              <a:rPr lang="en-GB" sz="1200" dirty="0"/>
              <a:t> IQ, 2021, 5(13): 30-32. https://dia-iq.lt/wp-content/uploads/2021/10/DIQ-13.pdf</a:t>
            </a:r>
          </a:p>
          <a:p>
            <a:pPr marL="342900" lvl="0" indent="-342900">
              <a:lnSpc>
                <a:spcPct val="107000"/>
              </a:lnSpc>
              <a:spcAft>
                <a:spcPts val="800"/>
              </a:spcAft>
              <a:buFont typeface="Cambria Math" panose="02040503050406030204" pitchFamily="18" charset="0"/>
              <a:buChar char="▸"/>
              <a:tabLst>
                <a:tab pos="457200" algn="l"/>
              </a:tabLst>
            </a:pPr>
            <a:r>
              <a:rPr lang="en-GB" sz="1200" dirty="0" err="1"/>
              <a:t>Kostkevičius</a:t>
            </a:r>
            <a:r>
              <a:rPr lang="en-GB" sz="1200" dirty="0"/>
              <a:t> G, </a:t>
            </a:r>
            <a:r>
              <a:rPr lang="en-GB" sz="1200" dirty="0" err="1"/>
              <a:t>Astromskas</a:t>
            </a:r>
            <a:r>
              <a:rPr lang="en-GB" sz="1200" dirty="0"/>
              <a:t> AR. </a:t>
            </a:r>
            <a:r>
              <a:rPr lang="en-GB" sz="1200" dirty="0" err="1"/>
              <a:t>Visos</a:t>
            </a:r>
            <a:r>
              <a:rPr lang="en-GB" sz="1200" dirty="0"/>
              <a:t> </a:t>
            </a:r>
            <a:r>
              <a:rPr lang="en-GB" sz="1200" dirty="0" err="1"/>
              <a:t>bėdos</a:t>
            </a:r>
            <a:r>
              <a:rPr lang="en-GB" sz="1200" dirty="0"/>
              <a:t> </a:t>
            </a:r>
            <a:r>
              <a:rPr lang="en-GB" sz="1200" dirty="0" err="1"/>
              <a:t>dėl</a:t>
            </a:r>
            <a:r>
              <a:rPr lang="en-GB" sz="1200" dirty="0"/>
              <a:t> </a:t>
            </a:r>
            <a:r>
              <a:rPr lang="en-GB" sz="1200" dirty="0" err="1"/>
              <a:t>pėdos</a:t>
            </a:r>
            <a:r>
              <a:rPr lang="en-GB" sz="1200" dirty="0"/>
              <a:t>. 2010: </a:t>
            </a:r>
            <a:r>
              <a:rPr lang="en-GB" sz="1200" dirty="0" err="1"/>
              <a:t>Verslo</a:t>
            </a:r>
            <a:r>
              <a:rPr lang="en-GB" sz="1200" dirty="0"/>
              <a:t> Respublika, Kaunas.</a:t>
            </a:r>
          </a:p>
          <a:p>
            <a:pPr marL="342900" lvl="0" indent="-342900">
              <a:lnSpc>
                <a:spcPct val="107000"/>
              </a:lnSpc>
              <a:spcAft>
                <a:spcPts val="800"/>
              </a:spcAft>
              <a:buFont typeface="Cambria Math" panose="02040503050406030204" pitchFamily="18" charset="0"/>
              <a:buChar char="▸"/>
              <a:tabLst>
                <a:tab pos="457200" algn="l"/>
              </a:tabLst>
            </a:pPr>
            <a:r>
              <a:rPr lang="en-GB" sz="1200" dirty="0" err="1"/>
              <a:t>Kostkevičius</a:t>
            </a:r>
            <a:r>
              <a:rPr lang="en-GB" sz="1200" dirty="0"/>
              <a:t> G, </a:t>
            </a:r>
            <a:r>
              <a:rPr lang="en-GB" sz="1200" dirty="0" err="1"/>
              <a:t>Kušvidas</a:t>
            </a:r>
            <a:r>
              <a:rPr lang="en-GB" sz="1200" dirty="0"/>
              <a:t> V. </a:t>
            </a:r>
            <a:r>
              <a:rPr lang="en-GB" sz="1200" dirty="0" err="1"/>
              <a:t>Pėdos</a:t>
            </a:r>
            <a:r>
              <a:rPr lang="en-GB" sz="1200" dirty="0"/>
              <a:t> </a:t>
            </a:r>
            <a:r>
              <a:rPr lang="en-GB" sz="1200" dirty="0" err="1"/>
              <a:t>ir</a:t>
            </a:r>
            <a:r>
              <a:rPr lang="en-GB" sz="1200" dirty="0"/>
              <a:t> </a:t>
            </a:r>
            <a:r>
              <a:rPr lang="en-GB" sz="1200" dirty="0" err="1"/>
              <a:t>batai</a:t>
            </a:r>
            <a:r>
              <a:rPr lang="en-GB" sz="1200" dirty="0"/>
              <a:t> </a:t>
            </a:r>
            <a:r>
              <a:rPr lang="en-GB" sz="1200" dirty="0" err="1"/>
              <a:t>arba</a:t>
            </a:r>
            <a:r>
              <a:rPr lang="en-GB" sz="1200" dirty="0"/>
              <a:t> </a:t>
            </a:r>
            <a:r>
              <a:rPr lang="en-GB" sz="1200" dirty="0" err="1"/>
              <a:t>kaip</a:t>
            </a:r>
            <a:r>
              <a:rPr lang="en-GB" sz="1200" dirty="0"/>
              <a:t> </a:t>
            </a:r>
            <a:r>
              <a:rPr lang="en-GB" sz="1200" dirty="0" err="1"/>
              <a:t>nusipirkti</a:t>
            </a:r>
            <a:r>
              <a:rPr lang="en-GB" sz="1200" dirty="0"/>
              <a:t> </a:t>
            </a:r>
            <a:r>
              <a:rPr lang="en-GB" sz="1200" dirty="0" err="1"/>
              <a:t>tinkamus</a:t>
            </a:r>
            <a:r>
              <a:rPr lang="en-GB" sz="1200" dirty="0"/>
              <a:t> </a:t>
            </a:r>
            <a:r>
              <a:rPr lang="en-GB" sz="1200" dirty="0" err="1"/>
              <a:t>ir</a:t>
            </a:r>
            <a:r>
              <a:rPr lang="en-GB" sz="1200" dirty="0"/>
              <a:t> </a:t>
            </a:r>
            <a:r>
              <a:rPr lang="en-GB" sz="1200" dirty="0" err="1"/>
              <a:t>patogius</a:t>
            </a:r>
            <a:r>
              <a:rPr lang="en-GB" sz="1200" dirty="0"/>
              <a:t> </a:t>
            </a:r>
            <a:r>
              <a:rPr lang="en-GB" sz="1200" dirty="0" err="1"/>
              <a:t>sportinius</a:t>
            </a:r>
            <a:r>
              <a:rPr lang="en-GB" sz="1200" dirty="0"/>
              <a:t> </a:t>
            </a:r>
            <a:r>
              <a:rPr lang="en-GB" sz="1200" dirty="0" err="1"/>
              <a:t>bei</a:t>
            </a:r>
            <a:r>
              <a:rPr lang="en-GB" sz="1200" dirty="0"/>
              <a:t> </a:t>
            </a:r>
            <a:r>
              <a:rPr lang="en-GB" sz="1200" dirty="0" err="1"/>
              <a:t>žygio</a:t>
            </a:r>
            <a:r>
              <a:rPr lang="en-GB" sz="1200" dirty="0"/>
              <a:t> </a:t>
            </a:r>
            <a:r>
              <a:rPr lang="en-GB" sz="1200" dirty="0" err="1"/>
              <a:t>batus</a:t>
            </a:r>
            <a:r>
              <a:rPr lang="en-GB" sz="1200" dirty="0"/>
              <a:t>. 2010: </a:t>
            </a:r>
            <a:r>
              <a:rPr lang="en-GB" sz="1200" dirty="0" err="1"/>
              <a:t>Verslo</a:t>
            </a:r>
            <a:r>
              <a:rPr lang="en-GB" sz="1200" dirty="0"/>
              <a:t> Respublika, Kaunas.</a:t>
            </a:r>
          </a:p>
          <a:p>
            <a:pPr marL="342900" lvl="0" indent="-342900">
              <a:lnSpc>
                <a:spcPct val="107000"/>
              </a:lnSpc>
              <a:spcAft>
                <a:spcPts val="800"/>
              </a:spcAft>
              <a:buFont typeface="Cambria Math" panose="02040503050406030204" pitchFamily="18" charset="0"/>
              <a:buChar char="▸"/>
              <a:tabLst>
                <a:tab pos="457200" algn="l"/>
              </a:tabLst>
            </a:pPr>
            <a:r>
              <a:rPr lang="en-GB" sz="1200" dirty="0"/>
              <a:t>Scholz N. </a:t>
            </a:r>
            <a:r>
              <a:rPr lang="en-GB" sz="1200" dirty="0" err="1"/>
              <a:t>Lehrbuch</a:t>
            </a:r>
            <a:r>
              <a:rPr lang="en-GB" sz="1200" dirty="0"/>
              <a:t> und </a:t>
            </a:r>
            <a:r>
              <a:rPr lang="en-GB" sz="1200" dirty="0" err="1"/>
              <a:t>Bildatlas</a:t>
            </a:r>
            <a:r>
              <a:rPr lang="en-GB" sz="1200" dirty="0"/>
              <a:t> für die </a:t>
            </a:r>
            <a:r>
              <a:rPr lang="en-GB" sz="1200" dirty="0" err="1"/>
              <a:t>Podologie</a:t>
            </a:r>
            <a:r>
              <a:rPr lang="en-GB" sz="1200" dirty="0"/>
              <a:t>. 2012: </a:t>
            </a:r>
            <a:r>
              <a:rPr lang="en-GB" sz="1200" dirty="0" err="1"/>
              <a:t>Neuer</a:t>
            </a:r>
            <a:r>
              <a:rPr lang="en-GB" sz="1200" dirty="0"/>
              <a:t> </a:t>
            </a:r>
            <a:r>
              <a:rPr lang="en-GB" sz="1200" dirty="0" err="1"/>
              <a:t>Merkur</a:t>
            </a:r>
            <a:r>
              <a:rPr lang="en-GB" sz="1200" dirty="0"/>
              <a:t>.</a:t>
            </a:r>
          </a:p>
          <a:p>
            <a:endParaRPr lang="en-GB" dirty="0"/>
          </a:p>
        </p:txBody>
      </p:sp>
      <p:sp>
        <p:nvSpPr>
          <p:cNvPr id="4" name="Slide Number Placeholder 3">
            <a:extLst>
              <a:ext uri="{FF2B5EF4-FFF2-40B4-BE49-F238E27FC236}">
                <a16:creationId xmlns:a16="http://schemas.microsoft.com/office/drawing/2014/main" id="{D22063AE-D0CC-3545-F446-810F636C6D3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3971184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4B2CF-CCA8-43B5-5997-D94220EF03BC}"/>
              </a:ext>
            </a:extLst>
          </p:cNvPr>
          <p:cNvSpPr>
            <a:spLocks noGrp="1"/>
          </p:cNvSpPr>
          <p:nvPr>
            <p:ph type="title"/>
          </p:nvPr>
        </p:nvSpPr>
        <p:spPr/>
        <p:txBody>
          <a:bodyPr/>
          <a:lstStyle/>
          <a:p>
            <a:r>
              <a:rPr lang="en-GB" dirty="0" err="1"/>
              <a:t>Síndrome</a:t>
            </a:r>
            <a:r>
              <a:rPr lang="en-GB" dirty="0"/>
              <a:t> do </a:t>
            </a:r>
            <a:r>
              <a:rPr lang="en-GB" dirty="0" err="1"/>
              <a:t>pé</a:t>
            </a:r>
            <a:r>
              <a:rPr lang="en-GB" dirty="0"/>
              <a:t> </a:t>
            </a:r>
            <a:r>
              <a:rPr lang="en-GB" dirty="0" err="1"/>
              <a:t>diabético</a:t>
            </a:r>
            <a:endParaRPr lang="en-GB" dirty="0"/>
          </a:p>
        </p:txBody>
      </p:sp>
      <p:sp>
        <p:nvSpPr>
          <p:cNvPr id="3" name="Text Placeholder 2">
            <a:extLst>
              <a:ext uri="{FF2B5EF4-FFF2-40B4-BE49-F238E27FC236}">
                <a16:creationId xmlns:a16="http://schemas.microsoft.com/office/drawing/2014/main" id="{29952231-9E24-5DC6-CDA7-2874F442AAC3}"/>
              </a:ext>
            </a:extLst>
          </p:cNvPr>
          <p:cNvSpPr>
            <a:spLocks noGrp="1"/>
          </p:cNvSpPr>
          <p:nvPr>
            <p:ph type="body" idx="1"/>
          </p:nvPr>
        </p:nvSpPr>
        <p:spPr/>
        <p:txBody>
          <a:bodyPr/>
          <a:lstStyle/>
          <a:p>
            <a:pPr marL="88900" indent="0">
              <a:buNone/>
            </a:pPr>
            <a:r>
              <a:rPr lang="pt-PT" dirty="0"/>
              <a:t>O desenvolvimento da síndrome do pé diabético pode ser perigoso para todos os pacientes com diabetes.</a:t>
            </a:r>
            <a:endParaRPr lang="en-GB" dirty="0"/>
          </a:p>
        </p:txBody>
      </p:sp>
      <p:sp>
        <p:nvSpPr>
          <p:cNvPr id="4" name="Text Placeholder 3">
            <a:extLst>
              <a:ext uri="{FF2B5EF4-FFF2-40B4-BE49-F238E27FC236}">
                <a16:creationId xmlns:a16="http://schemas.microsoft.com/office/drawing/2014/main" id="{C6FCE34A-32D6-1E44-782B-44EC3EF794B6}"/>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04A98733-9E4C-24DC-EA62-4AD58A9C78B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pic>
        <p:nvPicPr>
          <p:cNvPr id="6" name="Content Placeholder 7" descr="Text">
            <a:extLst>
              <a:ext uri="{FF2B5EF4-FFF2-40B4-BE49-F238E27FC236}">
                <a16:creationId xmlns:a16="http://schemas.microsoft.com/office/drawing/2014/main" id="{478F3F74-8C0A-E09C-8510-61F7CA091D6F}"/>
              </a:ext>
            </a:extLst>
          </p:cNvPr>
          <p:cNvPicPr>
            <a:picLocks noChangeAspect="1"/>
          </p:cNvPicPr>
          <p:nvPr/>
        </p:nvPicPr>
        <p:blipFill>
          <a:blip r:embed="rId2"/>
          <a:stretch>
            <a:fillRect/>
          </a:stretch>
        </p:blipFill>
        <p:spPr>
          <a:xfrm>
            <a:off x="4343693" y="2067694"/>
            <a:ext cx="3424731" cy="1678118"/>
          </a:xfrm>
          <a:prstGeom prst="rect">
            <a:avLst/>
          </a:prstGeom>
        </p:spPr>
      </p:pic>
    </p:spTree>
    <p:extLst>
      <p:ext uri="{BB962C8B-B14F-4D97-AF65-F5344CB8AC3E}">
        <p14:creationId xmlns:p14="http://schemas.microsoft.com/office/powerpoint/2010/main" val="3031677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F94B4-DB7B-DFD4-11EC-FD4095DADDF3}"/>
              </a:ext>
            </a:extLst>
          </p:cNvPr>
          <p:cNvSpPr>
            <a:spLocks noGrp="1"/>
          </p:cNvSpPr>
          <p:nvPr>
            <p:ph type="title"/>
          </p:nvPr>
        </p:nvSpPr>
        <p:spPr/>
        <p:txBody>
          <a:bodyPr/>
          <a:lstStyle/>
          <a:p>
            <a:r>
              <a:rPr lang="en-GB" dirty="0" err="1"/>
              <a:t>Sintomas</a:t>
            </a:r>
            <a:r>
              <a:rPr lang="en-GB" dirty="0"/>
              <a:t> do </a:t>
            </a:r>
            <a:r>
              <a:rPr lang="en-GB" dirty="0" err="1"/>
              <a:t>pé</a:t>
            </a:r>
            <a:r>
              <a:rPr lang="en-GB" dirty="0"/>
              <a:t> </a:t>
            </a:r>
            <a:r>
              <a:rPr lang="en-GB" dirty="0" err="1"/>
              <a:t>diabético</a:t>
            </a:r>
            <a:endParaRPr lang="en-GB" dirty="0"/>
          </a:p>
        </p:txBody>
      </p:sp>
      <p:sp>
        <p:nvSpPr>
          <p:cNvPr id="3" name="Text Placeholder 2">
            <a:extLst>
              <a:ext uri="{FF2B5EF4-FFF2-40B4-BE49-F238E27FC236}">
                <a16:creationId xmlns:a16="http://schemas.microsoft.com/office/drawing/2014/main" id="{5C944F3F-9F10-2D05-E7B9-61C87822B50B}"/>
              </a:ext>
            </a:extLst>
          </p:cNvPr>
          <p:cNvSpPr>
            <a:spLocks noGrp="1"/>
          </p:cNvSpPr>
          <p:nvPr>
            <p:ph type="body" idx="1"/>
          </p:nvPr>
        </p:nvSpPr>
        <p:spPr>
          <a:xfrm>
            <a:off x="604000" y="1705174"/>
            <a:ext cx="3755322" cy="2810791"/>
          </a:xfrm>
        </p:spPr>
        <p:txBody>
          <a:bodyPr/>
          <a:lstStyle/>
          <a:p>
            <a:r>
              <a:rPr lang="pt-PT" sz="1600" dirty="0"/>
              <a:t>Distúrbio da sensação de dor nas pernas e pés (neuropatia)</a:t>
            </a:r>
          </a:p>
          <a:p>
            <a:r>
              <a:rPr lang="pt-PT" sz="1600" dirty="0"/>
              <a:t>Circulação sanguínea prejudicada, suprimento insuficiente de sangue para os pés</a:t>
            </a:r>
          </a:p>
          <a:p>
            <a:r>
              <a:rPr lang="pt-PT" sz="1600" dirty="0"/>
              <a:t>Retardo na cicatrização de feridas lesões cutâneas, calosidades, epiderme endurecida, abcessos e inflamações</a:t>
            </a:r>
          </a:p>
          <a:p>
            <a:r>
              <a:rPr lang="pt-PT" sz="1600" dirty="0"/>
              <a:t>Ossos do pé deformados</a:t>
            </a:r>
            <a:endParaRPr lang="en-GB" sz="1600" dirty="0"/>
          </a:p>
        </p:txBody>
      </p:sp>
      <p:sp>
        <p:nvSpPr>
          <p:cNvPr id="4" name="Text Placeholder 3">
            <a:extLst>
              <a:ext uri="{FF2B5EF4-FFF2-40B4-BE49-F238E27FC236}">
                <a16:creationId xmlns:a16="http://schemas.microsoft.com/office/drawing/2014/main" id="{D46C94EB-EDF2-AAF6-B4EB-B74CD624D2D4}"/>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E4119592-7166-2A42-E646-2FF011BF105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pic>
        <p:nvPicPr>
          <p:cNvPr id="6" name="Picture 5">
            <a:extLst>
              <a:ext uri="{FF2B5EF4-FFF2-40B4-BE49-F238E27FC236}">
                <a16:creationId xmlns:a16="http://schemas.microsoft.com/office/drawing/2014/main" id="{A2CEBD00-3303-BA8A-ED8C-5614B7C44FD2}"/>
              </a:ext>
            </a:extLst>
          </p:cNvPr>
          <p:cNvPicPr>
            <a:picLocks noChangeAspect="1"/>
          </p:cNvPicPr>
          <p:nvPr/>
        </p:nvPicPr>
        <p:blipFill>
          <a:blip r:embed="rId2"/>
          <a:stretch>
            <a:fillRect/>
          </a:stretch>
        </p:blipFill>
        <p:spPr>
          <a:xfrm>
            <a:off x="4860032" y="1603841"/>
            <a:ext cx="3013456" cy="3013456"/>
          </a:xfrm>
          <a:prstGeom prst="rect">
            <a:avLst/>
          </a:prstGeom>
        </p:spPr>
      </p:pic>
    </p:spTree>
    <p:extLst>
      <p:ext uri="{BB962C8B-B14F-4D97-AF65-F5344CB8AC3E}">
        <p14:creationId xmlns:p14="http://schemas.microsoft.com/office/powerpoint/2010/main" val="2419753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5E67D-C46A-B19D-33C6-18E805E5AC90}"/>
              </a:ext>
            </a:extLst>
          </p:cNvPr>
          <p:cNvSpPr>
            <a:spLocks noGrp="1"/>
          </p:cNvSpPr>
          <p:nvPr>
            <p:ph type="title"/>
          </p:nvPr>
        </p:nvSpPr>
        <p:spPr/>
        <p:txBody>
          <a:bodyPr/>
          <a:lstStyle/>
          <a:p>
            <a:r>
              <a:rPr lang="pt-PT" dirty="0"/>
              <a:t>As principais consequências do pé diabético são úlceras e amputações</a:t>
            </a:r>
            <a:endParaRPr lang="en-GB" dirty="0"/>
          </a:p>
        </p:txBody>
      </p:sp>
      <p:sp>
        <p:nvSpPr>
          <p:cNvPr id="3" name="Text Placeholder 2">
            <a:extLst>
              <a:ext uri="{FF2B5EF4-FFF2-40B4-BE49-F238E27FC236}">
                <a16:creationId xmlns:a16="http://schemas.microsoft.com/office/drawing/2014/main" id="{C3EB1603-DA98-4814-FD0F-496B51024EDB}"/>
              </a:ext>
            </a:extLst>
          </p:cNvPr>
          <p:cNvSpPr>
            <a:spLocks noGrp="1"/>
          </p:cNvSpPr>
          <p:nvPr>
            <p:ph type="body" idx="1"/>
          </p:nvPr>
        </p:nvSpPr>
        <p:spPr/>
        <p:txBody>
          <a:bodyPr/>
          <a:lstStyle/>
          <a:p>
            <a:pPr marL="88900" indent="0">
              <a:buNone/>
            </a:pPr>
            <a:r>
              <a:rPr lang="pt-PT" dirty="0"/>
              <a:t>A cada 30 segundos um pé diabético é amputado no mundo</a:t>
            </a:r>
            <a:endParaRPr lang="en-GB" dirty="0"/>
          </a:p>
        </p:txBody>
      </p:sp>
      <p:sp>
        <p:nvSpPr>
          <p:cNvPr id="4" name="Text Placeholder 3">
            <a:extLst>
              <a:ext uri="{FF2B5EF4-FFF2-40B4-BE49-F238E27FC236}">
                <a16:creationId xmlns:a16="http://schemas.microsoft.com/office/drawing/2014/main" id="{19BBEB24-3E02-8FB5-4B6E-123503109F5F}"/>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6A1B40A1-C242-2016-2441-02B0593C8DF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pic>
        <p:nvPicPr>
          <p:cNvPr id="6" name="Picture 4">
            <a:extLst>
              <a:ext uri="{FF2B5EF4-FFF2-40B4-BE49-F238E27FC236}">
                <a16:creationId xmlns:a16="http://schemas.microsoft.com/office/drawing/2014/main" id="{B4614337-EF8F-4EF2-53E5-92184BBFA81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6824"/>
          <a:stretch/>
        </p:blipFill>
        <p:spPr bwMode="auto">
          <a:xfrm>
            <a:off x="4550855" y="1923678"/>
            <a:ext cx="2867471" cy="198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692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1" name="Google Shape;501;p35"/>
          <p:cNvSpPr txBox="1">
            <a:spLocks noGrp="1"/>
          </p:cNvSpPr>
          <p:nvPr>
            <p:ph type="title"/>
          </p:nvPr>
        </p:nvSpPr>
        <p:spPr>
          <a:xfrm>
            <a:off x="179512" y="1419622"/>
            <a:ext cx="4392487" cy="923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pt-PT" sz="2800" dirty="0"/>
              <a:t>Elementos básicos do cuidado do pé diabético</a:t>
            </a:r>
            <a:endParaRPr sz="2800" dirty="0"/>
          </a:p>
        </p:txBody>
      </p:sp>
      <p:sp>
        <p:nvSpPr>
          <p:cNvPr id="502" name="Google Shape;502;p35"/>
          <p:cNvSpPr txBox="1">
            <a:spLocks noGrp="1"/>
          </p:cNvSpPr>
          <p:nvPr>
            <p:ph type="body" idx="1"/>
          </p:nvPr>
        </p:nvSpPr>
        <p:spPr>
          <a:xfrm>
            <a:off x="611560" y="2499742"/>
            <a:ext cx="3613200" cy="18627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endParaRPr b="1" dirty="0">
              <a:solidFill>
                <a:schemeClr val="accent3"/>
              </a:solidFill>
              <a:latin typeface="Barlow"/>
              <a:ea typeface="Barlow"/>
              <a:cs typeface="Barlow"/>
              <a:sym typeface="Barlow"/>
            </a:endParaRPr>
          </a:p>
        </p:txBody>
      </p:sp>
      <p:sp>
        <p:nvSpPr>
          <p:cNvPr id="503" name="Google Shape;503;p3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1635646"/>
            <a:ext cx="3552394" cy="199822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6FB8F-07E6-33AD-B27B-9E6207592ECB}"/>
              </a:ext>
            </a:extLst>
          </p:cNvPr>
          <p:cNvSpPr>
            <a:spLocks noGrp="1"/>
          </p:cNvSpPr>
          <p:nvPr>
            <p:ph type="title"/>
          </p:nvPr>
        </p:nvSpPr>
        <p:spPr/>
        <p:txBody>
          <a:bodyPr/>
          <a:lstStyle/>
          <a:p>
            <a:r>
              <a:rPr lang="en-GB" dirty="0" err="1"/>
              <a:t>Lavagem</a:t>
            </a:r>
            <a:r>
              <a:rPr lang="en-GB" dirty="0"/>
              <a:t> dos </a:t>
            </a:r>
            <a:r>
              <a:rPr lang="en-GB" dirty="0" err="1"/>
              <a:t>pés</a:t>
            </a:r>
            <a:endParaRPr lang="en-GB" dirty="0"/>
          </a:p>
        </p:txBody>
      </p:sp>
      <p:sp>
        <p:nvSpPr>
          <p:cNvPr id="3" name="Text Placeholder 2">
            <a:extLst>
              <a:ext uri="{FF2B5EF4-FFF2-40B4-BE49-F238E27FC236}">
                <a16:creationId xmlns:a16="http://schemas.microsoft.com/office/drawing/2014/main" id="{AB8F3D2A-F6CF-9F30-5900-EB780BA58198}"/>
              </a:ext>
            </a:extLst>
          </p:cNvPr>
          <p:cNvSpPr>
            <a:spLocks noGrp="1"/>
          </p:cNvSpPr>
          <p:nvPr>
            <p:ph type="body" idx="1"/>
          </p:nvPr>
        </p:nvSpPr>
        <p:spPr/>
        <p:txBody>
          <a:bodyPr/>
          <a:lstStyle/>
          <a:p>
            <a:r>
              <a:rPr lang="pt-PT" sz="1800" dirty="0"/>
              <a:t>Antes de lavar os pés, é necessário medir a temperatura da água com um termômetro</a:t>
            </a:r>
          </a:p>
          <a:p>
            <a:r>
              <a:rPr lang="pt-PT" sz="1800" dirty="0"/>
              <a:t>Lave os pés com água corrente morna (37°C)</a:t>
            </a:r>
          </a:p>
          <a:p>
            <a:r>
              <a:rPr lang="pt-PT" sz="1800" dirty="0"/>
              <a:t>Escolha sabonete infantil ou neutro</a:t>
            </a:r>
            <a:endParaRPr lang="en-GB" sz="1800" dirty="0"/>
          </a:p>
        </p:txBody>
      </p:sp>
      <p:sp>
        <p:nvSpPr>
          <p:cNvPr id="4" name="Text Placeholder 3">
            <a:extLst>
              <a:ext uri="{FF2B5EF4-FFF2-40B4-BE49-F238E27FC236}">
                <a16:creationId xmlns:a16="http://schemas.microsoft.com/office/drawing/2014/main" id="{8CA2C1EF-2008-5D6E-35B8-517E8DE15547}"/>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E2030886-0864-F513-4AEA-D0AB01334C3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pic>
        <p:nvPicPr>
          <p:cNvPr id="6" name="Content Placeholder 3">
            <a:extLst>
              <a:ext uri="{FF2B5EF4-FFF2-40B4-BE49-F238E27FC236}">
                <a16:creationId xmlns:a16="http://schemas.microsoft.com/office/drawing/2014/main" id="{B49907CC-BE36-CEEA-37D9-31A1AE4FC981}"/>
              </a:ext>
            </a:extLst>
          </p:cNvPr>
          <p:cNvPicPr>
            <a:picLocks noChangeAspect="1"/>
          </p:cNvPicPr>
          <p:nvPr/>
        </p:nvPicPr>
        <p:blipFill>
          <a:blip r:embed="rId2"/>
          <a:stretch>
            <a:fillRect/>
          </a:stretch>
        </p:blipFill>
        <p:spPr>
          <a:xfrm>
            <a:off x="4716016" y="1425346"/>
            <a:ext cx="2494448" cy="3337054"/>
          </a:xfrm>
          <a:prstGeom prst="rect">
            <a:avLst/>
          </a:prstGeom>
        </p:spPr>
      </p:pic>
    </p:spTree>
    <p:extLst>
      <p:ext uri="{BB962C8B-B14F-4D97-AF65-F5344CB8AC3E}">
        <p14:creationId xmlns:p14="http://schemas.microsoft.com/office/powerpoint/2010/main" val="4090446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A45C4-2200-7D2E-480F-ADF42E6C1875}"/>
              </a:ext>
            </a:extLst>
          </p:cNvPr>
          <p:cNvSpPr>
            <a:spLocks noGrp="1"/>
          </p:cNvSpPr>
          <p:nvPr>
            <p:ph type="title"/>
          </p:nvPr>
        </p:nvSpPr>
        <p:spPr/>
        <p:txBody>
          <a:bodyPr/>
          <a:lstStyle/>
          <a:p>
            <a:r>
              <a:rPr lang="en-GB" dirty="0"/>
              <a:t>Entre </a:t>
            </a:r>
            <a:r>
              <a:rPr lang="en-GB" dirty="0" err="1"/>
              <a:t>os</a:t>
            </a:r>
            <a:r>
              <a:rPr lang="en-GB" dirty="0"/>
              <a:t> </a:t>
            </a:r>
            <a:r>
              <a:rPr lang="en-GB" dirty="0" err="1"/>
              <a:t>dedos</a:t>
            </a:r>
            <a:endParaRPr lang="en-GB" dirty="0"/>
          </a:p>
        </p:txBody>
      </p:sp>
      <p:sp>
        <p:nvSpPr>
          <p:cNvPr id="3" name="Text Placeholder 2">
            <a:extLst>
              <a:ext uri="{FF2B5EF4-FFF2-40B4-BE49-F238E27FC236}">
                <a16:creationId xmlns:a16="http://schemas.microsoft.com/office/drawing/2014/main" id="{30AA6DCC-5CC0-8BF5-6ECD-BE14DE243761}"/>
              </a:ext>
            </a:extLst>
          </p:cNvPr>
          <p:cNvSpPr>
            <a:spLocks noGrp="1"/>
          </p:cNvSpPr>
          <p:nvPr>
            <p:ph type="body" idx="1"/>
          </p:nvPr>
        </p:nvSpPr>
        <p:spPr/>
        <p:txBody>
          <a:bodyPr/>
          <a:lstStyle/>
          <a:p>
            <a:r>
              <a:rPr lang="en-GB" dirty="0" err="1"/>
              <a:t>Seque</a:t>
            </a:r>
            <a:r>
              <a:rPr lang="en-GB" dirty="0"/>
              <a:t> </a:t>
            </a:r>
            <a:r>
              <a:rPr lang="en-GB" dirty="0" err="1"/>
              <a:t>bem</a:t>
            </a:r>
            <a:r>
              <a:rPr lang="en-GB" dirty="0"/>
              <a:t> entre </a:t>
            </a:r>
            <a:r>
              <a:rPr lang="en-GB" dirty="0" err="1"/>
              <a:t>os</a:t>
            </a:r>
            <a:r>
              <a:rPr lang="en-GB" dirty="0"/>
              <a:t> </a:t>
            </a:r>
            <a:r>
              <a:rPr lang="en-GB" dirty="0" err="1"/>
              <a:t>dedos</a:t>
            </a:r>
            <a:endParaRPr lang="en-GB" dirty="0"/>
          </a:p>
          <a:p>
            <a:r>
              <a:rPr lang="en-GB" dirty="0"/>
              <a:t>Use </a:t>
            </a:r>
            <a:r>
              <a:rPr lang="en-GB" dirty="0" err="1"/>
              <a:t>toalhas</a:t>
            </a:r>
            <a:r>
              <a:rPr lang="en-GB" dirty="0"/>
              <a:t> </a:t>
            </a:r>
            <a:r>
              <a:rPr lang="en-GB" dirty="0" err="1"/>
              <a:t>separadas</a:t>
            </a:r>
            <a:r>
              <a:rPr lang="en-GB" dirty="0"/>
              <a:t> para </a:t>
            </a:r>
            <a:r>
              <a:rPr lang="en-GB" dirty="0" err="1"/>
              <a:t>os</a:t>
            </a:r>
            <a:r>
              <a:rPr lang="en-GB" dirty="0"/>
              <a:t> </a:t>
            </a:r>
            <a:r>
              <a:rPr lang="en-GB" dirty="0" err="1"/>
              <a:t>pés</a:t>
            </a:r>
            <a:endParaRPr lang="en-GB" dirty="0"/>
          </a:p>
          <a:p>
            <a:r>
              <a:rPr lang="en-GB" dirty="0" err="1"/>
              <a:t>Após</a:t>
            </a:r>
            <a:r>
              <a:rPr lang="en-GB" dirty="0"/>
              <a:t> </a:t>
            </a:r>
            <a:r>
              <a:rPr lang="en-GB" dirty="0" err="1"/>
              <a:t>secagem</a:t>
            </a:r>
            <a:r>
              <a:rPr lang="en-GB" dirty="0"/>
              <a:t>, </a:t>
            </a:r>
            <a:r>
              <a:rPr lang="en-GB" dirty="0" err="1"/>
              <a:t>massageie</a:t>
            </a:r>
            <a:r>
              <a:rPr lang="en-GB" dirty="0"/>
              <a:t> com cream </a:t>
            </a:r>
            <a:r>
              <a:rPr lang="en-GB" dirty="0" err="1"/>
              <a:t>ou</a:t>
            </a:r>
            <a:r>
              <a:rPr lang="en-GB" dirty="0"/>
              <a:t> </a:t>
            </a:r>
            <a:r>
              <a:rPr lang="en-GB" dirty="0" err="1"/>
              <a:t>espuma</a:t>
            </a:r>
            <a:endParaRPr lang="en-GB" dirty="0"/>
          </a:p>
        </p:txBody>
      </p:sp>
      <p:sp>
        <p:nvSpPr>
          <p:cNvPr id="4" name="Text Placeholder 3">
            <a:extLst>
              <a:ext uri="{FF2B5EF4-FFF2-40B4-BE49-F238E27FC236}">
                <a16:creationId xmlns:a16="http://schemas.microsoft.com/office/drawing/2014/main" id="{C58D9D03-781E-C765-BC0E-84AF81B4C4B6}"/>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BF961E93-381B-0D30-7C00-E5449FC8DD8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pic>
        <p:nvPicPr>
          <p:cNvPr id="6" name="Picture 5">
            <a:extLst>
              <a:ext uri="{FF2B5EF4-FFF2-40B4-BE49-F238E27FC236}">
                <a16:creationId xmlns:a16="http://schemas.microsoft.com/office/drawing/2014/main" id="{93CDDDC5-112A-677A-D852-C6BBC65A04C9}"/>
              </a:ext>
            </a:extLst>
          </p:cNvPr>
          <p:cNvPicPr>
            <a:picLocks noChangeAspect="1"/>
          </p:cNvPicPr>
          <p:nvPr/>
        </p:nvPicPr>
        <p:blipFill rotWithShape="1">
          <a:blip r:embed="rId2"/>
          <a:srcRect t="10666" r="-3" b="15832"/>
          <a:stretch/>
        </p:blipFill>
        <p:spPr>
          <a:xfrm>
            <a:off x="4601209" y="1698634"/>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spTree>
    <p:extLst>
      <p:ext uri="{BB962C8B-B14F-4D97-AF65-F5344CB8AC3E}">
        <p14:creationId xmlns:p14="http://schemas.microsoft.com/office/powerpoint/2010/main" val="3942159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918D4-0026-8034-C960-3100DC8D09CA}"/>
              </a:ext>
            </a:extLst>
          </p:cNvPr>
          <p:cNvSpPr>
            <a:spLocks noGrp="1"/>
          </p:cNvSpPr>
          <p:nvPr>
            <p:ph type="title"/>
          </p:nvPr>
        </p:nvSpPr>
        <p:spPr/>
        <p:txBody>
          <a:bodyPr/>
          <a:lstStyle/>
          <a:p>
            <a:r>
              <a:rPr lang="en-GB" dirty="0" err="1"/>
              <a:t>Exame</a:t>
            </a:r>
            <a:r>
              <a:rPr lang="en-GB" dirty="0"/>
              <a:t> do </a:t>
            </a:r>
            <a:r>
              <a:rPr lang="en-GB" dirty="0" err="1"/>
              <a:t>pé</a:t>
            </a:r>
            <a:endParaRPr lang="en-GB" dirty="0"/>
          </a:p>
        </p:txBody>
      </p:sp>
      <p:sp>
        <p:nvSpPr>
          <p:cNvPr id="3" name="Text Placeholder 2">
            <a:extLst>
              <a:ext uri="{FF2B5EF4-FFF2-40B4-BE49-F238E27FC236}">
                <a16:creationId xmlns:a16="http://schemas.microsoft.com/office/drawing/2014/main" id="{BA1158F9-E838-AFEF-585C-E270BFF776AC}"/>
              </a:ext>
            </a:extLst>
          </p:cNvPr>
          <p:cNvSpPr>
            <a:spLocks noGrp="1"/>
          </p:cNvSpPr>
          <p:nvPr>
            <p:ph type="body" idx="1"/>
          </p:nvPr>
        </p:nvSpPr>
        <p:spPr/>
        <p:txBody>
          <a:bodyPr/>
          <a:lstStyle/>
          <a:p>
            <a:r>
              <a:rPr lang="pt-PT" dirty="0"/>
              <a:t>É essencial chegar os pés diariamente</a:t>
            </a:r>
          </a:p>
          <a:p>
            <a:r>
              <a:rPr lang="pt-PT" dirty="0"/>
              <a:t>Se for difícil para um paciente fazer isso sozinho, ele deve usar um espelho ou pedir ajuda a alguém</a:t>
            </a:r>
            <a:endParaRPr lang="en-GB" dirty="0"/>
          </a:p>
        </p:txBody>
      </p:sp>
      <p:sp>
        <p:nvSpPr>
          <p:cNvPr id="4" name="Text Placeholder 3">
            <a:extLst>
              <a:ext uri="{FF2B5EF4-FFF2-40B4-BE49-F238E27FC236}">
                <a16:creationId xmlns:a16="http://schemas.microsoft.com/office/drawing/2014/main" id="{92397DB1-3687-16DC-E4ED-66B1DDA9DD48}"/>
              </a:ext>
            </a:extLst>
          </p:cNvPr>
          <p:cNvSpPr>
            <a:spLocks noGrp="1"/>
          </p:cNvSpPr>
          <p:nvPr>
            <p:ph type="body" idx="2"/>
          </p:nvPr>
        </p:nvSpPr>
        <p:spPr/>
        <p:txBody>
          <a:bodyPr/>
          <a:lstStyle/>
          <a:p>
            <a:endParaRPr lang="en-GB" dirty="0"/>
          </a:p>
        </p:txBody>
      </p:sp>
      <p:sp>
        <p:nvSpPr>
          <p:cNvPr id="5" name="Slide Number Placeholder 4">
            <a:extLst>
              <a:ext uri="{FF2B5EF4-FFF2-40B4-BE49-F238E27FC236}">
                <a16:creationId xmlns:a16="http://schemas.microsoft.com/office/drawing/2014/main" id="{E5E25D56-55E7-CFA1-CD13-1B6994375B7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pic>
        <p:nvPicPr>
          <p:cNvPr id="6" name="Picture 5">
            <a:extLst>
              <a:ext uri="{FF2B5EF4-FFF2-40B4-BE49-F238E27FC236}">
                <a16:creationId xmlns:a16="http://schemas.microsoft.com/office/drawing/2014/main" id="{CEFB02EF-355B-3CDB-D601-893AF004A8EE}"/>
              </a:ext>
            </a:extLst>
          </p:cNvPr>
          <p:cNvPicPr>
            <a:picLocks noChangeAspect="1"/>
          </p:cNvPicPr>
          <p:nvPr/>
        </p:nvPicPr>
        <p:blipFill>
          <a:blip r:embed="rId2"/>
          <a:stretch>
            <a:fillRect/>
          </a:stretch>
        </p:blipFill>
        <p:spPr>
          <a:xfrm rot="16200000">
            <a:off x="4303031" y="1709727"/>
            <a:ext cx="2954094" cy="2706496"/>
          </a:xfrm>
          <a:prstGeom prst="rect">
            <a:avLst/>
          </a:prstGeom>
        </p:spPr>
      </p:pic>
    </p:spTree>
    <p:extLst>
      <p:ext uri="{BB962C8B-B14F-4D97-AF65-F5344CB8AC3E}">
        <p14:creationId xmlns:p14="http://schemas.microsoft.com/office/powerpoint/2010/main" val="3924665459"/>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1995</TotalTime>
  <Words>605</Words>
  <Application>Microsoft Office PowerPoint</Application>
  <PresentationFormat>Apresentação no Ecrã (16:9)</PresentationFormat>
  <Paragraphs>97</Paragraphs>
  <Slides>25</Slides>
  <Notes>5</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25</vt:i4>
      </vt:variant>
    </vt:vector>
  </HeadingPairs>
  <TitlesOfParts>
    <vt:vector size="32" baseType="lpstr">
      <vt:lpstr>Barlow</vt:lpstr>
      <vt:lpstr>Cambria Math</vt:lpstr>
      <vt:lpstr>Barlow Light</vt:lpstr>
      <vt:lpstr>Calibri</vt:lpstr>
      <vt:lpstr>Barlow SemiBold</vt:lpstr>
      <vt:lpstr>Arial</vt:lpstr>
      <vt:lpstr>Caius template</vt:lpstr>
      <vt:lpstr> Peculiaridades do cuidado com os pés de pacientes com diabetes tipo II  Autor: Gabriele Guogyte</vt:lpstr>
      <vt:lpstr>Project Number: 2021-1-RO01- KA220-HED-38B739A3</vt:lpstr>
      <vt:lpstr>Síndrome do pé diabético</vt:lpstr>
      <vt:lpstr>Sintomas do pé diabético</vt:lpstr>
      <vt:lpstr>As principais consequências do pé diabético são úlceras e amputações</vt:lpstr>
      <vt:lpstr>Elementos básicos do cuidado do pé diabético</vt:lpstr>
      <vt:lpstr>Lavagem dos pés</vt:lpstr>
      <vt:lpstr>Entre os dedos</vt:lpstr>
      <vt:lpstr>Exame do pé</vt:lpstr>
      <vt:lpstr>Cuidados com sapatos</vt:lpstr>
      <vt:lpstr>O calçado certo ajuda a prevenir:</vt:lpstr>
      <vt:lpstr>Como escolher o calçado certo?</vt:lpstr>
      <vt:lpstr>Qual a largura de um pé?</vt:lpstr>
      <vt:lpstr>Apresentação do PowerPoint</vt:lpstr>
      <vt:lpstr>Apresentação do PowerPoint</vt:lpstr>
      <vt:lpstr>Onicodistrofia</vt:lpstr>
      <vt:lpstr>Onicodistrofia</vt:lpstr>
      <vt:lpstr>Onicodistrofia</vt:lpstr>
      <vt:lpstr>Não ande descalço</vt:lpstr>
      <vt:lpstr>Verifique o interior do sapato</vt:lpstr>
      <vt:lpstr>Corte de unhas</vt:lpstr>
      <vt:lpstr>Consequências do corte inadequado das unhas</vt:lpstr>
      <vt:lpstr>Resumindo</vt:lpstr>
      <vt:lpstr>Apresentação do PowerPoint</vt:lpstr>
      <vt:lpstr>Referências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manuela.meireles</cp:lastModifiedBy>
  <cp:revision>96</cp:revision>
  <dcterms:modified xsi:type="dcterms:W3CDTF">2023-05-23T10:31:41Z</dcterms:modified>
</cp:coreProperties>
</file>