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7"/>
  </p:notesMasterIdLst>
  <p:sldIdLst>
    <p:sldId id="256" r:id="rId2"/>
    <p:sldId id="257" r:id="rId3"/>
    <p:sldId id="279" r:id="rId4"/>
    <p:sldId id="280" r:id="rId5"/>
    <p:sldId id="281" r:id="rId6"/>
    <p:sldId id="278"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61" r:id="rId24"/>
    <p:sldId id="298" r:id="rId25"/>
    <p:sldId id="299" r:id="rId26"/>
  </p:sldIdLst>
  <p:sldSz cx="9144000" cy="5143500" type="screen16x9"/>
  <p:notesSz cx="6858000" cy="9144000"/>
  <p:embeddedFontLst>
    <p:embeddedFont>
      <p:font typeface="Barlow SemiBold" panose="020B0604020202020204" charset="0"/>
      <p:regular r:id="rId28"/>
      <p:bold r:id="rId29"/>
      <p:italic r:id="rId30"/>
      <p:boldItalic r:id="rId31"/>
    </p:embeddedFont>
    <p:embeddedFont>
      <p:font typeface="Cambria Math" panose="02040503050406030204" pitchFamily="18" charset="0"/>
      <p:regular r:id="rId32"/>
    </p:embeddedFont>
    <p:embeddedFont>
      <p:font typeface="Barlow Light"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Barlow"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5" d="100"/>
          <a:sy n="145" d="100"/>
        </p:scale>
        <p:origin x="624" y="-1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508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6026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510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 dirty="0"/>
          </a:p>
        </p:txBody>
      </p:sp>
    </p:spTree>
    <p:extLst>
      <p:ext uri="{BB962C8B-B14F-4D97-AF65-F5344CB8AC3E}">
        <p14:creationId xmlns:p14="http://schemas.microsoft.com/office/powerpoint/2010/main" val="2782389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5026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dirty="0"/>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395536" y="3219822"/>
            <a:ext cx="6624736" cy="1368152"/>
          </a:xfrm>
          <a:prstGeom prst="rect">
            <a:avLst/>
          </a:prstGeom>
        </p:spPr>
        <p:txBody>
          <a:bodyPr spcFirstLastPara="1" wrap="square" lIns="0" tIns="0" rIns="0" bIns="0" anchor="ctr" anchorCtr="0">
            <a:noAutofit/>
          </a:bodyPr>
          <a:lstStyle/>
          <a:p>
            <a:pPr lvl="0" algn="ctr" rtl="0"/>
            <a:r>
              <a:rPr lang="es" sz="2400" dirty="0">
                <a:solidFill>
                  <a:schemeClr val="accent1"/>
                </a:solidFill>
                <a:latin typeface="+mj-lt"/>
              </a:rPr>
              <a:t/>
            </a:r>
            <a:br>
              <a:rPr lang="es" sz="2400" dirty="0">
                <a:solidFill>
                  <a:schemeClr val="accent1"/>
                </a:solidFill>
                <a:latin typeface="+mj-lt"/>
              </a:rPr>
            </a:br>
            <a:r>
              <a:rPr lang="es" sz="2800" b="0" i="0" u="none" baseline="0" dirty="0">
                <a:latin typeface="+mj-lt"/>
              </a:rPr>
              <a:t>Peculiaridades del cuidado de los pies en pacientes con diabetes de tipo 2</a:t>
            </a:r>
            <a:r>
              <a:rPr lang="es" sz="2800" dirty="0">
                <a:latin typeface="+mj-lt"/>
              </a:rPr>
              <a:t/>
            </a:r>
            <a:br>
              <a:rPr lang="es" sz="2800" dirty="0">
                <a:latin typeface="+mj-lt"/>
              </a:rPr>
            </a:br>
            <a:r>
              <a:rPr lang="es" sz="1800" dirty="0">
                <a:latin typeface="+mj-lt"/>
              </a:rPr>
              <a:t/>
            </a:r>
            <a:br>
              <a:rPr lang="es" sz="1800" dirty="0">
                <a:latin typeface="+mj-lt"/>
              </a:rPr>
            </a:br>
            <a:r>
              <a:rPr lang="es" sz="1800" b="0" i="0" u="none" baseline="0" dirty="0" smtClean="0">
                <a:latin typeface="+mj-lt"/>
              </a:rPr>
              <a:t>Autoría</a:t>
            </a:r>
            <a:r>
              <a:rPr lang="es" sz="1800" b="0" i="0" u="none" baseline="0" dirty="0">
                <a:latin typeface="+mj-lt"/>
              </a:rPr>
              <a:t>: Gabriele Guogyte</a:t>
            </a:r>
            <a:endParaRPr sz="1800" dirty="0">
              <a:latin typeface="+mj-lt"/>
            </a:endParaRPr>
          </a:p>
        </p:txBody>
      </p:sp>
      <p:sp>
        <p:nvSpPr>
          <p:cNvPr id="3" name="Rectangle 2"/>
          <p:cNvSpPr/>
          <p:nvPr/>
        </p:nvSpPr>
        <p:spPr>
          <a:xfrm>
            <a:off x="683569" y="908015"/>
            <a:ext cx="7644340" cy="1015663"/>
          </a:xfrm>
          <a:prstGeom prst="rect">
            <a:avLst/>
          </a:prstGeom>
        </p:spPr>
        <p:txBody>
          <a:bodyPr wrap="square">
            <a:spAutoFit/>
          </a:bodyPr>
          <a:lstStyle/>
          <a:p>
            <a:pPr algn="l" rtl="0"/>
            <a:r>
              <a:rPr lang="es" sz="6000" b="1" i="0" u="none" baseline="0">
                <a:solidFill>
                  <a:schemeClr val="accent2"/>
                </a:solidFill>
              </a:rPr>
              <a:t>Connected 4 Health</a:t>
            </a:r>
            <a:endParaRPr lang="es"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3B2FA8-B0B0-8E04-FCE3-76C3808D00B2}"/>
              </a:ext>
            </a:extLst>
          </p:cNvPr>
          <p:cNvSpPr>
            <a:spLocks noGrp="1"/>
          </p:cNvSpPr>
          <p:nvPr>
            <p:ph type="title"/>
          </p:nvPr>
        </p:nvSpPr>
        <p:spPr/>
        <p:txBody>
          <a:bodyPr/>
          <a:lstStyle/>
          <a:p>
            <a:pPr algn="l" rtl="0"/>
            <a:r>
              <a:rPr lang="es" b="0" i="0" u="none" baseline="0" dirty="0">
                <a:latin typeface="+mj-lt"/>
              </a:rPr>
              <a:t>Cuidado del calzado</a:t>
            </a:r>
          </a:p>
        </p:txBody>
      </p:sp>
      <p:sp>
        <p:nvSpPr>
          <p:cNvPr id="3" name="Text Placeholder 2">
            <a:extLst>
              <a:ext uri="{FF2B5EF4-FFF2-40B4-BE49-F238E27FC236}">
                <a16:creationId xmlns="" xmlns:a16="http://schemas.microsoft.com/office/drawing/2014/main" id="{F33FC389-A841-907E-4BA0-3EC5CC2A9055}"/>
              </a:ext>
            </a:extLst>
          </p:cNvPr>
          <p:cNvSpPr>
            <a:spLocks noGrp="1"/>
          </p:cNvSpPr>
          <p:nvPr>
            <p:ph type="body" idx="1"/>
          </p:nvPr>
        </p:nvSpPr>
        <p:spPr/>
        <p:txBody>
          <a:bodyPr/>
          <a:lstStyle/>
          <a:p>
            <a:pPr algn="l" rtl="0"/>
            <a:r>
              <a:rPr lang="es" b="0" i="0" u="none" baseline="0" dirty="0">
                <a:latin typeface="+mn-lt"/>
              </a:rPr>
              <a:t>Se recomienda utilizar un secador de calzado.</a:t>
            </a:r>
          </a:p>
        </p:txBody>
      </p:sp>
      <p:sp>
        <p:nvSpPr>
          <p:cNvPr id="4" name="Text Placeholder 3">
            <a:extLst>
              <a:ext uri="{FF2B5EF4-FFF2-40B4-BE49-F238E27FC236}">
                <a16:creationId xmlns="" xmlns:a16="http://schemas.microsoft.com/office/drawing/2014/main" id="{5B3F16D2-4A3D-2F3C-10E6-1EA37F099661}"/>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 xmlns:a16="http://schemas.microsoft.com/office/drawing/2014/main" id="{587B1132-8CD5-BA40-49B4-7C711B6B10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10</a:t>
            </a:fld>
            <a:endParaRPr lang="es"/>
          </a:p>
        </p:txBody>
      </p:sp>
      <p:pic>
        <p:nvPicPr>
          <p:cNvPr id="6" name="Picture 5">
            <a:extLst>
              <a:ext uri="{FF2B5EF4-FFF2-40B4-BE49-F238E27FC236}">
                <a16:creationId xmlns="" xmlns:a16="http://schemas.microsoft.com/office/drawing/2014/main" id="{9159B2A8-9790-4D08-4B1E-C6F5E3044B22}"/>
              </a:ext>
            </a:extLst>
          </p:cNvPr>
          <p:cNvPicPr>
            <a:picLocks noChangeAspect="1"/>
          </p:cNvPicPr>
          <p:nvPr/>
        </p:nvPicPr>
        <p:blipFill>
          <a:blip r:embed="rId2"/>
          <a:stretch>
            <a:fillRect/>
          </a:stretch>
        </p:blipFill>
        <p:spPr>
          <a:xfrm rot="16200000">
            <a:off x="4133474" y="2076498"/>
            <a:ext cx="4213227" cy="2681929"/>
          </a:xfrm>
          <a:prstGeom prst="rect">
            <a:avLst/>
          </a:prstGeom>
        </p:spPr>
      </p:pic>
    </p:spTree>
    <p:extLst>
      <p:ext uri="{BB962C8B-B14F-4D97-AF65-F5344CB8AC3E}">
        <p14:creationId xmlns:p14="http://schemas.microsoft.com/office/powerpoint/2010/main" val="3600218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ED9CA3-DD66-4E58-254D-02E8081EBF7B}"/>
              </a:ext>
            </a:extLst>
          </p:cNvPr>
          <p:cNvSpPr>
            <a:spLocks noGrp="1"/>
          </p:cNvSpPr>
          <p:nvPr>
            <p:ph type="title"/>
          </p:nvPr>
        </p:nvSpPr>
        <p:spPr/>
        <p:txBody>
          <a:bodyPr/>
          <a:lstStyle/>
          <a:p>
            <a:pPr algn="l" rtl="0"/>
            <a:r>
              <a:rPr lang="es" sz="2800" b="0" i="0" u="none" baseline="0" dirty="0">
                <a:latin typeface="+mj-lt"/>
              </a:rPr>
              <a:t>Usar un calzado adecuado para prevenir:</a:t>
            </a:r>
          </a:p>
        </p:txBody>
      </p:sp>
      <p:sp>
        <p:nvSpPr>
          <p:cNvPr id="3" name="Text Placeholder 2">
            <a:extLst>
              <a:ext uri="{FF2B5EF4-FFF2-40B4-BE49-F238E27FC236}">
                <a16:creationId xmlns="" xmlns:a16="http://schemas.microsoft.com/office/drawing/2014/main" id="{DBE6E3B8-647E-4C15-D1B9-230678C95D5C}"/>
              </a:ext>
            </a:extLst>
          </p:cNvPr>
          <p:cNvSpPr>
            <a:spLocks noGrp="1"/>
          </p:cNvSpPr>
          <p:nvPr>
            <p:ph type="body" idx="1"/>
          </p:nvPr>
        </p:nvSpPr>
        <p:spPr>
          <a:xfrm>
            <a:off x="251519" y="1705175"/>
            <a:ext cx="3607837" cy="2715600"/>
          </a:xfrm>
        </p:spPr>
        <p:txBody>
          <a:bodyPr/>
          <a:lstStyle/>
          <a:p>
            <a:pPr algn="l" rtl="0"/>
            <a:r>
              <a:rPr lang="es" b="0" i="0" u="none" baseline="0" dirty="0">
                <a:latin typeface="+mn-lt"/>
              </a:rPr>
              <a:t>Deformidades.</a:t>
            </a:r>
          </a:p>
          <a:p>
            <a:pPr algn="l" rtl="0"/>
            <a:r>
              <a:rPr lang="es" b="0" i="0" u="none" baseline="0" dirty="0">
                <a:latin typeface="+mn-lt"/>
              </a:rPr>
              <a:t>Callos dolorosos.</a:t>
            </a:r>
          </a:p>
          <a:p>
            <a:pPr algn="l" rtl="0"/>
            <a:r>
              <a:rPr lang="es" b="0" i="0" u="none" baseline="0" dirty="0">
                <a:latin typeface="+mn-lt"/>
              </a:rPr>
              <a:t>Erupciones interdigitales.</a:t>
            </a:r>
          </a:p>
          <a:p>
            <a:pPr algn="l" rtl="0"/>
            <a:r>
              <a:rPr lang="es" b="0" i="0" u="none" baseline="0" dirty="0">
                <a:latin typeface="+mn-lt"/>
              </a:rPr>
              <a:t>Uñas encarnadas y deformadas.</a:t>
            </a:r>
          </a:p>
          <a:p>
            <a:pPr algn="l" rtl="0"/>
            <a:r>
              <a:rPr lang="es" b="0" i="0" u="none" baseline="0" dirty="0">
                <a:latin typeface="+mn-lt"/>
              </a:rPr>
              <a:t>Úlceras.</a:t>
            </a:r>
          </a:p>
        </p:txBody>
      </p:sp>
      <p:sp>
        <p:nvSpPr>
          <p:cNvPr id="4" name="Text Placeholder 3">
            <a:extLst>
              <a:ext uri="{FF2B5EF4-FFF2-40B4-BE49-F238E27FC236}">
                <a16:creationId xmlns="" xmlns:a16="http://schemas.microsoft.com/office/drawing/2014/main" id="{97836817-E185-DDA9-1D5E-F0D8BAFC0D91}"/>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 xmlns:a16="http://schemas.microsoft.com/office/drawing/2014/main" id="{41045435-08CC-E63D-9B83-8F413E27A50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11</a:t>
            </a:fld>
            <a:endParaRPr lang="es"/>
          </a:p>
        </p:txBody>
      </p:sp>
      <p:pic>
        <p:nvPicPr>
          <p:cNvPr id="6" name="Picture 5">
            <a:extLst>
              <a:ext uri="{FF2B5EF4-FFF2-40B4-BE49-F238E27FC236}">
                <a16:creationId xmlns="" xmlns:a16="http://schemas.microsoft.com/office/drawing/2014/main" id="{79B84803-1A01-B673-A588-90E479A2C6D6}"/>
              </a:ext>
            </a:extLst>
          </p:cNvPr>
          <p:cNvPicPr>
            <a:picLocks noChangeAspect="1"/>
          </p:cNvPicPr>
          <p:nvPr/>
        </p:nvPicPr>
        <p:blipFill>
          <a:blip r:embed="rId2"/>
          <a:stretch>
            <a:fillRect/>
          </a:stretch>
        </p:blipFill>
        <p:spPr>
          <a:xfrm rot="16200000">
            <a:off x="4142521" y="1839772"/>
            <a:ext cx="3475731" cy="2328741"/>
          </a:xfrm>
          <a:prstGeom prst="rect">
            <a:avLst/>
          </a:prstGeom>
        </p:spPr>
      </p:pic>
    </p:spTree>
    <p:extLst>
      <p:ext uri="{BB962C8B-B14F-4D97-AF65-F5344CB8AC3E}">
        <p14:creationId xmlns:p14="http://schemas.microsoft.com/office/powerpoint/2010/main" val="959492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C7E3C9-9DA8-6C9E-D726-D713DD2338BE}"/>
              </a:ext>
            </a:extLst>
          </p:cNvPr>
          <p:cNvSpPr>
            <a:spLocks noGrp="1"/>
          </p:cNvSpPr>
          <p:nvPr>
            <p:ph type="title"/>
          </p:nvPr>
        </p:nvSpPr>
        <p:spPr/>
        <p:txBody>
          <a:bodyPr/>
          <a:lstStyle/>
          <a:p>
            <a:pPr algn="l" rtl="0"/>
            <a:r>
              <a:rPr lang="es" dirty="0">
                <a:latin typeface="+mj-lt"/>
              </a:rPr>
              <a:t>C</a:t>
            </a:r>
            <a:r>
              <a:rPr lang="es" b="0" i="0" u="none" baseline="0" dirty="0">
                <a:latin typeface="+mj-lt"/>
              </a:rPr>
              <a:t>ómo elegir el calzado adecuado</a:t>
            </a:r>
          </a:p>
        </p:txBody>
      </p:sp>
      <p:sp>
        <p:nvSpPr>
          <p:cNvPr id="3" name="Text Placeholder 2">
            <a:extLst>
              <a:ext uri="{FF2B5EF4-FFF2-40B4-BE49-F238E27FC236}">
                <a16:creationId xmlns="" xmlns:a16="http://schemas.microsoft.com/office/drawing/2014/main" id="{F7D881E6-ACEC-9792-D379-3C752756F14A}"/>
              </a:ext>
            </a:extLst>
          </p:cNvPr>
          <p:cNvSpPr>
            <a:spLocks noGrp="1"/>
          </p:cNvSpPr>
          <p:nvPr>
            <p:ph type="body" idx="1"/>
          </p:nvPr>
        </p:nvSpPr>
        <p:spPr/>
        <p:txBody>
          <a:bodyPr/>
          <a:lstStyle/>
          <a:p>
            <a:endParaRPr lang="es" dirty="0"/>
          </a:p>
        </p:txBody>
      </p:sp>
      <p:sp>
        <p:nvSpPr>
          <p:cNvPr id="4" name="Text Placeholder 3">
            <a:extLst>
              <a:ext uri="{FF2B5EF4-FFF2-40B4-BE49-F238E27FC236}">
                <a16:creationId xmlns="" xmlns:a16="http://schemas.microsoft.com/office/drawing/2014/main" id="{7E2CD567-573F-B832-580C-F80BFAC402AF}"/>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 xmlns:a16="http://schemas.microsoft.com/office/drawing/2014/main" id="{F4624591-74E1-AD20-9EBB-8C8E94CB70F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12</a:t>
            </a:fld>
            <a:endParaRPr lang="es"/>
          </a:p>
        </p:txBody>
      </p:sp>
      <p:pic>
        <p:nvPicPr>
          <p:cNvPr id="6" name="Picture 5">
            <a:extLst>
              <a:ext uri="{FF2B5EF4-FFF2-40B4-BE49-F238E27FC236}">
                <a16:creationId xmlns="" xmlns:a16="http://schemas.microsoft.com/office/drawing/2014/main" id="{29283C52-0E4F-1877-477C-62A207AC225B}"/>
              </a:ext>
            </a:extLst>
          </p:cNvPr>
          <p:cNvPicPr>
            <a:picLocks noChangeAspect="1"/>
          </p:cNvPicPr>
          <p:nvPr/>
        </p:nvPicPr>
        <p:blipFill>
          <a:blip r:embed="rId2"/>
          <a:stretch>
            <a:fillRect/>
          </a:stretch>
        </p:blipFill>
        <p:spPr>
          <a:xfrm>
            <a:off x="201960" y="1909399"/>
            <a:ext cx="3676734" cy="2307151"/>
          </a:xfrm>
          <a:prstGeom prst="rect">
            <a:avLst/>
          </a:prstGeom>
        </p:spPr>
      </p:pic>
      <p:pic>
        <p:nvPicPr>
          <p:cNvPr id="7" name="Content Placeholder 4">
            <a:extLst>
              <a:ext uri="{FF2B5EF4-FFF2-40B4-BE49-F238E27FC236}">
                <a16:creationId xmlns="" xmlns:a16="http://schemas.microsoft.com/office/drawing/2014/main" id="{1B4A56CA-F73C-5B11-D10F-ADDAF77A5435}"/>
              </a:ext>
            </a:extLst>
          </p:cNvPr>
          <p:cNvPicPr>
            <a:picLocks noGrp="1" noChangeAspect="1"/>
          </p:cNvPicPr>
          <p:nvPr>
            <p:ph idx="1"/>
          </p:nvPr>
        </p:nvPicPr>
        <p:blipFill>
          <a:blip r:embed="rId3"/>
          <a:stretch>
            <a:fillRect/>
          </a:stretch>
        </p:blipFill>
        <p:spPr>
          <a:xfrm>
            <a:off x="4305687" y="1705175"/>
            <a:ext cx="4234313" cy="2716027"/>
          </a:xfrm>
          <a:prstGeom prst="rect">
            <a:avLst/>
          </a:prstGeom>
        </p:spPr>
      </p:pic>
    </p:spTree>
    <p:extLst>
      <p:ext uri="{BB962C8B-B14F-4D97-AF65-F5344CB8AC3E}">
        <p14:creationId xmlns:p14="http://schemas.microsoft.com/office/powerpoint/2010/main" val="625962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5E450B-3168-5642-F5FB-B7CB6F79B16E}"/>
              </a:ext>
            </a:extLst>
          </p:cNvPr>
          <p:cNvSpPr>
            <a:spLocks noGrp="1"/>
          </p:cNvSpPr>
          <p:nvPr>
            <p:ph type="title"/>
          </p:nvPr>
        </p:nvSpPr>
        <p:spPr/>
        <p:txBody>
          <a:bodyPr/>
          <a:lstStyle/>
          <a:p>
            <a:pPr algn="l" rtl="0"/>
            <a:r>
              <a:rPr lang="es" b="0" i="0" u="none" baseline="0" dirty="0">
                <a:latin typeface="+mj-lt"/>
              </a:rPr>
              <a:t>Cómo determinar la anchura del pie</a:t>
            </a:r>
          </a:p>
        </p:txBody>
      </p:sp>
      <p:sp>
        <p:nvSpPr>
          <p:cNvPr id="3" name="Text Placeholder 2">
            <a:extLst>
              <a:ext uri="{FF2B5EF4-FFF2-40B4-BE49-F238E27FC236}">
                <a16:creationId xmlns="" xmlns:a16="http://schemas.microsoft.com/office/drawing/2014/main" id="{DEFB8559-C9EE-B684-60F3-F3CF17AB17BE}"/>
              </a:ext>
            </a:extLst>
          </p:cNvPr>
          <p:cNvSpPr>
            <a:spLocks noGrp="1"/>
          </p:cNvSpPr>
          <p:nvPr>
            <p:ph type="body" idx="1"/>
          </p:nvPr>
        </p:nvSpPr>
        <p:spPr>
          <a:xfrm>
            <a:off x="381000" y="1705175"/>
            <a:ext cx="3470920" cy="2715600"/>
          </a:xfrm>
        </p:spPr>
        <p:txBody>
          <a:bodyPr/>
          <a:lstStyle/>
          <a:p>
            <a:pPr algn="l" rtl="0"/>
            <a:r>
              <a:rPr lang="es" b="0" i="0" u="none" baseline="0" dirty="0" smtClean="0">
                <a:latin typeface="+mn-lt"/>
              </a:rPr>
              <a:t>Perímetro del </a:t>
            </a:r>
            <a:r>
              <a:rPr lang="es" b="0" i="0" u="none" baseline="0" dirty="0">
                <a:latin typeface="+mn-lt"/>
              </a:rPr>
              <a:t>antepié (detrás de los dedos).</a:t>
            </a:r>
          </a:p>
          <a:p>
            <a:pPr algn="l" rtl="0"/>
            <a:r>
              <a:rPr lang="es" b="0" i="0" u="none" baseline="0" dirty="0" smtClean="0">
                <a:latin typeface="+mn-lt"/>
              </a:rPr>
              <a:t>Perímetro metatarsal</a:t>
            </a:r>
            <a:r>
              <a:rPr lang="es" b="0" i="0" u="none" baseline="0" dirty="0">
                <a:latin typeface="+mn-lt"/>
              </a:rPr>
              <a:t>.</a:t>
            </a:r>
          </a:p>
          <a:p>
            <a:pPr algn="l" rtl="0"/>
            <a:r>
              <a:rPr lang="es" b="0" i="0" u="none" baseline="0" dirty="0">
                <a:latin typeface="+mn-lt"/>
              </a:rPr>
              <a:t>Anchura del antepié.</a:t>
            </a:r>
          </a:p>
          <a:p>
            <a:pPr algn="l" rtl="0"/>
            <a:r>
              <a:rPr lang="es" b="0" i="0" u="none" baseline="0" dirty="0">
                <a:latin typeface="+mn-lt"/>
              </a:rPr>
              <a:t>Anchura del talón.</a:t>
            </a:r>
          </a:p>
        </p:txBody>
      </p:sp>
      <p:sp>
        <p:nvSpPr>
          <p:cNvPr id="4" name="Text Placeholder 3">
            <a:extLst>
              <a:ext uri="{FF2B5EF4-FFF2-40B4-BE49-F238E27FC236}">
                <a16:creationId xmlns="" xmlns:a16="http://schemas.microsoft.com/office/drawing/2014/main" id="{E349AD3E-438E-5504-B2D5-56AC28019128}"/>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 xmlns:a16="http://schemas.microsoft.com/office/drawing/2014/main" id="{1EC72CF6-94EB-C05D-2851-058F2E8F84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13</a:t>
            </a:fld>
            <a:endParaRPr lang="es"/>
          </a:p>
        </p:txBody>
      </p:sp>
      <p:pic>
        <p:nvPicPr>
          <p:cNvPr id="6" name="Picture 5">
            <a:extLst>
              <a:ext uri="{FF2B5EF4-FFF2-40B4-BE49-F238E27FC236}">
                <a16:creationId xmlns="" xmlns:a16="http://schemas.microsoft.com/office/drawing/2014/main" id="{A3E83AD1-E982-A230-F7C1-750EEA346FEF}"/>
              </a:ext>
            </a:extLst>
          </p:cNvPr>
          <p:cNvPicPr>
            <a:picLocks noChangeAspect="1"/>
          </p:cNvPicPr>
          <p:nvPr/>
        </p:nvPicPr>
        <p:blipFill>
          <a:blip r:embed="rId2"/>
          <a:stretch>
            <a:fillRect/>
          </a:stretch>
        </p:blipFill>
        <p:spPr>
          <a:xfrm>
            <a:off x="4187378" y="1871233"/>
            <a:ext cx="3875584" cy="2383484"/>
          </a:xfrm>
          <a:prstGeom prst="rect">
            <a:avLst/>
          </a:prstGeom>
        </p:spPr>
      </p:pic>
    </p:spTree>
    <p:extLst>
      <p:ext uri="{BB962C8B-B14F-4D97-AF65-F5344CB8AC3E}">
        <p14:creationId xmlns:p14="http://schemas.microsoft.com/office/powerpoint/2010/main" val="3602348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6A0623-80A2-5538-C74E-BFA390C470C4}"/>
              </a:ext>
            </a:extLst>
          </p:cNvPr>
          <p:cNvSpPr>
            <a:spLocks noGrp="1"/>
          </p:cNvSpPr>
          <p:nvPr>
            <p:ph type="title"/>
          </p:nvPr>
        </p:nvSpPr>
        <p:spPr/>
        <p:txBody>
          <a:bodyPr/>
          <a:lstStyle/>
          <a:p>
            <a:endParaRPr lang="es" dirty="0"/>
          </a:p>
        </p:txBody>
      </p:sp>
      <p:sp>
        <p:nvSpPr>
          <p:cNvPr id="3" name="Text Placeholder 2">
            <a:extLst>
              <a:ext uri="{FF2B5EF4-FFF2-40B4-BE49-F238E27FC236}">
                <a16:creationId xmlns="" xmlns:a16="http://schemas.microsoft.com/office/drawing/2014/main" id="{8C616DFE-7709-D07D-8711-E3B41F4E3D1F}"/>
              </a:ext>
            </a:extLst>
          </p:cNvPr>
          <p:cNvSpPr>
            <a:spLocks noGrp="1"/>
          </p:cNvSpPr>
          <p:nvPr>
            <p:ph type="body" idx="1"/>
          </p:nvPr>
        </p:nvSpPr>
        <p:spPr/>
        <p:txBody>
          <a:bodyPr/>
          <a:lstStyle/>
          <a:p>
            <a:pPr marL="76200" indent="0" algn="ctr" rtl="0">
              <a:buNone/>
            </a:pPr>
            <a:r>
              <a:rPr lang="es" b="1" i="0" u="none" baseline="0" dirty="0">
                <a:latin typeface="+mn-lt"/>
              </a:rPr>
              <a:t>Efectos de un calzado inadecuado</a:t>
            </a:r>
          </a:p>
        </p:txBody>
      </p:sp>
      <p:sp>
        <p:nvSpPr>
          <p:cNvPr id="4" name="Slide Number Placeholder 3">
            <a:extLst>
              <a:ext uri="{FF2B5EF4-FFF2-40B4-BE49-F238E27FC236}">
                <a16:creationId xmlns="" xmlns:a16="http://schemas.microsoft.com/office/drawing/2014/main" id="{B4E3A16C-1962-0EF2-9306-B0ACF6ED91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14</a:t>
            </a:fld>
            <a:endParaRPr lang="es"/>
          </a:p>
        </p:txBody>
      </p:sp>
      <p:pic>
        <p:nvPicPr>
          <p:cNvPr id="5" name="Picture 2">
            <a:extLst>
              <a:ext uri="{FF2B5EF4-FFF2-40B4-BE49-F238E27FC236}">
                <a16:creationId xmlns="" xmlns:a16="http://schemas.microsoft.com/office/drawing/2014/main" id="{48F97138-FBCC-BD88-31CC-170B4332F6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86" r="17657" b="-3"/>
          <a:stretch/>
        </p:blipFill>
        <p:spPr bwMode="auto">
          <a:xfrm>
            <a:off x="5292080" y="413257"/>
            <a:ext cx="2518495" cy="431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4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2B6D75-642D-D42C-1A42-2B550D4757E1}"/>
              </a:ext>
            </a:extLst>
          </p:cNvPr>
          <p:cNvSpPr>
            <a:spLocks noGrp="1"/>
          </p:cNvSpPr>
          <p:nvPr>
            <p:ph type="title"/>
          </p:nvPr>
        </p:nvSpPr>
        <p:spPr/>
        <p:txBody>
          <a:bodyPr/>
          <a:lstStyle/>
          <a:p>
            <a:endParaRPr lang="es"/>
          </a:p>
        </p:txBody>
      </p:sp>
      <p:sp>
        <p:nvSpPr>
          <p:cNvPr id="3" name="Text Placeholder 2">
            <a:extLst>
              <a:ext uri="{FF2B5EF4-FFF2-40B4-BE49-F238E27FC236}">
                <a16:creationId xmlns="" xmlns:a16="http://schemas.microsoft.com/office/drawing/2014/main" id="{E650553B-DB0F-CF0A-8600-6720BF97E7D3}"/>
              </a:ext>
            </a:extLst>
          </p:cNvPr>
          <p:cNvSpPr>
            <a:spLocks noGrp="1"/>
          </p:cNvSpPr>
          <p:nvPr>
            <p:ph type="body" idx="1"/>
          </p:nvPr>
        </p:nvSpPr>
        <p:spPr/>
        <p:txBody>
          <a:bodyPr/>
          <a:lstStyle/>
          <a:p>
            <a:pPr marL="88900" indent="0" algn="l" rtl="0">
              <a:buNone/>
            </a:pPr>
            <a:r>
              <a:rPr lang="es" b="0" i="0" u="none" baseline="0" dirty="0">
                <a:latin typeface="+mn-lt"/>
              </a:rPr>
              <a:t>Uñas encarnadas y callosidades</a:t>
            </a:r>
          </a:p>
        </p:txBody>
      </p:sp>
      <p:sp>
        <p:nvSpPr>
          <p:cNvPr id="4" name="Text Placeholder 3">
            <a:extLst>
              <a:ext uri="{FF2B5EF4-FFF2-40B4-BE49-F238E27FC236}">
                <a16:creationId xmlns="" xmlns:a16="http://schemas.microsoft.com/office/drawing/2014/main" id="{D0233A97-D6F2-70C7-E72E-8E860E08CC1A}"/>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 xmlns:a16="http://schemas.microsoft.com/office/drawing/2014/main" id="{6AB8968A-5D25-4929-4395-142CE6F5015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15</a:t>
            </a:fld>
            <a:endParaRPr lang="es"/>
          </a:p>
        </p:txBody>
      </p:sp>
      <p:pic>
        <p:nvPicPr>
          <p:cNvPr id="6" name="Picture 2">
            <a:extLst>
              <a:ext uri="{FF2B5EF4-FFF2-40B4-BE49-F238E27FC236}">
                <a16:creationId xmlns="" xmlns:a16="http://schemas.microsoft.com/office/drawing/2014/main" id="{A4A7B382-100E-DF88-A1E9-EB32424A56D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6820" r="-1" b="-1"/>
          <a:stretch/>
        </p:blipFill>
        <p:spPr>
          <a:xfrm>
            <a:off x="4243161" y="1705175"/>
            <a:ext cx="3073834" cy="2999254"/>
          </a:xfrm>
          <a:prstGeom prst="rect">
            <a:avLst/>
          </a:prstGeom>
        </p:spPr>
      </p:pic>
    </p:spTree>
    <p:extLst>
      <p:ext uri="{BB962C8B-B14F-4D97-AF65-F5344CB8AC3E}">
        <p14:creationId xmlns:p14="http://schemas.microsoft.com/office/powerpoint/2010/main" val="913056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D587F0-CB5F-FEF0-2B20-95FAF8181E38}"/>
              </a:ext>
            </a:extLst>
          </p:cNvPr>
          <p:cNvSpPr>
            <a:spLocks noGrp="1"/>
          </p:cNvSpPr>
          <p:nvPr>
            <p:ph type="title"/>
          </p:nvPr>
        </p:nvSpPr>
        <p:spPr/>
        <p:txBody>
          <a:bodyPr/>
          <a:lstStyle/>
          <a:p>
            <a:pPr algn="l" rtl="0"/>
            <a:r>
              <a:rPr lang="es" b="0" i="0" u="none" baseline="0" dirty="0">
                <a:latin typeface="+mj-lt"/>
              </a:rPr>
              <a:t>Onicodistrofia</a:t>
            </a:r>
          </a:p>
        </p:txBody>
      </p:sp>
      <p:sp>
        <p:nvSpPr>
          <p:cNvPr id="3" name="Text Placeholder 2">
            <a:extLst>
              <a:ext uri="{FF2B5EF4-FFF2-40B4-BE49-F238E27FC236}">
                <a16:creationId xmlns="" xmlns:a16="http://schemas.microsoft.com/office/drawing/2014/main" id="{4D93FAB7-55C9-E29F-A374-48AF865A3DE5}"/>
              </a:ext>
            </a:extLst>
          </p:cNvPr>
          <p:cNvSpPr>
            <a:spLocks noGrp="1"/>
          </p:cNvSpPr>
          <p:nvPr>
            <p:ph type="body" idx="1"/>
          </p:nvPr>
        </p:nvSpPr>
        <p:spPr/>
        <p:txBody>
          <a:bodyPr/>
          <a:lstStyle/>
          <a:p>
            <a:pPr marL="88900" indent="0" algn="l" rtl="0">
              <a:buNone/>
            </a:pPr>
            <a:endParaRPr lang="es" dirty="0"/>
          </a:p>
        </p:txBody>
      </p:sp>
      <p:sp>
        <p:nvSpPr>
          <p:cNvPr id="4" name="Text Placeholder 3">
            <a:extLst>
              <a:ext uri="{FF2B5EF4-FFF2-40B4-BE49-F238E27FC236}">
                <a16:creationId xmlns="" xmlns:a16="http://schemas.microsoft.com/office/drawing/2014/main" id="{B997EE7E-E448-3047-F1EB-FC7B89477C7E}"/>
              </a:ext>
            </a:extLst>
          </p:cNvPr>
          <p:cNvSpPr>
            <a:spLocks noGrp="1"/>
          </p:cNvSpPr>
          <p:nvPr>
            <p:ph type="body" idx="2"/>
          </p:nvPr>
        </p:nvSpPr>
        <p:spPr/>
        <p:txBody>
          <a:bodyPr/>
          <a:lstStyle/>
          <a:p>
            <a:endParaRPr lang="es"/>
          </a:p>
        </p:txBody>
      </p:sp>
      <p:sp>
        <p:nvSpPr>
          <p:cNvPr id="5" name="Slide Number Placeholder 4">
            <a:extLst>
              <a:ext uri="{FF2B5EF4-FFF2-40B4-BE49-F238E27FC236}">
                <a16:creationId xmlns="" xmlns:a16="http://schemas.microsoft.com/office/drawing/2014/main" id="{36A48232-74BB-5E4B-F865-DC4C58FEA7F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16</a:t>
            </a:fld>
            <a:endParaRPr lang="es"/>
          </a:p>
        </p:txBody>
      </p:sp>
      <p:pic>
        <p:nvPicPr>
          <p:cNvPr id="6" name="Picture 2" descr="A close-up of hands holding potatoes">
            <a:extLst>
              <a:ext uri="{FF2B5EF4-FFF2-40B4-BE49-F238E27FC236}">
                <a16:creationId xmlns="" xmlns:a16="http://schemas.microsoft.com/office/drawing/2014/main" id="{C6CA7399-1BF8-85FC-FAC0-17F1CE39971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964" r="26" b="-2"/>
          <a:stretch/>
        </p:blipFill>
        <p:spPr bwMode="auto">
          <a:xfrm>
            <a:off x="435615" y="1579048"/>
            <a:ext cx="3522169" cy="296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44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281546-32D6-C1DC-6B70-8314AD198F89}"/>
              </a:ext>
            </a:extLst>
          </p:cNvPr>
          <p:cNvSpPr>
            <a:spLocks noGrp="1"/>
          </p:cNvSpPr>
          <p:nvPr>
            <p:ph type="title"/>
          </p:nvPr>
        </p:nvSpPr>
        <p:spPr/>
        <p:txBody>
          <a:bodyPr/>
          <a:lstStyle/>
          <a:p>
            <a:pPr algn="l" rtl="0"/>
            <a:r>
              <a:rPr lang="es" b="0" i="0" u="none" baseline="0" dirty="0">
                <a:latin typeface="+mj-lt"/>
              </a:rPr>
              <a:t>Onicodistrofia</a:t>
            </a:r>
          </a:p>
        </p:txBody>
      </p:sp>
      <p:sp>
        <p:nvSpPr>
          <p:cNvPr id="3" name="Text Placeholder 2">
            <a:extLst>
              <a:ext uri="{FF2B5EF4-FFF2-40B4-BE49-F238E27FC236}">
                <a16:creationId xmlns="" xmlns:a16="http://schemas.microsoft.com/office/drawing/2014/main" id="{41810AF8-6EC1-95C1-0EB8-150D00866F7B}"/>
              </a:ext>
            </a:extLst>
          </p:cNvPr>
          <p:cNvSpPr>
            <a:spLocks noGrp="1"/>
          </p:cNvSpPr>
          <p:nvPr>
            <p:ph type="body" idx="1"/>
          </p:nvPr>
        </p:nvSpPr>
        <p:spPr/>
        <p:txBody>
          <a:bodyPr/>
          <a:lstStyle/>
          <a:p>
            <a:endParaRPr lang="es" dirty="0"/>
          </a:p>
        </p:txBody>
      </p:sp>
      <p:sp>
        <p:nvSpPr>
          <p:cNvPr id="4" name="Text Placeholder 3">
            <a:extLst>
              <a:ext uri="{FF2B5EF4-FFF2-40B4-BE49-F238E27FC236}">
                <a16:creationId xmlns="" xmlns:a16="http://schemas.microsoft.com/office/drawing/2014/main" id="{EF390875-0A6A-9971-6F2B-073EC6EA0A5F}"/>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 xmlns:a16="http://schemas.microsoft.com/office/drawing/2014/main" id="{F9E875B2-CE5A-AD07-28D4-EDF0B8C1C6B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17</a:t>
            </a:fld>
            <a:endParaRPr lang="es"/>
          </a:p>
        </p:txBody>
      </p:sp>
      <p:pic>
        <p:nvPicPr>
          <p:cNvPr id="6" name="Picture 2">
            <a:extLst>
              <a:ext uri="{FF2B5EF4-FFF2-40B4-BE49-F238E27FC236}">
                <a16:creationId xmlns="" xmlns:a16="http://schemas.microsoft.com/office/drawing/2014/main" id="{3C86932C-0EE1-BBF6-B17F-80515D96149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1040118" y="1520866"/>
            <a:ext cx="2313163" cy="30842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 xmlns:a16="http://schemas.microsoft.com/office/drawing/2014/main" id="{613A4823-8EDA-3411-8B2D-54D9566C3C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500126"/>
            <a:ext cx="2313163" cy="3084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844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1ED8F8-4F39-FDCC-E630-F9A6A2F1A998}"/>
              </a:ext>
            </a:extLst>
          </p:cNvPr>
          <p:cNvSpPr>
            <a:spLocks noGrp="1"/>
          </p:cNvSpPr>
          <p:nvPr>
            <p:ph type="title"/>
          </p:nvPr>
        </p:nvSpPr>
        <p:spPr/>
        <p:txBody>
          <a:bodyPr/>
          <a:lstStyle/>
          <a:p>
            <a:pPr algn="l" rtl="0"/>
            <a:r>
              <a:rPr lang="es" b="0" i="0" u="none" baseline="0" dirty="0">
                <a:latin typeface="+mj-lt"/>
              </a:rPr>
              <a:t>Onicodistrofia</a:t>
            </a:r>
          </a:p>
        </p:txBody>
      </p:sp>
      <p:sp>
        <p:nvSpPr>
          <p:cNvPr id="3" name="Text Placeholder 2">
            <a:extLst>
              <a:ext uri="{FF2B5EF4-FFF2-40B4-BE49-F238E27FC236}">
                <a16:creationId xmlns="" xmlns:a16="http://schemas.microsoft.com/office/drawing/2014/main" id="{05EB54E1-8D20-6CC5-DB2B-359215B1D3D8}"/>
              </a:ext>
            </a:extLst>
          </p:cNvPr>
          <p:cNvSpPr>
            <a:spLocks noGrp="1"/>
          </p:cNvSpPr>
          <p:nvPr>
            <p:ph type="body" idx="1"/>
          </p:nvPr>
        </p:nvSpPr>
        <p:spPr/>
        <p:txBody>
          <a:bodyPr/>
          <a:lstStyle/>
          <a:p>
            <a:endParaRPr lang="es" dirty="0"/>
          </a:p>
        </p:txBody>
      </p:sp>
      <p:sp>
        <p:nvSpPr>
          <p:cNvPr id="4" name="Text Placeholder 3">
            <a:extLst>
              <a:ext uri="{FF2B5EF4-FFF2-40B4-BE49-F238E27FC236}">
                <a16:creationId xmlns="" xmlns:a16="http://schemas.microsoft.com/office/drawing/2014/main" id="{E5F47302-2DC8-2629-D5D8-AD8B1B8D6CB6}"/>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 xmlns:a16="http://schemas.microsoft.com/office/drawing/2014/main" id="{126D22CF-1CD3-060C-00C8-BF4D569549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18</a:t>
            </a:fld>
            <a:endParaRPr lang="es"/>
          </a:p>
        </p:txBody>
      </p:sp>
      <p:pic>
        <p:nvPicPr>
          <p:cNvPr id="6" name="Picture 2" descr="Letter">
            <a:extLst>
              <a:ext uri="{FF2B5EF4-FFF2-40B4-BE49-F238E27FC236}">
                <a16:creationId xmlns="" xmlns:a16="http://schemas.microsoft.com/office/drawing/2014/main" id="{DBBA4CD2-767D-9D78-5058-F1B50A9B94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547" b="-2"/>
          <a:stretch/>
        </p:blipFill>
        <p:spPr bwMode="auto">
          <a:xfrm rot="16200000">
            <a:off x="686454" y="1672348"/>
            <a:ext cx="3020491" cy="27812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 xmlns:a16="http://schemas.microsoft.com/office/drawing/2014/main" id="{C2465651-3FD9-279E-9490-F67F40321F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941" r="-1" b="-1"/>
          <a:stretch/>
        </p:blipFill>
        <p:spPr bwMode="auto">
          <a:xfrm>
            <a:off x="4389451" y="1563638"/>
            <a:ext cx="2781253" cy="302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135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6F82AC-6775-9A2E-E488-ECB6DDD85950}"/>
              </a:ext>
            </a:extLst>
          </p:cNvPr>
          <p:cNvSpPr>
            <a:spLocks noGrp="1"/>
          </p:cNvSpPr>
          <p:nvPr>
            <p:ph type="title"/>
          </p:nvPr>
        </p:nvSpPr>
        <p:spPr/>
        <p:txBody>
          <a:bodyPr/>
          <a:lstStyle/>
          <a:p>
            <a:pPr algn="l" rtl="0"/>
            <a:r>
              <a:rPr lang="es" b="0" i="0" u="none" baseline="0">
                <a:latin typeface="+mj-lt"/>
              </a:rPr>
              <a:t>No caminar descalzo</a:t>
            </a:r>
          </a:p>
        </p:txBody>
      </p:sp>
      <p:sp>
        <p:nvSpPr>
          <p:cNvPr id="3" name="Text Placeholder 2">
            <a:extLst>
              <a:ext uri="{FF2B5EF4-FFF2-40B4-BE49-F238E27FC236}">
                <a16:creationId xmlns="" xmlns:a16="http://schemas.microsoft.com/office/drawing/2014/main" id="{D6856798-40A4-3F24-168B-A4B4EBDE4E88}"/>
              </a:ext>
            </a:extLst>
          </p:cNvPr>
          <p:cNvSpPr>
            <a:spLocks noGrp="1"/>
          </p:cNvSpPr>
          <p:nvPr>
            <p:ph type="body" idx="1"/>
          </p:nvPr>
        </p:nvSpPr>
        <p:spPr/>
        <p:txBody>
          <a:bodyPr/>
          <a:lstStyle/>
          <a:p>
            <a:pPr marL="88900" indent="0" algn="l" rtl="0">
              <a:buNone/>
            </a:pPr>
            <a:r>
              <a:rPr lang="es" b="0" i="0" u="none" baseline="0" dirty="0">
                <a:latin typeface="+mn-lt"/>
              </a:rPr>
              <a:t>No caminar nunca descalzo (sobre todo en la playa).</a:t>
            </a:r>
          </a:p>
        </p:txBody>
      </p:sp>
      <p:sp>
        <p:nvSpPr>
          <p:cNvPr id="4" name="Text Placeholder 3">
            <a:extLst>
              <a:ext uri="{FF2B5EF4-FFF2-40B4-BE49-F238E27FC236}">
                <a16:creationId xmlns="" xmlns:a16="http://schemas.microsoft.com/office/drawing/2014/main" id="{FA27C1A0-4EA3-FB2F-107B-A440E02D11C9}"/>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 xmlns:a16="http://schemas.microsoft.com/office/drawing/2014/main" id="{F9490DAE-4B1E-E215-107A-BB5A500349C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19</a:t>
            </a:fld>
            <a:endParaRPr lang="es"/>
          </a:p>
        </p:txBody>
      </p:sp>
      <p:pic>
        <p:nvPicPr>
          <p:cNvPr id="6" name="Picture 5" descr="A black outline of a leaf&#10;&#10;Description automatically generated with low confidence">
            <a:extLst>
              <a:ext uri="{FF2B5EF4-FFF2-40B4-BE49-F238E27FC236}">
                <a16:creationId xmlns="" xmlns:a16="http://schemas.microsoft.com/office/drawing/2014/main" id="{879D2370-0EA8-C90A-A3DC-DB7E8DE3AC70}"/>
              </a:ext>
            </a:extLst>
          </p:cNvPr>
          <p:cNvPicPr>
            <a:picLocks noChangeAspect="1"/>
          </p:cNvPicPr>
          <p:nvPr/>
        </p:nvPicPr>
        <p:blipFill rotWithShape="1">
          <a:blip r:embed="rId2"/>
          <a:srcRect b="5133"/>
          <a:stretch/>
        </p:blipFill>
        <p:spPr>
          <a:xfrm rot="16200000">
            <a:off x="4167363" y="2436025"/>
            <a:ext cx="3225430" cy="1813720"/>
          </a:xfrm>
          <a:prstGeom prst="rect">
            <a:avLst/>
          </a:prstGeom>
        </p:spPr>
      </p:pic>
    </p:spTree>
    <p:extLst>
      <p:ext uri="{BB962C8B-B14F-4D97-AF65-F5344CB8AC3E}">
        <p14:creationId xmlns:p14="http://schemas.microsoft.com/office/powerpoint/2010/main" val="235522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lgn="l" rtl="0"/>
            <a:r>
              <a:rPr lang="es" sz="1800" b="0" i="0" u="none" baseline="0" dirty="0">
                <a:solidFill>
                  <a:schemeClr val="bg1"/>
                </a:solidFill>
                <a:latin typeface="+mj-lt"/>
                <a:cs typeface="Calibri" panose="020F0502020204030204" pitchFamily="34" charset="0"/>
              </a:rPr>
              <a:t>Número de proyecto: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rtl="0">
              <a:buNone/>
            </a:pPr>
            <a:r>
              <a:rPr lang="es" sz="1400" b="0" i="0" u="none" baseline="0" dirty="0">
                <a:solidFill>
                  <a:schemeClr val="tx1"/>
                </a:solidFill>
                <a:latin typeface="+mn-lt"/>
                <a:cs typeface="Calibri" panose="020F0502020204030204" pitchFamily="34" charset="0"/>
              </a:rPr>
              <a:t>La financiación proporcionada por la Comisión Europea para la elaboración de esta presentación no constituye una ratificación de su contenido, que refleja únicamente las opiniones de las autoras. La Comisión no asume responsabilidad alguna por el uso que pueda hacerse de la información que contiene este documento.</a:t>
            </a:r>
          </a:p>
          <a:p>
            <a:pPr marL="0" lvl="0" indent="0" algn="l" rtl="0">
              <a:spcBef>
                <a:spcPts val="0"/>
              </a:spcBef>
              <a:spcAft>
                <a:spcPts val="0"/>
              </a:spcAft>
              <a:buClr>
                <a:schemeClr val="dk1"/>
              </a:buClr>
              <a:buSzPts val="1100"/>
              <a:buFont typeface="Arial"/>
              <a:buNone/>
            </a:pPr>
            <a:endParaRPr sz="1400" dirty="0">
              <a:solidFill>
                <a:schemeClr val="accent2"/>
              </a:solidFill>
              <a:latin typeface="+mn-lt"/>
            </a:endParaRPr>
          </a:p>
          <a:p>
            <a:pPr marL="0" lvl="0" indent="0" algn="l" rtl="0">
              <a:spcBef>
                <a:spcPts val="0"/>
              </a:spcBef>
              <a:spcAft>
                <a:spcPts val="0"/>
              </a:spcAft>
              <a:buNone/>
            </a:pPr>
            <a:endParaRPr sz="1400" dirty="0">
              <a:solidFill>
                <a:schemeClr val="accent2"/>
              </a:solidFill>
              <a:latin typeface="+mn-lt"/>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a:t>2</a:t>
            </a:fld>
            <a:endParaRPr dirty="0"/>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069694-874B-B029-9B39-2C3FAC971230}"/>
              </a:ext>
            </a:extLst>
          </p:cNvPr>
          <p:cNvSpPr>
            <a:spLocks noGrp="1"/>
          </p:cNvSpPr>
          <p:nvPr>
            <p:ph type="title"/>
          </p:nvPr>
        </p:nvSpPr>
        <p:spPr/>
        <p:txBody>
          <a:bodyPr/>
          <a:lstStyle/>
          <a:p>
            <a:pPr algn="l" rtl="0"/>
            <a:r>
              <a:rPr lang="es" b="0" i="0" u="none" baseline="0" dirty="0">
                <a:latin typeface="+mj-lt"/>
              </a:rPr>
              <a:t>Revisar el interior del calzado</a:t>
            </a:r>
          </a:p>
        </p:txBody>
      </p:sp>
      <p:sp>
        <p:nvSpPr>
          <p:cNvPr id="3" name="Text Placeholder 2">
            <a:extLst>
              <a:ext uri="{FF2B5EF4-FFF2-40B4-BE49-F238E27FC236}">
                <a16:creationId xmlns="" xmlns:a16="http://schemas.microsoft.com/office/drawing/2014/main" id="{2C076C47-55FF-F30F-0EB7-6C939DF614D6}"/>
              </a:ext>
            </a:extLst>
          </p:cNvPr>
          <p:cNvSpPr>
            <a:spLocks noGrp="1"/>
          </p:cNvSpPr>
          <p:nvPr>
            <p:ph type="body" idx="1"/>
          </p:nvPr>
        </p:nvSpPr>
        <p:spPr/>
        <p:txBody>
          <a:bodyPr/>
          <a:lstStyle/>
          <a:p>
            <a:pPr algn="l" rtl="0"/>
            <a:r>
              <a:rPr lang="es" b="0" i="0" u="none" baseline="0" dirty="0">
                <a:latin typeface="+mn-lt"/>
              </a:rPr>
              <a:t>Revisar el interior del calzado.</a:t>
            </a:r>
          </a:p>
          <a:p>
            <a:pPr algn="l" rtl="0"/>
            <a:r>
              <a:rPr lang="es" b="0" i="0" u="none" baseline="0" dirty="0">
                <a:latin typeface="+mn-lt"/>
              </a:rPr>
              <a:t>No debe haber arena, piedrecillas </a:t>
            </a:r>
            <a:r>
              <a:rPr lang="es" b="0" i="0" u="none" baseline="0" dirty="0" smtClean="0">
                <a:latin typeface="+mn-lt"/>
              </a:rPr>
              <a:t>ni </a:t>
            </a:r>
            <a:r>
              <a:rPr lang="es" b="0" i="0" u="none" baseline="0" dirty="0">
                <a:latin typeface="+mn-lt"/>
              </a:rPr>
              <a:t>otras partículas de pequeño tamaño dentro del calzado.</a:t>
            </a:r>
          </a:p>
        </p:txBody>
      </p:sp>
      <p:sp>
        <p:nvSpPr>
          <p:cNvPr id="4" name="Text Placeholder 3">
            <a:extLst>
              <a:ext uri="{FF2B5EF4-FFF2-40B4-BE49-F238E27FC236}">
                <a16:creationId xmlns="" xmlns:a16="http://schemas.microsoft.com/office/drawing/2014/main" id="{D2B73C30-B17E-9458-3321-9BF708EC34EE}"/>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 xmlns:a16="http://schemas.microsoft.com/office/drawing/2014/main" id="{95C32738-AC07-E909-4055-BC52DCF988C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20</a:t>
            </a:fld>
            <a:endParaRPr lang="es"/>
          </a:p>
        </p:txBody>
      </p:sp>
      <p:pic>
        <p:nvPicPr>
          <p:cNvPr id="6" name="Picture 5" descr="A drawing of a bird&#10;&#10;Description automatically generated with low confidence">
            <a:extLst>
              <a:ext uri="{FF2B5EF4-FFF2-40B4-BE49-F238E27FC236}">
                <a16:creationId xmlns="" xmlns:a16="http://schemas.microsoft.com/office/drawing/2014/main" id="{3CC3BB2D-E2F3-F9A0-95D1-BD0209530D9E}"/>
              </a:ext>
            </a:extLst>
          </p:cNvPr>
          <p:cNvPicPr>
            <a:picLocks noChangeAspect="1"/>
          </p:cNvPicPr>
          <p:nvPr/>
        </p:nvPicPr>
        <p:blipFill>
          <a:blip r:embed="rId2"/>
          <a:stretch>
            <a:fillRect/>
          </a:stretch>
        </p:blipFill>
        <p:spPr>
          <a:xfrm rot="16200000">
            <a:off x="4161718" y="1833895"/>
            <a:ext cx="3236720" cy="2840222"/>
          </a:xfrm>
          <a:prstGeom prst="rect">
            <a:avLst/>
          </a:prstGeom>
        </p:spPr>
      </p:pic>
    </p:spTree>
    <p:extLst>
      <p:ext uri="{BB962C8B-B14F-4D97-AF65-F5344CB8AC3E}">
        <p14:creationId xmlns:p14="http://schemas.microsoft.com/office/powerpoint/2010/main" val="690240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BFB1F1-E6E9-4D53-1219-CF898DA5287E}"/>
              </a:ext>
            </a:extLst>
          </p:cNvPr>
          <p:cNvSpPr>
            <a:spLocks noGrp="1"/>
          </p:cNvSpPr>
          <p:nvPr>
            <p:ph type="title"/>
          </p:nvPr>
        </p:nvSpPr>
        <p:spPr/>
        <p:txBody>
          <a:bodyPr/>
          <a:lstStyle/>
          <a:p>
            <a:pPr algn="l" rtl="0"/>
            <a:r>
              <a:rPr lang="es" dirty="0">
                <a:latin typeface="+mj-lt"/>
              </a:rPr>
              <a:t>Cómo c</a:t>
            </a:r>
            <a:r>
              <a:rPr lang="es" b="0" i="0" u="none" baseline="0" dirty="0">
                <a:latin typeface="+mj-lt"/>
              </a:rPr>
              <a:t>ortar las uñas</a:t>
            </a:r>
          </a:p>
        </p:txBody>
      </p:sp>
      <p:sp>
        <p:nvSpPr>
          <p:cNvPr id="3" name="Text Placeholder 2">
            <a:extLst>
              <a:ext uri="{FF2B5EF4-FFF2-40B4-BE49-F238E27FC236}">
                <a16:creationId xmlns="" xmlns:a16="http://schemas.microsoft.com/office/drawing/2014/main" id="{35AECD4D-8C5B-11E0-3F07-2DCE0DDB84D5}"/>
              </a:ext>
            </a:extLst>
          </p:cNvPr>
          <p:cNvSpPr>
            <a:spLocks noGrp="1"/>
          </p:cNvSpPr>
          <p:nvPr>
            <p:ph type="body" idx="1"/>
          </p:nvPr>
        </p:nvSpPr>
        <p:spPr>
          <a:xfrm>
            <a:off x="242642" y="1491630"/>
            <a:ext cx="3744416" cy="2715600"/>
          </a:xfrm>
        </p:spPr>
        <p:txBody>
          <a:bodyPr/>
          <a:lstStyle/>
          <a:p>
            <a:pPr algn="l" rtl="0"/>
            <a:r>
              <a:rPr lang="es" sz="1600" b="0" i="0" u="none" baseline="0" dirty="0">
                <a:latin typeface="+mn-lt"/>
              </a:rPr>
              <a:t>Cortar las uñas en línea recta.</a:t>
            </a:r>
          </a:p>
          <a:p>
            <a:pPr algn="l" rtl="0"/>
            <a:r>
              <a:rPr lang="es" sz="1600" b="0" i="0" u="none" baseline="0" dirty="0">
                <a:latin typeface="+mn-lt"/>
              </a:rPr>
              <a:t>No redondear las uñas.</a:t>
            </a:r>
          </a:p>
          <a:p>
            <a:pPr algn="l" rtl="0"/>
            <a:r>
              <a:rPr lang="es" sz="1600" b="0" i="0" u="none" baseline="0" dirty="0">
                <a:latin typeface="+mn-lt"/>
              </a:rPr>
              <a:t>No cortar demasiado.</a:t>
            </a:r>
          </a:p>
          <a:p>
            <a:pPr algn="l" rtl="0"/>
            <a:r>
              <a:rPr lang="es" sz="1600" b="0" i="0" u="none" baseline="0" dirty="0">
                <a:latin typeface="+mn-lt"/>
              </a:rPr>
              <a:t>Revisar el estado de los dedos tras el uso de calzado (enrojecimiento, molestias, dolor, entumecimiento).</a:t>
            </a:r>
          </a:p>
          <a:p>
            <a:pPr algn="l" rtl="0"/>
            <a:r>
              <a:rPr lang="es" sz="1600" b="0" i="0" u="none" baseline="0" dirty="0">
                <a:latin typeface="+mn-lt"/>
              </a:rPr>
              <a:t>Si no se cortan las uñas correctamente, existe el riesgo de que las uñas se encarnen o de que se modifique la forma de la uña.</a:t>
            </a:r>
          </a:p>
        </p:txBody>
      </p:sp>
      <p:sp>
        <p:nvSpPr>
          <p:cNvPr id="4" name="Text Placeholder 3">
            <a:extLst>
              <a:ext uri="{FF2B5EF4-FFF2-40B4-BE49-F238E27FC236}">
                <a16:creationId xmlns="" xmlns:a16="http://schemas.microsoft.com/office/drawing/2014/main" id="{0F490189-5388-52C7-2739-836D5A296C18}"/>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 xmlns:a16="http://schemas.microsoft.com/office/drawing/2014/main" id="{8265C79B-F0AD-16A6-5AC6-9A97A13A14E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21</a:t>
            </a:fld>
            <a:endParaRPr lang="es"/>
          </a:p>
        </p:txBody>
      </p:sp>
      <p:pic>
        <p:nvPicPr>
          <p:cNvPr id="6" name="Picture 5">
            <a:extLst>
              <a:ext uri="{FF2B5EF4-FFF2-40B4-BE49-F238E27FC236}">
                <a16:creationId xmlns="" xmlns:a16="http://schemas.microsoft.com/office/drawing/2014/main" id="{167D530F-CE80-3D98-EBB5-12DB156F7A8D}"/>
              </a:ext>
            </a:extLst>
          </p:cNvPr>
          <p:cNvPicPr>
            <a:picLocks noChangeAspect="1"/>
          </p:cNvPicPr>
          <p:nvPr/>
        </p:nvPicPr>
        <p:blipFill>
          <a:blip r:embed="rId2"/>
          <a:stretch>
            <a:fillRect/>
          </a:stretch>
        </p:blipFill>
        <p:spPr>
          <a:xfrm rot="16200000">
            <a:off x="4463806" y="1849963"/>
            <a:ext cx="2930443" cy="2426023"/>
          </a:xfrm>
          <a:prstGeom prst="rect">
            <a:avLst/>
          </a:prstGeom>
        </p:spPr>
      </p:pic>
    </p:spTree>
    <p:extLst>
      <p:ext uri="{BB962C8B-B14F-4D97-AF65-F5344CB8AC3E}">
        <p14:creationId xmlns:p14="http://schemas.microsoft.com/office/powerpoint/2010/main" val="3458602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370EE0-170E-B8D1-7F90-189ACB4BF974}"/>
              </a:ext>
            </a:extLst>
          </p:cNvPr>
          <p:cNvSpPr>
            <a:spLocks noGrp="1"/>
          </p:cNvSpPr>
          <p:nvPr>
            <p:ph type="title"/>
          </p:nvPr>
        </p:nvSpPr>
        <p:spPr/>
        <p:txBody>
          <a:bodyPr/>
          <a:lstStyle/>
          <a:p>
            <a:pPr algn="l" rtl="0"/>
            <a:r>
              <a:rPr lang="es" b="0" i="0" u="none" baseline="0" dirty="0">
                <a:latin typeface="+mj-lt"/>
              </a:rPr>
              <a:t>Consecuencias de un corte de uñas incorrecto</a:t>
            </a:r>
          </a:p>
        </p:txBody>
      </p:sp>
      <p:sp>
        <p:nvSpPr>
          <p:cNvPr id="3" name="Text Placeholder 2">
            <a:extLst>
              <a:ext uri="{FF2B5EF4-FFF2-40B4-BE49-F238E27FC236}">
                <a16:creationId xmlns="" xmlns:a16="http://schemas.microsoft.com/office/drawing/2014/main" id="{FD969B7B-0AB7-BB07-381C-83BAC1203F35}"/>
              </a:ext>
            </a:extLst>
          </p:cNvPr>
          <p:cNvSpPr>
            <a:spLocks noGrp="1"/>
          </p:cNvSpPr>
          <p:nvPr>
            <p:ph type="body" idx="1"/>
          </p:nvPr>
        </p:nvSpPr>
        <p:spPr/>
        <p:txBody>
          <a:bodyPr/>
          <a:lstStyle/>
          <a:p>
            <a:endParaRPr lang="es" dirty="0"/>
          </a:p>
        </p:txBody>
      </p:sp>
      <p:sp>
        <p:nvSpPr>
          <p:cNvPr id="4" name="Text Placeholder 3">
            <a:extLst>
              <a:ext uri="{FF2B5EF4-FFF2-40B4-BE49-F238E27FC236}">
                <a16:creationId xmlns="" xmlns:a16="http://schemas.microsoft.com/office/drawing/2014/main" id="{82A83F29-9B50-2643-2CDC-3554FB625328}"/>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 xmlns:a16="http://schemas.microsoft.com/office/drawing/2014/main" id="{0A5F0BF0-E858-109A-5BEA-C11DAB1049D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22</a:t>
            </a:fld>
            <a:endParaRPr lang="es"/>
          </a:p>
        </p:txBody>
      </p:sp>
      <p:pic>
        <p:nvPicPr>
          <p:cNvPr id="6" name="Picture 2">
            <a:extLst>
              <a:ext uri="{FF2B5EF4-FFF2-40B4-BE49-F238E27FC236}">
                <a16:creationId xmlns="" xmlns:a16="http://schemas.microsoft.com/office/drawing/2014/main" id="{526F332C-CFC3-0A21-ACA5-C8E881FBAEE8}"/>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t="37016" r="1" b="7504"/>
          <a:stretch/>
        </p:blipFill>
        <p:spPr bwMode="auto">
          <a:xfrm>
            <a:off x="424181" y="1820718"/>
            <a:ext cx="3358628" cy="2484513"/>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 xmlns:a16="http://schemas.microsoft.com/office/drawing/2014/main" id="{CCB69769-D32C-50F4-72DA-8458DFBCBE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552" r="1" b="15615"/>
          <a:stretch/>
        </p:blipFill>
        <p:spPr bwMode="auto">
          <a:xfrm>
            <a:off x="3993875" y="1717244"/>
            <a:ext cx="3945168" cy="271560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394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467544" y="1491630"/>
            <a:ext cx="8568952" cy="2826600"/>
          </a:xfrm>
          <a:prstGeom prst="rect">
            <a:avLst/>
          </a:prstGeom>
        </p:spPr>
        <p:txBody>
          <a:bodyPr spcFirstLastPara="1" wrap="square" lIns="0" tIns="0" rIns="0" bIns="0" anchor="t" anchorCtr="0">
            <a:noAutofit/>
          </a:bodyPr>
          <a:lstStyle/>
          <a:p>
            <a:pPr marL="76200" lvl="0" indent="0" algn="l" rtl="0">
              <a:spcBef>
                <a:spcPts val="0"/>
              </a:spcBef>
              <a:spcAft>
                <a:spcPts val="0"/>
              </a:spcAft>
              <a:buSzPts val="2400"/>
              <a:buNone/>
            </a:pPr>
            <a:r>
              <a:rPr lang="es" sz="1800" b="0" i="0" u="none" baseline="0" dirty="0">
                <a:latin typeface="+mn-lt"/>
              </a:rPr>
              <a:t>Todos los días:</a:t>
            </a:r>
          </a:p>
          <a:p>
            <a:pPr marL="76200" lvl="0" indent="0" algn="l" rtl="0">
              <a:spcBef>
                <a:spcPts val="0"/>
              </a:spcBef>
              <a:spcAft>
                <a:spcPts val="0"/>
              </a:spcAft>
              <a:buSzPts val="2400"/>
              <a:buNone/>
            </a:pPr>
            <a:endParaRPr lang="es" sz="1800" dirty="0">
              <a:latin typeface="+mn-lt"/>
            </a:endParaRPr>
          </a:p>
          <a:p>
            <a:pPr marL="457200" lvl="0" indent="-381000" algn="l" rtl="0">
              <a:spcBef>
                <a:spcPts val="0"/>
              </a:spcBef>
              <a:spcAft>
                <a:spcPts val="0"/>
              </a:spcAft>
              <a:buSzPts val="2400"/>
              <a:buChar char="▸"/>
            </a:pPr>
            <a:r>
              <a:rPr lang="es" sz="1800" b="0" i="0" u="none" baseline="0" dirty="0">
                <a:latin typeface="+mn-lt"/>
              </a:rPr>
              <a:t>Lavar los pies con agua tibia y jabón infantil.</a:t>
            </a:r>
          </a:p>
          <a:p>
            <a:pPr marL="457200" lvl="0" indent="-381000" algn="l" rtl="0">
              <a:spcBef>
                <a:spcPts val="0"/>
              </a:spcBef>
              <a:spcAft>
                <a:spcPts val="0"/>
              </a:spcAft>
              <a:buSzPts val="2400"/>
              <a:buChar char="▸"/>
            </a:pPr>
            <a:r>
              <a:rPr lang="es" sz="1800" b="0" i="0" u="none" baseline="0" dirty="0">
                <a:latin typeface="+mn-lt"/>
              </a:rPr>
              <a:t>Secar los pies minuciosamente, sobre todo entre los dedos.</a:t>
            </a:r>
          </a:p>
          <a:p>
            <a:pPr marL="457200" lvl="0" indent="-381000" algn="l" rtl="0">
              <a:spcBef>
                <a:spcPts val="0"/>
              </a:spcBef>
              <a:spcAft>
                <a:spcPts val="0"/>
              </a:spcAft>
              <a:buSzPts val="2400"/>
              <a:buChar char="▸"/>
            </a:pPr>
            <a:r>
              <a:rPr lang="es" sz="1800" b="0" i="0" u="none" baseline="0" dirty="0">
                <a:latin typeface="+mn-lt"/>
              </a:rPr>
              <a:t>Revisar bien los pies para descartar lesiones.</a:t>
            </a:r>
          </a:p>
          <a:p>
            <a:pPr marL="457200" lvl="0" indent="-381000" algn="l" rtl="0">
              <a:spcBef>
                <a:spcPts val="0"/>
              </a:spcBef>
              <a:spcAft>
                <a:spcPts val="0"/>
              </a:spcAft>
              <a:buSzPts val="2400"/>
              <a:buChar char="▸"/>
            </a:pPr>
            <a:r>
              <a:rPr lang="es" sz="1800" b="0" i="0" u="none" baseline="0" dirty="0">
                <a:latin typeface="+mn-lt"/>
              </a:rPr>
              <a:t>Masajear los pies con crema, excepto entre los dedos.</a:t>
            </a:r>
          </a:p>
          <a:p>
            <a:pPr marL="457200" lvl="0" indent="-381000" algn="l" rtl="0">
              <a:spcBef>
                <a:spcPts val="0"/>
              </a:spcBef>
              <a:spcAft>
                <a:spcPts val="0"/>
              </a:spcAft>
              <a:buSzPts val="2400"/>
              <a:buChar char="▸"/>
            </a:pPr>
            <a:r>
              <a:rPr lang="es" sz="1800" b="0" i="0" u="none" baseline="0" dirty="0" smtClean="0">
                <a:latin typeface="+mn-lt"/>
              </a:rPr>
              <a:t>Revisar el </a:t>
            </a:r>
            <a:r>
              <a:rPr lang="es" sz="1800" b="0" i="0" u="none" baseline="0" dirty="0">
                <a:latin typeface="+mn-lt"/>
              </a:rPr>
              <a:t>interior del calzado.</a:t>
            </a:r>
          </a:p>
          <a:p>
            <a:pPr marL="457200" lvl="0" indent="-381000" algn="l" rtl="0">
              <a:spcBef>
                <a:spcPts val="0"/>
              </a:spcBef>
              <a:spcAft>
                <a:spcPts val="0"/>
              </a:spcAft>
              <a:buSzPts val="2400"/>
              <a:buChar char="▸"/>
            </a:pPr>
            <a:r>
              <a:rPr lang="es" sz="1800" b="0" i="0" u="none" baseline="0" dirty="0">
                <a:latin typeface="+mn-lt"/>
              </a:rPr>
              <a:t>No caminar descalzo.</a:t>
            </a:r>
          </a:p>
          <a:p>
            <a:pPr marL="457200" lvl="0" indent="-381000" algn="l" rtl="0">
              <a:spcBef>
                <a:spcPts val="0"/>
              </a:spcBef>
              <a:spcAft>
                <a:spcPts val="0"/>
              </a:spcAft>
              <a:buSzPts val="2400"/>
              <a:buChar char="▸"/>
            </a:pPr>
            <a:r>
              <a:rPr lang="es" sz="1800" b="0" i="0" u="none" baseline="0" dirty="0">
                <a:latin typeface="+mn-lt"/>
              </a:rPr>
              <a:t>Ante la detección de una herida, por leve que sea, contactar con el especialista (es importante no demorar el tratamiento).</a:t>
            </a:r>
            <a:endParaRPr sz="1800" dirty="0">
              <a:latin typeface="+mn-lt"/>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a:t>23</a:t>
            </a:fld>
            <a:endParaRPr dirty="0"/>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pPr algn="l" rtl="0"/>
            <a:r>
              <a:rPr lang="es" b="0" i="0" u="none" baseline="0" dirty="0">
                <a:latin typeface="+mj-lt"/>
              </a:rPr>
              <a:t>Resumen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920DE6-0242-6D1E-B856-354A9175B622}"/>
              </a:ext>
            </a:extLst>
          </p:cNvPr>
          <p:cNvSpPr>
            <a:spLocks noGrp="1"/>
          </p:cNvSpPr>
          <p:nvPr>
            <p:ph type="title"/>
          </p:nvPr>
        </p:nvSpPr>
        <p:spPr/>
        <p:txBody>
          <a:bodyPr/>
          <a:lstStyle/>
          <a:p>
            <a:endParaRPr lang="es"/>
          </a:p>
        </p:txBody>
      </p:sp>
      <p:sp>
        <p:nvSpPr>
          <p:cNvPr id="3" name="Text Placeholder 2">
            <a:extLst>
              <a:ext uri="{FF2B5EF4-FFF2-40B4-BE49-F238E27FC236}">
                <a16:creationId xmlns="" xmlns:a16="http://schemas.microsoft.com/office/drawing/2014/main" id="{8902CFD9-EA59-8D69-00B7-9A00B45C3174}"/>
              </a:ext>
            </a:extLst>
          </p:cNvPr>
          <p:cNvSpPr>
            <a:spLocks noGrp="1"/>
          </p:cNvSpPr>
          <p:nvPr>
            <p:ph type="body" idx="1"/>
          </p:nvPr>
        </p:nvSpPr>
        <p:spPr/>
        <p:txBody>
          <a:bodyPr/>
          <a:lstStyle/>
          <a:p>
            <a:pPr marL="76200" indent="0" algn="l" rtl="0">
              <a:buNone/>
            </a:pPr>
            <a:r>
              <a:rPr lang="es" b="0" i="0" u="none" baseline="0" dirty="0">
                <a:latin typeface="+mn-lt"/>
              </a:rPr>
              <a:t>Imágenes de</a:t>
            </a:r>
          </a:p>
          <a:p>
            <a:pPr marL="76200" indent="0" algn="l" rtl="0">
              <a:buNone/>
            </a:pPr>
            <a:r>
              <a:rPr lang="es" b="0" i="0" u="none" baseline="0" dirty="0">
                <a:latin typeface="+mn-lt"/>
              </a:rPr>
              <a:t>Gabriele Guogyte</a:t>
            </a:r>
            <a:endParaRPr lang="es" dirty="0">
              <a:latin typeface="+mn-lt"/>
            </a:endParaRPr>
          </a:p>
        </p:txBody>
      </p:sp>
      <p:sp>
        <p:nvSpPr>
          <p:cNvPr id="4" name="Slide Number Placeholder 3">
            <a:extLst>
              <a:ext uri="{FF2B5EF4-FFF2-40B4-BE49-F238E27FC236}">
                <a16:creationId xmlns="" xmlns:a16="http://schemas.microsoft.com/office/drawing/2014/main" id="{FF969DA0-C740-2450-3EFF-1735917334B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24</a:t>
            </a:fld>
            <a:endParaRPr lang="es"/>
          </a:p>
        </p:txBody>
      </p:sp>
    </p:spTree>
    <p:extLst>
      <p:ext uri="{BB962C8B-B14F-4D97-AF65-F5344CB8AC3E}">
        <p14:creationId xmlns:p14="http://schemas.microsoft.com/office/powerpoint/2010/main" val="1826110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0AE6EA-AB6F-1334-305F-21A5CCD1726E}"/>
              </a:ext>
            </a:extLst>
          </p:cNvPr>
          <p:cNvSpPr>
            <a:spLocks noGrp="1"/>
          </p:cNvSpPr>
          <p:nvPr>
            <p:ph type="title"/>
          </p:nvPr>
        </p:nvSpPr>
        <p:spPr/>
        <p:txBody>
          <a:bodyPr/>
          <a:lstStyle/>
          <a:p>
            <a:pPr algn="l" rtl="0"/>
            <a:r>
              <a:rPr lang="es" b="0" i="0" u="none" baseline="0" dirty="0">
                <a:latin typeface="+mj-lt"/>
              </a:rPr>
              <a:t>Bibliografía</a:t>
            </a:r>
          </a:p>
        </p:txBody>
      </p:sp>
      <p:sp>
        <p:nvSpPr>
          <p:cNvPr id="3" name="Text Placeholder 2">
            <a:extLst>
              <a:ext uri="{FF2B5EF4-FFF2-40B4-BE49-F238E27FC236}">
                <a16:creationId xmlns="" xmlns:a16="http://schemas.microsoft.com/office/drawing/2014/main" id="{CCDE39D7-3BA7-F435-5F3C-A470D660BBBF}"/>
              </a:ext>
            </a:extLst>
          </p:cNvPr>
          <p:cNvSpPr>
            <a:spLocks noGrp="1"/>
          </p:cNvSpPr>
          <p:nvPr>
            <p:ph type="body" idx="1"/>
          </p:nvPr>
        </p:nvSpPr>
        <p:spPr/>
        <p:txBody>
          <a:bodyPr/>
          <a:lstStyle/>
          <a:p>
            <a:pPr marL="342900" lvl="0" indent="-342900" algn="l" rtl="0">
              <a:lnSpc>
                <a:spcPct val="107000"/>
              </a:lnSpc>
              <a:spcAft>
                <a:spcPts val="800"/>
              </a:spcAft>
              <a:buFont typeface="Cambria Math" panose="02040503050406030204" pitchFamily="18" charset="0"/>
              <a:buChar char="▸"/>
              <a:tabLst>
                <a:tab pos="457200" algn="l"/>
              </a:tabLst>
            </a:pPr>
            <a:r>
              <a:rPr lang="es" sz="1200" b="0" i="0" u="none" baseline="0" dirty="0">
                <a:latin typeface="+mn-lt"/>
              </a:rPr>
              <a:t>Berdikšlienė A. Pėdų priežiūra. Diabeto IQ, 2021, 5(13): 30-32. https://dia-iq.lt/wp-content/uploads/2021/10/DIQ-13.pdf</a:t>
            </a:r>
          </a:p>
          <a:p>
            <a:pPr marL="342900" lvl="0" indent="-342900" algn="l" rtl="0">
              <a:lnSpc>
                <a:spcPct val="107000"/>
              </a:lnSpc>
              <a:spcAft>
                <a:spcPts val="800"/>
              </a:spcAft>
              <a:buFont typeface="Cambria Math" panose="02040503050406030204" pitchFamily="18" charset="0"/>
              <a:buChar char="▸"/>
              <a:tabLst>
                <a:tab pos="457200" algn="l"/>
              </a:tabLst>
            </a:pPr>
            <a:r>
              <a:rPr lang="es" sz="1200" b="0" i="0" u="none" baseline="0" dirty="0">
                <a:latin typeface="+mn-lt"/>
              </a:rPr>
              <a:t>Kostkevičius G, Astromskas AR. Visos bėdos dėl pėdos. 2010: Verslo Respublika, Kaunas.</a:t>
            </a:r>
          </a:p>
          <a:p>
            <a:pPr marL="342900" lvl="0" indent="-342900" algn="l" rtl="0">
              <a:lnSpc>
                <a:spcPct val="107000"/>
              </a:lnSpc>
              <a:spcAft>
                <a:spcPts val="800"/>
              </a:spcAft>
              <a:buFont typeface="Cambria Math" panose="02040503050406030204" pitchFamily="18" charset="0"/>
              <a:buChar char="▸"/>
              <a:tabLst>
                <a:tab pos="457200" algn="l"/>
              </a:tabLst>
            </a:pPr>
            <a:r>
              <a:rPr lang="es" sz="1200" b="0" i="0" u="none" baseline="0" dirty="0">
                <a:latin typeface="+mn-lt"/>
              </a:rPr>
              <a:t>Kostkevičius G, Kušvidas V. Pėdos ir batai arba kaip nusipirkti tinkamus ir patogius sportinius bei žygio batus. 2010: Verslo Respublika, Kaunas.</a:t>
            </a:r>
          </a:p>
          <a:p>
            <a:pPr marL="342900" lvl="0" indent="-342900" algn="l" rtl="0">
              <a:lnSpc>
                <a:spcPct val="107000"/>
              </a:lnSpc>
              <a:spcAft>
                <a:spcPts val="800"/>
              </a:spcAft>
              <a:buFont typeface="Cambria Math" panose="02040503050406030204" pitchFamily="18" charset="0"/>
              <a:buChar char="▸"/>
              <a:tabLst>
                <a:tab pos="457200" algn="l"/>
              </a:tabLst>
            </a:pPr>
            <a:r>
              <a:rPr lang="es" sz="1200" b="0" i="0" u="none" baseline="0" dirty="0">
                <a:latin typeface="+mn-lt"/>
              </a:rPr>
              <a:t>Scholz N. Lehrbuch und Bildatlas für die Podologie. 2012: Neuer Merkur.</a:t>
            </a:r>
          </a:p>
          <a:p>
            <a:endParaRPr lang="es" dirty="0"/>
          </a:p>
        </p:txBody>
      </p:sp>
      <p:sp>
        <p:nvSpPr>
          <p:cNvPr id="4" name="Slide Number Placeholder 3">
            <a:extLst>
              <a:ext uri="{FF2B5EF4-FFF2-40B4-BE49-F238E27FC236}">
                <a16:creationId xmlns="" xmlns:a16="http://schemas.microsoft.com/office/drawing/2014/main" id="{D22063AE-D0CC-3545-F446-810F636C6D3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25</a:t>
            </a:fld>
            <a:endParaRPr lang="es"/>
          </a:p>
        </p:txBody>
      </p:sp>
    </p:spTree>
    <p:extLst>
      <p:ext uri="{BB962C8B-B14F-4D97-AF65-F5344CB8AC3E}">
        <p14:creationId xmlns:p14="http://schemas.microsoft.com/office/powerpoint/2010/main" val="397118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84B2CF-CCA8-43B5-5997-D94220EF03BC}"/>
              </a:ext>
            </a:extLst>
          </p:cNvPr>
          <p:cNvSpPr>
            <a:spLocks noGrp="1"/>
          </p:cNvSpPr>
          <p:nvPr>
            <p:ph type="title"/>
          </p:nvPr>
        </p:nvSpPr>
        <p:spPr/>
        <p:txBody>
          <a:bodyPr/>
          <a:lstStyle/>
          <a:p>
            <a:pPr algn="l" rtl="0"/>
            <a:r>
              <a:rPr lang="es" b="0" i="0" u="none" baseline="0" dirty="0">
                <a:latin typeface="+mj-lt"/>
              </a:rPr>
              <a:t>El síndrome del pie diabético</a:t>
            </a:r>
          </a:p>
        </p:txBody>
      </p:sp>
      <p:sp>
        <p:nvSpPr>
          <p:cNvPr id="3" name="Text Placeholder 2">
            <a:extLst>
              <a:ext uri="{FF2B5EF4-FFF2-40B4-BE49-F238E27FC236}">
                <a16:creationId xmlns="" xmlns:a16="http://schemas.microsoft.com/office/drawing/2014/main" id="{29952231-9E24-5DC6-CDA7-2874F442AAC3}"/>
              </a:ext>
            </a:extLst>
          </p:cNvPr>
          <p:cNvSpPr>
            <a:spLocks noGrp="1"/>
          </p:cNvSpPr>
          <p:nvPr>
            <p:ph type="body" idx="1"/>
          </p:nvPr>
        </p:nvSpPr>
        <p:spPr/>
        <p:txBody>
          <a:bodyPr/>
          <a:lstStyle/>
          <a:p>
            <a:pPr marL="88900" indent="0" algn="l" rtl="0">
              <a:buNone/>
            </a:pPr>
            <a:r>
              <a:rPr lang="es" b="0" i="0" u="none" baseline="0" dirty="0">
                <a:latin typeface="+mn-lt"/>
              </a:rPr>
              <a:t>El síndrome del pie diabético es un peligro para todos los pacientes con diabetes.</a:t>
            </a:r>
          </a:p>
        </p:txBody>
      </p:sp>
      <p:sp>
        <p:nvSpPr>
          <p:cNvPr id="4" name="Text Placeholder 3">
            <a:extLst>
              <a:ext uri="{FF2B5EF4-FFF2-40B4-BE49-F238E27FC236}">
                <a16:creationId xmlns="" xmlns:a16="http://schemas.microsoft.com/office/drawing/2014/main" id="{C6FCE34A-32D6-1E44-782B-44EC3EF794B6}"/>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 xmlns:a16="http://schemas.microsoft.com/office/drawing/2014/main" id="{04A98733-9E4C-24DC-EA62-4AD58A9C78B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3</a:t>
            </a:fld>
            <a:endParaRPr lang="es"/>
          </a:p>
        </p:txBody>
      </p:sp>
      <p:pic>
        <p:nvPicPr>
          <p:cNvPr id="6" name="Content Placeholder 7" descr="Text">
            <a:extLst>
              <a:ext uri="{FF2B5EF4-FFF2-40B4-BE49-F238E27FC236}">
                <a16:creationId xmlns="" xmlns:a16="http://schemas.microsoft.com/office/drawing/2014/main" id="{478F3F74-8C0A-E09C-8510-61F7CA091D6F}"/>
              </a:ext>
            </a:extLst>
          </p:cNvPr>
          <p:cNvPicPr>
            <a:picLocks noChangeAspect="1"/>
          </p:cNvPicPr>
          <p:nvPr/>
        </p:nvPicPr>
        <p:blipFill>
          <a:blip r:embed="rId2"/>
          <a:stretch>
            <a:fillRect/>
          </a:stretch>
        </p:blipFill>
        <p:spPr>
          <a:xfrm>
            <a:off x="4343693" y="2067694"/>
            <a:ext cx="3424731" cy="1678118"/>
          </a:xfrm>
          <a:prstGeom prst="rect">
            <a:avLst/>
          </a:prstGeom>
        </p:spPr>
      </p:pic>
    </p:spTree>
    <p:extLst>
      <p:ext uri="{BB962C8B-B14F-4D97-AF65-F5344CB8AC3E}">
        <p14:creationId xmlns:p14="http://schemas.microsoft.com/office/powerpoint/2010/main" val="303167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0F94B4-DB7B-DFD4-11EC-FD4095DADDF3}"/>
              </a:ext>
            </a:extLst>
          </p:cNvPr>
          <p:cNvSpPr>
            <a:spLocks noGrp="1"/>
          </p:cNvSpPr>
          <p:nvPr>
            <p:ph type="title"/>
          </p:nvPr>
        </p:nvSpPr>
        <p:spPr/>
        <p:txBody>
          <a:bodyPr/>
          <a:lstStyle/>
          <a:p>
            <a:pPr algn="l" rtl="0"/>
            <a:r>
              <a:rPr lang="es" b="0" i="0" u="none" baseline="0" dirty="0">
                <a:latin typeface="+mj-lt"/>
              </a:rPr>
              <a:t>Síntomas del pie diabético</a:t>
            </a:r>
          </a:p>
        </p:txBody>
      </p:sp>
      <p:sp>
        <p:nvSpPr>
          <p:cNvPr id="3" name="Text Placeholder 2">
            <a:extLst>
              <a:ext uri="{FF2B5EF4-FFF2-40B4-BE49-F238E27FC236}">
                <a16:creationId xmlns="" xmlns:a16="http://schemas.microsoft.com/office/drawing/2014/main" id="{5C944F3F-9F10-2D05-E7B9-61C87822B50B}"/>
              </a:ext>
            </a:extLst>
          </p:cNvPr>
          <p:cNvSpPr>
            <a:spLocks noGrp="1"/>
          </p:cNvSpPr>
          <p:nvPr>
            <p:ph type="body" idx="1"/>
          </p:nvPr>
        </p:nvSpPr>
        <p:spPr>
          <a:xfrm>
            <a:off x="251520" y="1419622"/>
            <a:ext cx="3763914" cy="2810791"/>
          </a:xfrm>
        </p:spPr>
        <p:txBody>
          <a:bodyPr/>
          <a:lstStyle/>
          <a:p>
            <a:pPr algn="l" rtl="0"/>
            <a:r>
              <a:rPr lang="es" sz="1600" b="0" i="0" u="none" baseline="0" dirty="0">
                <a:latin typeface="+mn-lt"/>
              </a:rPr>
              <a:t>Trastorno de la sensación de dolor en las piernas y los pies (neuropatía).</a:t>
            </a:r>
          </a:p>
          <a:p>
            <a:pPr algn="l" rtl="0"/>
            <a:r>
              <a:rPr lang="es" sz="1600" b="0" i="0" u="none" baseline="0" dirty="0">
                <a:latin typeface="+mn-lt"/>
              </a:rPr>
              <a:t>Mala circulación sanguínea (suministro insuficiente de sangre a los pies).</a:t>
            </a:r>
          </a:p>
          <a:p>
            <a:pPr algn="l" rtl="0"/>
            <a:r>
              <a:rPr lang="es" sz="1600" b="0" i="0" u="none" baseline="0" dirty="0">
                <a:latin typeface="+mn-lt"/>
              </a:rPr>
              <a:t>Cicatrización prolongada de heridas.</a:t>
            </a:r>
          </a:p>
          <a:p>
            <a:pPr algn="l" rtl="0"/>
            <a:r>
              <a:rPr lang="es" sz="1600" b="0" i="0" u="none" baseline="0" dirty="0">
                <a:latin typeface="+mn-lt"/>
              </a:rPr>
              <a:t>Lesiones cutáneas, callosidades, epidermis endurecida, abscesos e inflamaciones.</a:t>
            </a:r>
          </a:p>
          <a:p>
            <a:pPr algn="l" rtl="0"/>
            <a:r>
              <a:rPr lang="es" sz="1600" b="0" i="0" u="none" baseline="0" dirty="0">
                <a:latin typeface="+mn-lt"/>
              </a:rPr>
              <a:t>Deformación de los huesos del pie.</a:t>
            </a:r>
          </a:p>
        </p:txBody>
      </p:sp>
      <p:sp>
        <p:nvSpPr>
          <p:cNvPr id="4" name="Text Placeholder 3">
            <a:extLst>
              <a:ext uri="{FF2B5EF4-FFF2-40B4-BE49-F238E27FC236}">
                <a16:creationId xmlns="" xmlns:a16="http://schemas.microsoft.com/office/drawing/2014/main" id="{D46C94EB-EDF2-AAF6-B4EB-B74CD624D2D4}"/>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 xmlns:a16="http://schemas.microsoft.com/office/drawing/2014/main" id="{E4119592-7166-2A42-E646-2FF011BF105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4</a:t>
            </a:fld>
            <a:endParaRPr lang="es"/>
          </a:p>
        </p:txBody>
      </p:sp>
      <p:pic>
        <p:nvPicPr>
          <p:cNvPr id="6" name="Picture 5">
            <a:extLst>
              <a:ext uri="{FF2B5EF4-FFF2-40B4-BE49-F238E27FC236}">
                <a16:creationId xmlns="" xmlns:a16="http://schemas.microsoft.com/office/drawing/2014/main" id="{A2CEBD00-3303-BA8A-ED8C-5614B7C44FD2}"/>
              </a:ext>
            </a:extLst>
          </p:cNvPr>
          <p:cNvPicPr>
            <a:picLocks noChangeAspect="1"/>
          </p:cNvPicPr>
          <p:nvPr/>
        </p:nvPicPr>
        <p:blipFill>
          <a:blip r:embed="rId2"/>
          <a:stretch>
            <a:fillRect/>
          </a:stretch>
        </p:blipFill>
        <p:spPr>
          <a:xfrm>
            <a:off x="4187378" y="1687375"/>
            <a:ext cx="3013456" cy="3013456"/>
          </a:xfrm>
          <a:prstGeom prst="rect">
            <a:avLst/>
          </a:prstGeom>
        </p:spPr>
      </p:pic>
    </p:spTree>
    <p:extLst>
      <p:ext uri="{BB962C8B-B14F-4D97-AF65-F5344CB8AC3E}">
        <p14:creationId xmlns:p14="http://schemas.microsoft.com/office/powerpoint/2010/main" val="2419753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25E67D-C46A-B19D-33C6-18E805E5AC90}"/>
              </a:ext>
            </a:extLst>
          </p:cNvPr>
          <p:cNvSpPr>
            <a:spLocks noGrp="1"/>
          </p:cNvSpPr>
          <p:nvPr>
            <p:ph type="title"/>
          </p:nvPr>
        </p:nvSpPr>
        <p:spPr/>
        <p:txBody>
          <a:bodyPr/>
          <a:lstStyle/>
          <a:p>
            <a:pPr algn="l" rtl="0"/>
            <a:r>
              <a:rPr lang="es" b="0" i="0" u="none" baseline="0" dirty="0">
                <a:latin typeface="+mj-lt"/>
              </a:rPr>
              <a:t>Consecuencias principales del pie diabético: úlceras y amputaciones</a:t>
            </a:r>
          </a:p>
        </p:txBody>
      </p:sp>
      <p:sp>
        <p:nvSpPr>
          <p:cNvPr id="3" name="Text Placeholder 2">
            <a:extLst>
              <a:ext uri="{FF2B5EF4-FFF2-40B4-BE49-F238E27FC236}">
                <a16:creationId xmlns="" xmlns:a16="http://schemas.microsoft.com/office/drawing/2014/main" id="{C3EB1603-DA98-4814-FD0F-496B51024EDB}"/>
              </a:ext>
            </a:extLst>
          </p:cNvPr>
          <p:cNvSpPr>
            <a:spLocks noGrp="1"/>
          </p:cNvSpPr>
          <p:nvPr>
            <p:ph type="body" idx="1"/>
          </p:nvPr>
        </p:nvSpPr>
        <p:spPr/>
        <p:txBody>
          <a:bodyPr/>
          <a:lstStyle/>
          <a:p>
            <a:pPr marL="88900" indent="0" algn="l" rtl="0">
              <a:buNone/>
            </a:pPr>
            <a:r>
              <a:rPr lang="es" b="0" i="0" u="none" baseline="0" dirty="0">
                <a:latin typeface="+mn-lt"/>
              </a:rPr>
              <a:t>Cada 30 segundos se amputa un pie diabético en el mundo.</a:t>
            </a:r>
          </a:p>
        </p:txBody>
      </p:sp>
      <p:sp>
        <p:nvSpPr>
          <p:cNvPr id="4" name="Text Placeholder 3">
            <a:extLst>
              <a:ext uri="{FF2B5EF4-FFF2-40B4-BE49-F238E27FC236}">
                <a16:creationId xmlns="" xmlns:a16="http://schemas.microsoft.com/office/drawing/2014/main" id="{19BBEB24-3E02-8FB5-4B6E-123503109F5F}"/>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 xmlns:a16="http://schemas.microsoft.com/office/drawing/2014/main" id="{6A1B40A1-C242-2016-2441-02B0593C8DF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5</a:t>
            </a:fld>
            <a:endParaRPr lang="es"/>
          </a:p>
        </p:txBody>
      </p:sp>
      <p:pic>
        <p:nvPicPr>
          <p:cNvPr id="6" name="Picture 4">
            <a:extLst>
              <a:ext uri="{FF2B5EF4-FFF2-40B4-BE49-F238E27FC236}">
                <a16:creationId xmlns="" xmlns:a16="http://schemas.microsoft.com/office/drawing/2014/main" id="{B4614337-EF8F-4EF2-53E5-92184BBFA81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824"/>
          <a:stretch/>
        </p:blipFill>
        <p:spPr bwMode="auto">
          <a:xfrm>
            <a:off x="4550855" y="1923678"/>
            <a:ext cx="2867471" cy="198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692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1" name="Google Shape;501;p35"/>
          <p:cNvSpPr txBox="1">
            <a:spLocks noGrp="1"/>
          </p:cNvSpPr>
          <p:nvPr>
            <p:ph type="title"/>
          </p:nvPr>
        </p:nvSpPr>
        <p:spPr>
          <a:xfrm>
            <a:off x="179512" y="1419622"/>
            <a:ext cx="4392487" cy="923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 sz="2800" b="0" i="0" u="none" baseline="0" dirty="0">
                <a:latin typeface="+mj-lt"/>
              </a:rPr>
              <a:t>Fundamentos para el cuidado del pie diabético</a:t>
            </a:r>
            <a:endParaRPr sz="2800" dirty="0">
              <a:latin typeface="+mj-lt"/>
            </a:endParaRPr>
          </a:p>
        </p:txBody>
      </p:sp>
      <p:sp>
        <p:nvSpPr>
          <p:cNvPr id="502" name="Google Shape;502;p35"/>
          <p:cNvSpPr txBox="1">
            <a:spLocks noGrp="1"/>
          </p:cNvSpPr>
          <p:nvPr>
            <p:ph type="body" idx="1"/>
          </p:nvPr>
        </p:nvSpPr>
        <p:spPr>
          <a:xfrm>
            <a:off x="611560" y="2499742"/>
            <a:ext cx="3613200" cy="18627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endParaRPr b="1" dirty="0">
              <a:solidFill>
                <a:schemeClr val="accent3"/>
              </a:solidFill>
              <a:latin typeface="Barlow"/>
              <a:ea typeface="Barlow"/>
              <a:cs typeface="Barlow"/>
              <a:sym typeface="Barlow"/>
            </a:endParaRPr>
          </a:p>
        </p:txBody>
      </p:sp>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a:t>6</a:t>
            </a:fld>
            <a:endParaRP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6FB8F-07E6-33AD-B27B-9E6207592ECB}"/>
              </a:ext>
            </a:extLst>
          </p:cNvPr>
          <p:cNvSpPr>
            <a:spLocks noGrp="1"/>
          </p:cNvSpPr>
          <p:nvPr>
            <p:ph type="title"/>
          </p:nvPr>
        </p:nvSpPr>
        <p:spPr/>
        <p:txBody>
          <a:bodyPr/>
          <a:lstStyle/>
          <a:p>
            <a:pPr algn="l" rtl="0"/>
            <a:r>
              <a:rPr lang="es" b="0" i="0" u="none" baseline="0" dirty="0">
                <a:latin typeface="+mj-lt"/>
              </a:rPr>
              <a:t>Lavado de los pies</a:t>
            </a:r>
          </a:p>
        </p:txBody>
      </p:sp>
      <p:sp>
        <p:nvSpPr>
          <p:cNvPr id="3" name="Text Placeholder 2">
            <a:extLst>
              <a:ext uri="{FF2B5EF4-FFF2-40B4-BE49-F238E27FC236}">
                <a16:creationId xmlns="" xmlns:a16="http://schemas.microsoft.com/office/drawing/2014/main" id="{AB8F3D2A-F6CF-9F30-5900-EB780BA58198}"/>
              </a:ext>
            </a:extLst>
          </p:cNvPr>
          <p:cNvSpPr>
            <a:spLocks noGrp="1"/>
          </p:cNvSpPr>
          <p:nvPr>
            <p:ph type="body" idx="1"/>
          </p:nvPr>
        </p:nvSpPr>
        <p:spPr/>
        <p:txBody>
          <a:bodyPr/>
          <a:lstStyle/>
          <a:p>
            <a:pPr algn="l" rtl="0"/>
            <a:r>
              <a:rPr lang="es" sz="1800" b="0" i="0" u="none" baseline="0" dirty="0">
                <a:latin typeface="+mn-lt"/>
              </a:rPr>
              <a:t>Antes de lavar los pies, debe medirse la temperatura del agua con un termómetro.</a:t>
            </a:r>
          </a:p>
          <a:p>
            <a:pPr algn="l" rtl="0"/>
            <a:r>
              <a:rPr lang="es-ES" sz="1800" b="0" i="0" u="none" baseline="0" dirty="0" smtClean="0">
                <a:latin typeface="+mn-lt"/>
              </a:rPr>
              <a:t>L</a:t>
            </a:r>
            <a:r>
              <a:rPr lang="es" sz="1800" b="0" i="0" u="none" baseline="0" dirty="0" smtClean="0">
                <a:latin typeface="+mn-lt"/>
              </a:rPr>
              <a:t>ávese los </a:t>
            </a:r>
            <a:r>
              <a:rPr lang="es" sz="1800" b="0" i="0" u="none" baseline="0" dirty="0">
                <a:latin typeface="+mn-lt"/>
              </a:rPr>
              <a:t>pies con agua corriente tibia (37 °C).</a:t>
            </a:r>
          </a:p>
          <a:p>
            <a:pPr algn="l" rtl="0"/>
            <a:r>
              <a:rPr lang="es" sz="1800" b="0" i="0" u="none" baseline="0" dirty="0" smtClean="0">
                <a:latin typeface="+mn-lt"/>
              </a:rPr>
              <a:t>Use </a:t>
            </a:r>
            <a:r>
              <a:rPr lang="es" sz="1800" b="0" i="0" u="none" baseline="0" dirty="0">
                <a:latin typeface="+mn-lt"/>
              </a:rPr>
              <a:t>jabón infantil o neutro.</a:t>
            </a:r>
          </a:p>
        </p:txBody>
      </p:sp>
      <p:sp>
        <p:nvSpPr>
          <p:cNvPr id="4" name="Text Placeholder 3">
            <a:extLst>
              <a:ext uri="{FF2B5EF4-FFF2-40B4-BE49-F238E27FC236}">
                <a16:creationId xmlns="" xmlns:a16="http://schemas.microsoft.com/office/drawing/2014/main" id="{8CA2C1EF-2008-5D6E-35B8-517E8DE15547}"/>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 xmlns:a16="http://schemas.microsoft.com/office/drawing/2014/main" id="{E2030886-0864-F513-4AEA-D0AB01334C3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7</a:t>
            </a:fld>
            <a:endParaRPr lang="es"/>
          </a:p>
        </p:txBody>
      </p:sp>
      <p:pic>
        <p:nvPicPr>
          <p:cNvPr id="6" name="Content Placeholder 3">
            <a:extLst>
              <a:ext uri="{FF2B5EF4-FFF2-40B4-BE49-F238E27FC236}">
                <a16:creationId xmlns="" xmlns:a16="http://schemas.microsoft.com/office/drawing/2014/main" id="{B49907CC-BE36-CEEA-37D9-31A1AE4FC981}"/>
              </a:ext>
            </a:extLst>
          </p:cNvPr>
          <p:cNvPicPr>
            <a:picLocks noChangeAspect="1"/>
          </p:cNvPicPr>
          <p:nvPr/>
        </p:nvPicPr>
        <p:blipFill>
          <a:blip r:embed="rId2"/>
          <a:stretch>
            <a:fillRect/>
          </a:stretch>
        </p:blipFill>
        <p:spPr>
          <a:xfrm>
            <a:off x="4716016" y="1425346"/>
            <a:ext cx="2494448" cy="3337054"/>
          </a:xfrm>
          <a:prstGeom prst="rect">
            <a:avLst/>
          </a:prstGeom>
        </p:spPr>
      </p:pic>
    </p:spTree>
    <p:extLst>
      <p:ext uri="{BB962C8B-B14F-4D97-AF65-F5344CB8AC3E}">
        <p14:creationId xmlns:p14="http://schemas.microsoft.com/office/powerpoint/2010/main" val="409044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8A45C4-2200-7D2E-480F-ADF42E6C1875}"/>
              </a:ext>
            </a:extLst>
          </p:cNvPr>
          <p:cNvSpPr>
            <a:spLocks noGrp="1"/>
          </p:cNvSpPr>
          <p:nvPr>
            <p:ph type="title"/>
          </p:nvPr>
        </p:nvSpPr>
        <p:spPr/>
        <p:txBody>
          <a:bodyPr/>
          <a:lstStyle/>
          <a:p>
            <a:pPr algn="l" rtl="0"/>
            <a:r>
              <a:rPr lang="es" b="0" i="0" u="none" baseline="0" dirty="0">
                <a:latin typeface="+mj-lt"/>
              </a:rPr>
              <a:t>Entre los dedos de los pies</a:t>
            </a:r>
          </a:p>
        </p:txBody>
      </p:sp>
      <p:sp>
        <p:nvSpPr>
          <p:cNvPr id="3" name="Text Placeholder 2">
            <a:extLst>
              <a:ext uri="{FF2B5EF4-FFF2-40B4-BE49-F238E27FC236}">
                <a16:creationId xmlns="" xmlns:a16="http://schemas.microsoft.com/office/drawing/2014/main" id="{30AA6DCC-5CC0-8BF5-6ECD-BE14DE243761}"/>
              </a:ext>
            </a:extLst>
          </p:cNvPr>
          <p:cNvSpPr>
            <a:spLocks noGrp="1"/>
          </p:cNvSpPr>
          <p:nvPr>
            <p:ph type="body" idx="1"/>
          </p:nvPr>
        </p:nvSpPr>
        <p:spPr/>
        <p:txBody>
          <a:bodyPr/>
          <a:lstStyle/>
          <a:p>
            <a:pPr algn="l" rtl="0"/>
            <a:r>
              <a:rPr lang="es" b="0" i="0" u="none" baseline="0" dirty="0" smtClean="0">
                <a:latin typeface="+mn-lt"/>
              </a:rPr>
              <a:t>Seque </a:t>
            </a:r>
            <a:r>
              <a:rPr lang="es" b="0" i="0" u="none" baseline="0" dirty="0">
                <a:latin typeface="+mn-lt"/>
              </a:rPr>
              <a:t>bien la zona entre los dedos.</a:t>
            </a:r>
          </a:p>
          <a:p>
            <a:pPr algn="l" rtl="0"/>
            <a:r>
              <a:rPr lang="es" b="0" i="0" u="none" baseline="0" dirty="0" smtClean="0">
                <a:latin typeface="+mn-lt"/>
              </a:rPr>
              <a:t>Use </a:t>
            </a:r>
            <a:r>
              <a:rPr lang="es" b="0" i="0" u="none" baseline="0" dirty="0">
                <a:latin typeface="+mn-lt"/>
              </a:rPr>
              <a:t>una toalla distinta para los pies.</a:t>
            </a:r>
          </a:p>
          <a:p>
            <a:pPr algn="l" rtl="0"/>
            <a:r>
              <a:rPr lang="es" b="0" i="0" u="none" baseline="0" dirty="0">
                <a:latin typeface="+mn-lt"/>
              </a:rPr>
              <a:t>Después del secado, </a:t>
            </a:r>
            <a:r>
              <a:rPr lang="es" b="0" i="0" u="none" baseline="0" dirty="0" smtClean="0">
                <a:latin typeface="+mn-lt"/>
              </a:rPr>
              <a:t>masajee </a:t>
            </a:r>
            <a:r>
              <a:rPr lang="es" b="0" i="0" u="none" baseline="0" dirty="0">
                <a:latin typeface="+mn-lt"/>
              </a:rPr>
              <a:t>los pies con crema o espuma.</a:t>
            </a:r>
          </a:p>
        </p:txBody>
      </p:sp>
      <p:sp>
        <p:nvSpPr>
          <p:cNvPr id="4" name="Text Placeholder 3">
            <a:extLst>
              <a:ext uri="{FF2B5EF4-FFF2-40B4-BE49-F238E27FC236}">
                <a16:creationId xmlns="" xmlns:a16="http://schemas.microsoft.com/office/drawing/2014/main" id="{C58D9D03-781E-C765-BC0E-84AF81B4C4B6}"/>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 xmlns:a16="http://schemas.microsoft.com/office/drawing/2014/main" id="{BF961E93-381B-0D30-7C00-E5449FC8DD8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8</a:t>
            </a:fld>
            <a:endParaRPr lang="es"/>
          </a:p>
        </p:txBody>
      </p:sp>
      <p:pic>
        <p:nvPicPr>
          <p:cNvPr id="6" name="Picture 5">
            <a:extLst>
              <a:ext uri="{FF2B5EF4-FFF2-40B4-BE49-F238E27FC236}">
                <a16:creationId xmlns="" xmlns:a16="http://schemas.microsoft.com/office/drawing/2014/main" id="{93CDDDC5-112A-677A-D852-C6BBC65A04C9}"/>
              </a:ext>
            </a:extLst>
          </p:cNvPr>
          <p:cNvPicPr>
            <a:picLocks noChangeAspect="1"/>
          </p:cNvPicPr>
          <p:nvPr/>
        </p:nvPicPr>
        <p:blipFill rotWithShape="1">
          <a:blip r:embed="rId2"/>
          <a:srcRect t="10666" r="-3" b="15832"/>
          <a:stretch/>
        </p:blipFill>
        <p:spPr>
          <a:xfrm>
            <a:off x="4601209" y="1698634"/>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spTree>
    <p:extLst>
      <p:ext uri="{BB962C8B-B14F-4D97-AF65-F5344CB8AC3E}">
        <p14:creationId xmlns:p14="http://schemas.microsoft.com/office/powerpoint/2010/main" val="3942159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7918D4-0026-8034-C960-3100DC8D09CA}"/>
              </a:ext>
            </a:extLst>
          </p:cNvPr>
          <p:cNvSpPr>
            <a:spLocks noGrp="1"/>
          </p:cNvSpPr>
          <p:nvPr>
            <p:ph type="title"/>
          </p:nvPr>
        </p:nvSpPr>
        <p:spPr/>
        <p:txBody>
          <a:bodyPr/>
          <a:lstStyle/>
          <a:p>
            <a:pPr algn="l" rtl="0"/>
            <a:r>
              <a:rPr lang="es" b="0" i="0" u="none" baseline="0" dirty="0">
                <a:latin typeface="+mj-lt"/>
              </a:rPr>
              <a:t>Exploración de los pies</a:t>
            </a:r>
          </a:p>
        </p:txBody>
      </p:sp>
      <p:sp>
        <p:nvSpPr>
          <p:cNvPr id="3" name="Text Placeholder 2">
            <a:extLst>
              <a:ext uri="{FF2B5EF4-FFF2-40B4-BE49-F238E27FC236}">
                <a16:creationId xmlns="" xmlns:a16="http://schemas.microsoft.com/office/drawing/2014/main" id="{BA1158F9-E838-AFEF-585C-E270BFF776AC}"/>
              </a:ext>
            </a:extLst>
          </p:cNvPr>
          <p:cNvSpPr>
            <a:spLocks noGrp="1"/>
          </p:cNvSpPr>
          <p:nvPr>
            <p:ph type="body" idx="1"/>
          </p:nvPr>
        </p:nvSpPr>
        <p:spPr/>
        <p:txBody>
          <a:bodyPr/>
          <a:lstStyle/>
          <a:p>
            <a:pPr algn="l" rtl="0"/>
            <a:r>
              <a:rPr lang="es" b="0" i="0" u="none" baseline="0" dirty="0" smtClean="0">
                <a:latin typeface="+mn-lt"/>
              </a:rPr>
              <a:t>Debe </a:t>
            </a:r>
            <a:r>
              <a:rPr lang="es" b="0" i="0" u="none" baseline="0" dirty="0">
                <a:latin typeface="+mn-lt"/>
              </a:rPr>
              <a:t>revisarse los pies a diario.</a:t>
            </a:r>
          </a:p>
          <a:p>
            <a:pPr algn="l" rtl="0"/>
            <a:r>
              <a:rPr lang="es" b="0" i="0" u="none" baseline="0" dirty="0">
                <a:latin typeface="+mn-lt"/>
              </a:rPr>
              <a:t>Si es difícil para el paciente </a:t>
            </a:r>
            <a:r>
              <a:rPr lang="es" dirty="0">
                <a:latin typeface="+mn-lt"/>
              </a:rPr>
              <a:t>revisarse los pies</a:t>
            </a:r>
            <a:r>
              <a:rPr lang="es" b="0" i="0" u="none" baseline="0" dirty="0">
                <a:latin typeface="+mn-lt"/>
              </a:rPr>
              <a:t> por sí solo, debe usar un espejo o solicitar ayuda.</a:t>
            </a:r>
          </a:p>
        </p:txBody>
      </p:sp>
      <p:sp>
        <p:nvSpPr>
          <p:cNvPr id="4" name="Text Placeholder 3">
            <a:extLst>
              <a:ext uri="{FF2B5EF4-FFF2-40B4-BE49-F238E27FC236}">
                <a16:creationId xmlns="" xmlns:a16="http://schemas.microsoft.com/office/drawing/2014/main" id="{92397DB1-3687-16DC-E4ED-66B1DDA9DD48}"/>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 xmlns:a16="http://schemas.microsoft.com/office/drawing/2014/main" id="{E5E25D56-55E7-CFA1-CD13-1B6994375B7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9</a:t>
            </a:fld>
            <a:endParaRPr lang="es"/>
          </a:p>
        </p:txBody>
      </p:sp>
      <p:pic>
        <p:nvPicPr>
          <p:cNvPr id="6" name="Picture 5">
            <a:extLst>
              <a:ext uri="{FF2B5EF4-FFF2-40B4-BE49-F238E27FC236}">
                <a16:creationId xmlns="" xmlns:a16="http://schemas.microsoft.com/office/drawing/2014/main" id="{CEFB02EF-355B-3CDB-D601-893AF004A8EE}"/>
              </a:ext>
            </a:extLst>
          </p:cNvPr>
          <p:cNvPicPr>
            <a:picLocks noChangeAspect="1"/>
          </p:cNvPicPr>
          <p:nvPr/>
        </p:nvPicPr>
        <p:blipFill>
          <a:blip r:embed="rId2"/>
          <a:stretch>
            <a:fillRect/>
          </a:stretch>
        </p:blipFill>
        <p:spPr>
          <a:xfrm rot="16200000">
            <a:off x="4303031" y="1709727"/>
            <a:ext cx="2954094" cy="2706496"/>
          </a:xfrm>
          <a:prstGeom prst="rect">
            <a:avLst/>
          </a:prstGeom>
        </p:spPr>
      </p:pic>
    </p:spTree>
    <p:extLst>
      <p:ext uri="{BB962C8B-B14F-4D97-AF65-F5344CB8AC3E}">
        <p14:creationId xmlns:p14="http://schemas.microsoft.com/office/powerpoint/2010/main" val="3924665459"/>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2011</TotalTime>
  <Words>645</Words>
  <Application>Microsoft Office PowerPoint</Application>
  <PresentationFormat>Presentación en pantalla (16:9)</PresentationFormat>
  <Paragraphs>98</Paragraphs>
  <Slides>25</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Barlow SemiBold</vt:lpstr>
      <vt:lpstr>Arial</vt:lpstr>
      <vt:lpstr>Cambria Math</vt:lpstr>
      <vt:lpstr>Barlow Light</vt:lpstr>
      <vt:lpstr>Calibri</vt:lpstr>
      <vt:lpstr>Barlow</vt:lpstr>
      <vt:lpstr>Caius template</vt:lpstr>
      <vt:lpstr> Peculiaridades del cuidado de los pies en pacientes con diabetes de tipo 2  Autoría: Gabriele Guogyte</vt:lpstr>
      <vt:lpstr>Número de proyecto: 2021-1-RO01- KA220-HED-38B739A3</vt:lpstr>
      <vt:lpstr>El síndrome del pie diabético</vt:lpstr>
      <vt:lpstr>Síntomas del pie diabético</vt:lpstr>
      <vt:lpstr>Consecuencias principales del pie diabético: úlceras y amputaciones</vt:lpstr>
      <vt:lpstr>Fundamentos para el cuidado del pie diabético</vt:lpstr>
      <vt:lpstr>Lavado de los pies</vt:lpstr>
      <vt:lpstr>Entre los dedos de los pies</vt:lpstr>
      <vt:lpstr>Exploración de los pies</vt:lpstr>
      <vt:lpstr>Cuidado del calzado</vt:lpstr>
      <vt:lpstr>Usar un calzado adecuado para prevenir:</vt:lpstr>
      <vt:lpstr>Cómo elegir el calzado adecuado</vt:lpstr>
      <vt:lpstr>Cómo determinar la anchura del pie</vt:lpstr>
      <vt:lpstr>Presentación de PowerPoint</vt:lpstr>
      <vt:lpstr>Presentación de PowerPoint</vt:lpstr>
      <vt:lpstr>Onicodistrofia</vt:lpstr>
      <vt:lpstr>Onicodistrofia</vt:lpstr>
      <vt:lpstr>Onicodistrofia</vt:lpstr>
      <vt:lpstr>No caminar descalzo</vt:lpstr>
      <vt:lpstr>Revisar el interior del calzado</vt:lpstr>
      <vt:lpstr>Cómo cortar las uñas</vt:lpstr>
      <vt:lpstr>Consecuencias de un corte de uñas incorrecto</vt:lpstr>
      <vt:lpstr>Resumen</vt:lpstr>
      <vt:lpstr>Presentación de PowerPoint</vt:lpstr>
      <vt:lpstr>Bibliografía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Eva Peribáñez</cp:lastModifiedBy>
  <cp:revision>98</cp:revision>
  <dcterms:modified xsi:type="dcterms:W3CDTF">2023-07-07T12:57:55Z</dcterms:modified>
</cp:coreProperties>
</file>