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79" r:id="rId4"/>
    <p:sldId id="280" r:id="rId5"/>
    <p:sldId id="281" r:id="rId6"/>
    <p:sldId id="278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61" r:id="rId24"/>
    <p:sldId id="298" r:id="rId25"/>
    <p:sldId id="299" r:id="rId26"/>
  </p:sldIdLst>
  <p:sldSz cx="9144000" cy="5143500" type="screen16x9"/>
  <p:notesSz cx="6858000" cy="9144000"/>
  <p:embeddedFontLst>
    <p:embeddedFont>
      <p:font typeface="Barlow" panose="020B0604020202020204" charset="-18"/>
      <p:regular r:id="rId28"/>
      <p:bold r:id="rId29"/>
      <p:italic r:id="rId30"/>
      <p:boldItalic r:id="rId31"/>
    </p:embeddedFont>
    <p:embeddedFont>
      <p:font typeface="Barlow Light" panose="020B0604020202020204" charset="-18"/>
      <p:regular r:id="rId32"/>
      <p:bold r:id="rId33"/>
      <p:italic r:id="rId34"/>
      <p:boldItalic r:id="rId35"/>
    </p:embeddedFont>
    <p:embeddedFont>
      <p:font typeface="Barlow SemiBold" panose="020B0604020202020204" charset="-18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60"/>
  </p:normalViewPr>
  <p:slideViewPr>
    <p:cSldViewPr>
      <p:cViewPr varScale="1">
        <p:scale>
          <a:sx n="143" d="100"/>
          <a:sy n="143" d="100"/>
        </p:scale>
        <p:origin x="85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389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1907704" y="3219822"/>
            <a:ext cx="5112568" cy="13681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br>
              <a:rPr lang="en" sz="2400" dirty="0">
                <a:solidFill>
                  <a:schemeClr val="accent1"/>
                </a:solidFill>
              </a:rPr>
            </a:br>
            <a:r>
              <a:rPr lang="cs-CZ" sz="2800" dirty="0"/>
              <a:t>Zvláštnosti péče o nohy u </a:t>
            </a:r>
            <a:r>
              <a:rPr lang="cs-CZ" sz="2800" dirty="0" err="1"/>
              <a:t>pacietntů</a:t>
            </a:r>
            <a:r>
              <a:rPr lang="cs-CZ" sz="2800" dirty="0"/>
              <a:t> s diabetem 2. typu</a:t>
            </a:r>
            <a:br>
              <a:rPr lang="en-GB" sz="2800" dirty="0"/>
            </a:br>
            <a:br>
              <a:rPr lang="it-IT" sz="1800" dirty="0"/>
            </a:br>
            <a:r>
              <a:rPr lang="it-IT" sz="1800" dirty="0"/>
              <a:t>Author</a:t>
            </a:r>
            <a:r>
              <a:rPr lang="cs-CZ" sz="1800" dirty="0" err="1"/>
              <a:t>ka</a:t>
            </a:r>
            <a:r>
              <a:rPr lang="it-IT" sz="1800" dirty="0"/>
              <a:t>: Gabriele Guogyte</a:t>
            </a:r>
            <a:endParaRPr sz="1800" dirty="0"/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chemeClr val="accent2"/>
                </a:solidFill>
              </a:rPr>
              <a:t>Connected 4 Health</a:t>
            </a:r>
            <a:endParaRPr lang="it-IT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2FA8-B0B0-8E04-FCE3-76C3808D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Péče o boty </a:t>
            </a:r>
            <a:endParaRPr lang="en-GB" b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FC389-A841-907E-4BA0-3EC5CC2A9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doporučuje se používat vysoušeč bot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F16D2-4A3D-2F3C-10E6-1EA37F09966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B1132-8CD5-BA40-49B4-7C711B6B10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9B2A8-9790-4D08-4B1E-C6F5E3044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33474" y="2076498"/>
            <a:ext cx="4213227" cy="268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1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9CA3-DD66-4E58-254D-02E8081EB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latin typeface="+mn-lt"/>
              </a:rPr>
              <a:t>Správná obuv pomáhá předcházet vzniku</a:t>
            </a:r>
            <a:r>
              <a:rPr lang="en-GB" sz="2800" b="1" dirty="0">
                <a:latin typeface="+mn-lt"/>
              </a:rPr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6E3B8-647E-4C15-D1B9-230678C95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114" y="1707654"/>
            <a:ext cx="4085901" cy="2715600"/>
          </a:xfrm>
        </p:spPr>
        <p:txBody>
          <a:bodyPr/>
          <a:lstStyle/>
          <a:p>
            <a:r>
              <a:rPr lang="cs-CZ" dirty="0"/>
              <a:t>deformací nohou</a:t>
            </a:r>
            <a:r>
              <a:rPr lang="en-GB" dirty="0"/>
              <a:t>,</a:t>
            </a:r>
          </a:p>
          <a:p>
            <a:r>
              <a:rPr lang="cs-CZ" dirty="0"/>
              <a:t>bolestivých mozolů</a:t>
            </a:r>
            <a:r>
              <a:rPr lang="en-GB" dirty="0"/>
              <a:t>,</a:t>
            </a:r>
          </a:p>
          <a:p>
            <a:r>
              <a:rPr lang="cs-CZ" dirty="0" err="1"/>
              <a:t>interdigitálních</a:t>
            </a:r>
            <a:r>
              <a:rPr lang="cs-CZ" dirty="0"/>
              <a:t> erupcí</a:t>
            </a:r>
            <a:r>
              <a:rPr lang="en-GB" dirty="0"/>
              <a:t>,</a:t>
            </a:r>
          </a:p>
          <a:p>
            <a:r>
              <a:rPr lang="cs-CZ" dirty="0"/>
              <a:t>zarůstání a deformaci nehtů</a:t>
            </a:r>
            <a:r>
              <a:rPr lang="en-GB" dirty="0"/>
              <a:t>,</a:t>
            </a:r>
          </a:p>
          <a:p>
            <a:r>
              <a:rPr lang="cs-CZ" dirty="0"/>
              <a:t>vředů</a:t>
            </a:r>
            <a:r>
              <a:rPr lang="en-GB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45435-08CC-E63D-9B83-8F413E27A5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B84803-1A01-B673-A588-90E479A2C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42521" y="1884345"/>
            <a:ext cx="3475731" cy="232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92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7E3C9-9DA8-6C9E-D726-D713DD233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Jak vybrat správnou obuv? </a:t>
            </a:r>
            <a:endParaRPr lang="en-GB" b="1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CD567-573F-B832-580C-F80BFAC402A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24591-74E1-AD20-9EBB-8C8E94CB70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83C52-0E4F-1877-477C-62A207AC2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11" y="1851670"/>
            <a:ext cx="3676734" cy="2307151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B4A56CA-F73C-5B11-D10F-ADDAF77A5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05687" y="1705175"/>
            <a:ext cx="4234313" cy="27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62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E450B-3168-5642-F5FB-B7CB6F79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Co je to šířka chodidla? </a:t>
            </a:r>
            <a:endParaRPr lang="en-GB" b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B8559-C9EE-B684-60F3-F3CF17AB1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obvod přední části chodidla (za prsty)</a:t>
            </a:r>
          </a:p>
          <a:p>
            <a:r>
              <a:rPr lang="pl-PL" dirty="0"/>
              <a:t>metatarzální obvod</a:t>
            </a:r>
          </a:p>
          <a:p>
            <a:r>
              <a:rPr lang="cs-CZ" dirty="0"/>
              <a:t>obvod nártu </a:t>
            </a:r>
          </a:p>
          <a:p>
            <a:r>
              <a:rPr lang="cs-CZ" dirty="0"/>
              <a:t>šířka paty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72CF6-94EB-C05D-2851-058F2E8F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E83AD1-E982-A230-F7C1-750EEA346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378" y="1871233"/>
            <a:ext cx="3875584" cy="238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8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16DFE-7709-D07D-8711-E3B41F4E3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ctr">
              <a:buNone/>
            </a:pPr>
            <a:r>
              <a:rPr lang="cs-CZ" b="1" dirty="0">
                <a:latin typeface="+mn-lt"/>
              </a:rPr>
              <a:t>Důsledky nevhodné obuvi </a:t>
            </a:r>
            <a:endParaRPr lang="en-GB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3A16C-1962-0EF2-9306-B0ACF6ED91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8F97138-FBCC-BD88-31CC-170B4332F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r="17657" b="-3"/>
          <a:stretch/>
        </p:blipFill>
        <p:spPr bwMode="auto">
          <a:xfrm>
            <a:off x="5292080" y="413257"/>
            <a:ext cx="2518495" cy="431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40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6D75-642D-D42C-1A42-2B550D475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Zarostlé nehty a mozoly</a:t>
            </a:r>
            <a:endParaRPr lang="en-GB" b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0553B-DB0F-CF0A-8600-6720BF97E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8968A-5D25-4929-4395-142CE6F501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4A7B382-100E-DF88-A1E9-EB32424A56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0" r="-1" b="-1"/>
          <a:stretch/>
        </p:blipFill>
        <p:spPr>
          <a:xfrm>
            <a:off x="4243161" y="1705175"/>
            <a:ext cx="3073834" cy="299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56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87F0-CB5F-FEF0-2B20-95FAF818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Onychodystrofie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FAB7-55C9-E29F-A374-48AF865A3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7EE7E-E448-3047-F1EB-FC7B89477C7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48232-74BB-5E4B-F865-DC4C58FEA7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6" name="Picture 2" descr="A close-up of hands holding potatoes">
            <a:extLst>
              <a:ext uri="{FF2B5EF4-FFF2-40B4-BE49-F238E27FC236}">
                <a16:creationId xmlns:a16="http://schemas.microsoft.com/office/drawing/2014/main" id="{C6CA7399-1BF8-85FC-FAC0-17F1CE3997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4" r="26" b="-2"/>
          <a:stretch/>
        </p:blipFill>
        <p:spPr bwMode="auto">
          <a:xfrm>
            <a:off x="435615" y="1579048"/>
            <a:ext cx="3522169" cy="296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49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81546-32D6-C1DC-6B70-8314AD19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Onychodystrofie</a:t>
            </a:r>
            <a:endParaRPr lang="cs-CZ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10AF8-6EC1-95C1-0EB8-150D00866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90875-0A6A-9971-6F2B-073EC6EA0A5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875B2-CE5A-AD07-28D4-EDF0B8C1C6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C86932C-0EE1-BBF6-B17F-80515D96149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118" y="1520866"/>
            <a:ext cx="2313163" cy="30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13A4823-8EDA-3411-8B2D-54D9566C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500126"/>
            <a:ext cx="2313163" cy="308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44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ED8F8-4F39-FDCC-E630-F9A6A2F1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Onychodystrofie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B54E1-8D20-6CC5-DB2B-359215B1D3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47302-2DC8-2629-D5D8-AD8B1B8D6CB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D22CF-1CD3-060C-00C8-BF4D569549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6" name="Picture 2" descr="Letter">
            <a:extLst>
              <a:ext uri="{FF2B5EF4-FFF2-40B4-BE49-F238E27FC236}">
                <a16:creationId xmlns:a16="http://schemas.microsoft.com/office/drawing/2014/main" id="{DBBA4CD2-767D-9D78-5058-F1B50A9B9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7" b="-2"/>
          <a:stretch/>
        </p:blipFill>
        <p:spPr bwMode="auto">
          <a:xfrm rot="16200000">
            <a:off x="686454" y="1672348"/>
            <a:ext cx="3020491" cy="278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2465651-3FD9-279E-9490-F67F40321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1" r="-1" b="-1"/>
          <a:stretch/>
        </p:blipFill>
        <p:spPr bwMode="auto">
          <a:xfrm>
            <a:off x="4389451" y="1563638"/>
            <a:ext cx="2781253" cy="302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13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82AC-6775-9A2E-E488-ECB6DDD8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Nechoďte bosí</a:t>
            </a:r>
            <a:endParaRPr lang="en-GB" b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6798-40A4-3F24-168B-A4B4EBDE4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cs-CZ" dirty="0"/>
              <a:t>Nikdy nechoďte bosí </a:t>
            </a:r>
            <a:r>
              <a:rPr lang="en-GB" dirty="0"/>
              <a:t>(</a:t>
            </a:r>
            <a:r>
              <a:rPr lang="cs-CZ" dirty="0"/>
              <a:t>hlavně ne po pláži</a:t>
            </a:r>
            <a:r>
              <a:rPr lang="en-GB" dirty="0"/>
              <a:t>)</a:t>
            </a:r>
            <a:r>
              <a:rPr lang="cs-CZ" dirty="0"/>
              <a:t>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90DAE-4B1E-E215-107A-BB5A500349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6" name="Picture 5" descr="A black outline of a leaf&#10;&#10;Description automatically generated with low confidence">
            <a:extLst>
              <a:ext uri="{FF2B5EF4-FFF2-40B4-BE49-F238E27FC236}">
                <a16:creationId xmlns:a16="http://schemas.microsoft.com/office/drawing/2014/main" id="{879D2370-0EA8-C90A-A3DC-DB7E8DE3AC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33"/>
          <a:stretch/>
        </p:blipFill>
        <p:spPr>
          <a:xfrm rot="16200000">
            <a:off x="4167363" y="2436025"/>
            <a:ext cx="3225430" cy="181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2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cs-CZ" sz="20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Číslo projektu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: 2021-1-RO01- KA220-HED-38B739A3</a:t>
            </a: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66;p14">
            <a:extLst>
              <a:ext uri="{FF2B5EF4-FFF2-40B4-BE49-F238E27FC236}">
                <a16:creationId xmlns:a16="http://schemas.microsoft.com/office/drawing/2014/main" id="{C6011CB7-C3B9-6DC2-C750-F2D3419A6ADC}"/>
              </a:ext>
            </a:extLst>
          </p:cNvPr>
          <p:cNvSpPr txBox="1">
            <a:spLocks/>
          </p:cNvSpPr>
          <p:nvPr/>
        </p:nvSpPr>
        <p:spPr>
          <a:xfrm>
            <a:off x="362794" y="2787774"/>
            <a:ext cx="4968552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Barlow Light"/>
              <a:buChar char="▸"/>
              <a:defRPr sz="22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 Light"/>
              <a:buChar char="▹"/>
              <a:defRPr sz="22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 Light"/>
              <a:buChar char="■"/>
              <a:defRPr sz="22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 Light"/>
              <a:buChar char="●"/>
              <a:defRPr sz="22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 Light"/>
              <a:buChar char="○"/>
              <a:defRPr sz="22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 Light"/>
              <a:buChar char="■"/>
              <a:defRPr sz="22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 Light"/>
              <a:buChar char="●"/>
              <a:defRPr sz="22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 Light"/>
              <a:buChar char="○"/>
              <a:defRPr sz="22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 Light"/>
              <a:buChar char="■"/>
              <a:defRPr sz="22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139700" indent="0" algn="ctr">
              <a:buFont typeface="Barlow Light"/>
              <a:buNone/>
            </a:pPr>
            <a:r>
              <a:rPr lang="cs-CZ" sz="1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Podpora Evropské komise při přípravě této prezentace nezahrnuje obsah prezentace, který odráží pouze názory autorů, a Komise nenese odpovědnost za jakékoliv použití informací v ní obsažených.</a:t>
            </a:r>
            <a:endParaRPr lang="cs-CZ" sz="1400" dirty="0">
              <a:solidFill>
                <a:schemeClr val="accent2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Font typeface="Barlow Light"/>
              <a:buNone/>
            </a:pPr>
            <a:endParaRPr lang="cs-CZ" sz="14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6" name="Obrázek 5" descr="Obsah obrázku Písmo, snímek obrazovky, Elektricky modrá, Grafika&#10;&#10;Popis byl vytvořen automaticky">
            <a:extLst>
              <a:ext uri="{FF2B5EF4-FFF2-40B4-BE49-F238E27FC236}">
                <a16:creationId xmlns:a16="http://schemas.microsoft.com/office/drawing/2014/main" id="{2938FD6C-C59A-1EF0-1649-81D4275C9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56" y="1707654"/>
            <a:ext cx="4778990" cy="10026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9694-874B-B029-9B39-2C3FAC971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Zkontrolujte vnitřek boty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76C47-55FF-F30F-0EB7-6C939DF61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Zkontrolujte vnitřek boty</a:t>
            </a:r>
            <a:r>
              <a:rPr lang="en-GB" dirty="0"/>
              <a:t>.</a:t>
            </a:r>
          </a:p>
          <a:p>
            <a:r>
              <a:rPr lang="cs-CZ" dirty="0"/>
              <a:t>V botách nesmí být písek</a:t>
            </a:r>
            <a:r>
              <a:rPr lang="en-GB" dirty="0"/>
              <a:t>, </a:t>
            </a:r>
            <a:r>
              <a:rPr lang="cs-CZ" dirty="0"/>
              <a:t>kamínky</a:t>
            </a:r>
            <a:r>
              <a:rPr lang="lt-LT" dirty="0"/>
              <a:t>,</a:t>
            </a:r>
            <a:r>
              <a:rPr lang="en-GB" dirty="0"/>
              <a:t> </a:t>
            </a:r>
            <a:r>
              <a:rPr lang="cs-CZ" dirty="0"/>
              <a:t>nebo jiné malé předměty.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73C30-B17E-9458-3321-9BF708EC34E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32738-AC07-E909-4055-BC52DCF988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6" name="Picture 5" descr="A drawing of a bird&#10;&#10;Description automatically generated with low confidence">
            <a:extLst>
              <a:ext uri="{FF2B5EF4-FFF2-40B4-BE49-F238E27FC236}">
                <a16:creationId xmlns:a16="http://schemas.microsoft.com/office/drawing/2014/main" id="{3CC3BB2D-E2F3-F9A0-95D1-BD0209530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61718" y="1833895"/>
            <a:ext cx="3236720" cy="284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40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B1F1-E6E9-4D53-1219-CF898DA5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Stříhání nehtů</a:t>
            </a:r>
            <a:endParaRPr lang="en-GB" b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ECD4D-8C5B-11E0-3F07-2DCE0DDB8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000" y="1705175"/>
            <a:ext cx="3391936" cy="2715600"/>
          </a:xfrm>
        </p:spPr>
        <p:txBody>
          <a:bodyPr/>
          <a:lstStyle/>
          <a:p>
            <a:r>
              <a:rPr lang="cs-CZ" sz="1600" dirty="0"/>
              <a:t>nehty zastřihujte rovně</a:t>
            </a:r>
            <a:endParaRPr lang="en-GB" sz="1600" dirty="0"/>
          </a:p>
          <a:p>
            <a:r>
              <a:rPr lang="cs-CZ" sz="1600" dirty="0"/>
              <a:t>nestříhejte okraje nehtů</a:t>
            </a:r>
            <a:endParaRPr lang="en-GB" sz="1600" dirty="0"/>
          </a:p>
          <a:p>
            <a:r>
              <a:rPr lang="cs-CZ" sz="1600" dirty="0"/>
              <a:t>nestříhejte nehty příliš </a:t>
            </a:r>
          </a:p>
          <a:p>
            <a:r>
              <a:rPr lang="cs-CZ" sz="1600" dirty="0"/>
              <a:t>po vyzutí bot sledujte stav prstů na nohou  </a:t>
            </a:r>
            <a:r>
              <a:rPr lang="en-GB" sz="1600" dirty="0"/>
              <a:t>(</a:t>
            </a:r>
            <a:r>
              <a:rPr lang="cs-CZ" sz="1600" dirty="0"/>
              <a:t>zarudnutí</a:t>
            </a:r>
            <a:r>
              <a:rPr lang="en-GB" sz="1600" dirty="0"/>
              <a:t>, </a:t>
            </a:r>
            <a:r>
              <a:rPr lang="cs-CZ" sz="1600" dirty="0" err="1"/>
              <a:t>dyskomfort</a:t>
            </a:r>
            <a:r>
              <a:rPr lang="en-GB" sz="1600" dirty="0"/>
              <a:t>, </a:t>
            </a:r>
            <a:r>
              <a:rPr lang="cs-CZ" sz="1600" dirty="0"/>
              <a:t>bolest</a:t>
            </a:r>
            <a:r>
              <a:rPr lang="en-GB" sz="1600" dirty="0"/>
              <a:t>, </a:t>
            </a:r>
            <a:r>
              <a:rPr lang="cs-CZ" sz="1600" dirty="0"/>
              <a:t>necitlivost</a:t>
            </a:r>
            <a:r>
              <a:rPr lang="en-GB" sz="1600" dirty="0"/>
              <a:t>)</a:t>
            </a:r>
          </a:p>
          <a:p>
            <a:r>
              <a:rPr lang="cs-CZ" sz="1600" dirty="0"/>
              <a:t>nevhodné stříhání nehtů </a:t>
            </a:r>
            <a:r>
              <a:rPr lang="en-GB" sz="1600" dirty="0"/>
              <a:t>– </a:t>
            </a:r>
            <a:r>
              <a:rPr lang="cs-CZ" sz="1600" dirty="0"/>
              <a:t>riziko zarůstání nehtů</a:t>
            </a:r>
            <a:r>
              <a:rPr lang="en-GB" sz="1600" dirty="0"/>
              <a:t> </a:t>
            </a:r>
            <a:r>
              <a:rPr lang="cs-CZ" sz="1600" dirty="0"/>
              <a:t>nebo změny tvaru nehtu</a:t>
            </a:r>
            <a:endParaRPr lang="en-GB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90189-5388-52C7-2739-836D5A296C1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5C79B-F0AD-16A6-5AC6-9A97A13A14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7D530F-CE80-3D98-EBB5-12DB156F7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63806" y="1849963"/>
            <a:ext cx="2930443" cy="242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02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0EE0-170E-B8D1-7F90-189ACB4B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Důsledky nevhodného stříhání nehtů</a:t>
            </a:r>
            <a:endParaRPr lang="en-GB" b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69B7B-0AB7-BB07-381C-83BAC1203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83F29-9B50-2643-2CDC-3554FB62532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F0BF0-E858-109A-5BEA-C11DAB1049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26F332C-CFC3-0A21-ACA5-C8E881FBAEE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6" r="1" b="7504"/>
          <a:stretch/>
        </p:blipFill>
        <p:spPr bwMode="auto">
          <a:xfrm>
            <a:off x="424181" y="1820718"/>
            <a:ext cx="3358628" cy="2484513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CB69769-D32C-50F4-72DA-8458DFBCB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2" r="1" b="15615"/>
          <a:stretch/>
        </p:blipFill>
        <p:spPr bwMode="auto">
          <a:xfrm>
            <a:off x="3993875" y="1717244"/>
            <a:ext cx="3945168" cy="271560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394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sz="1800" dirty="0"/>
              <a:t>Každý den</a:t>
            </a:r>
            <a:r>
              <a:rPr lang="lt-LT" sz="1800" dirty="0"/>
              <a:t>: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GB"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cs-CZ" sz="1800" dirty="0"/>
              <a:t>omyjte chodidla vlažnou vodou a dětským mýdlem</a:t>
            </a:r>
            <a:endParaRPr lang="en-GB"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cs-CZ" sz="1800" dirty="0"/>
              <a:t>pečlivě je osušte, včetně míst mezi prsty</a:t>
            </a:r>
            <a:endParaRPr lang="en-GB"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cs-CZ" sz="1800" dirty="0"/>
              <a:t>pečlivě zkontrolujte, zda nejsou chodidla poškozená </a:t>
            </a:r>
            <a:endParaRPr lang="en-GB"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cs-CZ" sz="1800" dirty="0"/>
              <a:t>namasírujte chodidla krémem s výjimkou míst mezi prsty </a:t>
            </a:r>
            <a:endParaRPr lang="en-GB"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cs-CZ" sz="1800" dirty="0"/>
              <a:t>zkontrolujte vnitřní část boty</a:t>
            </a:r>
            <a:endParaRPr lang="en-GB"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cs-CZ" sz="1800" dirty="0"/>
              <a:t>nechoďte bosí </a:t>
            </a:r>
            <a:endParaRPr lang="en-GB"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cs-CZ" sz="1800" dirty="0"/>
              <a:t>při sebemenším poranění kontaktujte odborníka, je důležité neodkládat léčbu. </a:t>
            </a:r>
            <a:endParaRPr sz="18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Shrnutí</a:t>
            </a:r>
            <a:endParaRPr lang="en-GB" b="1" dirty="0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2CFD9-EA59-8D69-00B7-9A00B45C3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cs-CZ" dirty="0"/>
              <a:t>Autorkou použitých fotografií je</a:t>
            </a:r>
            <a:endParaRPr lang="en-GB" dirty="0"/>
          </a:p>
          <a:p>
            <a:pPr marL="76200" indent="0">
              <a:buNone/>
            </a:pPr>
            <a:r>
              <a:rPr lang="lt-LT" dirty="0"/>
              <a:t>Gabriele Guogyte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69DA0-C740-2450-3EFF-1735917334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6110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AE6EA-AB6F-1334-305F-21A5CCD17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n-lt"/>
              </a:rPr>
              <a:t>Použité zdroje</a:t>
            </a:r>
            <a:endParaRPr lang="en-GB" b="1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E39D7-3BA7-F435-5F3C-A470D660B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mbria Math" panose="02040503050406030204" pitchFamily="18" charset="0"/>
              <a:buChar char="▸"/>
              <a:tabLst>
                <a:tab pos="457200" algn="l"/>
              </a:tabLst>
            </a:pPr>
            <a:r>
              <a:rPr lang="en-GB" sz="1200" dirty="0" err="1"/>
              <a:t>Berdikšlienė</a:t>
            </a:r>
            <a:r>
              <a:rPr lang="en-GB" sz="1200" dirty="0"/>
              <a:t> A. </a:t>
            </a:r>
            <a:r>
              <a:rPr lang="en-GB" sz="1200" dirty="0" err="1"/>
              <a:t>Pėdų</a:t>
            </a:r>
            <a:r>
              <a:rPr lang="en-GB" sz="1200" dirty="0"/>
              <a:t> </a:t>
            </a:r>
            <a:r>
              <a:rPr lang="en-GB" sz="1200" dirty="0" err="1"/>
              <a:t>priežiūra</a:t>
            </a:r>
            <a:r>
              <a:rPr lang="en-GB" sz="1200" dirty="0"/>
              <a:t>. </a:t>
            </a:r>
            <a:r>
              <a:rPr lang="en-GB" sz="1200" dirty="0" err="1"/>
              <a:t>Diabeto</a:t>
            </a:r>
            <a:r>
              <a:rPr lang="en-GB" sz="1200" dirty="0"/>
              <a:t> IQ, 2021, 5(13): 30-32. https://dia-iq.lt/wp-content/uploads/2021/10/DIQ-13.pdf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mbria Math" panose="02040503050406030204" pitchFamily="18" charset="0"/>
              <a:buChar char="▸"/>
              <a:tabLst>
                <a:tab pos="457200" algn="l"/>
              </a:tabLst>
            </a:pPr>
            <a:r>
              <a:rPr lang="en-GB" sz="1200" dirty="0" err="1"/>
              <a:t>Kostkevičius</a:t>
            </a:r>
            <a:r>
              <a:rPr lang="en-GB" sz="1200" dirty="0"/>
              <a:t> G, </a:t>
            </a:r>
            <a:r>
              <a:rPr lang="en-GB" sz="1200" dirty="0" err="1"/>
              <a:t>Astromskas</a:t>
            </a:r>
            <a:r>
              <a:rPr lang="en-GB" sz="1200" dirty="0"/>
              <a:t> AR. </a:t>
            </a:r>
            <a:r>
              <a:rPr lang="en-GB" sz="1200" dirty="0" err="1"/>
              <a:t>Visos</a:t>
            </a:r>
            <a:r>
              <a:rPr lang="en-GB" sz="1200" dirty="0"/>
              <a:t> </a:t>
            </a:r>
            <a:r>
              <a:rPr lang="en-GB" sz="1200" dirty="0" err="1"/>
              <a:t>bėdos</a:t>
            </a:r>
            <a:r>
              <a:rPr lang="en-GB" sz="1200" dirty="0"/>
              <a:t> </a:t>
            </a:r>
            <a:r>
              <a:rPr lang="en-GB" sz="1200" dirty="0" err="1"/>
              <a:t>dėl</a:t>
            </a:r>
            <a:r>
              <a:rPr lang="en-GB" sz="1200" dirty="0"/>
              <a:t> </a:t>
            </a:r>
            <a:r>
              <a:rPr lang="en-GB" sz="1200" dirty="0" err="1"/>
              <a:t>pėdos</a:t>
            </a:r>
            <a:r>
              <a:rPr lang="en-GB" sz="1200" dirty="0"/>
              <a:t>. 2010: </a:t>
            </a:r>
            <a:r>
              <a:rPr lang="en-GB" sz="1200" dirty="0" err="1"/>
              <a:t>Verslo</a:t>
            </a:r>
            <a:r>
              <a:rPr lang="en-GB" sz="1200" dirty="0"/>
              <a:t> Respublika, Kaunas.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mbria Math" panose="02040503050406030204" pitchFamily="18" charset="0"/>
              <a:buChar char="▸"/>
              <a:tabLst>
                <a:tab pos="457200" algn="l"/>
              </a:tabLst>
            </a:pPr>
            <a:r>
              <a:rPr lang="en-GB" sz="1200" dirty="0" err="1"/>
              <a:t>Kostkevičius</a:t>
            </a:r>
            <a:r>
              <a:rPr lang="en-GB" sz="1200" dirty="0"/>
              <a:t> G, </a:t>
            </a:r>
            <a:r>
              <a:rPr lang="en-GB" sz="1200" dirty="0" err="1"/>
              <a:t>Kušvidas</a:t>
            </a:r>
            <a:r>
              <a:rPr lang="en-GB" sz="1200" dirty="0"/>
              <a:t> V. </a:t>
            </a:r>
            <a:r>
              <a:rPr lang="en-GB" sz="1200" dirty="0" err="1"/>
              <a:t>Pėdos</a:t>
            </a:r>
            <a:r>
              <a:rPr lang="en-GB" sz="1200" dirty="0"/>
              <a:t> </a:t>
            </a:r>
            <a:r>
              <a:rPr lang="en-GB" sz="1200" dirty="0" err="1"/>
              <a:t>ir</a:t>
            </a:r>
            <a:r>
              <a:rPr lang="en-GB" sz="1200" dirty="0"/>
              <a:t> </a:t>
            </a:r>
            <a:r>
              <a:rPr lang="en-GB" sz="1200" dirty="0" err="1"/>
              <a:t>batai</a:t>
            </a:r>
            <a:r>
              <a:rPr lang="en-GB" sz="1200" dirty="0"/>
              <a:t> </a:t>
            </a:r>
            <a:r>
              <a:rPr lang="en-GB" sz="1200" dirty="0" err="1"/>
              <a:t>arba</a:t>
            </a:r>
            <a:r>
              <a:rPr lang="en-GB" sz="1200" dirty="0"/>
              <a:t> </a:t>
            </a:r>
            <a:r>
              <a:rPr lang="en-GB" sz="1200" dirty="0" err="1"/>
              <a:t>kaip</a:t>
            </a:r>
            <a:r>
              <a:rPr lang="en-GB" sz="1200" dirty="0"/>
              <a:t> </a:t>
            </a:r>
            <a:r>
              <a:rPr lang="en-GB" sz="1200" dirty="0" err="1"/>
              <a:t>nusipirkti</a:t>
            </a:r>
            <a:r>
              <a:rPr lang="en-GB" sz="1200" dirty="0"/>
              <a:t> </a:t>
            </a:r>
            <a:r>
              <a:rPr lang="en-GB" sz="1200" dirty="0" err="1"/>
              <a:t>tinkamus</a:t>
            </a:r>
            <a:r>
              <a:rPr lang="en-GB" sz="1200" dirty="0"/>
              <a:t> </a:t>
            </a:r>
            <a:r>
              <a:rPr lang="en-GB" sz="1200" dirty="0" err="1"/>
              <a:t>ir</a:t>
            </a:r>
            <a:r>
              <a:rPr lang="en-GB" sz="1200" dirty="0"/>
              <a:t> </a:t>
            </a:r>
            <a:r>
              <a:rPr lang="en-GB" sz="1200" dirty="0" err="1"/>
              <a:t>patogius</a:t>
            </a:r>
            <a:r>
              <a:rPr lang="en-GB" sz="1200" dirty="0"/>
              <a:t> </a:t>
            </a:r>
            <a:r>
              <a:rPr lang="en-GB" sz="1200" dirty="0" err="1"/>
              <a:t>sportinius</a:t>
            </a:r>
            <a:r>
              <a:rPr lang="en-GB" sz="1200" dirty="0"/>
              <a:t> </a:t>
            </a:r>
            <a:r>
              <a:rPr lang="en-GB" sz="1200" dirty="0" err="1"/>
              <a:t>bei</a:t>
            </a:r>
            <a:r>
              <a:rPr lang="en-GB" sz="1200" dirty="0"/>
              <a:t> </a:t>
            </a:r>
            <a:r>
              <a:rPr lang="en-GB" sz="1200" dirty="0" err="1"/>
              <a:t>žygio</a:t>
            </a:r>
            <a:r>
              <a:rPr lang="en-GB" sz="1200" dirty="0"/>
              <a:t> </a:t>
            </a:r>
            <a:r>
              <a:rPr lang="en-GB" sz="1200" dirty="0" err="1"/>
              <a:t>batus</a:t>
            </a:r>
            <a:r>
              <a:rPr lang="en-GB" sz="1200" dirty="0"/>
              <a:t>. 2010: </a:t>
            </a:r>
            <a:r>
              <a:rPr lang="en-GB" sz="1200" dirty="0" err="1"/>
              <a:t>Verslo</a:t>
            </a:r>
            <a:r>
              <a:rPr lang="en-GB" sz="1200" dirty="0"/>
              <a:t> Respublika, Kaunas.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mbria Math" panose="02040503050406030204" pitchFamily="18" charset="0"/>
              <a:buChar char="▸"/>
              <a:tabLst>
                <a:tab pos="457200" algn="l"/>
              </a:tabLst>
            </a:pPr>
            <a:r>
              <a:rPr lang="en-GB" sz="1200" dirty="0"/>
              <a:t>Scholz N. </a:t>
            </a:r>
            <a:r>
              <a:rPr lang="en-GB" sz="1200" dirty="0" err="1"/>
              <a:t>Lehrbuch</a:t>
            </a:r>
            <a:r>
              <a:rPr lang="en-GB" sz="1200" dirty="0"/>
              <a:t> und </a:t>
            </a:r>
            <a:r>
              <a:rPr lang="en-GB" sz="1200" dirty="0" err="1"/>
              <a:t>Bildatlas</a:t>
            </a:r>
            <a:r>
              <a:rPr lang="en-GB" sz="1200" dirty="0"/>
              <a:t> für die </a:t>
            </a:r>
            <a:r>
              <a:rPr lang="en-GB" sz="1200" dirty="0" err="1"/>
              <a:t>Podologie</a:t>
            </a:r>
            <a:r>
              <a:rPr lang="en-GB" sz="1200" dirty="0"/>
              <a:t>. 2012: </a:t>
            </a:r>
            <a:r>
              <a:rPr lang="en-GB" sz="1200" dirty="0" err="1"/>
              <a:t>Neuer</a:t>
            </a:r>
            <a:r>
              <a:rPr lang="en-GB" sz="1200" dirty="0"/>
              <a:t> </a:t>
            </a:r>
            <a:r>
              <a:rPr lang="en-GB" sz="1200" dirty="0" err="1"/>
              <a:t>Merkur</a:t>
            </a:r>
            <a:r>
              <a:rPr lang="en-GB" sz="1200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063AE-D0CC-3545-F446-810F636C6D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118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4B2CF-CCA8-43B5-5997-D94220EF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Syndrom diabetické nohy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52231-9E24-5DC6-CDA7-2874F442A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cs-CZ" dirty="0"/>
              <a:t>Rozvoj syndromu diabetické nohy může být nebezpečný pro všechny pacienty s diabetem 2. typu.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CE34A-32D6-1E44-782B-44EC3EF794B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98733-9E4C-24DC-EA62-4AD58A9C78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" name="Content Placeholder 7" descr="Text">
            <a:extLst>
              <a:ext uri="{FF2B5EF4-FFF2-40B4-BE49-F238E27FC236}">
                <a16:creationId xmlns:a16="http://schemas.microsoft.com/office/drawing/2014/main" id="{478F3F74-8C0A-E09C-8510-61F7CA091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693" y="2067694"/>
            <a:ext cx="3424731" cy="167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7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94B4-DB7B-DFD4-11EC-FD4095DAD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Symptomy diabetické nohy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44F3F-9F10-2D05-E7B9-61C87822B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000" y="1705174"/>
            <a:ext cx="3185400" cy="2810791"/>
          </a:xfrm>
        </p:spPr>
        <p:txBody>
          <a:bodyPr/>
          <a:lstStyle/>
          <a:p>
            <a:r>
              <a:rPr lang="cs-CZ" sz="1600" dirty="0"/>
              <a:t>porucha vnímání bolesti nohou a chodidel </a:t>
            </a:r>
            <a:r>
              <a:rPr lang="en-GB" sz="1600" dirty="0"/>
              <a:t>(</a:t>
            </a:r>
            <a:r>
              <a:rPr lang="cs-CZ" sz="1600" dirty="0"/>
              <a:t>neuropatie</a:t>
            </a:r>
            <a:r>
              <a:rPr lang="en-GB" sz="1600" dirty="0"/>
              <a:t>)</a:t>
            </a:r>
          </a:p>
          <a:p>
            <a:r>
              <a:rPr lang="cs-CZ" sz="1600" dirty="0"/>
              <a:t>porucha krevního oběhu</a:t>
            </a:r>
            <a:r>
              <a:rPr lang="en-GB" sz="1600" dirty="0"/>
              <a:t>, </a:t>
            </a:r>
            <a:r>
              <a:rPr lang="cs-CZ" sz="1600" dirty="0"/>
              <a:t>nedostatečné prokrvení nohou </a:t>
            </a:r>
            <a:endParaRPr lang="en-GB" sz="1600" dirty="0"/>
          </a:p>
          <a:p>
            <a:r>
              <a:rPr lang="cs-CZ" sz="1600" dirty="0"/>
              <a:t>pomalé hojení ran</a:t>
            </a:r>
            <a:endParaRPr lang="en-GB" sz="1600" dirty="0"/>
          </a:p>
          <a:p>
            <a:r>
              <a:rPr lang="cs-CZ" sz="1600" dirty="0"/>
              <a:t>kožní léze</a:t>
            </a:r>
            <a:r>
              <a:rPr lang="en-GB" sz="1600" dirty="0"/>
              <a:t>, </a:t>
            </a:r>
            <a:r>
              <a:rPr lang="cs-CZ" sz="1600" dirty="0"/>
              <a:t>mozoly</a:t>
            </a:r>
            <a:r>
              <a:rPr lang="en-GB" sz="1600" dirty="0"/>
              <a:t>, </a:t>
            </a:r>
            <a:r>
              <a:rPr lang="cs-CZ" sz="1600" dirty="0"/>
              <a:t>ztvrdlá kůže</a:t>
            </a:r>
            <a:r>
              <a:rPr lang="en-GB" sz="1600" dirty="0"/>
              <a:t>, </a:t>
            </a:r>
            <a:r>
              <a:rPr lang="cs-CZ" sz="1600" dirty="0"/>
              <a:t>abscesy a záněty</a:t>
            </a:r>
            <a:endParaRPr lang="en-GB" sz="1600" dirty="0"/>
          </a:p>
          <a:p>
            <a:r>
              <a:rPr lang="cs-CZ" sz="1600" dirty="0"/>
              <a:t>deformované kosti nohou</a:t>
            </a:r>
            <a:endParaRPr lang="en-GB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C94EB-EDF2-AAF6-B4EB-B74CD624D2D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119592-7166-2A42-E646-2FF011BF10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EBD00-3303-BA8A-ED8C-5614B7C44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378" y="1687375"/>
            <a:ext cx="3013456" cy="301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5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5E67D-C46A-B19D-33C6-18E805E5A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+mn-lt"/>
              </a:rPr>
              <a:t>Hlavními důsledky syndromu diabetické nohy jsou především vředy a amputace </a:t>
            </a:r>
            <a:endParaRPr lang="en-GB" sz="280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B1603-DA98-4814-FD0F-496B51024E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cs-CZ" dirty="0"/>
              <a:t>K amputacím diabetické nohy dochází každých 30 vteřin.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B40A1-C242-2016-2441-02B0593C8D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4614337-EF8F-4EF2-53E5-92184BBFA8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/>
          <a:stretch/>
        </p:blipFill>
        <p:spPr bwMode="auto">
          <a:xfrm>
            <a:off x="4550855" y="1923678"/>
            <a:ext cx="2867471" cy="19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9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5"/>
          <p:cNvSpPr txBox="1">
            <a:spLocks noGrp="1"/>
          </p:cNvSpPr>
          <p:nvPr>
            <p:ph type="body" idx="1"/>
          </p:nvPr>
        </p:nvSpPr>
        <p:spPr>
          <a:xfrm>
            <a:off x="611560" y="1347614"/>
            <a:ext cx="36132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pt-BR" b="1" dirty="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Základy péče o diabetickou nohu </a:t>
            </a:r>
            <a:endParaRPr b="1" dirty="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552394" cy="19982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6FB8F-07E6-33AD-B27B-9E620759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Mytí nohou</a:t>
            </a:r>
            <a:endParaRPr lang="en-GB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F3D2A-F6CF-9F30-5900-EB780BA58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/>
              <a:t>před mytím nohou je potřeba změřit teplotu vody teploměrem</a:t>
            </a:r>
            <a:endParaRPr lang="en-GB" sz="1800" dirty="0"/>
          </a:p>
          <a:p>
            <a:r>
              <a:rPr lang="cs-CZ" sz="1800" dirty="0"/>
              <a:t>nohy omyjte vlažnou (</a:t>
            </a:r>
            <a:r>
              <a:rPr lang="en-GB" sz="1800" dirty="0"/>
              <a:t>37°</a:t>
            </a:r>
            <a:r>
              <a:rPr lang="cs-CZ" sz="1800" dirty="0"/>
              <a:t> </a:t>
            </a:r>
            <a:r>
              <a:rPr lang="en-GB" sz="1800" dirty="0"/>
              <a:t>C) </a:t>
            </a:r>
            <a:r>
              <a:rPr lang="cs-CZ" sz="1800" dirty="0"/>
              <a:t>tekoucí vodou</a:t>
            </a:r>
            <a:endParaRPr lang="en-GB" sz="1800" dirty="0"/>
          </a:p>
          <a:p>
            <a:r>
              <a:rPr lang="cs-CZ" sz="1800" dirty="0"/>
              <a:t>používejte dětská mýdla nebo mýdla na citlivou pokožku</a:t>
            </a: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2C1EF-2008-5D6E-35B8-517E8DE1554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30886-0864-F513-4AEA-D0AB01334C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49907CC-BE36-CEEA-37D9-31A1AE4FC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425346"/>
            <a:ext cx="2494448" cy="333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4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A45C4-2200-7D2E-480F-ADF42E6C1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Prostor mezi prsty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A6DCC-5CC0-8BF5-6ECD-BE14DE243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prostor mezi prsty pečlivě osušte</a:t>
            </a:r>
            <a:endParaRPr lang="en-GB" dirty="0"/>
          </a:p>
          <a:p>
            <a:r>
              <a:rPr lang="cs-CZ" dirty="0"/>
              <a:t>na nohy používejte zvláštní ručník </a:t>
            </a:r>
            <a:endParaRPr lang="en-GB" dirty="0"/>
          </a:p>
          <a:p>
            <a:r>
              <a:rPr lang="cs-CZ" dirty="0"/>
              <a:t>po osušení namasírujte nohy krémem nebo pěnou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961E93-381B-0D30-7C00-E5449FC8DD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CDDDC5-112A-677A-D852-C6BBC65A0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66" r="-3" b="15832"/>
          <a:stretch/>
        </p:blipFill>
        <p:spPr>
          <a:xfrm>
            <a:off x="4601209" y="1698634"/>
            <a:ext cx="2593464" cy="2593464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2159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18D4-0026-8034-C960-3100DC8D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Vyšetření nohou </a:t>
            </a:r>
            <a:endParaRPr lang="en-GB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158F9-E838-AFEF-585C-E270BFF77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 nutné kontrolovat nohy každý den</a:t>
            </a:r>
            <a:endParaRPr lang="en-GB" dirty="0"/>
          </a:p>
          <a:p>
            <a:r>
              <a:rPr lang="cs-CZ" dirty="0"/>
              <a:t>pokud je to pro pacienta obtížné, je možné použít zrcátko nebo požádat o pomoc někoho dalšího 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25D56-55E7-CFA1-CD13-1B6994375B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B02EF-355B-3CDB-D601-893AF004A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03031" y="1709727"/>
            <a:ext cx="2954094" cy="27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65459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522</Words>
  <Application>Microsoft Office PowerPoint</Application>
  <PresentationFormat>Předvádění na obrazovce (16:9)</PresentationFormat>
  <Paragraphs>98</Paragraphs>
  <Slides>25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Barlow</vt:lpstr>
      <vt:lpstr>Barlow SemiBold</vt:lpstr>
      <vt:lpstr>Arial</vt:lpstr>
      <vt:lpstr>Cambria Math</vt:lpstr>
      <vt:lpstr>Calibri</vt:lpstr>
      <vt:lpstr>Barlow Light</vt:lpstr>
      <vt:lpstr>Caius template</vt:lpstr>
      <vt:lpstr> Zvláštnosti péče o nohy u pacietntů s diabetem 2. typu  Authorka: Gabriele Guogyte</vt:lpstr>
      <vt:lpstr>Číslo projektu: 2021-1-RO01- KA220-HED-38B739A3</vt:lpstr>
      <vt:lpstr>Syndrom diabetické nohy </vt:lpstr>
      <vt:lpstr>Symptomy diabetické nohy </vt:lpstr>
      <vt:lpstr>Hlavními důsledky syndromu diabetické nohy jsou především vředy a amputace </vt:lpstr>
      <vt:lpstr>Prezentace aplikace PowerPoint</vt:lpstr>
      <vt:lpstr>Mytí nohou</vt:lpstr>
      <vt:lpstr>Prostor mezi prsty </vt:lpstr>
      <vt:lpstr>Vyšetření nohou </vt:lpstr>
      <vt:lpstr>Péče o boty </vt:lpstr>
      <vt:lpstr>Správná obuv pomáhá předcházet vzniku:</vt:lpstr>
      <vt:lpstr>Jak vybrat správnou obuv? </vt:lpstr>
      <vt:lpstr>Co je to šířka chodidla? </vt:lpstr>
      <vt:lpstr>Prezentace aplikace PowerPoint</vt:lpstr>
      <vt:lpstr>Zarostlé nehty a mozoly</vt:lpstr>
      <vt:lpstr>Onychodystrofie</vt:lpstr>
      <vt:lpstr>Onychodystrofie</vt:lpstr>
      <vt:lpstr>Onychodystrofie</vt:lpstr>
      <vt:lpstr>Nechoďte bosí</vt:lpstr>
      <vt:lpstr>Zkontrolujte vnitřek boty </vt:lpstr>
      <vt:lpstr>Stříhání nehtů</vt:lpstr>
      <vt:lpstr>Důsledky nevhodného stříhání nehtů</vt:lpstr>
      <vt:lpstr>Shrnutí</vt:lpstr>
      <vt:lpstr>Prezentace aplikace PowerPoint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lastModifiedBy>Lukáš MERZ</cp:lastModifiedBy>
  <cp:revision>104</cp:revision>
  <dcterms:modified xsi:type="dcterms:W3CDTF">2023-06-07T14:24:24Z</dcterms:modified>
</cp:coreProperties>
</file>