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1" r:id="rId4"/>
    <p:sldId id="279" r:id="rId5"/>
    <p:sldId id="281" r:id="rId6"/>
    <p:sldId id="282" r:id="rId7"/>
    <p:sldId id="280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18"/>
      <p:bold r:id="rId19"/>
      <p:italic r:id="rId20"/>
      <p:boldItalic r:id="rId21"/>
    </p:embeddedFont>
    <p:embeddedFont>
      <p:font typeface="Barlow SemiBold" panose="00000700000000000000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diabetology3010006" TargetMode="External"/><Relationship Id="rId2" Type="http://schemas.openxmlformats.org/officeDocument/2006/relationships/hyperlink" Target="https://europepmc.org/articles/pmc137092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1619672" y="3219822"/>
            <a:ext cx="5400600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en" sz="2400" dirty="0">
                <a:solidFill>
                  <a:schemeClr val="accent1"/>
                </a:solidFill>
              </a:rPr>
            </a:br>
            <a:r>
              <a:rPr lang="sr-Latn-RS" sz="2800" dirty="0">
                <a:solidFill>
                  <a:schemeClr val="bg1"/>
                </a:solidFill>
              </a:rPr>
              <a:t>Osnove o ishrani za dijabetes tipa </a:t>
            </a:r>
            <a:r>
              <a:rPr lang="en-GB" sz="2800" dirty="0"/>
              <a:t>2</a:t>
            </a:r>
            <a:br>
              <a:rPr lang="it-IT" sz="1800" dirty="0"/>
            </a:br>
            <a:r>
              <a:rPr lang="sr-Latn-RS" sz="1800" dirty="0"/>
              <a:t>Autori</a:t>
            </a:r>
            <a:r>
              <a:rPr lang="it-IT" sz="1800" dirty="0"/>
              <a:t>: Aelita Skarbaliene, Akvile Sendriute</a:t>
            </a:r>
            <a:endParaRPr sz="18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6ED6-2596-F4F3-97FE-C8D9CF15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45A6E-6E46-FDB9-EB78-62FC95033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7053369" cy="2826600"/>
          </a:xfrm>
        </p:spPr>
        <p:txBody>
          <a:bodyPr/>
          <a:lstStyle/>
          <a:p>
            <a:pPr algn="just"/>
            <a:r>
              <a:rPr lang="sr-Latn-RS" sz="1600" dirty="0"/>
              <a:t>Prosti ugljeni hidrati ne treba da čine više od </a:t>
            </a:r>
            <a:r>
              <a:rPr lang="en-GB" sz="1600" dirty="0"/>
              <a:t>10</a:t>
            </a:r>
            <a:r>
              <a:rPr lang="sr-Latn-RS" sz="1600" dirty="0"/>
              <a:t>% ukupne preporučene količine ugljenih hidrata </a:t>
            </a:r>
            <a:r>
              <a:rPr lang="en-GB" sz="1600" dirty="0"/>
              <a:t>(</a:t>
            </a:r>
            <a:r>
              <a:rPr lang="sr-Latn-RS" sz="1600" dirty="0"/>
              <a:t>šećer i slatkiši nisu zabranjeni</a:t>
            </a:r>
            <a:r>
              <a:rPr lang="en-GB" sz="1600" dirty="0"/>
              <a:t>).</a:t>
            </a:r>
          </a:p>
          <a:p>
            <a:pPr algn="just"/>
            <a:r>
              <a:rPr lang="sr-Latn-RS" sz="1600" dirty="0"/>
              <a:t>Količina povrća </a:t>
            </a:r>
            <a:r>
              <a:rPr lang="en-GB" sz="1600" dirty="0"/>
              <a:t>(</a:t>
            </a:r>
            <a:r>
              <a:rPr lang="sr-Latn-RS" sz="1600" dirty="0"/>
              <a:t>ne-skrobnog</a:t>
            </a:r>
            <a:r>
              <a:rPr lang="en-GB" sz="1600" dirty="0"/>
              <a:t>) </a:t>
            </a:r>
            <a:r>
              <a:rPr lang="sr-Latn-RS" sz="1600" dirty="0"/>
              <a:t>nije ograničena </a:t>
            </a:r>
            <a:r>
              <a:rPr lang="en-GB" sz="1600" dirty="0"/>
              <a:t>(</a:t>
            </a:r>
            <a:r>
              <a:rPr lang="sr-Latn-RS" sz="1600" dirty="0"/>
              <a:t>oko </a:t>
            </a:r>
            <a:r>
              <a:rPr lang="en-GB" sz="1600" dirty="0"/>
              <a:t>500 g </a:t>
            </a:r>
            <a:r>
              <a:rPr lang="sr-Latn-RS" sz="1600" dirty="0"/>
              <a:t>dnevno</a:t>
            </a:r>
            <a:r>
              <a:rPr lang="en-GB" sz="1600" dirty="0"/>
              <a:t>).</a:t>
            </a:r>
          </a:p>
          <a:p>
            <a:pPr algn="just"/>
            <a:r>
              <a:rPr lang="sr-Latn-RS" sz="1600" dirty="0"/>
              <a:t>Preporučuje se dnevni unos </a:t>
            </a:r>
            <a:r>
              <a:rPr lang="en-GB" sz="1600" dirty="0"/>
              <a:t>1-1</a:t>
            </a:r>
            <a:r>
              <a:rPr lang="sr-Latn-RS" sz="1600" dirty="0"/>
              <a:t>,</a:t>
            </a:r>
            <a:r>
              <a:rPr lang="en-GB" sz="1600" dirty="0"/>
              <a:t>5 </a:t>
            </a:r>
            <a:r>
              <a:rPr lang="sr-Latn-RS" sz="1600" dirty="0"/>
              <a:t>litara tečnosti, ako je moguće vode</a:t>
            </a:r>
            <a:r>
              <a:rPr lang="en-GB" sz="1600" dirty="0"/>
              <a:t>.</a:t>
            </a:r>
          </a:p>
          <a:p>
            <a:pPr algn="just"/>
            <a:r>
              <a:rPr lang="sr-Latn-RS" sz="1600" dirty="0"/>
              <a:t>Preporučuje se konzumiranje morske ribe </a:t>
            </a:r>
            <a:r>
              <a:rPr lang="en-GB" sz="1600" dirty="0"/>
              <a:t>2-3 </a:t>
            </a:r>
            <a:r>
              <a:rPr lang="sr-Latn-RS" sz="1600" dirty="0"/>
              <a:t>puta sedmično </a:t>
            </a:r>
            <a:r>
              <a:rPr lang="en-GB" sz="1600" dirty="0"/>
              <a:t>(</a:t>
            </a:r>
            <a:r>
              <a:rPr lang="sr-Latn-RS" sz="1600" dirty="0"/>
              <a:t>zbog </a:t>
            </a:r>
            <a:r>
              <a:rPr lang="en-GB" sz="1600" dirty="0"/>
              <a:t>omega 3 </a:t>
            </a:r>
            <a:r>
              <a:rPr lang="sr-Latn-RS" sz="1600" dirty="0"/>
              <a:t>kiselina</a:t>
            </a:r>
            <a:r>
              <a:rPr lang="en-GB" sz="1600" dirty="0"/>
              <a:t>).</a:t>
            </a:r>
          </a:p>
          <a:p>
            <a:pPr algn="just"/>
            <a:r>
              <a:rPr lang="sr-Latn-RS" sz="1600" dirty="0"/>
              <a:t>Smanjite unos soli </a:t>
            </a:r>
            <a:r>
              <a:rPr lang="en-GB" sz="1600" dirty="0"/>
              <a:t>– </a:t>
            </a:r>
            <a:r>
              <a:rPr lang="sr-Latn-RS" sz="1600" dirty="0"/>
              <a:t>manje od </a:t>
            </a:r>
            <a:r>
              <a:rPr lang="en-GB" sz="1600" dirty="0"/>
              <a:t>5g </a:t>
            </a:r>
            <a:r>
              <a:rPr lang="sr-Latn-RS" sz="1600" dirty="0"/>
              <a:t>dnevno </a:t>
            </a:r>
            <a:r>
              <a:rPr lang="en-GB" sz="1600" dirty="0"/>
              <a:t>(</a:t>
            </a:r>
            <a:r>
              <a:rPr lang="sr-Latn-RS" sz="1600" dirty="0"/>
              <a:t>za pacijente sa</a:t>
            </a:r>
            <a:r>
              <a:rPr lang="en-GB" sz="1600" dirty="0"/>
              <a:t> BP).</a:t>
            </a:r>
          </a:p>
          <a:p>
            <a:pPr algn="just"/>
            <a:r>
              <a:rPr lang="sr-Latn-RS" sz="1600" dirty="0"/>
              <a:t>Bolje je koristiti masnoće biljnog porekla</a:t>
            </a:r>
            <a:r>
              <a:rPr lang="en-GB" sz="1600" dirty="0"/>
              <a:t>: </a:t>
            </a:r>
            <a:r>
              <a:rPr lang="sr-Latn-RS" sz="1600" dirty="0"/>
              <a:t>ulje uljane repice, maslinovo ulje</a:t>
            </a:r>
            <a:r>
              <a:rPr lang="en-GB" sz="1600" dirty="0"/>
              <a:t>. </a:t>
            </a:r>
            <a:r>
              <a:rPr lang="sr-Latn-RS" sz="1600" dirty="0"/>
              <a:t>Životinjske masnoće</a:t>
            </a:r>
            <a:r>
              <a:rPr lang="en-GB" sz="1600" dirty="0"/>
              <a:t> (</a:t>
            </a:r>
            <a:r>
              <a:rPr lang="sr-Latn-RS" sz="1600" dirty="0"/>
              <a:t>maslac, majonez, svinjska mast</a:t>
            </a:r>
            <a:r>
              <a:rPr lang="en-GB" sz="1600" dirty="0"/>
              <a:t>) </a:t>
            </a:r>
            <a:r>
              <a:rPr lang="sr-Latn-RS" sz="1600" dirty="0"/>
              <a:t>treba da se unose ograničeno radi sprečavanja kardiovaskularnih bolesti</a:t>
            </a:r>
            <a:r>
              <a:rPr lang="en-GB" sz="1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4209B-17FD-8F5F-8B0F-02E0FC90D6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834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B10-C143-3107-5F15-B59472A2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76AD3-2253-60E2-FB27-A785CF462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1600" dirty="0"/>
              <a:t>Zamene za šećer ne utiču na povećanje glikemije, ali treba da se koriste umereno. Kao zaslađivače možete da koristite prirodnije zamene za šećer </a:t>
            </a:r>
            <a:r>
              <a:rPr lang="en-GB" sz="1600" dirty="0"/>
              <a:t>(</a:t>
            </a:r>
            <a:r>
              <a:rPr lang="sr-Latn-RS" sz="1600" dirty="0"/>
              <a:t>kao što je stevija</a:t>
            </a:r>
            <a:r>
              <a:rPr lang="en-GB" sz="1600" dirty="0"/>
              <a:t>).</a:t>
            </a:r>
          </a:p>
          <a:p>
            <a:r>
              <a:rPr lang="sr-Latn-RS" sz="1600" dirty="0"/>
              <a:t>Slatkiši ne treba da se jedu svakog dana</a:t>
            </a:r>
            <a:r>
              <a:rPr lang="en-GB" sz="1600" dirty="0"/>
              <a:t>.</a:t>
            </a:r>
          </a:p>
          <a:p>
            <a:r>
              <a:rPr lang="sr-Latn-RS" sz="1600" dirty="0"/>
              <a:t>Proizvodi sa niskim glikemijskim indeksom se više preporučuju pošto oni sporije podižu glikemiju i imaju pozitivno dejstvo na nivo triglicerida </a:t>
            </a:r>
            <a:r>
              <a:rPr lang="en-GB" sz="1600" dirty="0"/>
              <a:t>(</a:t>
            </a:r>
            <a:r>
              <a:rPr lang="sr-Latn-RS" sz="1600" dirty="0"/>
              <a:t>smanjuju ga</a:t>
            </a:r>
            <a:r>
              <a:rPr lang="en-GB" sz="1600" dirty="0"/>
              <a:t>).</a:t>
            </a:r>
          </a:p>
          <a:p>
            <a:r>
              <a:rPr lang="sr-Latn-RS" sz="1600" dirty="0"/>
              <a:t>Uzimajte 25-50 grama integralnih žitarica sa više vlakana na dan</a:t>
            </a:r>
            <a:r>
              <a:rPr lang="en-GB" sz="1600" dirty="0"/>
              <a:t>.</a:t>
            </a:r>
          </a:p>
          <a:p>
            <a:r>
              <a:rPr lang="sr-Latn-RS" sz="1600" dirty="0"/>
              <a:t>Alkohol</a:t>
            </a:r>
            <a:r>
              <a:rPr lang="en-GB" sz="1600" dirty="0"/>
              <a:t> – </a:t>
            </a:r>
            <a:r>
              <a:rPr lang="sr-Latn-RS" sz="1600" dirty="0"/>
              <a:t>za žene ne više od jedne, a za muškarce ne više od dve alkoholne jedinice dnevno. Jedna alkoholna jedinica je</a:t>
            </a:r>
            <a:r>
              <a:rPr lang="en-GB" sz="1600" dirty="0"/>
              <a:t>: 50 ml </a:t>
            </a:r>
            <a:r>
              <a:rPr lang="sr-Latn-RS" sz="1600" dirty="0"/>
              <a:t>votke ili </a:t>
            </a:r>
            <a:r>
              <a:rPr lang="en-GB" sz="1600" dirty="0"/>
              <a:t>120 ml </a:t>
            </a:r>
            <a:r>
              <a:rPr lang="sr-Latn-RS" sz="1600" dirty="0"/>
              <a:t>vina ili </a:t>
            </a:r>
            <a:r>
              <a:rPr lang="en-GB" sz="1600" dirty="0"/>
              <a:t>160 ml </a:t>
            </a:r>
            <a:r>
              <a:rPr lang="sr-Latn-RS" sz="1600" dirty="0"/>
              <a:t>piva</a:t>
            </a:r>
            <a:r>
              <a:rPr lang="en-GB" sz="1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54BBF-C0C1-8272-FF5F-97B141B442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803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DF88-CC29-A75A-0679-6AB44B82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Metod merenja obroka pomoću dlana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10BE9-48DC-DF54-98BC-74FB2A64C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Da bi odredio veličinu porcije, pacijent može da koristi svoj dlan</a:t>
            </a:r>
            <a:r>
              <a:rPr lang="en-GB" dirty="0"/>
              <a:t>, </a:t>
            </a:r>
            <a:r>
              <a:rPr lang="sr-Latn-RS" dirty="0"/>
              <a:t>što je veoma pogodan način za procenu količine odabrane hrane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01EC0-0351-E3F8-C832-3AD01DE89B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140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6A0A-1175-95ED-396C-D26C7EC7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Ekvivalenti za metod merenja obroka pomoću dlana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60824-1348-925D-EDEE-B129CC069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7629433" cy="2826600"/>
          </a:xfrm>
        </p:spPr>
        <p:txBody>
          <a:bodyPr/>
          <a:lstStyle/>
          <a:p>
            <a:r>
              <a:rPr lang="sr-Latn-RS" sz="1600" dirty="0"/>
              <a:t>Puna šaka </a:t>
            </a:r>
            <a:r>
              <a:rPr lang="en-GB" sz="1600" dirty="0"/>
              <a:t>– </a:t>
            </a:r>
            <a:r>
              <a:rPr lang="sr-Latn-RS" sz="1600" dirty="0"/>
              <a:t>jedna porcija povrća </a:t>
            </a:r>
            <a:r>
              <a:rPr lang="en-GB" sz="1600" dirty="0"/>
              <a:t>(1 </a:t>
            </a:r>
            <a:r>
              <a:rPr lang="sr-Latn-RS" sz="1600" dirty="0"/>
              <a:t>čaša </a:t>
            </a:r>
            <a:r>
              <a:rPr lang="en-GB" sz="1600" dirty="0"/>
              <a:t>).</a:t>
            </a:r>
          </a:p>
          <a:p>
            <a:r>
              <a:rPr lang="sr-Latn-RS" sz="1600" dirty="0"/>
              <a:t>Stisnuta pesnica</a:t>
            </a:r>
            <a:r>
              <a:rPr lang="en-GB" sz="1600" dirty="0"/>
              <a:t> — </a:t>
            </a:r>
            <a:r>
              <a:rPr lang="sr-Latn-RS" sz="1600" dirty="0"/>
              <a:t>jedna porcija ugljenih hidrata, kao što je ovsena kaša </a:t>
            </a:r>
            <a:r>
              <a:rPr lang="en-GB" sz="1600" dirty="0"/>
              <a:t>(1 </a:t>
            </a:r>
            <a:r>
              <a:rPr lang="sr-Latn-RS" sz="1600" dirty="0"/>
              <a:t>šolja</a:t>
            </a:r>
            <a:r>
              <a:rPr lang="en-GB" sz="1600" dirty="0"/>
              <a:t>), </a:t>
            </a:r>
            <a:r>
              <a:rPr lang="sr-Latn-RS" sz="1600" dirty="0"/>
              <a:t>ili voćka srednje veličine</a:t>
            </a:r>
            <a:r>
              <a:rPr lang="en-GB" sz="1600" dirty="0"/>
              <a:t>.</a:t>
            </a:r>
          </a:p>
          <a:p>
            <a:r>
              <a:rPr lang="sr-Latn-RS" sz="1600" dirty="0"/>
              <a:t>Dlan bez prstiju</a:t>
            </a:r>
            <a:r>
              <a:rPr lang="en-GB" sz="1600" dirty="0"/>
              <a:t> — </a:t>
            </a:r>
            <a:r>
              <a:rPr lang="sr-Latn-RS" sz="1600" dirty="0"/>
              <a:t>jedna porcija proteina, kao što je meso ili riba</a:t>
            </a:r>
            <a:r>
              <a:rPr lang="en-GB" sz="1600" dirty="0"/>
              <a:t> (</a:t>
            </a:r>
            <a:r>
              <a:rPr lang="sr-Latn-RS" sz="1600" dirty="0"/>
              <a:t>debljina komada mesa ili ribe treba da bude kao debljina malog prsta na ruci</a:t>
            </a:r>
            <a:r>
              <a:rPr lang="en-GB" sz="1600" dirty="0"/>
              <a:t>).</a:t>
            </a:r>
          </a:p>
          <a:p>
            <a:r>
              <a:rPr lang="en-GB" sz="1600" dirty="0"/>
              <a:t>2 </a:t>
            </a:r>
            <a:r>
              <a:rPr lang="sr-Latn-RS" sz="1600" dirty="0"/>
              <a:t>prsta </a:t>
            </a:r>
            <a:r>
              <a:rPr lang="en-GB" sz="1600" dirty="0"/>
              <a:t>– </a:t>
            </a:r>
            <a:r>
              <a:rPr lang="sr-Latn-RS" sz="1600" dirty="0"/>
              <a:t>jedna porcija sira </a:t>
            </a:r>
            <a:r>
              <a:rPr lang="en-GB" sz="1600" dirty="0"/>
              <a:t>(30g).</a:t>
            </a:r>
          </a:p>
          <a:p>
            <a:r>
              <a:rPr lang="sr-Latn-RS" sz="1600" dirty="0"/>
              <a:t>Palčevi</a:t>
            </a:r>
            <a:r>
              <a:rPr lang="en-GB" sz="1600" dirty="0"/>
              <a:t> — </a:t>
            </a:r>
            <a:r>
              <a:rPr lang="sr-Latn-RS" sz="1600" dirty="0"/>
              <a:t>jedna porcija niskokaloričnog majoneza ili preliva za salatu </a:t>
            </a:r>
            <a:r>
              <a:rPr lang="en-GB" sz="1600" dirty="0"/>
              <a:t>(1 </a:t>
            </a:r>
            <a:r>
              <a:rPr lang="sr-Latn-RS" sz="1600" dirty="0"/>
              <a:t>kašika</a:t>
            </a:r>
            <a:r>
              <a:rPr lang="en-GB" sz="1600" dirty="0"/>
              <a:t>).</a:t>
            </a:r>
          </a:p>
          <a:p>
            <a:r>
              <a:rPr lang="sr-Latn-RS" sz="1600" dirty="0"/>
              <a:t>Vrh palca </a:t>
            </a:r>
            <a:r>
              <a:rPr lang="en-GB" sz="1600" dirty="0"/>
              <a:t>— </a:t>
            </a:r>
            <a:r>
              <a:rPr lang="sr-Latn-RS" sz="1600" dirty="0"/>
              <a:t>jedna porcija maslaca, margarina, ulja </a:t>
            </a:r>
            <a:r>
              <a:rPr lang="en-GB" sz="1600" dirty="0"/>
              <a:t>(1 </a:t>
            </a:r>
            <a:r>
              <a:rPr lang="sr-Latn-RS" sz="1600" dirty="0"/>
              <a:t>kafena kašičica</a:t>
            </a:r>
            <a:r>
              <a:rPr lang="en-GB" sz="1600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7229C-54D7-B5F3-95E0-51B8F1D203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840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CC1F-57BE-71D7-1137-B8F289D5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Metod merenja obroka pomoću tanjira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FB230-2750-6DE2-0833-2D73DB2AD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6981361" cy="2826600"/>
          </a:xfrm>
        </p:spPr>
        <p:txBody>
          <a:bodyPr/>
          <a:lstStyle/>
          <a:p>
            <a:pPr marL="76200" indent="0">
              <a:buNone/>
            </a:pPr>
            <a:r>
              <a:rPr lang="sr-Latn-RS" sz="1800" dirty="0"/>
              <a:t>Metod merenja obroka pomoću tanjira može takođe da pomogne u zdravoj ishrani. Kada primenjujete ovaj metod, treba da odaberete tanjir srednje veličine</a:t>
            </a:r>
            <a:r>
              <a:rPr lang="en-GB" sz="1800" dirty="0"/>
              <a:t>:</a:t>
            </a:r>
          </a:p>
          <a:p>
            <a:r>
              <a:rPr lang="sr-Latn-RS" sz="1800" dirty="0"/>
              <a:t>Pola tanjira treba da bude napunjeno povrćem </a:t>
            </a:r>
            <a:r>
              <a:rPr lang="en-GB" sz="1800" dirty="0"/>
              <a:t>(</a:t>
            </a:r>
            <a:r>
              <a:rPr lang="sr-Latn-RS" sz="1800" dirty="0"/>
              <a:t>bilo kojim, sirovim ili kuvanim</a:t>
            </a:r>
            <a:r>
              <a:rPr lang="en-GB" sz="1800" dirty="0"/>
              <a:t>); </a:t>
            </a:r>
            <a:r>
              <a:rPr lang="sr-Latn-RS" sz="1800" dirty="0"/>
              <a:t>povrće se prvo stavlja na tanjir</a:t>
            </a:r>
            <a:r>
              <a:rPr lang="en-GB" sz="1800" dirty="0"/>
              <a:t>;</a:t>
            </a:r>
          </a:p>
          <a:p>
            <a:r>
              <a:rPr lang="sr-Latn-RS" sz="1800" dirty="0"/>
              <a:t>Četvrtina tanjira treba da bude namenjeno za proteinski proizvod </a:t>
            </a:r>
            <a:r>
              <a:rPr lang="en-GB" sz="1800" dirty="0"/>
              <a:t>(</a:t>
            </a:r>
            <a:r>
              <a:rPr lang="sr-Latn-RS" sz="1800" dirty="0"/>
              <a:t>meso, riba</a:t>
            </a:r>
            <a:r>
              <a:rPr lang="en-GB" sz="1800" dirty="0"/>
              <a:t>);</a:t>
            </a:r>
          </a:p>
          <a:p>
            <a:r>
              <a:rPr lang="sr-Latn-RS" sz="1800" dirty="0"/>
              <a:t>Četvrtina tanjira treba da sadrži skrobne proizvode </a:t>
            </a:r>
            <a:r>
              <a:rPr lang="en-GB" sz="1800" dirty="0"/>
              <a:t>(</a:t>
            </a:r>
            <a:r>
              <a:rPr lang="sr-Latn-RS" sz="1800" dirty="0"/>
              <a:t>krompir, žitarice, pastu, hleb</a:t>
            </a:r>
            <a:r>
              <a:rPr lang="en-GB" sz="1800" dirty="0"/>
              <a:t>);</a:t>
            </a:r>
          </a:p>
          <a:p>
            <a:r>
              <a:rPr lang="sr-Latn-RS" sz="1800" dirty="0"/>
              <a:t>Da bi obrok bio potpun, može da se doda porcija mleka ili voća</a:t>
            </a:r>
            <a:r>
              <a:rPr lang="en-GB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1203C-B5E2-527B-92F6-274A4AC20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055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A680-5FC8-9016-0B19-F3C0DBBA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Reference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F702A-AEF5-B994-152C-DFF7496DC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Guo Y, Huang Z, Sang D, Gao Q and Li Q (2020) The Role of Nutrition in the Prevention and Intervention of Type 2 Diabetes. Front. </a:t>
            </a:r>
            <a:r>
              <a:rPr lang="en-GB" sz="1100" dirty="0" err="1"/>
              <a:t>Bioeng</a:t>
            </a:r>
            <a:r>
              <a:rPr lang="en-GB" sz="1100" dirty="0"/>
              <a:t>. </a:t>
            </a:r>
            <a:r>
              <a:rPr lang="en-GB" sz="1100" dirty="0" err="1"/>
              <a:t>Biotechnol</a:t>
            </a:r>
            <a:r>
              <a:rPr lang="en-GB" sz="1100" dirty="0"/>
              <a:t>. 8:575442. </a:t>
            </a:r>
            <a:r>
              <a:rPr lang="en-GB" sz="1100" dirty="0" err="1"/>
              <a:t>doi</a:t>
            </a:r>
            <a:r>
              <a:rPr lang="en-GB" sz="1100" dirty="0"/>
              <a:t>: 10.3389/fbioe.2020.575442</a:t>
            </a:r>
          </a:p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en-GB" sz="1100" dirty="0" err="1"/>
              <a:t>Knowler</a:t>
            </a:r>
            <a:r>
              <a:rPr lang="en-GB" sz="1100" dirty="0"/>
              <a:t> WC, Barrett-Connor E, Fowler SE, Hamman RF, Lachin JM, Walker EA, Nathan DM. Reduction in the incidence of type 2 diabetes with lifestyle intervention or metformin. </a:t>
            </a:r>
            <a:r>
              <a:rPr lang="en-GB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England journal of medicine</a:t>
            </a:r>
            <a:r>
              <a:rPr lang="en-GB" sz="1100" dirty="0"/>
              <a:t>. 2002 Feb;346(6):393-403.</a:t>
            </a:r>
          </a:p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en-GB" sz="1100" dirty="0" err="1"/>
              <a:t>Kurza</a:t>
            </a:r>
            <a:r>
              <a:rPr lang="en-GB" sz="1100" dirty="0"/>
              <a:t> D, </a:t>
            </a:r>
            <a:r>
              <a:rPr lang="en-GB" sz="1100" dirty="0" err="1"/>
              <a:t>Kobos</a:t>
            </a:r>
            <a:r>
              <a:rPr lang="en-GB" sz="1100" dirty="0"/>
              <a:t> E. Diabetes distress in adult patients with type 1 and type 2 diabetes. Med Sci Pulse 2022; 16(4): 56–65. DOI: 10.5604/01.3001.0016.1166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Rajput SA, </a:t>
            </a:r>
            <a:r>
              <a:rPr lang="en-GB" sz="1100" dirty="0" err="1"/>
              <a:t>Ashraff</a:t>
            </a:r>
            <a:r>
              <a:rPr lang="en-GB" sz="1100" dirty="0"/>
              <a:t> S, Siddiqui M. Diet and Management of Type II Diabetes Mellitus in the United Kingdom: A Narrative Review. Diabetology. 2022; 3(1):72-78. </a:t>
            </a:r>
            <a:r>
              <a:rPr lang="en-GB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https://doi.org/10.3390/diabetology3010006</a:t>
            </a:r>
            <a:endParaRPr lang="en-GB" sz="1100" dirty="0"/>
          </a:p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en-GB" sz="1100" dirty="0"/>
              <a:t>Sami W, Ansari T, Butt NS, Hamid MRA. Effect of diet on type 2 diabetes mellitus: A review. Int J Health Sci (Qassim). 2017;11(2):65-71.</a:t>
            </a:r>
          </a:p>
          <a:p>
            <a:pPr marL="76200" indent="0">
              <a:buNone/>
            </a:pPr>
            <a:endParaRPr lang="en-GB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8AF70-0A19-EBFD-AAC2-AA1C4D3302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945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sr-Latn-R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Broj projekta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Podrška </a:t>
            </a:r>
            <a:r>
              <a:rPr lang="sr-Latn-RS" sz="140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Evropske komisije </a:t>
            </a:r>
            <a:r>
              <a:rPr lang="sr-Latn-R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u izradi ove prezentacije ne predstavlja odobrenje njenog sadržaja koji odražava isključivo stavove autora, i Komisija se ne može smatrati odgovornom za upotrebu informacija sadržanih u prezentaciji u bilo koje svrhe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sr-Latn-RS" sz="2000" dirty="0"/>
              <a:t>Redovno pridržavanje sledećem načinu ishrane je od velikog značaja za pacijente sa bilo kojim oblikom diabetes miellitusa</a:t>
            </a:r>
            <a:r>
              <a:rPr lang="en-GB" sz="2000" dirty="0"/>
              <a:t>: </a:t>
            </a:r>
            <a:r>
              <a:rPr lang="sr-Latn-RS" sz="2000" dirty="0"/>
              <a:t>uzimanje sličnih količina ugljenih hidrata u isto vreme. Ovakva ishrana pomaže održavanju nivoa glikemije </a:t>
            </a:r>
            <a:r>
              <a:rPr lang="en-GB" sz="2000" dirty="0"/>
              <a:t>(</a:t>
            </a:r>
            <a:r>
              <a:rPr lang="sr-Latn-RS" sz="2000" dirty="0"/>
              <a:t>bez velikih oscilacija nivoa šećera u krvi</a:t>
            </a:r>
            <a:r>
              <a:rPr lang="en-GB" sz="2000" dirty="0"/>
              <a:t>).</a:t>
            </a:r>
            <a:endParaRPr lang="lt-LT" sz="20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sr-Latn-RS" sz="2000" dirty="0"/>
              <a:t>U ovom predavanju saznaćete o preporučenoj ishrani za dijabetes tipa 2 koji se leči oralnim hipoglikemijskim agensima, agonistima </a:t>
            </a:r>
            <a:r>
              <a:rPr lang="en-GB" sz="2000" dirty="0"/>
              <a:t>GLP-1 </a:t>
            </a:r>
            <a:r>
              <a:rPr lang="sr-Latn-RS" sz="2000" dirty="0"/>
              <a:t>receptora, bazalnim insulinom ili insulinom mešovitog dejstva</a:t>
            </a:r>
            <a:r>
              <a:rPr lang="en-GB" sz="2000" dirty="0"/>
              <a:t> </a:t>
            </a:r>
            <a:r>
              <a:rPr lang="sr-Latn-RS" sz="2000" dirty="0"/>
              <a:t>i dijabetes miellitus tokom trudnoće koji se leči ishranom</a:t>
            </a:r>
            <a:r>
              <a:rPr lang="en-GB" sz="2000" dirty="0"/>
              <a:t>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CFA6-5955-14AB-EB97-5A04AB17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1600" dirty="0"/>
              <a:t>Nova piramida ishrane koju je preporučilo Ministarstvo zdravlja Republike Litvanije koja je takođe pogodna za ljude sa </a:t>
            </a:r>
            <a:r>
              <a:rPr lang="lt-LT" sz="1600" dirty="0"/>
              <a:t>DM</a:t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F182D-6B50-39F0-D552-D2575850A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sr-Latn-RS" sz="1800" dirty="0"/>
              <a:t>Nutritivna osnova</a:t>
            </a:r>
            <a:r>
              <a:rPr lang="en-GB" sz="1800" dirty="0"/>
              <a:t>: </a:t>
            </a:r>
            <a:r>
              <a:rPr lang="sr-Latn-RS" sz="1800" dirty="0"/>
              <a:t>proizvodi od žitarica, povrće, voće</a:t>
            </a:r>
            <a:r>
              <a:rPr lang="en-GB" sz="1800" dirty="0"/>
              <a:t>.</a:t>
            </a:r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sr-Latn-RS" sz="1800" dirty="0"/>
              <a:t>Proteinski proizvodi</a:t>
            </a:r>
            <a:r>
              <a:rPr lang="en-GB" sz="1800" dirty="0"/>
              <a:t> (</a:t>
            </a:r>
            <a:r>
              <a:rPr lang="sr-Latn-RS" sz="1800" dirty="0"/>
              <a:t>meso</a:t>
            </a:r>
            <a:r>
              <a:rPr lang="en-GB" sz="1800" dirty="0"/>
              <a:t>, </a:t>
            </a:r>
            <a:r>
              <a:rPr lang="sr-Latn-RS" sz="1800" dirty="0"/>
              <a:t>jaja</a:t>
            </a:r>
            <a:r>
              <a:rPr lang="en-GB" sz="1800" dirty="0"/>
              <a:t>, </a:t>
            </a:r>
            <a:r>
              <a:rPr lang="sr-Latn-RS" sz="1800" dirty="0"/>
              <a:t>sir</a:t>
            </a:r>
            <a:r>
              <a:rPr lang="en-GB" sz="1800" dirty="0"/>
              <a:t>, </a:t>
            </a:r>
            <a:r>
              <a:rPr lang="sr-Latn-RS" sz="1800" dirty="0"/>
              <a:t>mleko</a:t>
            </a:r>
            <a:r>
              <a:rPr lang="en-GB" sz="1800" dirty="0"/>
              <a:t>)</a:t>
            </a:r>
            <a:r>
              <a:rPr lang="lt-LT" sz="1800" dirty="0"/>
              <a:t> </a:t>
            </a:r>
            <a:r>
              <a:rPr lang="sr-Latn-RS" sz="1800" dirty="0"/>
              <a:t>predstavljaju samo oko </a:t>
            </a:r>
            <a:r>
              <a:rPr lang="en-GB" sz="1800" dirty="0"/>
              <a:t>1/4 </a:t>
            </a:r>
            <a:r>
              <a:rPr lang="sr-Latn-RS" sz="1800" dirty="0"/>
              <a:t>ishrane</a:t>
            </a:r>
            <a:r>
              <a:rPr lang="en-GB" sz="1800" dirty="0"/>
              <a:t>. </a:t>
            </a:r>
            <a:r>
              <a:rPr lang="sr-Latn-RS" sz="1800" dirty="0"/>
              <a:t>Masnoće i slatkiši životinjskog porekla treba da se konzumiraju umereno</a:t>
            </a:r>
            <a:r>
              <a:rPr lang="en-GB" sz="1800" dirty="0"/>
              <a:t>.</a:t>
            </a:r>
          </a:p>
          <a:p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B3AD0-461C-443B-F46C-1E9BFD5575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Picture 4" descr="page21image991979232">
            <a:extLst>
              <a:ext uri="{FF2B5EF4-FFF2-40B4-BE49-F238E27FC236}">
                <a16:creationId xmlns:a16="http://schemas.microsoft.com/office/drawing/2014/main" id="{72EDD2C6-1D5A-F318-DF38-48C38DEC6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27" y="666750"/>
            <a:ext cx="32512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77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AFEF-2797-9A8C-3850-52173CF6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Ciljevi ishrane za dijabetes tipa 2: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6FA8D-AE2C-CBEA-E600-5D828FA8E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6837345" cy="2826600"/>
          </a:xfrm>
        </p:spPr>
        <p:txBody>
          <a:bodyPr/>
          <a:lstStyle/>
          <a:p>
            <a:pPr algn="just"/>
            <a:r>
              <a:rPr lang="sr-Latn-RS" sz="2000" dirty="0"/>
              <a:t>Optimalna težina</a:t>
            </a:r>
            <a:r>
              <a:rPr lang="en-GB" sz="2000" dirty="0"/>
              <a:t> (</a:t>
            </a:r>
            <a:r>
              <a:rPr lang="sr-Latn-RS" sz="2000" dirty="0"/>
              <a:t>da bi se smanjila insulinska rezistencija</a:t>
            </a:r>
            <a:r>
              <a:rPr lang="en-GB" sz="2000" dirty="0"/>
              <a:t>)</a:t>
            </a:r>
          </a:p>
          <a:p>
            <a:pPr algn="just"/>
            <a:r>
              <a:rPr lang="sr-Latn-RS" sz="2000" dirty="0"/>
              <a:t>Optimalan krvni pritisak i nivo masnoća </a:t>
            </a:r>
            <a:r>
              <a:rPr lang="en-GB" sz="2000" dirty="0"/>
              <a:t>(</a:t>
            </a:r>
            <a:r>
              <a:rPr lang="sr-Latn-RS" sz="2000" dirty="0"/>
              <a:t>radi sprečavanja vaskularnih komplikacija</a:t>
            </a:r>
            <a:r>
              <a:rPr lang="en-GB" sz="2000" dirty="0"/>
              <a:t>)</a:t>
            </a:r>
          </a:p>
          <a:p>
            <a:pPr algn="just"/>
            <a:r>
              <a:rPr lang="sr-Latn-RS" sz="2000" dirty="0"/>
              <a:t>Optimalna glikemija </a:t>
            </a:r>
            <a:r>
              <a:rPr lang="en-GB" sz="2000" dirty="0"/>
              <a:t>(</a:t>
            </a:r>
            <a:r>
              <a:rPr lang="sr-Latn-RS" sz="2000" dirty="0"/>
              <a:t>da bi se sprečile komplikacije </a:t>
            </a:r>
            <a:r>
              <a:rPr lang="lt-LT" sz="2000" dirty="0"/>
              <a:t>DM</a:t>
            </a:r>
            <a:r>
              <a:rPr lang="en-GB" sz="2000" dirty="0"/>
              <a:t>)</a:t>
            </a:r>
          </a:p>
          <a:p>
            <a:pPr algn="just"/>
            <a:r>
              <a:rPr lang="sr-Latn-RS" sz="2000" dirty="0"/>
              <a:t>Pacijentima iz ovih grupa se preporučuje da se pridržavaju principa zdrave ishrane i da svoje navike u ishrani prilagode potrebama </a:t>
            </a:r>
            <a:r>
              <a:rPr lang="en-GB" sz="2000" dirty="0"/>
              <a:t>(</a:t>
            </a:r>
            <a:r>
              <a:rPr lang="sr-Latn-RS" sz="2000" dirty="0"/>
              <a:t>u slučaju gojaznosti, povišenog krvnog pritiska, nivoa masnoća, itd</a:t>
            </a:r>
            <a:r>
              <a:rPr lang="en-GB" sz="2000" dirty="0"/>
              <a:t>.).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DBB3E-70D2-E71D-A93A-D1A7FEA164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884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984A-0DE7-F764-3219-810364B8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ABBD8-426C-2B70-F430-A46D60703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6909353" cy="2826600"/>
          </a:xfrm>
        </p:spPr>
        <p:txBody>
          <a:bodyPr/>
          <a:lstStyle/>
          <a:p>
            <a:pPr algn="just"/>
            <a:r>
              <a:rPr lang="sr-Latn-RS" sz="2000" dirty="0"/>
              <a:t>Kada pacijenta podučavamo o ishrani, neophodno je da u obzir uzmemo individualne potrebe i mogućnosti pacijenta. Pacijenti koji se leče oralnim hipoglikemijskim agensima, </a:t>
            </a:r>
            <a:r>
              <a:rPr lang="en-GB" sz="2000" dirty="0"/>
              <a:t>GLP-1 RA, </a:t>
            </a:r>
            <a:r>
              <a:rPr lang="sr-Latn-RS" sz="2000" dirty="0"/>
              <a:t>bazalnim ili mešovitim insulinima, onima koji pate od DM tokom trudnoće i onima koji koriste pilule je teško da računaju ugljene hidrate, a to im nije ni potrebno. Zato se ovim pacijentima preporučuje da se pridržavaju principa zdrave ishrane i da svoje navike u ishrani prilagođavaju potrebama</a:t>
            </a:r>
            <a:r>
              <a:rPr lang="lt-LT" sz="2000" dirty="0"/>
              <a:t>; </a:t>
            </a:r>
            <a:r>
              <a:rPr lang="sr-Latn-RS" sz="2000" dirty="0"/>
              <a:t>zato im se objašnjavaju metodi „tanjira“ i „dlana“</a:t>
            </a:r>
            <a:r>
              <a:rPr lang="en-GB" sz="2000" dirty="0"/>
              <a:t>.</a:t>
            </a:r>
          </a:p>
          <a:p>
            <a:pPr algn="just"/>
            <a:r>
              <a:rPr lang="sr-Latn-RS" sz="2000" dirty="0"/>
              <a:t>Konkretne preporuke slede u daljem tekstu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0E315-D7E5-5282-FE3B-95D22DA886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198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0B8D-D2F8-178B-93BB-9B018B08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1D066-3FCC-6139-FD50-84D569853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7269393" cy="2826600"/>
          </a:xfrm>
        </p:spPr>
        <p:txBody>
          <a:bodyPr/>
          <a:lstStyle/>
          <a:p>
            <a:pPr algn="just"/>
            <a:r>
              <a:rPr lang="sr-Latn-RS" sz="1600" dirty="0"/>
              <a:t>Potreba za nutrijentima se za pacijente izračunava individualno, uzimajući u obzir njihovu težinu, životnu dob, fizičku aktivnost, pol i lečenje. Postoji nekoliko načina za izračunavanje svakodnevne potrebe za količinom energije</a:t>
            </a:r>
            <a:r>
              <a:rPr lang="en-GB" sz="1600" dirty="0"/>
              <a:t>. </a:t>
            </a:r>
            <a:r>
              <a:rPr lang="sr-Latn-RS" sz="1600" dirty="0"/>
              <a:t>Prvi metod se zasniva na statistički pouzdanoj </a:t>
            </a:r>
            <a:r>
              <a:rPr lang="en-GB" sz="1600" dirty="0"/>
              <a:t>Harris Benedict</a:t>
            </a:r>
            <a:r>
              <a:rPr lang="sr-Latn-RS" sz="1600" dirty="0"/>
              <a:t>ovoj formuli </a:t>
            </a:r>
            <a:r>
              <a:rPr lang="en-GB" sz="1600" dirty="0"/>
              <a:t>(</a:t>
            </a:r>
            <a:r>
              <a:rPr lang="sr-Latn-RS" sz="1600" dirty="0"/>
              <a:t>koja je dostupna na internetu</a:t>
            </a:r>
            <a:r>
              <a:rPr lang="en-GB" sz="1600" dirty="0"/>
              <a:t>). </a:t>
            </a:r>
            <a:r>
              <a:rPr lang="sr-Latn-RS" sz="1600" dirty="0"/>
              <a:t>Drugi način za izračunavanje količine kalorija koju treba da unesete je jednostavniji. Idealna težina se računa primenom formule za indeks telesne mase </a:t>
            </a:r>
            <a:r>
              <a:rPr lang="en-GB" sz="1600" dirty="0"/>
              <a:t>(BMI)</a:t>
            </a:r>
            <a:r>
              <a:rPr lang="lt-LT" sz="1600" dirty="0"/>
              <a:t>;</a:t>
            </a:r>
            <a:r>
              <a:rPr lang="en-GB" sz="1600" dirty="0"/>
              <a:t> </a:t>
            </a:r>
            <a:r>
              <a:rPr lang="sr-Latn-RS" sz="1600" dirty="0"/>
              <a:t>tj</a:t>
            </a:r>
            <a:r>
              <a:rPr lang="en-GB" sz="1600" dirty="0"/>
              <a:t>. BMI </a:t>
            </a:r>
            <a:r>
              <a:rPr lang="sr-Latn-RS" sz="1600" dirty="0"/>
              <a:t>iznosi</a:t>
            </a:r>
            <a:r>
              <a:rPr lang="en-GB" sz="1600" dirty="0"/>
              <a:t> 22. </a:t>
            </a:r>
            <a:r>
              <a:rPr lang="sr-Latn-RS" sz="1600" dirty="0"/>
              <a:t>Tako, ukoliko </a:t>
            </a:r>
            <a:r>
              <a:rPr lang="en-GB" sz="1600" dirty="0"/>
              <a:t>BMI = </a:t>
            </a:r>
            <a:r>
              <a:rPr lang="sr-Latn-RS" sz="1600" dirty="0"/>
              <a:t>težina </a:t>
            </a:r>
            <a:r>
              <a:rPr lang="en-GB" sz="1600" dirty="0"/>
              <a:t>(kg) / </a:t>
            </a:r>
            <a:r>
              <a:rPr lang="sr-Latn-RS" sz="1600" dirty="0"/>
              <a:t>visina </a:t>
            </a:r>
            <a:r>
              <a:rPr lang="en-GB" sz="1600" dirty="0"/>
              <a:t>(m2), </a:t>
            </a:r>
            <a:r>
              <a:rPr lang="sr-Latn-RS" sz="1600" dirty="0"/>
              <a:t>tada idelna težina </a:t>
            </a:r>
            <a:r>
              <a:rPr lang="en-GB" sz="1600" dirty="0"/>
              <a:t>= BMI x </a:t>
            </a:r>
            <a:r>
              <a:rPr lang="sr-Latn-RS" sz="1600" dirty="0"/>
              <a:t>visina </a:t>
            </a:r>
            <a:r>
              <a:rPr lang="en-GB" sz="1600" dirty="0"/>
              <a:t>(m2). </a:t>
            </a:r>
            <a:r>
              <a:rPr lang="sr-Latn-RS" sz="1600" dirty="0"/>
              <a:t>Tada se dobijena telesna masa množi sa </a:t>
            </a:r>
            <a:r>
              <a:rPr lang="en-GB" sz="1600" dirty="0"/>
              <a:t>25-30, </a:t>
            </a:r>
            <a:r>
              <a:rPr lang="sr-Latn-RS" sz="1600" dirty="0"/>
              <a:t>pošto se veruje da je za jedan kilogram telesne mase potrebno </a:t>
            </a:r>
            <a:r>
              <a:rPr lang="en-GB" sz="1600" dirty="0"/>
              <a:t>25-30 kcal, </a:t>
            </a:r>
            <a:r>
              <a:rPr lang="sr-Latn-RS" sz="1600" dirty="0"/>
              <a:t>u zavisnosti od fizičke aktivnosti osobe. Tako bi, prema istom primeru, fizički aktivna osoba trebalo da unosi </a:t>
            </a:r>
            <a:r>
              <a:rPr lang="en-GB" sz="1600" dirty="0"/>
              <a:t>: 22 x 2</a:t>
            </a:r>
            <a:r>
              <a:rPr lang="sr-Latn-RS" sz="1600" dirty="0"/>
              <a:t>,</a:t>
            </a:r>
            <a:r>
              <a:rPr lang="en-GB" sz="1600" dirty="0"/>
              <a:t>89 x 30 = 1907 kcal </a:t>
            </a:r>
            <a:r>
              <a:rPr lang="sr-Latn-RS" sz="1600" dirty="0"/>
              <a:t>na dan</a:t>
            </a:r>
            <a:r>
              <a:rPr lang="en-GB" sz="1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719A6-5733-30A0-B39D-9F84830B13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508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C982-EB86-CAA5-6074-CAC3EC1D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64C79-9EF6-2FCA-9AD8-F39ACD997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r-Latn-RS" sz="2000" dirty="0"/>
              <a:t>Distribucija energetskih materija iz hrane može da varira u zavisnosti od navika i potreba pacijenta</a:t>
            </a:r>
            <a:r>
              <a:rPr lang="en-GB" sz="2000" dirty="0"/>
              <a:t>.</a:t>
            </a:r>
          </a:p>
          <a:p>
            <a:pPr algn="just"/>
            <a:r>
              <a:rPr lang="sr-Latn-RS" sz="2000" dirty="0"/>
              <a:t>Smanjenje težine </a:t>
            </a:r>
            <a:r>
              <a:rPr lang="en-GB" sz="2000" dirty="0"/>
              <a:t>(7% </a:t>
            </a:r>
            <a:r>
              <a:rPr lang="sr-Latn-RS" sz="2000" dirty="0"/>
              <a:t>telesne težine</a:t>
            </a:r>
            <a:r>
              <a:rPr lang="en-GB" sz="2000" dirty="0"/>
              <a:t>) </a:t>
            </a:r>
            <a:r>
              <a:rPr lang="sr-Latn-RS" sz="2000" dirty="0"/>
              <a:t>se preporučuje za pacijente sa viškom težine ili gojazne pacijente. Ako pacijent ima višak težine ili je gojazan, preporučeni unos kalorija treba smanjiti za </a:t>
            </a:r>
            <a:r>
              <a:rPr lang="en-GB" sz="2000" dirty="0"/>
              <a:t>500 kcal. </a:t>
            </a:r>
            <a:r>
              <a:rPr lang="sr-Latn-RS" sz="2000" dirty="0"/>
              <a:t>Tada je verovatno da ćete gubiti </a:t>
            </a:r>
            <a:r>
              <a:rPr lang="en-GB" sz="2000" dirty="0"/>
              <a:t>0</a:t>
            </a:r>
            <a:r>
              <a:rPr lang="sr-Latn-RS" sz="2000" dirty="0"/>
              <a:t>,</a:t>
            </a:r>
            <a:r>
              <a:rPr lang="en-GB" sz="2000" dirty="0"/>
              <a:t>5 kg </a:t>
            </a:r>
            <a:r>
              <a:rPr lang="sr-Latn-RS" sz="2000" dirty="0"/>
              <a:t>težine mesečno</a:t>
            </a:r>
            <a:r>
              <a:rPr lang="en-GB" sz="2000" dirty="0"/>
              <a:t>.</a:t>
            </a:r>
          </a:p>
          <a:p>
            <a:pPr marL="7620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F4C0C-5631-3E31-9D23-66057BB6C3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140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78BE-7A3C-9745-BF84-947970AE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452B7-E8E3-2BCE-931D-3DDAB828D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r-Latn-RS" sz="2000" dirty="0"/>
              <a:t>Doslednost i pridržavanje ishrani je važno. Svakodnevno se preporučuju tri glavna obroka </a:t>
            </a:r>
            <a:r>
              <a:rPr lang="en-GB" sz="2000" dirty="0"/>
              <a:t>(</a:t>
            </a:r>
            <a:r>
              <a:rPr lang="sr-Latn-RS" sz="2000" dirty="0"/>
              <a:t>doručak, ručak, večera</a:t>
            </a:r>
            <a:r>
              <a:rPr lang="en-GB" sz="2000" dirty="0"/>
              <a:t>) </a:t>
            </a:r>
            <a:r>
              <a:rPr lang="sr-Latn-RS" sz="2000" dirty="0"/>
              <a:t>koji treba da sadrže slične količine ugljenih hidrata</a:t>
            </a:r>
            <a:r>
              <a:rPr lang="en-GB" sz="2000" dirty="0"/>
              <a:t>.</a:t>
            </a:r>
          </a:p>
          <a:p>
            <a:pPr algn="just"/>
            <a:r>
              <a:rPr lang="en-GB" sz="2000" dirty="0"/>
              <a:t>2-3 </a:t>
            </a:r>
            <a:r>
              <a:rPr lang="sr-Latn-RS" sz="2000" dirty="0"/>
              <a:t>lagane užine </a:t>
            </a:r>
            <a:r>
              <a:rPr lang="en-GB" sz="2000" dirty="0"/>
              <a:t>(</a:t>
            </a:r>
            <a:r>
              <a:rPr lang="sr-Latn-RS" sz="2000" dirty="0"/>
              <a:t>nisko kalorične, sa malim sadržajem ugljenih hidrata</a:t>
            </a:r>
            <a:r>
              <a:rPr lang="en-GB" sz="2000" dirty="0"/>
              <a:t>) </a:t>
            </a:r>
            <a:r>
              <a:rPr lang="sr-Latn-RS" sz="2000" dirty="0"/>
              <a:t>se preporučuju između glavih obroka</a:t>
            </a:r>
            <a:r>
              <a:rPr lang="en-GB" sz="2000" dirty="0"/>
              <a:t>.</a:t>
            </a:r>
          </a:p>
          <a:p>
            <a:pPr algn="just"/>
            <a:r>
              <a:rPr lang="sr-Latn-RS" sz="2000" dirty="0"/>
              <a:t>Tokom svakog glavnog obroka treba unositi složene ugljene hidrate da bi se izbegla hipoglikemija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A8CA5-556C-F69D-E53A-FB0AA76F36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2338765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1346</Words>
  <Application>Microsoft Office PowerPoint</Application>
  <PresentationFormat>On-screen Show (16:9)</PresentationFormat>
  <Paragraphs>68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Barlow SemiBold</vt:lpstr>
      <vt:lpstr>Barlow Light</vt:lpstr>
      <vt:lpstr>Caius template</vt:lpstr>
      <vt:lpstr> Osnove o ishrani za dijabetes tipa 2 Autori: Aelita Skarbaliene, Akvile Sendriute</vt:lpstr>
      <vt:lpstr>Broj projekta: 2021-1-RO01- KA220-HED-38B739A3</vt:lpstr>
      <vt:lpstr>PowerPoint Presentation</vt:lpstr>
      <vt:lpstr>Nova piramida ishrane koju je preporučilo Ministarstvo zdravlja Republike Litvanije koja je takođe pogodna za ljude sa DM </vt:lpstr>
      <vt:lpstr>Ciljevi ishrane za dijabetes tipa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 merenja obroka pomoću dlana</vt:lpstr>
      <vt:lpstr>Ekvivalenti za metod merenja obroka pomoću dlana</vt:lpstr>
      <vt:lpstr>Metod merenja obroka pomoću tanjira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Danka Sinadinović</cp:lastModifiedBy>
  <cp:revision>96</cp:revision>
  <dcterms:modified xsi:type="dcterms:W3CDTF">2023-06-25T20:16:09Z</dcterms:modified>
</cp:coreProperties>
</file>