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1" r:id="rId4"/>
    <p:sldId id="279" r:id="rId5"/>
    <p:sldId id="281" r:id="rId6"/>
    <p:sldId id="282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18"/>
      <p:bold r:id="rId19"/>
      <p:italic r:id="rId20"/>
      <p:boldItalic r:id="rId21"/>
    </p:embeddedFont>
    <p:embeddedFont>
      <p:font typeface="Barlow SemiBold" panose="000007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diabetology3010006" TargetMode="External"/><Relationship Id="rId2" Type="http://schemas.openxmlformats.org/officeDocument/2006/relationships/hyperlink" Target="https://europepmc.org/articles/pmc13709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619672" y="3219822"/>
            <a:ext cx="540060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ro-RO" sz="2800" dirty="0"/>
              <a:t>Elemente de bază în</a:t>
            </a:r>
            <a:r>
              <a:rPr lang="pt-BR" sz="2800" dirty="0"/>
              <a:t> </a:t>
            </a:r>
            <a:r>
              <a:rPr lang="ro-RO" sz="2800" dirty="0"/>
              <a:t>nutriție, în</a:t>
            </a:r>
            <a:br>
              <a:rPr lang="ro-RO" sz="2800" dirty="0"/>
            </a:br>
            <a:r>
              <a:rPr lang="pt-BR" sz="2800" dirty="0"/>
              <a:t>diabetul de tip 2</a:t>
            </a:r>
            <a:br>
              <a:rPr lang="it-IT" sz="1800" dirty="0"/>
            </a:br>
            <a:r>
              <a:rPr lang="it-IT" sz="1800" dirty="0"/>
              <a:t>Autor</a:t>
            </a:r>
            <a:r>
              <a:rPr lang="ro-RO" sz="1800" dirty="0"/>
              <a:t>i</a:t>
            </a:r>
            <a:r>
              <a:rPr lang="it-IT" sz="1800" dirty="0"/>
              <a:t>: Aelita Skarbaliene, Akvile Sendriute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ED6-2596-F4F3-97FE-C8D9CF15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45A6E-6E46-FDB9-EB78-62FC95033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563638"/>
            <a:ext cx="7053369" cy="3242839"/>
          </a:xfrm>
        </p:spPr>
        <p:txBody>
          <a:bodyPr/>
          <a:lstStyle/>
          <a:p>
            <a:pPr algn="just"/>
            <a:r>
              <a:rPr lang="en-GB" sz="1600" dirty="0" err="1"/>
              <a:t>Carbohidrații</a:t>
            </a:r>
            <a:r>
              <a:rPr lang="en-GB" sz="1600" dirty="0"/>
              <a:t> </a:t>
            </a:r>
            <a:r>
              <a:rPr lang="en-GB" sz="1600" dirty="0" err="1"/>
              <a:t>simpli</a:t>
            </a:r>
            <a:r>
              <a:rPr lang="en-GB" sz="1600" dirty="0"/>
              <a:t> nu </a:t>
            </a:r>
            <a:r>
              <a:rPr lang="en-GB" sz="1600" dirty="0" err="1"/>
              <a:t>trebuie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reprezinte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mult</a:t>
            </a:r>
            <a:r>
              <a:rPr lang="en-GB" sz="1600" dirty="0"/>
              <a:t> de 10% din </a:t>
            </a:r>
            <a:r>
              <a:rPr lang="en-GB" sz="1600" dirty="0" err="1"/>
              <a:t>toți</a:t>
            </a:r>
            <a:r>
              <a:rPr lang="en-GB" sz="1600" dirty="0"/>
              <a:t> </a:t>
            </a:r>
            <a:r>
              <a:rPr lang="en-GB" sz="1600" dirty="0" err="1"/>
              <a:t>carbohidrații</a:t>
            </a:r>
            <a:r>
              <a:rPr lang="en-GB" sz="1600" dirty="0"/>
              <a:t> </a:t>
            </a:r>
            <a:r>
              <a:rPr lang="en-GB" sz="1600" dirty="0" err="1"/>
              <a:t>recomandați</a:t>
            </a:r>
            <a:r>
              <a:rPr lang="en-GB" sz="1600" dirty="0"/>
              <a:t> (</a:t>
            </a:r>
            <a:r>
              <a:rPr lang="en-GB" sz="1600" dirty="0" err="1"/>
              <a:t>zahărul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dulciurile</a:t>
            </a:r>
            <a:r>
              <a:rPr lang="en-GB" sz="1600" dirty="0"/>
              <a:t> nu sunt </a:t>
            </a:r>
            <a:r>
              <a:rPr lang="en-GB" sz="1600" dirty="0" err="1"/>
              <a:t>interzise</a:t>
            </a:r>
            <a:r>
              <a:rPr lang="en-GB" sz="1600" dirty="0"/>
              <a:t>).</a:t>
            </a:r>
          </a:p>
          <a:p>
            <a:pPr algn="just"/>
            <a:r>
              <a:rPr lang="lt-LT" sz="1600" dirty="0"/>
              <a:t>Cantitatea de legume (</a:t>
            </a:r>
            <a:r>
              <a:rPr lang="ro-RO" sz="1600" dirty="0"/>
              <a:t>fără </a:t>
            </a:r>
            <a:r>
              <a:rPr lang="lt-LT" sz="1600" dirty="0"/>
              <a:t>amidon) nu este limitată (aproximativ 500 g pe zi</a:t>
            </a:r>
            <a:r>
              <a:rPr lang="en-GB" sz="1600" dirty="0"/>
              <a:t>).</a:t>
            </a:r>
          </a:p>
          <a:p>
            <a:pPr algn="just"/>
            <a:r>
              <a:rPr lang="en-GB" sz="1600" dirty="0"/>
              <a:t>Se </a:t>
            </a:r>
            <a:r>
              <a:rPr lang="en-GB" sz="1600" dirty="0" err="1"/>
              <a:t>recomanda</a:t>
            </a:r>
            <a:r>
              <a:rPr lang="en-GB" sz="1600" dirty="0"/>
              <a:t> 1-1,5 </a:t>
            </a:r>
            <a:r>
              <a:rPr lang="en-GB" sz="1600" dirty="0" err="1"/>
              <a:t>litri</a:t>
            </a:r>
            <a:r>
              <a:rPr lang="en-GB" sz="1600" dirty="0"/>
              <a:t> </a:t>
            </a:r>
            <a:r>
              <a:rPr lang="ro-RO" sz="1600" dirty="0"/>
              <a:t>de lichide </a:t>
            </a:r>
            <a:r>
              <a:rPr lang="en-GB" sz="1600" dirty="0"/>
              <a:t>pe zi, de </a:t>
            </a:r>
            <a:r>
              <a:rPr lang="en-GB" sz="1600" dirty="0" err="1"/>
              <a:t>preferat</a:t>
            </a:r>
            <a:r>
              <a:rPr lang="en-GB" sz="1600" dirty="0"/>
              <a:t> ap</a:t>
            </a:r>
            <a:r>
              <a:rPr lang="ro-RO" sz="1600" dirty="0"/>
              <a:t>ă</a:t>
            </a:r>
            <a:r>
              <a:rPr lang="en-GB" sz="1600" dirty="0"/>
              <a:t>.</a:t>
            </a:r>
          </a:p>
          <a:p>
            <a:pPr algn="just"/>
            <a:r>
              <a:rPr lang="en-GB" sz="1600" dirty="0"/>
              <a:t>Se </a:t>
            </a:r>
            <a:r>
              <a:rPr lang="en-GB" sz="1600" dirty="0" err="1"/>
              <a:t>recomandă</a:t>
            </a:r>
            <a:r>
              <a:rPr lang="en-GB" sz="1600" dirty="0"/>
              <a:t> </a:t>
            </a:r>
            <a:r>
              <a:rPr lang="en-GB" sz="1600" dirty="0" err="1"/>
              <a:t>consumul</a:t>
            </a:r>
            <a:r>
              <a:rPr lang="en-GB" sz="1600" dirty="0"/>
              <a:t> de </a:t>
            </a:r>
            <a:r>
              <a:rPr lang="en-GB" sz="1600" dirty="0" err="1"/>
              <a:t>pește</a:t>
            </a:r>
            <a:r>
              <a:rPr lang="en-GB" sz="1600" dirty="0"/>
              <a:t> de mare de 2-3 </a:t>
            </a:r>
            <a:r>
              <a:rPr lang="en-GB" sz="1600" dirty="0" err="1"/>
              <a:t>ori</a:t>
            </a:r>
            <a:r>
              <a:rPr lang="en-GB" sz="1600" dirty="0"/>
              <a:t> pe </a:t>
            </a:r>
            <a:r>
              <a:rPr lang="en-GB" sz="1600" dirty="0" err="1"/>
              <a:t>săptămână</a:t>
            </a:r>
            <a:r>
              <a:rPr lang="en-GB" sz="1600" dirty="0"/>
              <a:t> (</a:t>
            </a:r>
            <a:r>
              <a:rPr lang="en-GB" sz="1600" dirty="0" err="1"/>
              <a:t>datorită</a:t>
            </a:r>
            <a:r>
              <a:rPr lang="en-GB" sz="1600" dirty="0"/>
              <a:t> </a:t>
            </a:r>
            <a:r>
              <a:rPr lang="en-GB" sz="1600" dirty="0" err="1"/>
              <a:t>acizilor</a:t>
            </a:r>
            <a:r>
              <a:rPr lang="en-GB" sz="1600" dirty="0"/>
              <a:t> omega 3).</a:t>
            </a:r>
          </a:p>
          <a:p>
            <a:pPr algn="just"/>
            <a:r>
              <a:rPr lang="en-GB" sz="1600" dirty="0" err="1"/>
              <a:t>Reduceți</a:t>
            </a:r>
            <a:r>
              <a:rPr lang="en-GB" sz="1600" dirty="0"/>
              <a:t> </a:t>
            </a:r>
            <a:r>
              <a:rPr lang="ro-RO" sz="1600" dirty="0"/>
              <a:t>consumul</a:t>
            </a:r>
            <a:r>
              <a:rPr lang="en-GB" sz="1600" dirty="0"/>
              <a:t> de </a:t>
            </a:r>
            <a:r>
              <a:rPr lang="en-GB" sz="1600" dirty="0" err="1"/>
              <a:t>sare</a:t>
            </a:r>
            <a:r>
              <a:rPr lang="en-GB" sz="1600" dirty="0"/>
              <a:t> -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puțin</a:t>
            </a:r>
            <a:r>
              <a:rPr lang="en-GB" sz="1600" dirty="0"/>
              <a:t> de 5 g pe zi (</a:t>
            </a:r>
            <a:r>
              <a:rPr lang="en-GB" sz="1600" dirty="0" err="1"/>
              <a:t>pentru</a:t>
            </a:r>
            <a:r>
              <a:rPr lang="en-GB" sz="1600" dirty="0"/>
              <a:t> BP).</a:t>
            </a:r>
          </a:p>
          <a:p>
            <a:pPr algn="just"/>
            <a:r>
              <a:rPr lang="en-GB" sz="1600" dirty="0"/>
              <a:t>Este </a:t>
            </a:r>
            <a:r>
              <a:rPr lang="en-GB" sz="1600" dirty="0" err="1"/>
              <a:t>mai</a:t>
            </a:r>
            <a:r>
              <a:rPr lang="en-GB" sz="1600" dirty="0"/>
              <a:t> bine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folosiți</a:t>
            </a:r>
            <a:r>
              <a:rPr lang="en-GB" sz="1600" dirty="0"/>
              <a:t> </a:t>
            </a:r>
            <a:r>
              <a:rPr lang="en-GB" sz="1600" dirty="0" err="1"/>
              <a:t>grăsimi</a:t>
            </a:r>
            <a:r>
              <a:rPr lang="en-GB" sz="1600" dirty="0"/>
              <a:t> de </a:t>
            </a:r>
            <a:r>
              <a:rPr lang="en-GB" sz="1600" dirty="0" err="1"/>
              <a:t>origine</a:t>
            </a:r>
            <a:r>
              <a:rPr lang="en-GB" sz="1600" dirty="0"/>
              <a:t> </a:t>
            </a:r>
            <a:r>
              <a:rPr lang="en-GB" sz="1600" dirty="0" err="1"/>
              <a:t>vegetală</a:t>
            </a:r>
            <a:r>
              <a:rPr lang="en-GB" sz="1600" dirty="0"/>
              <a:t>: </a:t>
            </a:r>
            <a:r>
              <a:rPr lang="en-GB" sz="1600" dirty="0" err="1"/>
              <a:t>rapiță</a:t>
            </a:r>
            <a:r>
              <a:rPr lang="en-GB" sz="1600" dirty="0"/>
              <a:t>, </a:t>
            </a:r>
            <a:r>
              <a:rPr lang="en-GB" sz="1600" dirty="0" err="1"/>
              <a:t>ulei</a:t>
            </a:r>
            <a:r>
              <a:rPr lang="en-GB" sz="1600" dirty="0"/>
              <a:t> de </a:t>
            </a:r>
            <a:r>
              <a:rPr lang="en-GB" sz="1600" dirty="0" err="1"/>
              <a:t>măsline</a:t>
            </a:r>
            <a:r>
              <a:rPr lang="en-GB" sz="1600" dirty="0"/>
              <a:t>. </a:t>
            </a:r>
            <a:r>
              <a:rPr lang="en-GB" sz="1600" dirty="0" err="1"/>
              <a:t>Grăsimile</a:t>
            </a:r>
            <a:r>
              <a:rPr lang="en-GB" sz="1600" dirty="0"/>
              <a:t> </a:t>
            </a:r>
            <a:r>
              <a:rPr lang="ro-RO" sz="1600" dirty="0"/>
              <a:t>de origine animală </a:t>
            </a:r>
            <a:r>
              <a:rPr lang="en-GB" sz="1600" dirty="0"/>
              <a:t>(unt, </a:t>
            </a:r>
            <a:r>
              <a:rPr lang="en-GB" sz="1600" dirty="0" err="1"/>
              <a:t>maioneză</a:t>
            </a:r>
            <a:r>
              <a:rPr lang="en-GB" sz="1600" dirty="0"/>
              <a:t>, </a:t>
            </a:r>
            <a:r>
              <a:rPr lang="en-GB" sz="1600" dirty="0" err="1"/>
              <a:t>untură</a:t>
            </a:r>
            <a:r>
              <a:rPr lang="en-GB" sz="1600" dirty="0"/>
              <a:t>) </a:t>
            </a:r>
            <a:r>
              <a:rPr lang="en-GB" sz="1600" dirty="0" err="1"/>
              <a:t>trebuie</a:t>
            </a:r>
            <a:r>
              <a:rPr lang="en-GB" sz="1600" dirty="0"/>
              <a:t> </a:t>
            </a:r>
            <a:r>
              <a:rPr lang="en-GB" sz="1600" dirty="0" err="1"/>
              <a:t>folosite</a:t>
            </a:r>
            <a:r>
              <a:rPr lang="en-GB" sz="1600" dirty="0"/>
              <a:t> cu </a:t>
            </a:r>
            <a:r>
              <a:rPr lang="en-GB" sz="1600" dirty="0" err="1"/>
              <a:t>moderație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a </a:t>
            </a:r>
            <a:r>
              <a:rPr lang="en-GB" sz="1600" dirty="0" err="1"/>
              <a:t>preveni</a:t>
            </a:r>
            <a:r>
              <a:rPr lang="en-GB" sz="1600" dirty="0"/>
              <a:t> </a:t>
            </a:r>
            <a:r>
              <a:rPr lang="en-GB" sz="1600" dirty="0" err="1"/>
              <a:t>bolile</a:t>
            </a:r>
            <a:r>
              <a:rPr lang="en-GB" sz="1600" dirty="0"/>
              <a:t> </a:t>
            </a:r>
            <a:r>
              <a:rPr lang="en-GB" sz="1600" dirty="0" err="1"/>
              <a:t>cardiovasculare</a:t>
            </a:r>
            <a:r>
              <a:rPr lang="en-GB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4209B-17FD-8F5F-8B0F-02E0FC90D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834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B10-C143-3107-5F15-B59472A2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76AD3-2253-60E2-FB27-A785CF462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491630"/>
            <a:ext cx="6757800" cy="3386856"/>
          </a:xfrm>
        </p:spPr>
        <p:txBody>
          <a:bodyPr/>
          <a:lstStyle/>
          <a:p>
            <a:r>
              <a:rPr lang="en-GB" sz="1600" dirty="0" err="1"/>
              <a:t>Înlocuitorii</a:t>
            </a:r>
            <a:r>
              <a:rPr lang="en-GB" sz="1600" dirty="0"/>
              <a:t> de </a:t>
            </a:r>
            <a:r>
              <a:rPr lang="en-GB" sz="1600" dirty="0" err="1"/>
              <a:t>zahăr</a:t>
            </a:r>
            <a:r>
              <a:rPr lang="en-GB" sz="1600" dirty="0"/>
              <a:t> nu </a:t>
            </a:r>
            <a:r>
              <a:rPr lang="en-GB" sz="1600" dirty="0" err="1"/>
              <a:t>cresc</a:t>
            </a:r>
            <a:r>
              <a:rPr lang="en-GB" sz="1600" dirty="0"/>
              <a:t> </a:t>
            </a:r>
            <a:r>
              <a:rPr lang="en-GB" sz="1600" dirty="0" err="1"/>
              <a:t>glicemia</a:t>
            </a:r>
            <a:r>
              <a:rPr lang="en-GB" sz="1600" dirty="0"/>
              <a:t>, </a:t>
            </a:r>
            <a:r>
              <a:rPr lang="en-GB" sz="1600" dirty="0" err="1"/>
              <a:t>dar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trebui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fie </a:t>
            </a:r>
            <a:r>
              <a:rPr lang="en-GB" sz="1600" dirty="0" err="1"/>
              <a:t>utilizați</a:t>
            </a:r>
            <a:r>
              <a:rPr lang="en-GB" sz="1600" dirty="0"/>
              <a:t> cu </a:t>
            </a:r>
            <a:r>
              <a:rPr lang="en-GB" sz="1600" dirty="0" err="1"/>
              <a:t>moderație</a:t>
            </a:r>
            <a:r>
              <a:rPr lang="en-GB" sz="1600" dirty="0"/>
              <a:t>. </a:t>
            </a:r>
            <a:r>
              <a:rPr lang="ro-RO" sz="1600" dirty="0"/>
              <a:t>Se pot folosi ca îndulcitori</a:t>
            </a:r>
            <a:r>
              <a:rPr lang="en-GB" sz="1600" dirty="0"/>
              <a:t> </a:t>
            </a:r>
            <a:r>
              <a:rPr lang="en-GB" sz="1600" dirty="0" err="1"/>
              <a:t>înlocuitori</a:t>
            </a:r>
            <a:r>
              <a:rPr lang="en-GB" sz="1600" dirty="0"/>
              <a:t> </a:t>
            </a:r>
            <a:r>
              <a:rPr lang="ro-RO" sz="1600" dirty="0"/>
              <a:t>mai </a:t>
            </a:r>
            <a:r>
              <a:rPr lang="en-GB" sz="1600" dirty="0" err="1"/>
              <a:t>naturali</a:t>
            </a:r>
            <a:r>
              <a:rPr lang="en-GB" sz="1600" dirty="0"/>
              <a:t> ai </a:t>
            </a:r>
            <a:r>
              <a:rPr lang="en-GB" sz="1600" dirty="0" err="1"/>
              <a:t>zahărului</a:t>
            </a:r>
            <a:r>
              <a:rPr lang="en-GB" sz="1600" dirty="0"/>
              <a:t> (cum </a:t>
            </a:r>
            <a:r>
              <a:rPr lang="en-GB" sz="1600" dirty="0" err="1"/>
              <a:t>ar</a:t>
            </a:r>
            <a:r>
              <a:rPr lang="en-GB" sz="1600" dirty="0"/>
              <a:t> fi stevia).</a:t>
            </a:r>
          </a:p>
          <a:p>
            <a:r>
              <a:rPr lang="ro-RO" sz="1600" dirty="0"/>
              <a:t>Nu e indicat să se consume d</a:t>
            </a:r>
            <a:r>
              <a:rPr lang="it-IT" sz="1600" dirty="0"/>
              <a:t>ulciuri</a:t>
            </a:r>
            <a:r>
              <a:rPr lang="ro-RO" sz="1600" dirty="0"/>
              <a:t> </a:t>
            </a:r>
            <a:r>
              <a:rPr lang="it-IT" sz="1600" dirty="0"/>
              <a:t>în fiecare zi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Produsele</a:t>
            </a:r>
            <a:r>
              <a:rPr lang="en-GB" sz="1600" dirty="0"/>
              <a:t> cu </a:t>
            </a:r>
            <a:r>
              <a:rPr lang="en-GB" sz="1600" dirty="0" err="1"/>
              <a:t>indice</a:t>
            </a:r>
            <a:r>
              <a:rPr lang="en-GB" sz="1600" dirty="0"/>
              <a:t> </a:t>
            </a:r>
            <a:r>
              <a:rPr lang="en-GB" sz="1600" dirty="0" err="1"/>
              <a:t>glicemic</a:t>
            </a:r>
            <a:r>
              <a:rPr lang="en-GB" sz="1600" dirty="0"/>
              <a:t> </a:t>
            </a:r>
            <a:r>
              <a:rPr lang="en-GB" sz="1600" dirty="0" err="1"/>
              <a:t>scăzut</a:t>
            </a:r>
            <a:r>
              <a:rPr lang="en-GB" sz="1600" dirty="0"/>
              <a:t> sunt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recomandate</a:t>
            </a:r>
            <a:r>
              <a:rPr lang="en-GB" sz="1600" dirty="0"/>
              <a:t> </a:t>
            </a:r>
            <a:r>
              <a:rPr lang="en-GB" sz="1600" dirty="0" err="1"/>
              <a:t>deoarece</a:t>
            </a:r>
            <a:r>
              <a:rPr lang="en-GB" sz="1600" dirty="0"/>
              <a:t> </a:t>
            </a:r>
            <a:r>
              <a:rPr lang="en-GB" sz="1600" dirty="0" err="1"/>
              <a:t>cresc</a:t>
            </a:r>
            <a:r>
              <a:rPr lang="en-GB" sz="1600" dirty="0"/>
              <a:t> </a:t>
            </a:r>
            <a:r>
              <a:rPr lang="en-GB" sz="1600" dirty="0" err="1"/>
              <a:t>glicemia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lent </a:t>
            </a:r>
            <a:r>
              <a:rPr lang="en-GB" sz="1600" dirty="0" err="1"/>
              <a:t>și</a:t>
            </a:r>
            <a:r>
              <a:rPr lang="en-GB" sz="1600" dirty="0"/>
              <a:t> au un </a:t>
            </a:r>
            <a:r>
              <a:rPr lang="en-GB" sz="1600" dirty="0" err="1"/>
              <a:t>efect</a:t>
            </a:r>
            <a:r>
              <a:rPr lang="en-GB" sz="1600" dirty="0"/>
              <a:t> </a:t>
            </a:r>
            <a:r>
              <a:rPr lang="en-GB" sz="1600" dirty="0" err="1"/>
              <a:t>pozitiv</a:t>
            </a:r>
            <a:r>
              <a:rPr lang="en-GB" sz="1600" dirty="0"/>
              <a:t> </a:t>
            </a:r>
            <a:r>
              <a:rPr lang="en-GB" sz="1600" dirty="0" err="1"/>
              <a:t>asupra</a:t>
            </a:r>
            <a:r>
              <a:rPr lang="en-GB" sz="1600" dirty="0"/>
              <a:t> </a:t>
            </a:r>
            <a:r>
              <a:rPr lang="en-GB" sz="1600" dirty="0" err="1"/>
              <a:t>nivelului</a:t>
            </a:r>
            <a:r>
              <a:rPr lang="en-GB" sz="1600" dirty="0"/>
              <a:t> de </a:t>
            </a:r>
            <a:r>
              <a:rPr lang="en-GB" sz="1600" dirty="0" err="1"/>
              <a:t>trigliceride</a:t>
            </a:r>
            <a:r>
              <a:rPr lang="en-GB" sz="1600" dirty="0"/>
              <a:t> (</a:t>
            </a:r>
            <a:r>
              <a:rPr lang="ro-RO" sz="1600" dirty="0"/>
              <a:t>îl</a:t>
            </a:r>
            <a:r>
              <a:rPr lang="en-GB" sz="1600" dirty="0"/>
              <a:t> </a:t>
            </a:r>
            <a:r>
              <a:rPr lang="en-GB" sz="1600" dirty="0" err="1"/>
              <a:t>scad</a:t>
            </a:r>
            <a:r>
              <a:rPr lang="en-GB" sz="1600" dirty="0"/>
              <a:t>).</a:t>
            </a:r>
          </a:p>
          <a:p>
            <a:r>
              <a:rPr lang="ro-RO" sz="1600" dirty="0"/>
              <a:t>Consumați</a:t>
            </a:r>
            <a:r>
              <a:rPr lang="it-IT" sz="1600" dirty="0"/>
              <a:t> alimente din cereale integrale cu mai multe fibre - 25-50 g pe zi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Alcool</a:t>
            </a:r>
            <a:r>
              <a:rPr lang="en-GB" sz="1600" dirty="0"/>
              <a:t> -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femei</a:t>
            </a:r>
            <a:r>
              <a:rPr lang="en-GB" sz="1600" dirty="0"/>
              <a:t> nu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mult</a:t>
            </a:r>
            <a:r>
              <a:rPr lang="en-GB" sz="1600" dirty="0"/>
              <a:t> de 1,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bărbați</a:t>
            </a:r>
            <a:r>
              <a:rPr lang="ro-RO" sz="1600" dirty="0"/>
              <a:t>,</a:t>
            </a:r>
            <a:r>
              <a:rPr lang="en-GB" sz="1600" dirty="0"/>
              <a:t> nu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mult</a:t>
            </a:r>
            <a:r>
              <a:rPr lang="en-GB" sz="1600" dirty="0"/>
              <a:t> de 2 </a:t>
            </a:r>
            <a:r>
              <a:rPr lang="en-GB" sz="1600" dirty="0" err="1"/>
              <a:t>unități</a:t>
            </a:r>
            <a:r>
              <a:rPr lang="en-GB" sz="1600" dirty="0"/>
              <a:t> de </a:t>
            </a:r>
            <a:r>
              <a:rPr lang="en-GB" sz="1600" dirty="0" err="1"/>
              <a:t>alcool</a:t>
            </a:r>
            <a:r>
              <a:rPr lang="en-GB" sz="1600" dirty="0"/>
              <a:t> pe zi. O </a:t>
            </a:r>
            <a:r>
              <a:rPr lang="en-GB" sz="1600" dirty="0" err="1"/>
              <a:t>unitate</a:t>
            </a:r>
            <a:r>
              <a:rPr lang="en-GB" sz="1600" dirty="0"/>
              <a:t> de </a:t>
            </a:r>
            <a:r>
              <a:rPr lang="en-GB" sz="1600" dirty="0" err="1"/>
              <a:t>alcool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: 50 ml de </a:t>
            </a:r>
            <a:r>
              <a:rPr lang="en-GB" sz="1600" dirty="0" err="1"/>
              <a:t>vodcă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120 ml de vin </a:t>
            </a:r>
            <a:r>
              <a:rPr lang="en-GB" sz="1600" dirty="0" err="1"/>
              <a:t>sau</a:t>
            </a:r>
            <a:r>
              <a:rPr lang="en-GB" sz="1600" dirty="0"/>
              <a:t> 160 ml de </a:t>
            </a:r>
            <a:r>
              <a:rPr lang="en-GB" sz="1600" dirty="0" err="1"/>
              <a:t>bere</a:t>
            </a:r>
            <a:r>
              <a:rPr lang="en-GB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54BBF-C0C1-8272-FF5F-97B141B442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80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DF88-CC29-A75A-0679-6AB44B82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Metoda porției de dimensiunea palmei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10BE9-48DC-DF54-98BC-74FB2A64C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determina</a:t>
            </a:r>
            <a:r>
              <a:rPr lang="en-GB" dirty="0"/>
              <a:t> </a:t>
            </a:r>
            <a:r>
              <a:rPr lang="en-GB" dirty="0" err="1"/>
              <a:t>dimensiunea</a:t>
            </a:r>
            <a:r>
              <a:rPr lang="en-GB" dirty="0"/>
              <a:t> </a:t>
            </a:r>
            <a:r>
              <a:rPr lang="en-GB" dirty="0" err="1"/>
              <a:t>porției</a:t>
            </a:r>
            <a:r>
              <a:rPr lang="en-GB" dirty="0"/>
              <a:t>, </a:t>
            </a:r>
            <a:r>
              <a:rPr lang="en-GB" dirty="0" err="1"/>
              <a:t>pacientul</a:t>
            </a:r>
            <a:r>
              <a:rPr lang="en-GB" dirty="0"/>
              <a:t> </a:t>
            </a:r>
            <a:r>
              <a:rPr lang="en-GB" dirty="0" err="1"/>
              <a:t>își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</a:t>
            </a:r>
            <a:r>
              <a:rPr lang="en-GB" dirty="0" err="1"/>
              <a:t>folosi</a:t>
            </a:r>
            <a:r>
              <a:rPr lang="en-GB" dirty="0"/>
              <a:t> </a:t>
            </a:r>
            <a:r>
              <a:rPr lang="en-GB" dirty="0" err="1"/>
              <a:t>palma</a:t>
            </a:r>
            <a:r>
              <a:rPr lang="en-GB" dirty="0"/>
              <a:t>, </a:t>
            </a:r>
            <a:r>
              <a:rPr lang="ro-RO" dirty="0"/>
              <a:t>aceasta fiind </a:t>
            </a:r>
            <a:r>
              <a:rPr lang="en-GB" dirty="0"/>
              <a:t>o </a:t>
            </a:r>
            <a:r>
              <a:rPr lang="en-GB" dirty="0" err="1"/>
              <a:t>modalitate</a:t>
            </a:r>
            <a:r>
              <a:rPr lang="en-GB" dirty="0"/>
              <a:t> </a:t>
            </a:r>
            <a:r>
              <a:rPr lang="en-GB" dirty="0" err="1"/>
              <a:t>foarte</a:t>
            </a:r>
            <a:r>
              <a:rPr lang="en-GB" dirty="0"/>
              <a:t> </a:t>
            </a:r>
            <a:r>
              <a:rPr lang="en-GB" dirty="0" err="1"/>
              <a:t>convenabilă</a:t>
            </a:r>
            <a:r>
              <a:rPr lang="en-GB" dirty="0"/>
              <a:t> de a </a:t>
            </a:r>
            <a:r>
              <a:rPr lang="en-GB" dirty="0" err="1"/>
              <a:t>estima</a:t>
            </a:r>
            <a:r>
              <a:rPr lang="en-GB" dirty="0"/>
              <a:t> </a:t>
            </a:r>
            <a:r>
              <a:rPr lang="en-GB" dirty="0" err="1"/>
              <a:t>cantitatea</a:t>
            </a:r>
            <a:r>
              <a:rPr lang="en-GB" dirty="0"/>
              <a:t> de </a:t>
            </a:r>
            <a:r>
              <a:rPr lang="en-GB" dirty="0" err="1"/>
              <a:t>hrană</a:t>
            </a:r>
            <a:r>
              <a:rPr lang="en-GB" dirty="0"/>
              <a:t> </a:t>
            </a:r>
            <a:r>
              <a:rPr lang="en-GB" dirty="0" err="1"/>
              <a:t>selectată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01EC0-0351-E3F8-C832-3AD01DE89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140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6A0A-1175-95ED-396C-D26C7EC7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Echivalentele</a:t>
            </a:r>
            <a:r>
              <a:rPr lang="en-GB" dirty="0"/>
              <a:t> </a:t>
            </a:r>
            <a:r>
              <a:rPr lang="en-GB" dirty="0" err="1"/>
              <a:t>metodei</a:t>
            </a:r>
            <a:r>
              <a:rPr lang="en-GB" dirty="0"/>
              <a:t> </a:t>
            </a:r>
            <a:r>
              <a:rPr lang="en-GB" dirty="0" err="1"/>
              <a:t>porțiunii</a:t>
            </a:r>
            <a:r>
              <a:rPr lang="en-GB" dirty="0"/>
              <a:t> de </a:t>
            </a:r>
            <a:r>
              <a:rPr lang="ro-RO" dirty="0"/>
              <a:t>dimensiunea </a:t>
            </a:r>
            <a:r>
              <a:rPr lang="en-GB" dirty="0"/>
              <a:t>palm</a:t>
            </a:r>
            <a:r>
              <a:rPr lang="ro-RO" dirty="0"/>
              <a:t>ei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60824-1348-925D-EDEE-B129CC06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4"/>
            <a:ext cx="7629433" cy="3098823"/>
          </a:xfrm>
        </p:spPr>
        <p:txBody>
          <a:bodyPr/>
          <a:lstStyle/>
          <a:p>
            <a:r>
              <a:rPr lang="ro-RO" sz="1600" dirty="0"/>
              <a:t>O m</a:t>
            </a:r>
            <a:r>
              <a:rPr lang="en-GB" sz="1600" dirty="0" err="1"/>
              <a:t>ână</a:t>
            </a:r>
            <a:r>
              <a:rPr lang="en-GB" sz="1600" dirty="0"/>
              <a:t> - o </a:t>
            </a:r>
            <a:r>
              <a:rPr lang="en-GB" sz="1600" dirty="0" err="1"/>
              <a:t>porție</a:t>
            </a:r>
            <a:r>
              <a:rPr lang="en-GB" sz="1600" dirty="0"/>
              <a:t> de legume (1 </a:t>
            </a:r>
            <a:r>
              <a:rPr lang="en-GB" sz="1600" dirty="0" err="1"/>
              <a:t>pahar</a:t>
            </a:r>
            <a:r>
              <a:rPr lang="en-GB" sz="1600" dirty="0"/>
              <a:t>).</a:t>
            </a:r>
          </a:p>
          <a:p>
            <a:r>
              <a:rPr lang="en-GB" sz="1600" dirty="0" err="1"/>
              <a:t>Pumnul</a:t>
            </a:r>
            <a:r>
              <a:rPr lang="en-GB" sz="1600" dirty="0"/>
              <a:t> </a:t>
            </a:r>
            <a:r>
              <a:rPr lang="en-GB" sz="1600" dirty="0" err="1"/>
              <a:t>strâns</a:t>
            </a:r>
            <a:r>
              <a:rPr lang="en-GB" sz="1600" dirty="0"/>
              <a:t> - o </a:t>
            </a:r>
            <a:r>
              <a:rPr lang="en-GB" sz="1600" dirty="0" err="1"/>
              <a:t>porție</a:t>
            </a:r>
            <a:r>
              <a:rPr lang="en-GB" sz="1600" dirty="0"/>
              <a:t> de </a:t>
            </a:r>
            <a:r>
              <a:rPr lang="en-GB" sz="1600" dirty="0" err="1"/>
              <a:t>carbohidrați</a:t>
            </a:r>
            <a:r>
              <a:rPr lang="en-GB" sz="1600" dirty="0"/>
              <a:t>, cum </a:t>
            </a:r>
            <a:r>
              <a:rPr lang="en-GB" sz="1600" dirty="0" err="1"/>
              <a:t>ar</a:t>
            </a:r>
            <a:r>
              <a:rPr lang="en-GB" sz="1600" dirty="0"/>
              <a:t> fi </a:t>
            </a:r>
            <a:r>
              <a:rPr lang="en-GB" sz="1600" dirty="0" err="1"/>
              <a:t>terci</a:t>
            </a:r>
            <a:r>
              <a:rPr lang="en-GB" sz="1600" dirty="0"/>
              <a:t> (1 </a:t>
            </a:r>
            <a:r>
              <a:rPr lang="en-GB" sz="1600" dirty="0" err="1"/>
              <a:t>cană</a:t>
            </a:r>
            <a:r>
              <a:rPr lang="en-GB" sz="1600" dirty="0"/>
              <a:t>) </a:t>
            </a:r>
            <a:r>
              <a:rPr lang="en-GB" sz="1600" dirty="0" err="1"/>
              <a:t>sau</a:t>
            </a:r>
            <a:r>
              <a:rPr lang="en-GB" sz="1600" dirty="0"/>
              <a:t> </a:t>
            </a:r>
            <a:r>
              <a:rPr lang="en-GB" sz="1600" dirty="0" err="1"/>
              <a:t>fructe</a:t>
            </a:r>
            <a:r>
              <a:rPr lang="en-GB" sz="1600" dirty="0"/>
              <a:t> de </a:t>
            </a:r>
            <a:r>
              <a:rPr lang="en-GB" sz="1600" dirty="0" err="1"/>
              <a:t>mărime</a:t>
            </a:r>
            <a:r>
              <a:rPr lang="en-GB" sz="1600" dirty="0"/>
              <a:t> </a:t>
            </a:r>
            <a:r>
              <a:rPr lang="en-GB" sz="1600" dirty="0" err="1"/>
              <a:t>medie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Palmă</a:t>
            </a:r>
            <a:r>
              <a:rPr lang="en-GB" sz="1600" dirty="0"/>
              <a:t> </a:t>
            </a:r>
            <a:r>
              <a:rPr lang="en-GB" sz="1600" dirty="0" err="1"/>
              <a:t>fără</a:t>
            </a:r>
            <a:r>
              <a:rPr lang="en-GB" sz="1600" dirty="0"/>
              <a:t> </a:t>
            </a:r>
            <a:r>
              <a:rPr lang="en-GB" sz="1600" dirty="0" err="1"/>
              <a:t>degete</a:t>
            </a:r>
            <a:r>
              <a:rPr lang="en-GB" sz="1600" dirty="0"/>
              <a:t> - o </a:t>
            </a:r>
            <a:r>
              <a:rPr lang="en-GB" sz="1600" dirty="0" err="1"/>
              <a:t>porție</a:t>
            </a:r>
            <a:r>
              <a:rPr lang="en-GB" sz="1600" dirty="0"/>
              <a:t> de </a:t>
            </a:r>
            <a:r>
              <a:rPr lang="en-GB" sz="1600" dirty="0" err="1"/>
              <a:t>proteine</a:t>
            </a:r>
            <a:r>
              <a:rPr lang="en-GB" sz="1600" dirty="0"/>
              <a:t>, cum </a:t>
            </a:r>
            <a:r>
              <a:rPr lang="en-GB" sz="1600" dirty="0" err="1"/>
              <a:t>ar</a:t>
            </a:r>
            <a:r>
              <a:rPr lang="en-GB" sz="1600" dirty="0"/>
              <a:t> fi </a:t>
            </a:r>
            <a:r>
              <a:rPr lang="en-GB" sz="1600" dirty="0" err="1"/>
              <a:t>carnea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</a:t>
            </a:r>
            <a:r>
              <a:rPr lang="en-GB" sz="1600" dirty="0" err="1"/>
              <a:t>peștele</a:t>
            </a:r>
            <a:r>
              <a:rPr lang="en-GB" sz="1600" dirty="0"/>
              <a:t> (</a:t>
            </a:r>
            <a:r>
              <a:rPr lang="en-GB" sz="1600" dirty="0" err="1"/>
              <a:t>grosimea</a:t>
            </a:r>
            <a:r>
              <a:rPr lang="en-GB" sz="1600" dirty="0"/>
              <a:t> </a:t>
            </a:r>
            <a:r>
              <a:rPr lang="en-GB" sz="1600" dirty="0" err="1"/>
              <a:t>bucății</a:t>
            </a:r>
            <a:r>
              <a:rPr lang="en-GB" sz="1600" dirty="0"/>
              <a:t> </a:t>
            </a:r>
            <a:r>
              <a:rPr lang="ro-RO" sz="1600" dirty="0"/>
              <a:t>de carne sau de pește </a:t>
            </a:r>
            <a:r>
              <a:rPr lang="en-GB" sz="1600" dirty="0" err="1"/>
              <a:t>trebuie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fie de </a:t>
            </a:r>
            <a:r>
              <a:rPr lang="en-GB" sz="1600" dirty="0" err="1"/>
              <a:t>dimensiunea</a:t>
            </a:r>
            <a:r>
              <a:rPr lang="en-GB" sz="1600" dirty="0"/>
              <a:t> </a:t>
            </a:r>
            <a:r>
              <a:rPr lang="en-GB" sz="1600" dirty="0" err="1"/>
              <a:t>degetului</a:t>
            </a:r>
            <a:r>
              <a:rPr lang="en-GB" sz="1600" dirty="0"/>
              <a:t> mic al </a:t>
            </a:r>
            <a:r>
              <a:rPr lang="en-GB" sz="1600" dirty="0" err="1"/>
              <a:t>mâinii</a:t>
            </a:r>
            <a:r>
              <a:rPr lang="en-GB" sz="1600" dirty="0"/>
              <a:t>).</a:t>
            </a:r>
          </a:p>
          <a:p>
            <a:r>
              <a:rPr lang="en-GB" sz="1600" dirty="0"/>
              <a:t>2 </a:t>
            </a:r>
            <a:r>
              <a:rPr lang="ro-RO" sz="1600" dirty="0"/>
              <a:t>degete</a:t>
            </a:r>
            <a:r>
              <a:rPr lang="en-GB" sz="1600" dirty="0"/>
              <a:t> – </a:t>
            </a:r>
            <a:r>
              <a:rPr lang="ro-RO" sz="1600" dirty="0"/>
              <a:t>o porție de brânză </a:t>
            </a:r>
            <a:r>
              <a:rPr lang="en-GB" sz="1600" dirty="0"/>
              <a:t>(30g).</a:t>
            </a:r>
          </a:p>
          <a:p>
            <a:r>
              <a:rPr lang="en-GB" sz="1600" dirty="0" err="1"/>
              <a:t>Degetele</a:t>
            </a:r>
            <a:r>
              <a:rPr lang="en-GB" sz="1600" dirty="0"/>
              <a:t> </a:t>
            </a:r>
            <a:r>
              <a:rPr lang="en-GB" sz="1600" dirty="0" err="1"/>
              <a:t>mari</a:t>
            </a:r>
            <a:r>
              <a:rPr lang="ro-RO" sz="1600" dirty="0"/>
              <a:t> – </a:t>
            </a:r>
            <a:r>
              <a:rPr lang="en-GB" sz="1600" dirty="0"/>
              <a:t>o </a:t>
            </a:r>
            <a:r>
              <a:rPr lang="en-GB" sz="1600" dirty="0" err="1"/>
              <a:t>porție</a:t>
            </a:r>
            <a:r>
              <a:rPr lang="en-GB" sz="1600" dirty="0"/>
              <a:t> de </a:t>
            </a:r>
            <a:r>
              <a:rPr lang="en-GB" sz="1600" dirty="0" err="1"/>
              <a:t>maioneză</a:t>
            </a:r>
            <a:r>
              <a:rPr lang="en-GB" sz="1600" dirty="0"/>
              <a:t> cu </a:t>
            </a:r>
            <a:r>
              <a:rPr lang="en-GB" sz="1600" dirty="0" err="1"/>
              <a:t>conținut</a:t>
            </a:r>
            <a:r>
              <a:rPr lang="en-GB" sz="1600" dirty="0"/>
              <a:t> </a:t>
            </a:r>
            <a:r>
              <a:rPr lang="en-GB" sz="1600" dirty="0" err="1"/>
              <a:t>scăzut</a:t>
            </a:r>
            <a:r>
              <a:rPr lang="en-GB" sz="1600" dirty="0"/>
              <a:t> de </a:t>
            </a:r>
            <a:r>
              <a:rPr lang="en-GB" sz="1600" dirty="0" err="1"/>
              <a:t>grăsimi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</a:t>
            </a:r>
            <a:r>
              <a:rPr lang="en-GB" sz="1600" dirty="0" err="1"/>
              <a:t>sos</a:t>
            </a:r>
            <a:r>
              <a:rPr lang="en-GB" sz="1600" dirty="0"/>
              <a:t> de </a:t>
            </a:r>
            <a:r>
              <a:rPr lang="en-GB" sz="1600" dirty="0" err="1"/>
              <a:t>salată</a:t>
            </a:r>
            <a:r>
              <a:rPr lang="en-GB" sz="1600" dirty="0"/>
              <a:t> (1 </a:t>
            </a:r>
            <a:r>
              <a:rPr lang="en-GB" sz="1600" dirty="0" err="1"/>
              <a:t>lingură</a:t>
            </a:r>
            <a:r>
              <a:rPr lang="en-GB" sz="1600" dirty="0"/>
              <a:t>).</a:t>
            </a:r>
          </a:p>
          <a:p>
            <a:r>
              <a:rPr lang="en-GB" sz="1600" dirty="0" err="1"/>
              <a:t>Vârful</a:t>
            </a:r>
            <a:r>
              <a:rPr lang="en-GB" sz="1600" dirty="0"/>
              <a:t> </a:t>
            </a:r>
            <a:r>
              <a:rPr lang="en-GB" sz="1600" dirty="0" err="1"/>
              <a:t>degetului</a:t>
            </a:r>
            <a:r>
              <a:rPr lang="en-GB" sz="1600" dirty="0"/>
              <a:t> mare - o </a:t>
            </a:r>
            <a:r>
              <a:rPr lang="en-GB" sz="1600" dirty="0" err="1"/>
              <a:t>porție</a:t>
            </a:r>
            <a:r>
              <a:rPr lang="en-GB" sz="1600" dirty="0"/>
              <a:t> de unt, </a:t>
            </a:r>
            <a:r>
              <a:rPr lang="en-GB" sz="1600" dirty="0" err="1"/>
              <a:t>margarină</a:t>
            </a:r>
            <a:r>
              <a:rPr lang="en-GB" sz="1600" dirty="0"/>
              <a:t>, </a:t>
            </a:r>
            <a:r>
              <a:rPr lang="en-GB" sz="1600" dirty="0" err="1"/>
              <a:t>ulei</a:t>
            </a:r>
            <a:r>
              <a:rPr lang="en-GB" sz="1600" dirty="0"/>
              <a:t> (1 </a:t>
            </a:r>
            <a:r>
              <a:rPr lang="en-GB" sz="1600" dirty="0" err="1"/>
              <a:t>linguriță</a:t>
            </a:r>
            <a:r>
              <a:rPr lang="en-GB" sz="1600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229C-54D7-B5F3-95E0-51B8F1D203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840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CC1F-57BE-71D7-1137-B8F289D5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Metoda porției în farfurie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FB230-2750-6DE2-0833-2D73DB2AD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6981361" cy="3384375"/>
          </a:xfrm>
        </p:spPr>
        <p:txBody>
          <a:bodyPr/>
          <a:lstStyle/>
          <a:p>
            <a:pPr marL="76200" indent="0">
              <a:buNone/>
            </a:pPr>
            <a:r>
              <a:rPr lang="en-GB" sz="1800" dirty="0" err="1"/>
              <a:t>Metoda</a:t>
            </a:r>
            <a:r>
              <a:rPr lang="en-GB" sz="1800" dirty="0"/>
              <a:t> </a:t>
            </a:r>
            <a:r>
              <a:rPr lang="en-GB" sz="1800" dirty="0" err="1"/>
              <a:t>porției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farfurie</a:t>
            </a:r>
            <a:r>
              <a:rPr lang="en-GB" sz="1800" dirty="0"/>
              <a:t> </a:t>
            </a:r>
            <a:r>
              <a:rPr lang="ro-RO" sz="1800" dirty="0"/>
              <a:t>vă</a:t>
            </a:r>
            <a:r>
              <a:rPr lang="en-GB" sz="1800" dirty="0"/>
              <a:t> </a:t>
            </a:r>
            <a:r>
              <a:rPr lang="en-GB" sz="1800" dirty="0" err="1"/>
              <a:t>poate</a:t>
            </a:r>
            <a:r>
              <a:rPr lang="en-GB" sz="1800" dirty="0"/>
              <a:t> </a:t>
            </a:r>
            <a:r>
              <a:rPr lang="en-GB" sz="1800" dirty="0" err="1"/>
              <a:t>ajuta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m</a:t>
            </a:r>
            <a:r>
              <a:rPr lang="ro-RO" sz="1800" dirty="0"/>
              <a:t>âncați</a:t>
            </a:r>
            <a:r>
              <a:rPr lang="en-GB" sz="1800" dirty="0"/>
              <a:t> </a:t>
            </a:r>
            <a:r>
              <a:rPr lang="en-GB" sz="1800" dirty="0" err="1"/>
              <a:t>sănătos</a:t>
            </a:r>
            <a:r>
              <a:rPr lang="en-GB" sz="1800" dirty="0"/>
              <a:t>. </a:t>
            </a:r>
            <a:r>
              <a:rPr lang="ro-RO" sz="1800" dirty="0"/>
              <a:t>Dacă o adoptați</a:t>
            </a:r>
            <a:r>
              <a:rPr lang="en-GB" sz="1800" dirty="0"/>
              <a:t>,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en-GB" sz="1800" dirty="0" err="1"/>
              <a:t>alegeți</a:t>
            </a:r>
            <a:r>
              <a:rPr lang="en-GB" sz="1800" dirty="0"/>
              <a:t> o </a:t>
            </a:r>
            <a:r>
              <a:rPr lang="en-GB" sz="1800" dirty="0" err="1"/>
              <a:t>farfurie</a:t>
            </a:r>
            <a:r>
              <a:rPr lang="en-GB" sz="1800" dirty="0"/>
              <a:t> de </a:t>
            </a:r>
            <a:r>
              <a:rPr lang="en-GB" sz="1800" dirty="0" err="1"/>
              <a:t>dimensiuni</a:t>
            </a:r>
            <a:r>
              <a:rPr lang="en-GB" sz="1800" dirty="0"/>
              <a:t> </a:t>
            </a:r>
            <a:r>
              <a:rPr lang="en-GB" sz="1800" dirty="0" err="1"/>
              <a:t>medii</a:t>
            </a:r>
            <a:r>
              <a:rPr lang="en-GB" sz="1800" dirty="0"/>
              <a:t>:</a:t>
            </a:r>
          </a:p>
          <a:p>
            <a:r>
              <a:rPr lang="en-GB" sz="1800" dirty="0" err="1"/>
              <a:t>jumătate</a:t>
            </a:r>
            <a:r>
              <a:rPr lang="en-GB" sz="1800" dirty="0"/>
              <a:t> din </a:t>
            </a:r>
            <a:r>
              <a:rPr lang="en-GB" sz="1800" dirty="0" err="1"/>
              <a:t>farfurie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umplută</a:t>
            </a:r>
            <a:r>
              <a:rPr lang="en-GB" sz="1800" dirty="0"/>
              <a:t> cu legume (</a:t>
            </a:r>
            <a:r>
              <a:rPr lang="ro-RO" sz="1800" dirty="0"/>
              <a:t>de orice fel</a:t>
            </a:r>
            <a:r>
              <a:rPr lang="en-GB" sz="1800" dirty="0"/>
              <a:t>, crude </a:t>
            </a:r>
            <a:r>
              <a:rPr lang="en-GB" sz="1800" dirty="0" err="1"/>
              <a:t>sau</a:t>
            </a:r>
            <a:r>
              <a:rPr lang="en-GB" sz="1800" dirty="0"/>
              <a:t> </a:t>
            </a:r>
            <a:r>
              <a:rPr lang="en-GB" sz="1800" dirty="0" err="1"/>
              <a:t>fierte</a:t>
            </a:r>
            <a:r>
              <a:rPr lang="en-GB" sz="1800" dirty="0"/>
              <a:t>); </a:t>
            </a:r>
            <a:r>
              <a:rPr lang="en-GB" sz="1800" dirty="0" err="1"/>
              <a:t>legumele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puse</a:t>
            </a:r>
            <a:r>
              <a:rPr lang="en-GB" sz="1800" dirty="0"/>
              <a:t> </a:t>
            </a:r>
            <a:r>
              <a:rPr lang="ro-RO" sz="1800" dirty="0"/>
              <a:t>primele </a:t>
            </a:r>
            <a:r>
              <a:rPr lang="en-GB" sz="1800" dirty="0"/>
              <a:t>pe </a:t>
            </a:r>
            <a:r>
              <a:rPr lang="en-GB" sz="1800" dirty="0" err="1"/>
              <a:t>farfurie</a:t>
            </a:r>
            <a:r>
              <a:rPr lang="en-GB" sz="1800" dirty="0"/>
              <a:t>;</a:t>
            </a:r>
          </a:p>
          <a:p>
            <a:r>
              <a:rPr lang="en-GB" sz="1800" dirty="0"/>
              <a:t>un </a:t>
            </a:r>
            <a:r>
              <a:rPr lang="en-GB" sz="1800" dirty="0" err="1"/>
              <a:t>sfert</a:t>
            </a:r>
            <a:r>
              <a:rPr lang="en-GB" sz="1800" dirty="0"/>
              <a:t> din </a:t>
            </a:r>
            <a:r>
              <a:rPr lang="en-GB" sz="1800" dirty="0" err="1"/>
              <a:t>farfurie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ro-RO" sz="1800" dirty="0"/>
              <a:t>să conțină</a:t>
            </a:r>
            <a:r>
              <a:rPr lang="en-GB" sz="1800" dirty="0"/>
              <a:t> </a:t>
            </a:r>
            <a:r>
              <a:rPr lang="en-GB" sz="1800" dirty="0" err="1"/>
              <a:t>produse</a:t>
            </a:r>
            <a:r>
              <a:rPr lang="en-GB" sz="1800" dirty="0"/>
              <a:t> </a:t>
            </a:r>
            <a:r>
              <a:rPr lang="en-GB" sz="1800" dirty="0" err="1"/>
              <a:t>proteice</a:t>
            </a:r>
            <a:r>
              <a:rPr lang="en-GB" sz="1800" dirty="0"/>
              <a:t> (carne, </a:t>
            </a:r>
            <a:r>
              <a:rPr lang="en-GB" sz="1800" dirty="0" err="1"/>
              <a:t>pește</a:t>
            </a:r>
            <a:r>
              <a:rPr lang="en-GB" sz="1800" dirty="0"/>
              <a:t>);</a:t>
            </a:r>
          </a:p>
          <a:p>
            <a:r>
              <a:rPr lang="en-GB" sz="1800" dirty="0"/>
              <a:t>un </a:t>
            </a:r>
            <a:r>
              <a:rPr lang="en-GB" sz="1800" dirty="0" err="1"/>
              <a:t>sfert</a:t>
            </a:r>
            <a:r>
              <a:rPr lang="en-GB" sz="1800" dirty="0"/>
              <a:t> din </a:t>
            </a:r>
            <a:r>
              <a:rPr lang="en-GB" sz="1800" dirty="0" err="1"/>
              <a:t>farfurie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ro-RO" sz="1800" dirty="0"/>
              <a:t>conțină </a:t>
            </a:r>
            <a:r>
              <a:rPr lang="en-GB" sz="1800" dirty="0" err="1"/>
              <a:t>produse</a:t>
            </a:r>
            <a:r>
              <a:rPr lang="en-GB" sz="1800" dirty="0"/>
              <a:t> cu </a:t>
            </a:r>
            <a:r>
              <a:rPr lang="en-GB" sz="1800" dirty="0" err="1"/>
              <a:t>amidon</a:t>
            </a:r>
            <a:r>
              <a:rPr lang="en-GB" sz="1800" dirty="0"/>
              <a:t> (</a:t>
            </a:r>
            <a:r>
              <a:rPr lang="en-GB" sz="1800" dirty="0" err="1"/>
              <a:t>cartofi</a:t>
            </a:r>
            <a:r>
              <a:rPr lang="en-GB" sz="1800" dirty="0"/>
              <a:t>, cereale, paste, </a:t>
            </a:r>
            <a:r>
              <a:rPr lang="en-GB" sz="1800" dirty="0" err="1"/>
              <a:t>pâine</a:t>
            </a:r>
            <a:r>
              <a:rPr lang="en-GB" sz="1800" dirty="0"/>
              <a:t>);</a:t>
            </a:r>
          </a:p>
          <a:p>
            <a:r>
              <a:rPr lang="en-GB" sz="1800" dirty="0"/>
              <a:t>se </a:t>
            </a:r>
            <a:r>
              <a:rPr lang="en-GB" sz="1800" dirty="0" err="1"/>
              <a:t>poate</a:t>
            </a:r>
            <a:r>
              <a:rPr lang="en-GB" sz="1800" dirty="0"/>
              <a:t> </a:t>
            </a:r>
            <a:r>
              <a:rPr lang="en-GB" sz="1800" dirty="0" err="1"/>
              <a:t>adăuga</a:t>
            </a:r>
            <a:r>
              <a:rPr lang="en-GB" sz="1800" dirty="0"/>
              <a:t> o </a:t>
            </a:r>
            <a:r>
              <a:rPr lang="en-GB" sz="1800" dirty="0" err="1"/>
              <a:t>porție</a:t>
            </a:r>
            <a:r>
              <a:rPr lang="en-GB" sz="1800" dirty="0"/>
              <a:t> de </a:t>
            </a:r>
            <a:r>
              <a:rPr lang="en-GB" sz="1800" dirty="0" err="1"/>
              <a:t>lapte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fructe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a </a:t>
            </a:r>
            <a:r>
              <a:rPr lang="en-GB" sz="1800" dirty="0" err="1"/>
              <a:t>completa</a:t>
            </a:r>
            <a:r>
              <a:rPr lang="en-GB" sz="1800" dirty="0"/>
              <a:t> </a:t>
            </a:r>
            <a:r>
              <a:rPr lang="ro-RO" sz="1800" dirty="0"/>
              <a:t>masa</a:t>
            </a:r>
            <a:r>
              <a:rPr lang="en-GB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1203C-B5E2-527B-92F6-274A4AC20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055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A680-5FC8-9016-0B19-F3C0DBBA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F702A-AEF5-B994-152C-DFF7496DC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Guo Y, Huang Z, Sang D, Gao Q and Li Q (2020) The Role of Nutrition in the Prevention and Intervention of Type 2 Diabetes. Front. </a:t>
            </a:r>
            <a:r>
              <a:rPr lang="en-GB" sz="1100" dirty="0" err="1"/>
              <a:t>Bioeng</a:t>
            </a:r>
            <a:r>
              <a:rPr lang="en-GB" sz="1100" dirty="0"/>
              <a:t>. </a:t>
            </a:r>
            <a:r>
              <a:rPr lang="en-GB" sz="1100" dirty="0" err="1"/>
              <a:t>Biotechnol</a:t>
            </a:r>
            <a:r>
              <a:rPr lang="en-GB" sz="1100" dirty="0"/>
              <a:t>. 8:575442. </a:t>
            </a:r>
            <a:r>
              <a:rPr lang="en-GB" sz="1100" dirty="0" err="1"/>
              <a:t>doi</a:t>
            </a:r>
            <a:r>
              <a:rPr lang="en-GB" sz="1100" dirty="0"/>
              <a:t>: 10.3389/fbioe.2020.575442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GB" sz="1100" dirty="0" err="1"/>
              <a:t>Knowler</a:t>
            </a:r>
            <a:r>
              <a:rPr lang="en-GB" sz="1100" dirty="0"/>
              <a:t> WC, Barrett-Connor E, Fowler SE, Hamman RF, Lachin JM, Walker EA, Nathan DM. Reduction in the incidence of type 2 diabetes with lifestyle intervention or metformin. </a:t>
            </a:r>
            <a:r>
              <a:rPr lang="en-GB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England journal of medicine</a:t>
            </a:r>
            <a:r>
              <a:rPr lang="en-GB" sz="1100" dirty="0"/>
              <a:t>. 2002 Feb;346(6):393-403.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GB" sz="1100" dirty="0" err="1"/>
              <a:t>Kurza</a:t>
            </a:r>
            <a:r>
              <a:rPr lang="en-GB" sz="1100" dirty="0"/>
              <a:t> D, </a:t>
            </a:r>
            <a:r>
              <a:rPr lang="en-GB" sz="1100" dirty="0" err="1"/>
              <a:t>Kobos</a:t>
            </a:r>
            <a:r>
              <a:rPr lang="en-GB" sz="1100" dirty="0"/>
              <a:t> E. Diabetes distress in adult patients with type 1 and type 2 diabetes. Med Sci Pulse 2022; 16(4): 56–65. DOI: 10.5604/01.3001.0016.1166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Rajput SA, </a:t>
            </a:r>
            <a:r>
              <a:rPr lang="en-GB" sz="1100" dirty="0" err="1"/>
              <a:t>Ashraff</a:t>
            </a:r>
            <a:r>
              <a:rPr lang="en-GB" sz="1100" dirty="0"/>
              <a:t> S, Siddiqui M. Diet and Management of Type II Diabetes Mellitus in the United Kingdom: A Narrative Review. Diabetology. 2022; 3(1):72-78. </a:t>
            </a:r>
            <a:r>
              <a:rPr lang="en-GB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https://doi.org/10.3390/diabetology3010006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en-GB" sz="1100" dirty="0"/>
              <a:t>Sami W, Ansari T, Butt NS, Hamid MRA. Effect of diet on type 2 diabetes mellitus: A review. Int J Health Sci (Qassim). 2017;11(2):65-71.</a:t>
            </a:r>
          </a:p>
          <a:p>
            <a:pPr marL="76200" indent="0">
              <a:buNone/>
            </a:pPr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8AF70-0A19-EBFD-AAC2-AA1C4D330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945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ect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ro-RO" sz="200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</a:t>
            </a:r>
            <a:r>
              <a:rPr lang="en-US" sz="200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um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ărul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Sprijinul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Europene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realizarea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prezentări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constituie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aprobarea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conținutului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reflectă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exclusiv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punctul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vedere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autorilor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considerată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responsabilă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modul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folosite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informațiile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incluse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jos.</a:t>
            </a:r>
            <a:endParaRPr lang="en-US" sz="1400" dirty="0">
              <a:solidFill>
                <a:schemeClr val="tx1"/>
              </a:solidFill>
              <a:latin typeface="Barlow SemiBold" panose="020B0604020202020204" charset="0"/>
              <a:cs typeface="Calibri" panose="020F0502020204030204" pitchFamily="34" charset="0"/>
            </a:endParaRPr>
          </a:p>
          <a:p>
            <a:pPr marL="13970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ro-RO" sz="2000" dirty="0"/>
              <a:t>Un regim alimentar regulat și constant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foarte</a:t>
            </a:r>
            <a:r>
              <a:rPr lang="en-GB" sz="2000" dirty="0"/>
              <a:t> important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pacienții</a:t>
            </a:r>
            <a:r>
              <a:rPr lang="en-GB" sz="2000" dirty="0"/>
              <a:t> cu </a:t>
            </a:r>
            <a:r>
              <a:rPr lang="en-GB" sz="2000" dirty="0" err="1"/>
              <a:t>orice</a:t>
            </a:r>
            <a:r>
              <a:rPr lang="en-GB" sz="2000" dirty="0"/>
              <a:t> tip de DZ: </a:t>
            </a:r>
            <a:r>
              <a:rPr lang="en-GB" sz="2000" dirty="0" err="1"/>
              <a:t>cantitate</a:t>
            </a:r>
            <a:r>
              <a:rPr lang="en-GB" sz="2000" dirty="0"/>
              <a:t> </a:t>
            </a:r>
            <a:r>
              <a:rPr lang="en-GB" sz="2000" dirty="0" err="1"/>
              <a:t>similară</a:t>
            </a:r>
            <a:r>
              <a:rPr lang="en-GB" sz="2000" dirty="0"/>
              <a:t> de </a:t>
            </a:r>
            <a:r>
              <a:rPr lang="en-GB" sz="2000" dirty="0" err="1"/>
              <a:t>carbohidrați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momente</a:t>
            </a:r>
            <a:r>
              <a:rPr lang="en-GB" sz="2000" dirty="0"/>
              <a:t> </a:t>
            </a:r>
            <a:r>
              <a:rPr lang="en-GB" sz="2000" dirty="0" err="1"/>
              <a:t>similare</a:t>
            </a:r>
            <a:r>
              <a:rPr lang="en-GB" sz="2000" dirty="0"/>
              <a:t>. O </a:t>
            </a:r>
            <a:r>
              <a:rPr lang="en-GB" sz="2000" dirty="0" err="1"/>
              <a:t>astfel</a:t>
            </a:r>
            <a:r>
              <a:rPr lang="en-GB" sz="2000" dirty="0"/>
              <a:t> de </a:t>
            </a:r>
            <a:r>
              <a:rPr lang="ro-RO" sz="2000" dirty="0"/>
              <a:t>alimentație</a:t>
            </a:r>
            <a:r>
              <a:rPr lang="en-GB" sz="2000" dirty="0"/>
              <a:t> </a:t>
            </a:r>
            <a:r>
              <a:rPr lang="en-GB" sz="2000" dirty="0" err="1"/>
              <a:t>ajută</a:t>
            </a:r>
            <a:r>
              <a:rPr lang="en-GB" sz="2000" dirty="0"/>
              <a:t> la </a:t>
            </a:r>
            <a:r>
              <a:rPr lang="ro-RO" sz="2000" dirty="0"/>
              <a:t>o variabilitate mai scăzută a g</a:t>
            </a:r>
            <a:r>
              <a:rPr lang="en-GB" sz="2000" dirty="0" err="1"/>
              <a:t>licemiei</a:t>
            </a:r>
            <a:r>
              <a:rPr lang="en-GB" sz="2000" dirty="0"/>
              <a:t> (</a:t>
            </a:r>
            <a:r>
              <a:rPr lang="en-GB" sz="2000" dirty="0" err="1"/>
              <a:t>fără</a:t>
            </a:r>
            <a:r>
              <a:rPr lang="en-GB" sz="2000" dirty="0"/>
              <a:t> </a:t>
            </a:r>
            <a:r>
              <a:rPr lang="en-GB" sz="2000" dirty="0" err="1"/>
              <a:t>modificări</a:t>
            </a:r>
            <a:r>
              <a:rPr lang="en-GB" sz="2000" dirty="0"/>
              <a:t> ale </a:t>
            </a:r>
            <a:r>
              <a:rPr lang="en-GB" sz="2000" dirty="0" err="1"/>
              <a:t>zahărului</a:t>
            </a:r>
            <a:r>
              <a:rPr lang="en-GB" sz="2000" dirty="0"/>
              <a:t> din </a:t>
            </a:r>
            <a:r>
              <a:rPr lang="en-GB" sz="2000" dirty="0" err="1"/>
              <a:t>sânge</a:t>
            </a:r>
            <a:r>
              <a:rPr lang="en-GB" sz="2000" dirty="0"/>
              <a:t>).</a:t>
            </a:r>
            <a:endParaRPr lang="lt-LT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această</a:t>
            </a:r>
            <a:r>
              <a:rPr lang="en-GB" sz="2000" dirty="0"/>
              <a:t> </a:t>
            </a:r>
            <a:r>
              <a:rPr lang="ro-RO" sz="2000" dirty="0"/>
              <a:t>prezentare</a:t>
            </a:r>
            <a:r>
              <a:rPr lang="en-GB" sz="2000" dirty="0"/>
              <a:t> </a:t>
            </a:r>
            <a:r>
              <a:rPr lang="en-GB" sz="2000" dirty="0" err="1"/>
              <a:t>veți</a:t>
            </a:r>
            <a:r>
              <a:rPr lang="en-GB" sz="2000" dirty="0"/>
              <a:t> </a:t>
            </a:r>
            <a:r>
              <a:rPr lang="en-GB" sz="2000" dirty="0" err="1"/>
              <a:t>afla</a:t>
            </a:r>
            <a:r>
              <a:rPr lang="en-GB" sz="2000" dirty="0"/>
              <a:t> </a:t>
            </a:r>
            <a:r>
              <a:rPr lang="en-GB" sz="2000" dirty="0" err="1"/>
              <a:t>despre</a:t>
            </a:r>
            <a:r>
              <a:rPr lang="en-GB" sz="2000" dirty="0"/>
              <a:t> </a:t>
            </a:r>
            <a:r>
              <a:rPr lang="en-GB" sz="2000" dirty="0" err="1"/>
              <a:t>recomandările</a:t>
            </a:r>
            <a:r>
              <a:rPr lang="en-GB" sz="2000" dirty="0"/>
              <a:t> </a:t>
            </a:r>
            <a:r>
              <a:rPr lang="en-GB" sz="2000" dirty="0" err="1"/>
              <a:t>nutriționale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</a:t>
            </a:r>
            <a:r>
              <a:rPr lang="en-GB" sz="2000" dirty="0" err="1"/>
              <a:t>diabetul</a:t>
            </a:r>
            <a:r>
              <a:rPr lang="en-GB" sz="2000" dirty="0"/>
              <a:t> de tip 2 </a:t>
            </a:r>
            <a:r>
              <a:rPr lang="en-GB" sz="2000" dirty="0" err="1"/>
              <a:t>tratat</a:t>
            </a:r>
            <a:r>
              <a:rPr lang="en-GB" sz="2000" dirty="0"/>
              <a:t> cu </a:t>
            </a:r>
            <a:r>
              <a:rPr lang="en-GB" sz="2000" dirty="0" err="1"/>
              <a:t>agenți</a:t>
            </a:r>
            <a:r>
              <a:rPr lang="en-GB" sz="2000" dirty="0"/>
              <a:t> </a:t>
            </a:r>
            <a:r>
              <a:rPr lang="en-GB" sz="2000" dirty="0" err="1"/>
              <a:t>hipoglicemianți</a:t>
            </a:r>
            <a:r>
              <a:rPr lang="en-GB" sz="2000" dirty="0"/>
              <a:t> </a:t>
            </a:r>
            <a:r>
              <a:rPr lang="en-GB" sz="2000" dirty="0" err="1"/>
              <a:t>orali</a:t>
            </a:r>
            <a:r>
              <a:rPr lang="en-GB" sz="2000" dirty="0"/>
              <a:t>, </a:t>
            </a:r>
            <a:r>
              <a:rPr lang="en-GB" sz="2000" dirty="0" err="1"/>
              <a:t>agonişti</a:t>
            </a:r>
            <a:r>
              <a:rPr lang="en-GB" sz="2000" dirty="0"/>
              <a:t> GLP-1, </a:t>
            </a:r>
            <a:r>
              <a:rPr lang="en-GB" sz="2000" dirty="0" err="1"/>
              <a:t>insulină</a:t>
            </a:r>
            <a:r>
              <a:rPr lang="en-GB" sz="2000" dirty="0"/>
              <a:t> </a:t>
            </a:r>
            <a:r>
              <a:rPr lang="en-GB" sz="2000" dirty="0" err="1"/>
              <a:t>bazală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cu </a:t>
            </a:r>
            <a:r>
              <a:rPr lang="en-GB" sz="2000" dirty="0" err="1"/>
              <a:t>acţiune</a:t>
            </a:r>
            <a:r>
              <a:rPr lang="en-GB" sz="2000" dirty="0"/>
              <a:t> </a:t>
            </a:r>
            <a:r>
              <a:rPr lang="en-GB" sz="2000" dirty="0" err="1"/>
              <a:t>mixtă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DZ </a:t>
            </a:r>
            <a:r>
              <a:rPr lang="en-GB" sz="2000" dirty="0" err="1"/>
              <a:t>gestațional</a:t>
            </a:r>
            <a:r>
              <a:rPr lang="en-GB" sz="2000" dirty="0"/>
              <a:t> </a:t>
            </a:r>
            <a:r>
              <a:rPr lang="en-GB" sz="2000" dirty="0" err="1"/>
              <a:t>tratat</a:t>
            </a:r>
            <a:r>
              <a:rPr lang="en-GB" sz="2000" dirty="0"/>
              <a:t> cu </a:t>
            </a:r>
            <a:r>
              <a:rPr lang="en-GB" sz="2000" dirty="0" err="1"/>
              <a:t>dietă</a:t>
            </a:r>
            <a:r>
              <a:rPr lang="en-GB" sz="2000" dirty="0"/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CFA6-5955-14AB-EB97-5A04AB17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 err="1"/>
              <a:t>Noua</a:t>
            </a:r>
            <a:r>
              <a:rPr lang="en-GB" sz="1600" dirty="0"/>
              <a:t> </a:t>
            </a:r>
            <a:r>
              <a:rPr lang="en-GB" sz="1600" dirty="0" err="1"/>
              <a:t>piramidă</a:t>
            </a:r>
            <a:r>
              <a:rPr lang="en-GB" sz="1600" dirty="0"/>
              <a:t> </a:t>
            </a:r>
            <a:r>
              <a:rPr lang="en-GB" sz="1600" dirty="0" err="1"/>
              <a:t>nutrițională</a:t>
            </a:r>
            <a:r>
              <a:rPr lang="en-GB" sz="1600" dirty="0"/>
              <a:t> </a:t>
            </a:r>
            <a:r>
              <a:rPr lang="en-GB" sz="1600" dirty="0" err="1"/>
              <a:t>recomandată</a:t>
            </a:r>
            <a:r>
              <a:rPr lang="en-GB" sz="1600" dirty="0"/>
              <a:t> de </a:t>
            </a:r>
            <a:r>
              <a:rPr lang="en-GB" sz="1600" dirty="0" err="1"/>
              <a:t>Ministerul</a:t>
            </a:r>
            <a:r>
              <a:rPr lang="en-GB" sz="1600" dirty="0"/>
              <a:t> </a:t>
            </a:r>
            <a:r>
              <a:rPr lang="en-GB" sz="1600" dirty="0" err="1"/>
              <a:t>Sănătății</a:t>
            </a:r>
            <a:r>
              <a:rPr lang="en-GB" sz="1600" dirty="0"/>
              <a:t> al </a:t>
            </a:r>
            <a:r>
              <a:rPr lang="en-GB" sz="1600" dirty="0" err="1"/>
              <a:t>Republicii</a:t>
            </a:r>
            <a:r>
              <a:rPr lang="en-GB" sz="1600" dirty="0"/>
              <a:t> </a:t>
            </a:r>
            <a:r>
              <a:rPr lang="en-GB" sz="1600" dirty="0" err="1"/>
              <a:t>Lituania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potrivită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persoanele</a:t>
            </a:r>
            <a:r>
              <a:rPr lang="en-GB" sz="1600" dirty="0"/>
              <a:t> cu DZ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F182D-6B50-39F0-D552-D2575850A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nutrițională</a:t>
            </a:r>
            <a:r>
              <a:rPr lang="en-GB" sz="1800" dirty="0"/>
              <a:t>: </a:t>
            </a:r>
            <a:r>
              <a:rPr lang="en-GB" sz="1800" dirty="0" err="1"/>
              <a:t>produse</a:t>
            </a:r>
            <a:r>
              <a:rPr lang="en-GB" sz="1800" dirty="0"/>
              <a:t> din cereale, legume, </a:t>
            </a:r>
            <a:r>
              <a:rPr lang="en-GB" sz="1800" dirty="0" err="1"/>
              <a:t>fructe</a:t>
            </a:r>
            <a:r>
              <a:rPr lang="en-GB" sz="1800" dirty="0"/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GB" sz="1800" dirty="0" err="1"/>
              <a:t>Produsele</a:t>
            </a:r>
            <a:r>
              <a:rPr lang="en-GB" sz="1800" dirty="0"/>
              <a:t> </a:t>
            </a:r>
            <a:r>
              <a:rPr lang="en-GB" sz="1800" dirty="0" err="1"/>
              <a:t>proteice</a:t>
            </a:r>
            <a:r>
              <a:rPr lang="en-GB" sz="1800" dirty="0"/>
              <a:t> (carne, </a:t>
            </a:r>
            <a:r>
              <a:rPr lang="en-GB" sz="1800" dirty="0" err="1"/>
              <a:t>ouă</a:t>
            </a:r>
            <a:r>
              <a:rPr lang="en-GB" sz="1800" dirty="0"/>
              <a:t>, </a:t>
            </a:r>
            <a:r>
              <a:rPr lang="en-GB" sz="1800" dirty="0" err="1"/>
              <a:t>brânză</a:t>
            </a:r>
            <a:r>
              <a:rPr lang="en-GB" sz="1800" dirty="0"/>
              <a:t>, </a:t>
            </a:r>
            <a:r>
              <a:rPr lang="en-GB" sz="1800" dirty="0" err="1"/>
              <a:t>lapte</a:t>
            </a:r>
            <a:r>
              <a:rPr lang="en-GB" sz="1800" dirty="0"/>
              <a:t>) </a:t>
            </a:r>
            <a:r>
              <a:rPr lang="en-GB" sz="1800" dirty="0" err="1"/>
              <a:t>reprezintă</a:t>
            </a:r>
            <a:r>
              <a:rPr lang="en-GB" sz="1800" dirty="0"/>
              <a:t> </a:t>
            </a:r>
            <a:r>
              <a:rPr lang="en-GB" sz="1800" dirty="0" err="1"/>
              <a:t>doar</a:t>
            </a:r>
            <a:r>
              <a:rPr lang="en-GB" sz="1800" dirty="0"/>
              <a:t> </a:t>
            </a:r>
            <a:r>
              <a:rPr lang="en-GB" sz="1800" dirty="0" err="1"/>
              <a:t>aproximativ</a:t>
            </a:r>
            <a:r>
              <a:rPr lang="en-GB" sz="1800" dirty="0"/>
              <a:t> 1/4 din </a:t>
            </a:r>
            <a:r>
              <a:rPr lang="ro-RO" sz="1800" dirty="0"/>
              <a:t>alimentație</a:t>
            </a:r>
            <a:r>
              <a:rPr lang="en-GB" sz="1800" dirty="0"/>
              <a:t>. </a:t>
            </a:r>
            <a:r>
              <a:rPr lang="en-GB" sz="1800" dirty="0" err="1"/>
              <a:t>Grăsimile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dulciurile</a:t>
            </a:r>
            <a:r>
              <a:rPr lang="en-GB" sz="1800" dirty="0"/>
              <a:t> de </a:t>
            </a:r>
            <a:r>
              <a:rPr lang="en-GB" sz="1800" dirty="0" err="1"/>
              <a:t>origine</a:t>
            </a:r>
            <a:r>
              <a:rPr lang="en-GB" sz="1800" dirty="0"/>
              <a:t> </a:t>
            </a:r>
            <a:r>
              <a:rPr lang="en-GB" sz="1800" dirty="0" err="1"/>
              <a:t>animală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consumate</a:t>
            </a:r>
            <a:r>
              <a:rPr lang="en-GB" sz="1800" dirty="0"/>
              <a:t> cu </a:t>
            </a:r>
            <a:r>
              <a:rPr lang="en-GB" sz="1800" dirty="0" err="1"/>
              <a:t>moderație</a:t>
            </a:r>
            <a:r>
              <a:rPr lang="en-GB" sz="1800" dirty="0"/>
              <a:t>.</a:t>
            </a:r>
          </a:p>
          <a:p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3AD0-461C-443B-F46C-1E9BFD5575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 descr="page21image991979232">
            <a:extLst>
              <a:ext uri="{FF2B5EF4-FFF2-40B4-BE49-F238E27FC236}">
                <a16:creationId xmlns:a16="http://schemas.microsoft.com/office/drawing/2014/main" id="{72EDD2C6-1D5A-F318-DF38-48C38DEC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27" y="666750"/>
            <a:ext cx="32512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AFEF-2797-9A8C-3850-52173CF6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4" y="555526"/>
            <a:ext cx="6757800" cy="919500"/>
          </a:xfrm>
        </p:spPr>
        <p:txBody>
          <a:bodyPr/>
          <a:lstStyle/>
          <a:p>
            <a:r>
              <a:rPr lang="en-GB" dirty="0" err="1"/>
              <a:t>Obiective</a:t>
            </a:r>
            <a:r>
              <a:rPr lang="en-GB" dirty="0"/>
              <a:t> </a:t>
            </a:r>
            <a:r>
              <a:rPr lang="en-GB" dirty="0" err="1"/>
              <a:t>nutriționale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diabetul</a:t>
            </a:r>
            <a:r>
              <a:rPr lang="en-GB" dirty="0"/>
              <a:t> de tip 2: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6FA8D-AE2C-CBEA-E600-5D828FA8E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29" y="1359045"/>
            <a:ext cx="6837345" cy="3438326"/>
          </a:xfrm>
        </p:spPr>
        <p:txBody>
          <a:bodyPr/>
          <a:lstStyle/>
          <a:p>
            <a:pPr algn="just"/>
            <a:r>
              <a:rPr lang="it-IT" sz="2000" dirty="0"/>
              <a:t>Greutate optimă (pentru a reduce rezistența la insulină</a:t>
            </a:r>
            <a:r>
              <a:rPr lang="en-GB" sz="2000" dirty="0"/>
              <a:t>)</a:t>
            </a:r>
          </a:p>
          <a:p>
            <a:pPr algn="just"/>
            <a:r>
              <a:rPr lang="en-GB" sz="2000" dirty="0" err="1"/>
              <a:t>Tensiune</a:t>
            </a:r>
            <a:r>
              <a:rPr lang="en-GB" sz="2000" dirty="0"/>
              <a:t> </a:t>
            </a:r>
            <a:r>
              <a:rPr lang="en-GB" sz="2000" dirty="0" err="1"/>
              <a:t>arterială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conținut</a:t>
            </a:r>
            <a:r>
              <a:rPr lang="en-GB" sz="2000" dirty="0"/>
              <a:t> de lipide </a:t>
            </a:r>
            <a:r>
              <a:rPr lang="ro-RO" sz="2000" dirty="0"/>
              <a:t>optime </a:t>
            </a:r>
            <a:r>
              <a:rPr lang="en-GB" sz="2000" dirty="0"/>
              <a:t>(</a:t>
            </a:r>
            <a:r>
              <a:rPr lang="en-GB" sz="2000" dirty="0" err="1"/>
              <a:t>pentru</a:t>
            </a:r>
            <a:r>
              <a:rPr lang="en-GB" sz="2000" dirty="0"/>
              <a:t> a </a:t>
            </a:r>
            <a:r>
              <a:rPr lang="en-GB" sz="2000" dirty="0" err="1"/>
              <a:t>preveni</a:t>
            </a:r>
            <a:r>
              <a:rPr lang="en-GB" sz="2000" dirty="0"/>
              <a:t> </a:t>
            </a:r>
            <a:r>
              <a:rPr lang="en-GB" sz="2000" dirty="0" err="1"/>
              <a:t>complicațiile</a:t>
            </a:r>
            <a:r>
              <a:rPr lang="en-GB" sz="2000" dirty="0"/>
              <a:t> </a:t>
            </a:r>
            <a:r>
              <a:rPr lang="en-GB" sz="2000" dirty="0" err="1"/>
              <a:t>vasculare</a:t>
            </a:r>
            <a:r>
              <a:rPr lang="en-GB" sz="2000" dirty="0"/>
              <a:t>) </a:t>
            </a:r>
          </a:p>
          <a:p>
            <a:pPr algn="just"/>
            <a:r>
              <a:rPr lang="it-IT" sz="2000" dirty="0"/>
              <a:t>Glicemie optimă (pentru a preveni complicațiile </a:t>
            </a:r>
            <a:r>
              <a:rPr lang="ro-RO" sz="2000" dirty="0"/>
              <a:t>asociate cu </a:t>
            </a:r>
            <a:r>
              <a:rPr lang="it-IT" sz="2000" dirty="0"/>
              <a:t>DZ</a:t>
            </a:r>
            <a:r>
              <a:rPr lang="en-GB" sz="2000" dirty="0"/>
              <a:t>)</a:t>
            </a:r>
          </a:p>
          <a:p>
            <a:pPr algn="just"/>
            <a:r>
              <a:rPr lang="en-GB" sz="2000" dirty="0" err="1"/>
              <a:t>Pacienților</a:t>
            </a:r>
            <a:r>
              <a:rPr lang="en-GB" sz="2000" dirty="0"/>
              <a:t> din </a:t>
            </a:r>
            <a:r>
              <a:rPr lang="en-GB" sz="2000" dirty="0" err="1"/>
              <a:t>aceste</a:t>
            </a:r>
            <a:r>
              <a:rPr lang="en-GB" sz="2000" dirty="0"/>
              <a:t> </a:t>
            </a:r>
            <a:r>
              <a:rPr lang="en-GB" sz="2000" dirty="0" err="1"/>
              <a:t>grupe</a:t>
            </a:r>
            <a:r>
              <a:rPr lang="en-GB" sz="2000" dirty="0"/>
              <a:t> li se </a:t>
            </a:r>
            <a:r>
              <a:rPr lang="en-GB" sz="2000" dirty="0" err="1"/>
              <a:t>recomandă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</a:t>
            </a:r>
            <a:r>
              <a:rPr lang="en-GB" sz="2000" dirty="0" err="1"/>
              <a:t>urmeze</a:t>
            </a:r>
            <a:r>
              <a:rPr lang="en-GB" sz="2000" dirty="0"/>
              <a:t> </a:t>
            </a:r>
            <a:r>
              <a:rPr lang="en-GB" sz="2000" dirty="0" err="1"/>
              <a:t>principiile</a:t>
            </a:r>
            <a:r>
              <a:rPr lang="en-GB" sz="2000" dirty="0"/>
              <a:t> </a:t>
            </a:r>
            <a:r>
              <a:rPr lang="en-GB" sz="2000" dirty="0" err="1"/>
              <a:t>unei</a:t>
            </a:r>
            <a:r>
              <a:rPr lang="en-GB" sz="2000" dirty="0"/>
              <a:t> </a:t>
            </a:r>
            <a:r>
              <a:rPr lang="en-GB" sz="2000" dirty="0" err="1"/>
              <a:t>alimentații</a:t>
            </a:r>
            <a:r>
              <a:rPr lang="en-GB" sz="2000" dirty="0"/>
              <a:t> </a:t>
            </a:r>
            <a:r>
              <a:rPr lang="en-GB" sz="2000" dirty="0" err="1"/>
              <a:t>sănătoase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să-și</a:t>
            </a:r>
            <a:r>
              <a:rPr lang="en-GB" sz="2000" dirty="0"/>
              <a:t> </a:t>
            </a:r>
            <a:r>
              <a:rPr lang="en-GB" sz="2000" dirty="0" err="1"/>
              <a:t>schimbe</a:t>
            </a:r>
            <a:r>
              <a:rPr lang="en-GB" sz="2000" dirty="0"/>
              <a:t> </a:t>
            </a:r>
            <a:r>
              <a:rPr lang="en-GB" sz="2000" dirty="0" err="1"/>
              <a:t>obiceiurile</a:t>
            </a:r>
            <a:r>
              <a:rPr lang="en-GB" sz="2000" dirty="0"/>
              <a:t> </a:t>
            </a:r>
            <a:r>
              <a:rPr lang="en-GB" sz="2000" dirty="0" err="1"/>
              <a:t>alimentare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funcție</a:t>
            </a:r>
            <a:r>
              <a:rPr lang="en-GB" sz="2000" dirty="0"/>
              <a:t> de </a:t>
            </a:r>
            <a:r>
              <a:rPr lang="en-GB" sz="2000" dirty="0" err="1"/>
              <a:t>nevoile</a:t>
            </a:r>
            <a:r>
              <a:rPr lang="en-GB" sz="2000" dirty="0"/>
              <a:t> lor (din </a:t>
            </a:r>
            <a:r>
              <a:rPr lang="en-GB" sz="2000" dirty="0" err="1"/>
              <a:t>cauza</a:t>
            </a:r>
            <a:r>
              <a:rPr lang="en-GB" sz="2000" dirty="0"/>
              <a:t> </a:t>
            </a:r>
            <a:r>
              <a:rPr lang="en-GB" sz="2000" dirty="0" err="1"/>
              <a:t>excesului</a:t>
            </a:r>
            <a:r>
              <a:rPr lang="en-GB" sz="2000" dirty="0"/>
              <a:t> de </a:t>
            </a:r>
            <a:r>
              <a:rPr lang="en-GB" sz="2000" dirty="0" err="1"/>
              <a:t>greutate</a:t>
            </a:r>
            <a:r>
              <a:rPr lang="en-GB" sz="2000" dirty="0"/>
              <a:t>, a </a:t>
            </a:r>
            <a:r>
              <a:rPr lang="en-GB" sz="2000" dirty="0" err="1"/>
              <a:t>creșterii</a:t>
            </a:r>
            <a:r>
              <a:rPr lang="en-GB" sz="2000" dirty="0"/>
              <a:t> </a:t>
            </a:r>
            <a:r>
              <a:rPr lang="en-GB" sz="2000" dirty="0" err="1"/>
              <a:t>tensiunii</a:t>
            </a:r>
            <a:r>
              <a:rPr lang="en-GB" sz="2000" dirty="0"/>
              <a:t> </a:t>
            </a:r>
            <a:r>
              <a:rPr lang="en-GB" sz="2000" dirty="0" err="1"/>
              <a:t>arteriale</a:t>
            </a:r>
            <a:r>
              <a:rPr lang="en-GB" sz="2000" dirty="0"/>
              <a:t>, a </a:t>
            </a:r>
            <a:r>
              <a:rPr lang="en-GB" sz="2000" dirty="0" err="1"/>
              <a:t>nivelului</a:t>
            </a:r>
            <a:r>
              <a:rPr lang="en-GB" sz="2000" dirty="0"/>
              <a:t> de lipide etc.).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DBB3E-70D2-E71D-A93A-D1A7FEA16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884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984A-0DE7-F764-3219-810364B8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ABBD8-426C-2B70-F430-A46D6070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1502541"/>
            <a:ext cx="7125378" cy="3438325"/>
          </a:xfrm>
        </p:spPr>
        <p:txBody>
          <a:bodyPr/>
          <a:lstStyle/>
          <a:p>
            <a:pPr algn="just"/>
            <a:r>
              <a:rPr lang="en-GB" sz="2000" dirty="0" err="1"/>
              <a:t>Când</a:t>
            </a:r>
            <a:r>
              <a:rPr lang="en-GB" sz="2000" dirty="0"/>
              <a:t> </a:t>
            </a:r>
            <a:r>
              <a:rPr lang="ro-RO" sz="2000" dirty="0"/>
              <a:t>i se vorbește </a:t>
            </a:r>
            <a:r>
              <a:rPr lang="en-GB" sz="2000" dirty="0" err="1"/>
              <a:t>pacientul</a:t>
            </a:r>
            <a:r>
              <a:rPr lang="ro-RO" sz="2000" dirty="0"/>
              <a:t>ui</a:t>
            </a:r>
            <a:r>
              <a:rPr lang="en-GB" sz="2000" dirty="0"/>
              <a:t> </a:t>
            </a:r>
            <a:r>
              <a:rPr lang="en-GB" sz="2000" dirty="0" err="1"/>
              <a:t>despre</a:t>
            </a:r>
            <a:r>
              <a:rPr lang="en-GB" sz="2000" dirty="0"/>
              <a:t> </a:t>
            </a:r>
            <a:r>
              <a:rPr lang="ro-RO" sz="2000" dirty="0"/>
              <a:t>alimentație</a:t>
            </a:r>
            <a:r>
              <a:rPr lang="en-GB" sz="2000" dirty="0"/>
              <a:t>,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necesar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se </a:t>
            </a:r>
            <a:r>
              <a:rPr lang="en-GB" sz="2000" dirty="0" err="1"/>
              <a:t>ia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considerare</a:t>
            </a:r>
            <a:r>
              <a:rPr lang="en-GB" sz="2000" dirty="0"/>
              <a:t> </a:t>
            </a:r>
            <a:r>
              <a:rPr lang="en-GB" sz="2000" dirty="0" err="1"/>
              <a:t>nevoile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abilitățile</a:t>
            </a:r>
            <a:r>
              <a:rPr lang="en-GB" sz="2000" dirty="0"/>
              <a:t> </a:t>
            </a:r>
            <a:r>
              <a:rPr lang="ro-RO" sz="2000" dirty="0"/>
              <a:t>sale </a:t>
            </a:r>
            <a:r>
              <a:rPr lang="en-GB" sz="2000" dirty="0" err="1"/>
              <a:t>individuale</a:t>
            </a:r>
            <a:r>
              <a:rPr lang="en-GB" sz="2000" dirty="0"/>
              <a:t>. </a:t>
            </a:r>
            <a:r>
              <a:rPr lang="en-GB" sz="2000" dirty="0" err="1"/>
              <a:t>Pacienți</a:t>
            </a:r>
            <a:r>
              <a:rPr lang="ro-RO" sz="2000" dirty="0"/>
              <a:t>lor</a:t>
            </a:r>
            <a:r>
              <a:rPr lang="en-GB" sz="2000" dirty="0"/>
              <a:t> cu </a:t>
            </a:r>
            <a:r>
              <a:rPr lang="en-GB" sz="2000" dirty="0" err="1"/>
              <a:t>agenți</a:t>
            </a:r>
            <a:r>
              <a:rPr lang="en-GB" sz="2000" dirty="0"/>
              <a:t> </a:t>
            </a:r>
            <a:r>
              <a:rPr lang="en-GB" sz="2000" dirty="0" err="1"/>
              <a:t>hipoglicemici</a:t>
            </a:r>
            <a:r>
              <a:rPr lang="en-GB" sz="2000" dirty="0"/>
              <a:t> </a:t>
            </a:r>
            <a:r>
              <a:rPr lang="en-GB" sz="2000" dirty="0" err="1"/>
              <a:t>orali</a:t>
            </a:r>
            <a:r>
              <a:rPr lang="en-GB" sz="2000" dirty="0"/>
              <a:t>, RA GLP-1, </a:t>
            </a:r>
            <a:r>
              <a:rPr lang="en-GB" sz="2000" dirty="0" err="1"/>
              <a:t>insuline</a:t>
            </a:r>
            <a:r>
              <a:rPr lang="en-GB" sz="2000" dirty="0"/>
              <a:t> </a:t>
            </a:r>
            <a:r>
              <a:rPr lang="en-GB" sz="2000" dirty="0" err="1"/>
              <a:t>bazale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mixte</a:t>
            </a:r>
            <a:r>
              <a:rPr lang="ro-RO" sz="2000" dirty="0"/>
              <a:t> sau</a:t>
            </a:r>
            <a:r>
              <a:rPr lang="en-GB" sz="2000" dirty="0"/>
              <a:t> </a:t>
            </a:r>
            <a:r>
              <a:rPr lang="en-GB" sz="2000" dirty="0" err="1"/>
              <a:t>ce</a:t>
            </a:r>
            <a:r>
              <a:rPr lang="ro-RO" sz="2000" dirty="0"/>
              <a:t>lor</a:t>
            </a:r>
            <a:r>
              <a:rPr lang="en-GB" sz="2000" dirty="0"/>
              <a:t> cu DZ </a:t>
            </a:r>
            <a:r>
              <a:rPr lang="en-GB" sz="2000" dirty="0" err="1"/>
              <a:t>gestațional</a:t>
            </a:r>
            <a:r>
              <a:rPr lang="en-GB" sz="2000" dirty="0"/>
              <a:t> </a:t>
            </a:r>
            <a:r>
              <a:rPr lang="ro-RO" sz="2000" dirty="0"/>
              <a:t>le este greu să numere </a:t>
            </a:r>
            <a:r>
              <a:rPr lang="en-GB" sz="2000" dirty="0" err="1"/>
              <a:t>carbohidrați</a:t>
            </a:r>
            <a:r>
              <a:rPr lang="ro-RO" sz="2000" dirty="0"/>
              <a:t>i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nu au </a:t>
            </a:r>
            <a:r>
              <a:rPr lang="en-GB" sz="2000" dirty="0" err="1"/>
              <a:t>nevoie</a:t>
            </a:r>
            <a:r>
              <a:rPr lang="en-GB" sz="2000" dirty="0"/>
              <a:t> </a:t>
            </a:r>
            <a:r>
              <a:rPr lang="ro-RO" sz="2000" dirty="0"/>
              <a:t>să facă acest lucru. Așadar</a:t>
            </a:r>
            <a:r>
              <a:rPr lang="en-GB" sz="2000" dirty="0"/>
              <a:t>, </a:t>
            </a:r>
            <a:r>
              <a:rPr lang="en-GB" sz="2000" dirty="0" err="1"/>
              <a:t>acestor</a:t>
            </a:r>
            <a:r>
              <a:rPr lang="en-GB" sz="2000" dirty="0"/>
              <a:t> </a:t>
            </a:r>
            <a:r>
              <a:rPr lang="en-GB" sz="2000" dirty="0" err="1"/>
              <a:t>pacienți</a:t>
            </a:r>
            <a:r>
              <a:rPr lang="en-GB" sz="2000" dirty="0"/>
              <a:t> li se </a:t>
            </a:r>
            <a:r>
              <a:rPr lang="en-GB" sz="2000" dirty="0" err="1"/>
              <a:t>recomandă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</a:t>
            </a:r>
            <a:r>
              <a:rPr lang="en-GB" sz="2000" dirty="0" err="1"/>
              <a:t>urmeze</a:t>
            </a:r>
            <a:r>
              <a:rPr lang="en-GB" sz="2000" dirty="0"/>
              <a:t> </a:t>
            </a:r>
            <a:r>
              <a:rPr lang="en-GB" sz="2000" dirty="0" err="1"/>
              <a:t>principiile</a:t>
            </a:r>
            <a:r>
              <a:rPr lang="en-GB" sz="2000" dirty="0"/>
              <a:t> </a:t>
            </a:r>
            <a:r>
              <a:rPr lang="en-GB" sz="2000" dirty="0" err="1"/>
              <a:t>unei</a:t>
            </a:r>
            <a:r>
              <a:rPr lang="en-GB" sz="2000" dirty="0"/>
              <a:t> </a:t>
            </a:r>
            <a:r>
              <a:rPr lang="en-GB" sz="2000" dirty="0" err="1"/>
              <a:t>alimentații</a:t>
            </a:r>
            <a:r>
              <a:rPr lang="en-GB" sz="2000" dirty="0"/>
              <a:t> </a:t>
            </a:r>
            <a:r>
              <a:rPr lang="en-GB" sz="2000" dirty="0" err="1"/>
              <a:t>sănătoase</a:t>
            </a:r>
            <a:r>
              <a:rPr lang="en-GB" sz="2000" dirty="0"/>
              <a:t>, </a:t>
            </a:r>
            <a:r>
              <a:rPr lang="en-GB" sz="2000" dirty="0" err="1"/>
              <a:t>schimbându-și</a:t>
            </a:r>
            <a:r>
              <a:rPr lang="en-GB" sz="2000" dirty="0"/>
              <a:t> </a:t>
            </a:r>
            <a:r>
              <a:rPr lang="en-GB" sz="2000" dirty="0" err="1"/>
              <a:t>obiceiurile</a:t>
            </a:r>
            <a:r>
              <a:rPr lang="en-GB" sz="2000" dirty="0"/>
              <a:t> </a:t>
            </a:r>
            <a:r>
              <a:rPr lang="en-GB" sz="2000" dirty="0" err="1"/>
              <a:t>alimentare</a:t>
            </a:r>
            <a:r>
              <a:rPr lang="en-GB" sz="2000" dirty="0"/>
              <a:t> la </a:t>
            </a:r>
            <a:r>
              <a:rPr lang="en-GB" sz="2000" dirty="0" err="1"/>
              <a:t>nevoie</a:t>
            </a:r>
            <a:r>
              <a:rPr lang="en-GB" sz="2000" dirty="0"/>
              <a:t>; </a:t>
            </a:r>
            <a:r>
              <a:rPr lang="en-GB" sz="2000" dirty="0" err="1"/>
              <a:t>prin</a:t>
            </a:r>
            <a:r>
              <a:rPr lang="en-GB" sz="2000" dirty="0"/>
              <a:t> </a:t>
            </a:r>
            <a:r>
              <a:rPr lang="en-GB" sz="2000" dirty="0" err="1"/>
              <a:t>urmare</a:t>
            </a:r>
            <a:r>
              <a:rPr lang="en-GB" sz="2000" dirty="0"/>
              <a:t>, li se </a:t>
            </a:r>
            <a:r>
              <a:rPr lang="en-GB" sz="2000" dirty="0" err="1"/>
              <a:t>explică</a:t>
            </a:r>
            <a:r>
              <a:rPr lang="en-GB" sz="2000" dirty="0"/>
              <a:t> </a:t>
            </a:r>
            <a:r>
              <a:rPr lang="en-GB" sz="2000" dirty="0" err="1"/>
              <a:t>metodele</a:t>
            </a:r>
            <a:r>
              <a:rPr lang="en-GB" sz="2000" dirty="0"/>
              <a:t> </a:t>
            </a:r>
            <a:r>
              <a:rPr lang="en-GB" sz="2000" dirty="0" err="1"/>
              <a:t>porți</a:t>
            </a:r>
            <a:r>
              <a:rPr lang="ro-RO" sz="2000" dirty="0"/>
              <a:t>ei</a:t>
            </a:r>
            <a:r>
              <a:rPr lang="en-GB" sz="2000" dirty="0"/>
              <a:t> „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farfurie</a:t>
            </a:r>
            <a:r>
              <a:rPr lang="en-GB" sz="2000" dirty="0"/>
              <a:t>” </a:t>
            </a:r>
            <a:r>
              <a:rPr lang="en-GB" sz="2000" dirty="0" err="1"/>
              <a:t>sau</a:t>
            </a:r>
            <a:r>
              <a:rPr lang="en-GB" sz="2000" dirty="0"/>
              <a:t> „</a:t>
            </a:r>
            <a:r>
              <a:rPr lang="en-GB" sz="2000" dirty="0" err="1"/>
              <a:t>palmă</a:t>
            </a:r>
            <a:r>
              <a:rPr lang="en-GB" sz="2000" dirty="0"/>
              <a:t>”.</a:t>
            </a:r>
          </a:p>
          <a:p>
            <a:pPr algn="just"/>
            <a:r>
              <a:rPr lang="en-GB" sz="2000" dirty="0" err="1"/>
              <a:t>Următoarele</a:t>
            </a:r>
            <a:r>
              <a:rPr lang="en-GB" sz="2000" dirty="0"/>
              <a:t> sunt </a:t>
            </a:r>
            <a:r>
              <a:rPr lang="en-GB" sz="2000" dirty="0" err="1"/>
              <a:t>recomandări</a:t>
            </a:r>
            <a:r>
              <a:rPr lang="en-GB" sz="2000" dirty="0"/>
              <a:t> </a:t>
            </a:r>
            <a:r>
              <a:rPr lang="en-GB" sz="2000" dirty="0" err="1"/>
              <a:t>specifice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E315-D7E5-5282-FE3B-95D22DA88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198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0B8D-D2F8-178B-93BB-9B018B08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1D066-3FCC-6139-FD50-84D569853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4"/>
            <a:ext cx="7269393" cy="3170831"/>
          </a:xfrm>
        </p:spPr>
        <p:txBody>
          <a:bodyPr/>
          <a:lstStyle/>
          <a:p>
            <a:pPr algn="just"/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pacienți</a:t>
            </a:r>
            <a:r>
              <a:rPr lang="en-GB" sz="1600" dirty="0"/>
              <a:t>, </a:t>
            </a:r>
            <a:r>
              <a:rPr lang="en-GB" sz="1600" dirty="0" err="1"/>
              <a:t>necesarul</a:t>
            </a:r>
            <a:r>
              <a:rPr lang="en-GB" sz="1600" dirty="0"/>
              <a:t> de </a:t>
            </a:r>
            <a:r>
              <a:rPr lang="en-GB" sz="1600" dirty="0" err="1"/>
              <a:t>nutrienți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calculat</a:t>
            </a:r>
            <a:r>
              <a:rPr lang="en-GB" sz="1600" dirty="0"/>
              <a:t> individual, </a:t>
            </a:r>
            <a:r>
              <a:rPr lang="ro-RO" sz="1600" dirty="0"/>
              <a:t>în funcție de </a:t>
            </a:r>
            <a:r>
              <a:rPr lang="en-GB" sz="1600" dirty="0" err="1"/>
              <a:t>greutate</a:t>
            </a:r>
            <a:r>
              <a:rPr lang="en-GB" sz="1600" dirty="0"/>
              <a:t>, </a:t>
            </a:r>
            <a:r>
              <a:rPr lang="en-GB" sz="1600" dirty="0" err="1"/>
              <a:t>vârst</a:t>
            </a:r>
            <a:r>
              <a:rPr lang="ro-RO" sz="1600" dirty="0"/>
              <a:t>ă</a:t>
            </a:r>
            <a:r>
              <a:rPr lang="en-GB" sz="1600" dirty="0"/>
              <a:t>, </a:t>
            </a:r>
            <a:r>
              <a:rPr lang="en-GB" sz="1600" dirty="0" err="1"/>
              <a:t>activitate</a:t>
            </a:r>
            <a:r>
              <a:rPr lang="en-GB" sz="1600" dirty="0"/>
              <a:t> </a:t>
            </a:r>
            <a:r>
              <a:rPr lang="en-GB" sz="1600" dirty="0" err="1"/>
              <a:t>fizică</a:t>
            </a:r>
            <a:r>
              <a:rPr lang="en-GB" sz="1600" dirty="0"/>
              <a:t>, sex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tratament</a:t>
            </a:r>
            <a:r>
              <a:rPr lang="en-GB" sz="1600" dirty="0"/>
              <a:t>. </a:t>
            </a:r>
            <a:r>
              <a:rPr lang="en-GB" sz="1600" dirty="0" err="1"/>
              <a:t>Există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multe</a:t>
            </a:r>
            <a:r>
              <a:rPr lang="en-GB" sz="1600" dirty="0"/>
              <a:t> </a:t>
            </a:r>
            <a:r>
              <a:rPr lang="en-GB" sz="1600" dirty="0" err="1"/>
              <a:t>moduri</a:t>
            </a:r>
            <a:r>
              <a:rPr lang="en-GB" sz="1600" dirty="0"/>
              <a:t> de a </a:t>
            </a:r>
            <a:r>
              <a:rPr lang="en-GB" sz="1600" dirty="0" err="1"/>
              <a:t>calcula</a:t>
            </a:r>
            <a:r>
              <a:rPr lang="en-GB" sz="1600" dirty="0"/>
              <a:t> </a:t>
            </a:r>
            <a:r>
              <a:rPr lang="en-GB" sz="1600" dirty="0" err="1"/>
              <a:t>cantitatea</a:t>
            </a:r>
            <a:r>
              <a:rPr lang="en-GB" sz="1600" dirty="0"/>
              <a:t> de </a:t>
            </a:r>
            <a:r>
              <a:rPr lang="en-GB" sz="1600" dirty="0" err="1"/>
              <a:t>energie</a:t>
            </a:r>
            <a:r>
              <a:rPr lang="en-GB" sz="1600" dirty="0"/>
              <a:t> </a:t>
            </a:r>
            <a:r>
              <a:rPr lang="en-GB" sz="1600" dirty="0" err="1"/>
              <a:t>necesară</a:t>
            </a:r>
            <a:r>
              <a:rPr lang="en-GB" sz="1600" dirty="0"/>
              <a:t> </a:t>
            </a:r>
            <a:r>
              <a:rPr lang="en-GB" sz="1600" dirty="0" err="1"/>
              <a:t>zilnic</a:t>
            </a:r>
            <a:r>
              <a:rPr lang="en-GB" sz="1600" dirty="0"/>
              <a:t>. Prima </a:t>
            </a:r>
            <a:r>
              <a:rPr lang="en-GB" sz="1600" dirty="0" err="1"/>
              <a:t>metodă</a:t>
            </a:r>
            <a:r>
              <a:rPr lang="en-GB" sz="1600" dirty="0"/>
              <a:t> se </a:t>
            </a:r>
            <a:r>
              <a:rPr lang="en-GB" sz="1600" dirty="0" err="1"/>
              <a:t>bazează</a:t>
            </a:r>
            <a:r>
              <a:rPr lang="en-GB" sz="1600" dirty="0"/>
              <a:t> pe formula Harris Benedict, </a:t>
            </a:r>
            <a:r>
              <a:rPr lang="en-GB" sz="1600" dirty="0" err="1"/>
              <a:t>fiabilă</a:t>
            </a:r>
            <a:r>
              <a:rPr lang="en-GB" sz="1600" dirty="0"/>
              <a:t> din </a:t>
            </a:r>
            <a:r>
              <a:rPr lang="en-GB" sz="1600" dirty="0" err="1"/>
              <a:t>punct</a:t>
            </a:r>
            <a:r>
              <a:rPr lang="en-GB" sz="1600" dirty="0"/>
              <a:t> de </a:t>
            </a:r>
            <a:r>
              <a:rPr lang="en-GB" sz="1600" dirty="0" err="1"/>
              <a:t>vedere</a:t>
            </a:r>
            <a:r>
              <a:rPr lang="en-GB" sz="1600" dirty="0"/>
              <a:t> statistic (</a:t>
            </a:r>
            <a:r>
              <a:rPr lang="en-GB" sz="1600" dirty="0" err="1"/>
              <a:t>disponibilă</a:t>
            </a:r>
            <a:r>
              <a:rPr lang="en-GB" sz="1600" dirty="0"/>
              <a:t> online)</a:t>
            </a:r>
            <a:r>
              <a:rPr lang="ro-RO" sz="1600" dirty="0"/>
              <a:t>.</a:t>
            </a:r>
            <a:r>
              <a:rPr lang="en-GB" sz="1600" dirty="0"/>
              <a:t> A </a:t>
            </a:r>
            <a:r>
              <a:rPr lang="en-GB" sz="1600" dirty="0" err="1"/>
              <a:t>doua</a:t>
            </a:r>
            <a:r>
              <a:rPr lang="en-GB" sz="1600" dirty="0"/>
              <a:t> </a:t>
            </a:r>
            <a:r>
              <a:rPr lang="en-GB" sz="1600" dirty="0" err="1"/>
              <a:t>modalitate</a:t>
            </a:r>
            <a:r>
              <a:rPr lang="en-GB" sz="1600" dirty="0"/>
              <a:t> de a </a:t>
            </a:r>
            <a:r>
              <a:rPr lang="en-GB" sz="1600" dirty="0" err="1"/>
              <a:t>calcula</a:t>
            </a:r>
            <a:r>
              <a:rPr lang="en-GB" sz="1600" dirty="0"/>
              <a:t> </a:t>
            </a:r>
            <a:r>
              <a:rPr lang="en-GB" sz="1600" dirty="0" err="1"/>
              <a:t>cantitatea</a:t>
            </a:r>
            <a:r>
              <a:rPr lang="en-GB" sz="1600" dirty="0"/>
              <a:t> de </a:t>
            </a:r>
            <a:r>
              <a:rPr lang="en-GB" sz="1600" dirty="0" err="1"/>
              <a:t>calorii</a:t>
            </a:r>
            <a:r>
              <a:rPr lang="en-GB" sz="1600" dirty="0"/>
              <a:t> pe care </a:t>
            </a:r>
            <a:r>
              <a:rPr lang="en-GB" sz="1600" dirty="0" err="1"/>
              <a:t>trebuie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o </a:t>
            </a:r>
            <a:r>
              <a:rPr lang="en-GB" sz="1600" dirty="0" err="1"/>
              <a:t>consumați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simplă</a:t>
            </a:r>
            <a:r>
              <a:rPr lang="en-GB" sz="1600" dirty="0"/>
              <a:t>. </a:t>
            </a:r>
            <a:r>
              <a:rPr lang="en-GB" sz="1600" dirty="0" err="1"/>
              <a:t>Greutatea</a:t>
            </a:r>
            <a:r>
              <a:rPr lang="en-GB" sz="1600" dirty="0"/>
              <a:t> </a:t>
            </a:r>
            <a:r>
              <a:rPr lang="en-GB" sz="1600" dirty="0" err="1"/>
              <a:t>ideală</a:t>
            </a:r>
            <a:r>
              <a:rPr lang="en-GB" sz="1600" dirty="0"/>
              <a:t> se </a:t>
            </a:r>
            <a:r>
              <a:rPr lang="en-GB" sz="1600" dirty="0" err="1"/>
              <a:t>calculează</a:t>
            </a:r>
            <a:r>
              <a:rPr lang="en-GB" sz="1600" dirty="0"/>
              <a:t> </a:t>
            </a:r>
            <a:r>
              <a:rPr lang="ro-RO" sz="1600" dirty="0"/>
              <a:t>prin</a:t>
            </a:r>
            <a:r>
              <a:rPr lang="en-GB" sz="1600" dirty="0"/>
              <a:t> formula </a:t>
            </a:r>
            <a:r>
              <a:rPr lang="en-GB" sz="1600" dirty="0" err="1"/>
              <a:t>indicelui</a:t>
            </a:r>
            <a:r>
              <a:rPr lang="en-GB" sz="1600" dirty="0"/>
              <a:t> de </a:t>
            </a:r>
            <a:r>
              <a:rPr lang="en-GB" sz="1600" dirty="0" err="1"/>
              <a:t>masă</a:t>
            </a:r>
            <a:r>
              <a:rPr lang="en-GB" sz="1600" dirty="0"/>
              <a:t> </a:t>
            </a:r>
            <a:r>
              <a:rPr lang="en-GB" sz="1600" dirty="0" err="1"/>
              <a:t>corporală</a:t>
            </a:r>
            <a:r>
              <a:rPr lang="en-GB" sz="1600" dirty="0"/>
              <a:t> (IMC) </a:t>
            </a:r>
            <a:r>
              <a:rPr lang="en-GB" sz="1600" dirty="0" err="1"/>
              <a:t>aplicată</a:t>
            </a:r>
            <a:r>
              <a:rPr lang="en-GB" sz="1600" dirty="0"/>
              <a:t>; </a:t>
            </a:r>
            <a:r>
              <a:rPr lang="en-GB" sz="1600" dirty="0" err="1"/>
              <a:t>adică</a:t>
            </a:r>
            <a:r>
              <a:rPr lang="en-GB" sz="1600" dirty="0"/>
              <a:t> cu un IMC de 22. Deci, </a:t>
            </a:r>
            <a:r>
              <a:rPr lang="en-GB" sz="1600" dirty="0" err="1"/>
              <a:t>dacă</a:t>
            </a:r>
            <a:r>
              <a:rPr lang="en-GB" sz="1600" dirty="0"/>
              <a:t> IMC = </a:t>
            </a:r>
            <a:r>
              <a:rPr lang="en-GB" sz="1600" dirty="0" err="1"/>
              <a:t>Greutate</a:t>
            </a:r>
            <a:r>
              <a:rPr lang="en-GB" sz="1600" dirty="0"/>
              <a:t> (kg) / </a:t>
            </a:r>
            <a:r>
              <a:rPr lang="en-GB" sz="1600" dirty="0" err="1"/>
              <a:t>Înălțime</a:t>
            </a:r>
            <a:r>
              <a:rPr lang="en-GB" sz="1600" dirty="0"/>
              <a:t> (m2), </a:t>
            </a:r>
            <a:r>
              <a:rPr lang="en-GB" sz="1600" dirty="0" err="1"/>
              <a:t>atunci</a:t>
            </a:r>
            <a:r>
              <a:rPr lang="en-GB" sz="1600" dirty="0"/>
              <a:t> </a:t>
            </a:r>
            <a:r>
              <a:rPr lang="en-GB" sz="1600" dirty="0" err="1"/>
              <a:t>greutatea</a:t>
            </a:r>
            <a:r>
              <a:rPr lang="en-GB" sz="1600" dirty="0"/>
              <a:t> </a:t>
            </a:r>
            <a:r>
              <a:rPr lang="en-GB" sz="1600" dirty="0" err="1"/>
              <a:t>ideală</a:t>
            </a:r>
            <a:r>
              <a:rPr lang="en-GB" sz="1600" dirty="0"/>
              <a:t> = IMC x </a:t>
            </a:r>
            <a:r>
              <a:rPr lang="en-GB" sz="1600" dirty="0" err="1"/>
              <a:t>Înălțime</a:t>
            </a:r>
            <a:r>
              <a:rPr lang="en-GB" sz="1600" dirty="0"/>
              <a:t> (m2). </a:t>
            </a:r>
            <a:r>
              <a:rPr lang="en-GB" sz="1600" dirty="0" err="1"/>
              <a:t>Apoi</a:t>
            </a:r>
            <a:r>
              <a:rPr lang="en-GB" sz="1600" dirty="0"/>
              <a:t> masa </a:t>
            </a:r>
            <a:r>
              <a:rPr lang="en-GB" sz="1600" dirty="0" err="1"/>
              <a:t>corporală</a:t>
            </a:r>
            <a:r>
              <a:rPr lang="en-GB" sz="1600" dirty="0"/>
              <a:t> </a:t>
            </a:r>
            <a:r>
              <a:rPr lang="en-GB" sz="1600" dirty="0" err="1"/>
              <a:t>obținută</a:t>
            </a:r>
            <a:r>
              <a:rPr lang="en-GB" sz="1600" dirty="0"/>
              <a:t> se </a:t>
            </a:r>
            <a:r>
              <a:rPr lang="en-GB" sz="1600" dirty="0" err="1"/>
              <a:t>înmulțește</a:t>
            </a:r>
            <a:r>
              <a:rPr lang="en-GB" sz="1600" dirty="0"/>
              <a:t> cu 25-30, </a:t>
            </a:r>
            <a:r>
              <a:rPr lang="en-GB" sz="1600" dirty="0" err="1"/>
              <a:t>deoarece</a:t>
            </a:r>
            <a:r>
              <a:rPr lang="en-GB" sz="1600" dirty="0"/>
              <a:t> se </a:t>
            </a:r>
            <a:r>
              <a:rPr lang="en-GB" sz="1600" dirty="0" err="1"/>
              <a:t>crede</a:t>
            </a:r>
            <a:r>
              <a:rPr lang="en-GB" sz="1600" dirty="0"/>
              <a:t> </a:t>
            </a:r>
            <a:r>
              <a:rPr lang="en-GB" sz="1600" dirty="0" err="1"/>
              <a:t>că</a:t>
            </a:r>
            <a:r>
              <a:rPr lang="en-GB" sz="1600" dirty="0"/>
              <a:t> un kilogram de </a:t>
            </a:r>
            <a:r>
              <a:rPr lang="en-GB" sz="1600" dirty="0" err="1"/>
              <a:t>masă</a:t>
            </a:r>
            <a:r>
              <a:rPr lang="en-GB" sz="1600" dirty="0"/>
              <a:t> </a:t>
            </a:r>
            <a:r>
              <a:rPr lang="en-GB" sz="1600" dirty="0" err="1"/>
              <a:t>corporală</a:t>
            </a:r>
            <a:r>
              <a:rPr lang="en-GB" sz="1600" dirty="0"/>
              <a:t> </a:t>
            </a:r>
            <a:r>
              <a:rPr lang="en-GB" sz="1600" dirty="0" err="1"/>
              <a:t>necesită</a:t>
            </a:r>
            <a:r>
              <a:rPr lang="en-GB" sz="1600" dirty="0"/>
              <a:t> 25-30 kcal,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funcție</a:t>
            </a:r>
            <a:r>
              <a:rPr lang="en-GB" sz="1600" dirty="0"/>
              <a:t> de </a:t>
            </a:r>
            <a:r>
              <a:rPr lang="en-GB" sz="1600" dirty="0" err="1"/>
              <a:t>activitatea</a:t>
            </a:r>
            <a:r>
              <a:rPr lang="en-GB" sz="1600" dirty="0"/>
              <a:t> </a:t>
            </a:r>
            <a:r>
              <a:rPr lang="en-GB" sz="1600" dirty="0" err="1"/>
              <a:t>fizică</a:t>
            </a:r>
            <a:r>
              <a:rPr lang="en-GB" sz="1600" dirty="0"/>
              <a:t> a </a:t>
            </a:r>
            <a:r>
              <a:rPr lang="en-GB" sz="1600" dirty="0" err="1"/>
              <a:t>persoanei</a:t>
            </a:r>
            <a:r>
              <a:rPr lang="en-GB" sz="1600" dirty="0"/>
              <a:t>. Deci, conform </a:t>
            </a:r>
            <a:r>
              <a:rPr lang="en-GB" sz="1600" dirty="0" err="1"/>
              <a:t>aceluiași</a:t>
            </a:r>
            <a:r>
              <a:rPr lang="en-GB" sz="1600" dirty="0"/>
              <a:t> </a:t>
            </a:r>
            <a:r>
              <a:rPr lang="en-GB" sz="1600" dirty="0" err="1"/>
              <a:t>exemplu</a:t>
            </a:r>
            <a:r>
              <a:rPr lang="en-GB" sz="1600" dirty="0"/>
              <a:t>, o </a:t>
            </a:r>
            <a:r>
              <a:rPr lang="en-GB" sz="1600" dirty="0" err="1"/>
              <a:t>persoană</a:t>
            </a:r>
            <a:r>
              <a:rPr lang="en-GB" sz="1600" dirty="0"/>
              <a:t> </a:t>
            </a:r>
            <a:r>
              <a:rPr lang="en-GB" sz="1600" dirty="0" err="1"/>
              <a:t>activă</a:t>
            </a:r>
            <a:r>
              <a:rPr lang="en-GB" sz="1600" dirty="0"/>
              <a:t> </a:t>
            </a:r>
            <a:r>
              <a:rPr lang="en-GB" sz="1600" dirty="0" err="1"/>
              <a:t>fizic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trebui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consume: 22 x 2,89 x 30 = 1907 kcal pe zi.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719A6-5733-30A0-B39D-9F84830B13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50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C982-EB86-CAA5-6074-CAC3EC1D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64C79-9EF6-2FCA-9AD8-F39ACD997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2000" dirty="0" err="1"/>
              <a:t>Distribuția</a:t>
            </a:r>
            <a:r>
              <a:rPr lang="en-GB" sz="2000" dirty="0"/>
              <a:t> </a:t>
            </a:r>
            <a:r>
              <a:rPr lang="ro-RO" sz="2000" dirty="0"/>
              <a:t>alimentelor generatoare de energie </a:t>
            </a:r>
            <a:r>
              <a:rPr lang="en-GB" sz="2000" dirty="0" err="1"/>
              <a:t>poate</a:t>
            </a:r>
            <a:r>
              <a:rPr lang="en-GB" sz="2000" dirty="0"/>
              <a:t> varia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funcție</a:t>
            </a:r>
            <a:r>
              <a:rPr lang="en-GB" sz="2000" dirty="0"/>
              <a:t> de </a:t>
            </a:r>
            <a:r>
              <a:rPr lang="en-GB" sz="2000" dirty="0" err="1"/>
              <a:t>obiceiurile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nevoile</a:t>
            </a:r>
            <a:r>
              <a:rPr lang="en-GB" sz="2000" dirty="0"/>
              <a:t> </a:t>
            </a:r>
            <a:r>
              <a:rPr lang="en-GB" sz="2000" dirty="0" err="1"/>
              <a:t>pacientului</a:t>
            </a:r>
            <a:r>
              <a:rPr lang="en-GB" sz="2000" dirty="0"/>
              <a:t>.</a:t>
            </a:r>
          </a:p>
          <a:p>
            <a:pPr algn="just"/>
            <a:r>
              <a:rPr lang="ro-RO" sz="2000" dirty="0"/>
              <a:t>În cazul </a:t>
            </a:r>
            <a:r>
              <a:rPr lang="en-GB" sz="2000" dirty="0" err="1"/>
              <a:t>pacienților</a:t>
            </a:r>
            <a:r>
              <a:rPr lang="en-GB" sz="2000" dirty="0"/>
              <a:t> </a:t>
            </a:r>
            <a:r>
              <a:rPr lang="en-GB" sz="2000" dirty="0" err="1"/>
              <a:t>supraponderali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obezi</a:t>
            </a:r>
            <a:r>
              <a:rPr lang="ro-RO" sz="2000" dirty="0"/>
              <a:t>, se recomandă s</a:t>
            </a:r>
            <a:r>
              <a:rPr lang="en-GB" sz="2000" dirty="0" err="1"/>
              <a:t>căderea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greutate</a:t>
            </a:r>
            <a:r>
              <a:rPr lang="en-GB" sz="2000" dirty="0"/>
              <a:t> (7% din </a:t>
            </a:r>
            <a:r>
              <a:rPr lang="en-GB" sz="2000" dirty="0" err="1"/>
              <a:t>greutatea</a:t>
            </a:r>
            <a:r>
              <a:rPr lang="en-GB" sz="2000" dirty="0"/>
              <a:t> </a:t>
            </a:r>
            <a:r>
              <a:rPr lang="en-GB" sz="2000" dirty="0" err="1"/>
              <a:t>corporală</a:t>
            </a:r>
            <a:r>
              <a:rPr lang="en-GB" sz="2000" dirty="0"/>
              <a:t>). </a:t>
            </a:r>
            <a:r>
              <a:rPr lang="en-GB" sz="2000" dirty="0" err="1"/>
              <a:t>Dacă</a:t>
            </a:r>
            <a:r>
              <a:rPr lang="en-GB" sz="2000" dirty="0"/>
              <a:t> </a:t>
            </a:r>
            <a:r>
              <a:rPr lang="en-GB" sz="2000" dirty="0" err="1"/>
              <a:t>pacientul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obez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supraponderal</a:t>
            </a:r>
            <a:r>
              <a:rPr lang="en-GB" sz="2000" dirty="0"/>
              <a:t>, </a:t>
            </a:r>
            <a:r>
              <a:rPr lang="en-GB" sz="2000" dirty="0" err="1"/>
              <a:t>trebuie</a:t>
            </a:r>
            <a:r>
              <a:rPr lang="en-GB" sz="2000" dirty="0"/>
              <a:t> </a:t>
            </a:r>
            <a:r>
              <a:rPr lang="ro-RO" sz="2000" dirty="0"/>
              <a:t>să se scadă</a:t>
            </a:r>
            <a:r>
              <a:rPr lang="en-GB" sz="2000" dirty="0"/>
              <a:t> 500 kcal din </a:t>
            </a:r>
            <a:r>
              <a:rPr lang="en-GB" sz="2000" dirty="0" err="1"/>
              <a:t>aportul</a:t>
            </a:r>
            <a:r>
              <a:rPr lang="en-GB" sz="2000" dirty="0"/>
              <a:t> caloric </a:t>
            </a:r>
            <a:r>
              <a:rPr lang="en-GB" sz="2000" dirty="0" err="1"/>
              <a:t>recomandat</a:t>
            </a:r>
            <a:r>
              <a:rPr lang="en-GB" sz="2000" dirty="0"/>
              <a:t>. </a:t>
            </a:r>
            <a:r>
              <a:rPr lang="ro-RO" sz="2000" dirty="0"/>
              <a:t>Astfel, se poate slăbi </a:t>
            </a:r>
            <a:r>
              <a:rPr lang="en-GB" sz="2000" dirty="0"/>
              <a:t>0,5 kg pe </a:t>
            </a:r>
            <a:r>
              <a:rPr lang="en-GB" sz="2000" dirty="0" err="1"/>
              <a:t>lună</a:t>
            </a:r>
            <a:r>
              <a:rPr lang="en-GB" sz="2000" dirty="0"/>
              <a:t>.</a:t>
            </a:r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4C0C-5631-3E31-9D23-66057BB6C3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14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78BE-7A3C-9745-BF84-947970AE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452B7-E8E3-2BCE-931D-3DDAB828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705174"/>
            <a:ext cx="6757800" cy="3170831"/>
          </a:xfrm>
        </p:spPr>
        <p:txBody>
          <a:bodyPr/>
          <a:lstStyle/>
          <a:p>
            <a:pPr algn="just"/>
            <a:r>
              <a:rPr lang="ro-RO" sz="2000" dirty="0"/>
              <a:t>E important să se respecte un regim alimentar constant și regulat. </a:t>
            </a:r>
            <a:r>
              <a:rPr lang="en-GB" sz="2000" dirty="0"/>
              <a:t>Se </a:t>
            </a:r>
            <a:r>
              <a:rPr lang="en-GB" sz="2000" dirty="0" err="1"/>
              <a:t>recomandă</a:t>
            </a:r>
            <a:r>
              <a:rPr lang="en-GB" sz="2000" dirty="0"/>
              <a:t> 3 mese </a:t>
            </a:r>
            <a:r>
              <a:rPr lang="en-GB" sz="2000" dirty="0" err="1"/>
              <a:t>principale</a:t>
            </a:r>
            <a:r>
              <a:rPr lang="en-GB" sz="2000" dirty="0"/>
              <a:t> (mic </a:t>
            </a:r>
            <a:r>
              <a:rPr lang="en-GB" sz="2000" dirty="0" err="1"/>
              <a:t>dejun</a:t>
            </a:r>
            <a:r>
              <a:rPr lang="en-GB" sz="2000" dirty="0"/>
              <a:t>, </a:t>
            </a:r>
            <a:r>
              <a:rPr lang="en-GB" sz="2000" dirty="0" err="1"/>
              <a:t>prânz</a:t>
            </a:r>
            <a:r>
              <a:rPr lang="en-GB" sz="2000" dirty="0"/>
              <a:t>, </a:t>
            </a:r>
            <a:r>
              <a:rPr lang="en-GB" sz="2000" dirty="0" err="1"/>
              <a:t>cină</a:t>
            </a:r>
            <a:r>
              <a:rPr lang="en-GB" sz="2000" dirty="0"/>
              <a:t>) cu o </a:t>
            </a:r>
            <a:r>
              <a:rPr lang="en-GB" sz="2000" dirty="0" err="1"/>
              <a:t>cantitate</a:t>
            </a:r>
            <a:r>
              <a:rPr lang="en-GB" sz="2000" dirty="0"/>
              <a:t> </a:t>
            </a:r>
            <a:r>
              <a:rPr lang="en-GB" sz="2000" dirty="0" err="1"/>
              <a:t>similară</a:t>
            </a:r>
            <a:r>
              <a:rPr lang="en-GB" sz="2000" dirty="0"/>
              <a:t> de </a:t>
            </a:r>
            <a:r>
              <a:rPr lang="en-GB" sz="2000" dirty="0" err="1"/>
              <a:t>carbohidrați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fiecare</a:t>
            </a:r>
            <a:r>
              <a:rPr lang="en-GB" sz="2000" dirty="0"/>
              <a:t> zi.</a:t>
            </a:r>
          </a:p>
          <a:p>
            <a:pPr algn="just"/>
            <a:r>
              <a:rPr lang="en-GB" sz="2000" dirty="0" err="1"/>
              <a:t>Între</a:t>
            </a:r>
            <a:r>
              <a:rPr lang="en-GB" sz="2000" dirty="0"/>
              <a:t> </a:t>
            </a:r>
            <a:r>
              <a:rPr lang="en-GB" sz="2000" dirty="0" err="1"/>
              <a:t>mesele</a:t>
            </a:r>
            <a:r>
              <a:rPr lang="en-GB" sz="2000" dirty="0"/>
              <a:t> </a:t>
            </a:r>
            <a:r>
              <a:rPr lang="en-GB" sz="2000" dirty="0" err="1"/>
              <a:t>principale</a:t>
            </a:r>
            <a:r>
              <a:rPr lang="en-GB" sz="2000" dirty="0"/>
              <a:t> sunt </a:t>
            </a:r>
            <a:r>
              <a:rPr lang="en-GB" sz="2000" dirty="0" err="1"/>
              <a:t>permise</a:t>
            </a:r>
            <a:r>
              <a:rPr lang="en-GB" sz="2000" dirty="0"/>
              <a:t> 2-3 </a:t>
            </a:r>
            <a:r>
              <a:rPr lang="en-GB" sz="2000" dirty="0" err="1"/>
              <a:t>gustări</a:t>
            </a:r>
            <a:r>
              <a:rPr lang="en-GB" sz="2000" dirty="0"/>
              <a:t> </a:t>
            </a:r>
            <a:r>
              <a:rPr lang="en-GB" sz="2000" dirty="0" err="1"/>
              <a:t>ușoare</a:t>
            </a:r>
            <a:r>
              <a:rPr lang="en-GB" sz="2000" dirty="0"/>
              <a:t> (cu </a:t>
            </a:r>
            <a:r>
              <a:rPr lang="en-GB" sz="2000" dirty="0" err="1"/>
              <a:t>conținut</a:t>
            </a:r>
            <a:r>
              <a:rPr lang="en-GB" sz="2000" dirty="0"/>
              <a:t> </a:t>
            </a:r>
            <a:r>
              <a:rPr lang="en-GB" sz="2000" dirty="0" err="1"/>
              <a:t>scăzut</a:t>
            </a:r>
            <a:r>
              <a:rPr lang="en-GB" sz="2000" dirty="0"/>
              <a:t> de </a:t>
            </a:r>
            <a:r>
              <a:rPr lang="en-GB" sz="2000" dirty="0" err="1"/>
              <a:t>calorii</a:t>
            </a:r>
            <a:r>
              <a:rPr lang="en-GB" sz="2000" dirty="0"/>
              <a:t>, cu </a:t>
            </a:r>
            <a:r>
              <a:rPr lang="en-GB" sz="2000" dirty="0" err="1"/>
              <a:t>conținut</a:t>
            </a:r>
            <a:r>
              <a:rPr lang="en-GB" sz="2000" dirty="0"/>
              <a:t> </a:t>
            </a:r>
            <a:r>
              <a:rPr lang="en-GB" sz="2000" dirty="0" err="1"/>
              <a:t>scăzut</a:t>
            </a:r>
            <a:r>
              <a:rPr lang="en-GB" sz="2000" dirty="0"/>
              <a:t> de </a:t>
            </a:r>
            <a:r>
              <a:rPr lang="en-GB" sz="2000" dirty="0" err="1"/>
              <a:t>carbohidrați</a:t>
            </a:r>
            <a:r>
              <a:rPr lang="en-GB" sz="2000" dirty="0"/>
              <a:t>).</a:t>
            </a:r>
          </a:p>
          <a:p>
            <a:pPr algn="just"/>
            <a:r>
              <a:rPr lang="en-GB" sz="2000" dirty="0" err="1"/>
              <a:t>Carbohidrații</a:t>
            </a:r>
            <a:r>
              <a:rPr lang="en-GB" sz="2000" dirty="0"/>
              <a:t> </a:t>
            </a:r>
            <a:r>
              <a:rPr lang="en-GB" sz="2000" dirty="0" err="1"/>
              <a:t>complecși</a:t>
            </a:r>
            <a:r>
              <a:rPr lang="en-GB" sz="2000" dirty="0"/>
              <a:t> </a:t>
            </a:r>
            <a:r>
              <a:rPr lang="en-GB" sz="2000" dirty="0" err="1"/>
              <a:t>trebuie</a:t>
            </a:r>
            <a:r>
              <a:rPr lang="en-GB" sz="2000" dirty="0"/>
              <a:t> </a:t>
            </a:r>
            <a:r>
              <a:rPr lang="en-GB" sz="2000" dirty="0" err="1"/>
              <a:t>consumați</a:t>
            </a:r>
            <a:r>
              <a:rPr lang="en-GB" sz="2000" dirty="0"/>
              <a:t> la </a:t>
            </a:r>
            <a:r>
              <a:rPr lang="en-GB" sz="2000" dirty="0" err="1"/>
              <a:t>fiecare</a:t>
            </a:r>
            <a:r>
              <a:rPr lang="en-GB" sz="2000" dirty="0"/>
              <a:t> </a:t>
            </a:r>
            <a:r>
              <a:rPr lang="en-GB" sz="2000" dirty="0" err="1"/>
              <a:t>masă</a:t>
            </a:r>
            <a:r>
              <a:rPr lang="en-GB" sz="2000" dirty="0"/>
              <a:t> </a:t>
            </a:r>
            <a:r>
              <a:rPr lang="en-GB" sz="2000" dirty="0" err="1"/>
              <a:t>principală</a:t>
            </a:r>
            <a:r>
              <a:rPr lang="en-GB" sz="2000" dirty="0"/>
              <a:t> </a:t>
            </a:r>
            <a:r>
              <a:rPr lang="en-GB" sz="2000" dirty="0" err="1"/>
              <a:t>pentru</a:t>
            </a:r>
            <a:r>
              <a:rPr lang="en-GB" sz="2000" dirty="0"/>
              <a:t> a </a:t>
            </a:r>
            <a:r>
              <a:rPr lang="en-GB" sz="2000" dirty="0" err="1"/>
              <a:t>evita</a:t>
            </a:r>
            <a:r>
              <a:rPr lang="en-GB" sz="2000" dirty="0"/>
              <a:t> </a:t>
            </a:r>
            <a:r>
              <a:rPr lang="en-GB" sz="2000" dirty="0" err="1"/>
              <a:t>hipoglicemia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A8CA5-556C-F69D-E53A-FB0AA76F36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233876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1437</Words>
  <Application>Microsoft Office PowerPoint</Application>
  <PresentationFormat>On-screen Show (16:9)</PresentationFormat>
  <Paragraphs>69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Barlow SemiBold</vt:lpstr>
      <vt:lpstr>Arial</vt:lpstr>
      <vt:lpstr>Barlow Light</vt:lpstr>
      <vt:lpstr>Calibri</vt:lpstr>
      <vt:lpstr>Caius template</vt:lpstr>
      <vt:lpstr> Elemente de bază în nutriție, în diabetul de tip 2 Autori: Aelita Skarbaliene, Akvile Sendriute</vt:lpstr>
      <vt:lpstr>Proiectul numărul: 2021-1-RO01- KA220-HED-38B739A3</vt:lpstr>
      <vt:lpstr>PowerPoint Presentation</vt:lpstr>
      <vt:lpstr>Noua piramidă nutrițională recomandată de Ministerul Sănătății al Republicii Lituania este potrivită și pentru persoanele cu DZ </vt:lpstr>
      <vt:lpstr>Obiective nutriționale pentru diabetul de tip 2: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Metoda porției de dimensiunea palmei</vt:lpstr>
      <vt:lpstr>Echivalentele metodei porțiunii de dimensiunea palmei</vt:lpstr>
      <vt:lpstr>Metoda porției în farfurie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Anisoara Pop</cp:lastModifiedBy>
  <cp:revision>95</cp:revision>
  <dcterms:modified xsi:type="dcterms:W3CDTF">2023-06-08T07:29:23Z</dcterms:modified>
</cp:coreProperties>
</file>