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7"/>
  </p:notesMasterIdLst>
  <p:sldIdLst>
    <p:sldId id="256" r:id="rId2"/>
    <p:sldId id="257" r:id="rId3"/>
    <p:sldId id="261" r:id="rId4"/>
    <p:sldId id="279" r:id="rId5"/>
    <p:sldId id="281" r:id="rId6"/>
    <p:sldId id="282" r:id="rId7"/>
    <p:sldId id="280" r:id="rId8"/>
    <p:sldId id="283" r:id="rId9"/>
    <p:sldId id="284" r:id="rId10"/>
    <p:sldId id="285" r:id="rId11"/>
    <p:sldId id="286" r:id="rId12"/>
    <p:sldId id="287" r:id="rId13"/>
    <p:sldId id="288" r:id="rId14"/>
    <p:sldId id="289" r:id="rId15"/>
    <p:sldId id="290" r:id="rId16"/>
  </p:sldIdLst>
  <p:sldSz cx="9144000" cy="5143500" type="screen16x9"/>
  <p:notesSz cx="6858000" cy="9144000"/>
  <p:embeddedFontLst>
    <p:embeddedFont>
      <p:font typeface="Barlow Light" panose="00000400000000000000" pitchFamily="2" charset="0"/>
      <p:regular r:id="rId18"/>
      <p:bold r:id="rId19"/>
      <p:italic r:id="rId20"/>
      <p:boldItalic r:id="rId21"/>
    </p:embeddedFont>
    <p:embeddedFont>
      <p:font typeface="Barlow SemiBold" panose="00000700000000000000" pitchFamily="2"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2" y="6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3390/diabetology3010006" TargetMode="External"/><Relationship Id="rId2" Type="http://schemas.openxmlformats.org/officeDocument/2006/relationships/hyperlink" Target="https://europepmc.org/articles/pmc137092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539552" y="3219822"/>
            <a:ext cx="6480720"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pt-PT" sz="2700" dirty="0"/>
              <a:t>Princípios da Nutrição para Diabetes tipo 2</a:t>
            </a:r>
            <a:br>
              <a:rPr lang="it-IT" sz="1800" dirty="0"/>
            </a:br>
            <a:r>
              <a:rPr lang="it-IT" sz="1800" dirty="0"/>
              <a:t>Autores: Aelita Skarbaliene, Akvile Sendriute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6ED6-2596-F4F3-97FE-C8D9CF150D4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7C45A6E-6E46-FDB9-EB78-62FC95033811}"/>
              </a:ext>
            </a:extLst>
          </p:cNvPr>
          <p:cNvSpPr>
            <a:spLocks noGrp="1"/>
          </p:cNvSpPr>
          <p:nvPr>
            <p:ph type="body" idx="1"/>
          </p:nvPr>
        </p:nvSpPr>
        <p:spPr>
          <a:xfrm>
            <a:off x="614974" y="1705175"/>
            <a:ext cx="8205498" cy="2826600"/>
          </a:xfrm>
        </p:spPr>
        <p:txBody>
          <a:bodyPr/>
          <a:lstStyle/>
          <a:p>
            <a:pPr algn="just"/>
            <a:r>
              <a:rPr lang="pt-PT" sz="1600" dirty="0"/>
              <a:t>Hidratos de carbono simples não devem representar mais de 10% de todos os hidratos recomendados (açúcar e doces não são proibidos).</a:t>
            </a:r>
          </a:p>
          <a:p>
            <a:pPr algn="just"/>
            <a:r>
              <a:rPr lang="pt-PT" sz="1600" dirty="0"/>
              <a:t>A quantidade de vegetais (sem amido) não é limitada (cerca de 500 g por dia).</a:t>
            </a:r>
          </a:p>
          <a:p>
            <a:pPr algn="just"/>
            <a:r>
              <a:rPr lang="pt-PT" sz="1600" dirty="0"/>
              <a:t>Fluidos são recomendados em 1-1,5 litros por dia, de preferência água.</a:t>
            </a:r>
          </a:p>
          <a:p>
            <a:pPr algn="just"/>
            <a:r>
              <a:rPr lang="pt-PT" sz="1600" dirty="0"/>
              <a:t>Recomenda-se comer peixe do mar 2-3 vezes por semana (devido aos ácidos ômega 3).</a:t>
            </a:r>
          </a:p>
          <a:p>
            <a:pPr algn="just"/>
            <a:r>
              <a:rPr lang="pt-PT" sz="1600" dirty="0"/>
              <a:t>Reduza a ingestão de sal - menos de 5g por dia (para TA).</a:t>
            </a:r>
          </a:p>
          <a:p>
            <a:pPr algn="just"/>
            <a:r>
              <a:rPr lang="pt-PT" sz="1600" dirty="0"/>
              <a:t>É melhor usar gorduras de origem vegetal, como o azeite. As gorduras animais (manteiga, maionese, banha) devem ser usadas com parcimônia para prevenir as doenças cardiovasculares.</a:t>
            </a:r>
            <a:endParaRPr lang="en-GB" sz="1600" dirty="0"/>
          </a:p>
        </p:txBody>
      </p:sp>
      <p:sp>
        <p:nvSpPr>
          <p:cNvPr id="4" name="Slide Number Placeholder 3">
            <a:extLst>
              <a:ext uri="{FF2B5EF4-FFF2-40B4-BE49-F238E27FC236}">
                <a16:creationId xmlns:a16="http://schemas.microsoft.com/office/drawing/2014/main" id="{E9D4209B-17FD-8F5F-8B0F-02E0FC90D63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67834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3B10-C143-3107-5F15-B59472A2C95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F276AD3-2253-60E2-FB27-A785CF462692}"/>
              </a:ext>
            </a:extLst>
          </p:cNvPr>
          <p:cNvSpPr>
            <a:spLocks noGrp="1"/>
          </p:cNvSpPr>
          <p:nvPr>
            <p:ph type="body" idx="1"/>
          </p:nvPr>
        </p:nvSpPr>
        <p:spPr>
          <a:xfrm>
            <a:off x="614974" y="1705175"/>
            <a:ext cx="8133489" cy="2826600"/>
          </a:xfrm>
        </p:spPr>
        <p:txBody>
          <a:bodyPr/>
          <a:lstStyle/>
          <a:p>
            <a:r>
              <a:rPr lang="pt-PT" sz="1600" dirty="0"/>
              <a:t>Os substitutos do açúcar não aumentam a glicemia, mas devem ser usados com moderação. Substitutos de açúcar mais naturais (como estévia) podem ser usados como adoçantes.</a:t>
            </a:r>
          </a:p>
          <a:p>
            <a:r>
              <a:rPr lang="pt-PT" sz="1600" dirty="0"/>
              <a:t>Doces não devem ser consumidos todos os dias.</a:t>
            </a:r>
          </a:p>
          <a:p>
            <a:r>
              <a:rPr lang="pt-PT" sz="1600" dirty="0"/>
              <a:t>Produtos com baixo índice glicêmico são mais recomendados porque aumentam a glicemia mais lentamente e têm um efeito positivo no nível de triglicerídeos (reduzem-no).</a:t>
            </a:r>
          </a:p>
          <a:p>
            <a:r>
              <a:rPr lang="pt-PT" sz="1600" dirty="0"/>
              <a:t>Coma alimentos integrais com mais fibras - 25-50 g por dia.</a:t>
            </a:r>
          </a:p>
          <a:p>
            <a:r>
              <a:rPr lang="pt-PT" sz="1600" dirty="0"/>
              <a:t>Álcool - para mulheres não mais que 1, para homens não mais que 2 unidades de álcool por dia. Uma unidade de álcool é: 50ml de vodka ou 120ml de vinho ou 160ml de cerveja.</a:t>
            </a:r>
            <a:endParaRPr lang="en-GB" sz="1600" dirty="0"/>
          </a:p>
        </p:txBody>
      </p:sp>
      <p:sp>
        <p:nvSpPr>
          <p:cNvPr id="4" name="Slide Number Placeholder 3">
            <a:extLst>
              <a:ext uri="{FF2B5EF4-FFF2-40B4-BE49-F238E27FC236}">
                <a16:creationId xmlns:a16="http://schemas.microsoft.com/office/drawing/2014/main" id="{22754BBF-C0C1-8272-FF5F-97B141B442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0480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DF88-CC29-A75A-0679-6AB44B825400}"/>
              </a:ext>
            </a:extLst>
          </p:cNvPr>
          <p:cNvSpPr>
            <a:spLocks noGrp="1"/>
          </p:cNvSpPr>
          <p:nvPr>
            <p:ph type="title"/>
          </p:nvPr>
        </p:nvSpPr>
        <p:spPr/>
        <p:txBody>
          <a:bodyPr/>
          <a:lstStyle/>
          <a:p>
            <a:r>
              <a:rPr lang="pt-PT" dirty="0"/>
              <a:t>Método da porção através da palma</a:t>
            </a:r>
            <a:endParaRPr lang="en-GB" dirty="0"/>
          </a:p>
        </p:txBody>
      </p:sp>
      <p:sp>
        <p:nvSpPr>
          <p:cNvPr id="3" name="Text Placeholder 2">
            <a:extLst>
              <a:ext uri="{FF2B5EF4-FFF2-40B4-BE49-F238E27FC236}">
                <a16:creationId xmlns:a16="http://schemas.microsoft.com/office/drawing/2014/main" id="{81D10BE9-48DC-DF54-98BC-74FB2A64C664}"/>
              </a:ext>
            </a:extLst>
          </p:cNvPr>
          <p:cNvSpPr>
            <a:spLocks noGrp="1"/>
          </p:cNvSpPr>
          <p:nvPr>
            <p:ph type="body" idx="1"/>
          </p:nvPr>
        </p:nvSpPr>
        <p:spPr>
          <a:xfrm>
            <a:off x="614974" y="1705175"/>
            <a:ext cx="7989473" cy="2826600"/>
          </a:xfrm>
        </p:spPr>
        <p:txBody>
          <a:bodyPr/>
          <a:lstStyle/>
          <a:p>
            <a:r>
              <a:rPr lang="pt-PT" dirty="0"/>
              <a:t>Para determinar o tamanho da porção, o paciente pode usar a palma da mão, que é uma forma muito conveniente de estimar a quantidade do alimento selecionado.</a:t>
            </a:r>
            <a:endParaRPr lang="en-GB" dirty="0"/>
          </a:p>
        </p:txBody>
      </p:sp>
      <p:sp>
        <p:nvSpPr>
          <p:cNvPr id="4" name="Slide Number Placeholder 3">
            <a:extLst>
              <a:ext uri="{FF2B5EF4-FFF2-40B4-BE49-F238E27FC236}">
                <a16:creationId xmlns:a16="http://schemas.microsoft.com/office/drawing/2014/main" id="{D3C01EC0-0351-E3F8-C832-3AD01DE89B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97140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6A0A-1175-95ED-396C-D26C7EC7B1A2}"/>
              </a:ext>
            </a:extLst>
          </p:cNvPr>
          <p:cNvSpPr>
            <a:spLocks noGrp="1"/>
          </p:cNvSpPr>
          <p:nvPr>
            <p:ph type="title"/>
          </p:nvPr>
        </p:nvSpPr>
        <p:spPr/>
        <p:txBody>
          <a:bodyPr/>
          <a:lstStyle/>
          <a:p>
            <a:r>
              <a:rPr lang="en-GB" dirty="0" err="1"/>
              <a:t>Equivalentes</a:t>
            </a:r>
            <a:endParaRPr lang="en-GB" dirty="0"/>
          </a:p>
        </p:txBody>
      </p:sp>
      <p:sp>
        <p:nvSpPr>
          <p:cNvPr id="3" name="Text Placeholder 2">
            <a:extLst>
              <a:ext uri="{FF2B5EF4-FFF2-40B4-BE49-F238E27FC236}">
                <a16:creationId xmlns:a16="http://schemas.microsoft.com/office/drawing/2014/main" id="{23360824-1348-925D-EDEE-B129CC069802}"/>
              </a:ext>
            </a:extLst>
          </p:cNvPr>
          <p:cNvSpPr>
            <a:spLocks noGrp="1"/>
          </p:cNvSpPr>
          <p:nvPr>
            <p:ph type="body" idx="1"/>
          </p:nvPr>
        </p:nvSpPr>
        <p:spPr>
          <a:xfrm>
            <a:off x="614974" y="1705175"/>
            <a:ext cx="7629433" cy="2826600"/>
          </a:xfrm>
        </p:spPr>
        <p:txBody>
          <a:bodyPr/>
          <a:lstStyle/>
          <a:p>
            <a:r>
              <a:rPr lang="pt-PT" sz="1600" dirty="0"/>
              <a:t>Punhado - uma porção de legumes (1 copo).</a:t>
            </a:r>
          </a:p>
          <a:p>
            <a:r>
              <a:rPr lang="pt-PT" sz="1600" dirty="0"/>
              <a:t>Punho cerrado – uma porção de carboidratos, como mingau (1 xícara) ou frutas de tamanho médio.</a:t>
            </a:r>
          </a:p>
          <a:p>
            <a:r>
              <a:rPr lang="pt-PT" sz="1600" dirty="0"/>
              <a:t>Palma sem dedos — uma porção de proteína, como carne ou peixe (carne ou peixe a espessura da peça deve ser do tamanho do dedo mindinho da mão).</a:t>
            </a:r>
          </a:p>
          <a:p>
            <a:r>
              <a:rPr lang="pt-PT" sz="1600" dirty="0"/>
              <a:t>2 dedos - uma porção de queijo (30g).</a:t>
            </a:r>
          </a:p>
          <a:p>
            <a:r>
              <a:rPr lang="pt-PT" sz="1600" dirty="0"/>
              <a:t>Polegares - uma porção de maionese com baixo teor de gordura ou molho para salada (1 colher de sopa).</a:t>
            </a:r>
          </a:p>
          <a:p>
            <a:r>
              <a:rPr lang="pt-PT" sz="1600" dirty="0"/>
              <a:t>Ponta do polegar — uma porção de manteiga, margarina, óleo (1 colher de chá).</a:t>
            </a:r>
            <a:endParaRPr lang="en-GB" sz="1600" dirty="0"/>
          </a:p>
        </p:txBody>
      </p:sp>
      <p:sp>
        <p:nvSpPr>
          <p:cNvPr id="4" name="Slide Number Placeholder 3">
            <a:extLst>
              <a:ext uri="{FF2B5EF4-FFF2-40B4-BE49-F238E27FC236}">
                <a16:creationId xmlns:a16="http://schemas.microsoft.com/office/drawing/2014/main" id="{1AC7229C-54D7-B5F3-95E0-51B8F1D203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09840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CC1F-57BE-71D7-1137-B8F289D58523}"/>
              </a:ext>
            </a:extLst>
          </p:cNvPr>
          <p:cNvSpPr>
            <a:spLocks noGrp="1"/>
          </p:cNvSpPr>
          <p:nvPr>
            <p:ph type="title"/>
          </p:nvPr>
        </p:nvSpPr>
        <p:spPr/>
        <p:txBody>
          <a:bodyPr/>
          <a:lstStyle/>
          <a:p>
            <a:r>
              <a:rPr lang="en-GB" dirty="0" err="1"/>
              <a:t>Método</a:t>
            </a:r>
            <a:r>
              <a:rPr lang="en-GB" dirty="0"/>
              <a:t> da </a:t>
            </a:r>
            <a:r>
              <a:rPr lang="en-GB" dirty="0" err="1"/>
              <a:t>porção</a:t>
            </a:r>
            <a:r>
              <a:rPr lang="en-GB" dirty="0"/>
              <a:t> </a:t>
            </a:r>
            <a:r>
              <a:rPr lang="en-GB" dirty="0" err="1"/>
              <a:t>através</a:t>
            </a:r>
            <a:r>
              <a:rPr lang="en-GB" dirty="0"/>
              <a:t> do </a:t>
            </a:r>
            <a:r>
              <a:rPr lang="en-GB" dirty="0" err="1"/>
              <a:t>prato</a:t>
            </a:r>
            <a:endParaRPr lang="en-GB" dirty="0"/>
          </a:p>
        </p:txBody>
      </p:sp>
      <p:sp>
        <p:nvSpPr>
          <p:cNvPr id="3" name="Text Placeholder 2">
            <a:extLst>
              <a:ext uri="{FF2B5EF4-FFF2-40B4-BE49-F238E27FC236}">
                <a16:creationId xmlns:a16="http://schemas.microsoft.com/office/drawing/2014/main" id="{D68FB230-2750-6DE2-0833-2D73DB2AD223}"/>
              </a:ext>
            </a:extLst>
          </p:cNvPr>
          <p:cNvSpPr>
            <a:spLocks noGrp="1"/>
          </p:cNvSpPr>
          <p:nvPr>
            <p:ph type="body" idx="1"/>
          </p:nvPr>
        </p:nvSpPr>
        <p:spPr>
          <a:xfrm>
            <a:off x="614974" y="1705175"/>
            <a:ext cx="7989474" cy="2826600"/>
          </a:xfrm>
        </p:spPr>
        <p:txBody>
          <a:bodyPr/>
          <a:lstStyle/>
          <a:p>
            <a:pPr marL="76200" indent="0">
              <a:buNone/>
            </a:pPr>
            <a:r>
              <a:rPr lang="pt-PT" sz="1800" dirty="0"/>
              <a:t>O método da porção do prato também pode ajudá-lo a comer de forma saudável. Ao aplicá-lo, você precisa escolher um prato de tamanho médio:</a:t>
            </a:r>
            <a:endParaRPr lang="en-GB" sz="1800" dirty="0"/>
          </a:p>
          <a:p>
            <a:r>
              <a:rPr lang="pt-PT" sz="1800" dirty="0"/>
              <a:t>metade do prato deve ser preenchida com vegetais (qualquer, cru ou cozido); os vegetais devem ser colocados primeiro no prato;</a:t>
            </a:r>
          </a:p>
          <a:p>
            <a:r>
              <a:rPr lang="pt-PT" sz="1800" dirty="0"/>
              <a:t>um quarto do prato deve ser preenchido com produtos proteicos (carne, peixe);</a:t>
            </a:r>
          </a:p>
          <a:p>
            <a:r>
              <a:rPr lang="pt-PT" sz="1800" dirty="0"/>
              <a:t>um quarto do prato deve ser composto por produtos amiláceos (batatas, cereais, massas, pão);</a:t>
            </a:r>
          </a:p>
          <a:p>
            <a:r>
              <a:rPr lang="pt-PT" sz="1800" dirty="0"/>
              <a:t>uma porção de leite e frutas podem ser adicionadas para completar a dieta</a:t>
            </a:r>
            <a:endParaRPr lang="en-GB" sz="1800" dirty="0"/>
          </a:p>
        </p:txBody>
      </p:sp>
      <p:sp>
        <p:nvSpPr>
          <p:cNvPr id="4" name="Slide Number Placeholder 3">
            <a:extLst>
              <a:ext uri="{FF2B5EF4-FFF2-40B4-BE49-F238E27FC236}">
                <a16:creationId xmlns:a16="http://schemas.microsoft.com/office/drawing/2014/main" id="{75E1203C-B5E2-527B-92F6-274A4AC20BD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66055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A680-5FC8-9016-0B19-F3C0DBBAE326}"/>
              </a:ext>
            </a:extLst>
          </p:cNvPr>
          <p:cNvSpPr>
            <a:spLocks noGrp="1"/>
          </p:cNvSpPr>
          <p:nvPr>
            <p:ph type="title"/>
          </p:nvPr>
        </p:nvSpPr>
        <p:spPr/>
        <p:txBody>
          <a:bodyPr/>
          <a:lstStyle/>
          <a:p>
            <a:r>
              <a:rPr lang="en-GB" dirty="0" err="1"/>
              <a:t>Referências</a:t>
            </a:r>
            <a:endParaRPr lang="en-GB" dirty="0"/>
          </a:p>
        </p:txBody>
      </p:sp>
      <p:sp>
        <p:nvSpPr>
          <p:cNvPr id="3" name="Text Placeholder 2">
            <a:extLst>
              <a:ext uri="{FF2B5EF4-FFF2-40B4-BE49-F238E27FC236}">
                <a16:creationId xmlns:a16="http://schemas.microsoft.com/office/drawing/2014/main" id="{228F702A-AEF5-B994-152C-DFF7496DC8E0}"/>
              </a:ext>
            </a:extLst>
          </p:cNvPr>
          <p:cNvSpPr>
            <a:spLocks noGrp="1"/>
          </p:cNvSpPr>
          <p:nvPr>
            <p:ph type="body" idx="1"/>
          </p:nvPr>
        </p:nvSpPr>
        <p:spPr/>
        <p:txBody>
          <a:bodyPr/>
          <a:lstStyle/>
          <a:p>
            <a:pPr>
              <a:lnSpc>
                <a:spcPct val="107000"/>
              </a:lnSpc>
              <a:spcAft>
                <a:spcPts val="800"/>
              </a:spcAft>
            </a:pPr>
            <a:r>
              <a:rPr lang="en-GB" sz="1100" dirty="0"/>
              <a:t>Guo Y, Huang Z, Sang D, Gao Q and Li Q (2020) The Role of Nutrition in the Prevention and Intervention of Type 2 Diabetes. Front. </a:t>
            </a:r>
            <a:r>
              <a:rPr lang="en-GB" sz="1100" dirty="0" err="1"/>
              <a:t>Bioeng</a:t>
            </a:r>
            <a:r>
              <a:rPr lang="en-GB" sz="1100" dirty="0"/>
              <a:t>. </a:t>
            </a:r>
            <a:r>
              <a:rPr lang="en-GB" sz="1100" dirty="0" err="1"/>
              <a:t>Biotechnol</a:t>
            </a:r>
            <a:r>
              <a:rPr lang="en-GB" sz="1100" dirty="0"/>
              <a:t>. 8:575442. </a:t>
            </a:r>
            <a:r>
              <a:rPr lang="en-GB" sz="1100" dirty="0" err="1"/>
              <a:t>doi</a:t>
            </a:r>
            <a:r>
              <a:rPr lang="en-GB" sz="1100" dirty="0"/>
              <a:t>: 10.3389/fbioe.2020.575442</a:t>
            </a:r>
          </a:p>
          <a:p>
            <a:pPr>
              <a:lnSpc>
                <a:spcPct val="107000"/>
              </a:lnSpc>
              <a:spcAft>
                <a:spcPts val="1125"/>
              </a:spcAft>
            </a:pPr>
            <a:r>
              <a:rPr lang="en-GB" sz="1100" dirty="0" err="1"/>
              <a:t>Knowler</a:t>
            </a:r>
            <a:r>
              <a:rPr lang="en-GB" sz="1100" dirty="0"/>
              <a:t> WC, Barrett-Connor E, Fowler SE, Hamman RF, Lachin JM, Walker EA, Nathan DM. Reduction in the incidence of type 2 diabetes with lifestyle intervention or metformin. </a:t>
            </a:r>
            <a:r>
              <a:rPr lang="en-GB" sz="1100" dirty="0">
                <a:hlinkClick r:id="rId2">
                  <a:extLst>
                    <a:ext uri="{A12FA001-AC4F-418D-AE19-62706E023703}">
                      <ahyp:hlinkClr xmlns:ahyp="http://schemas.microsoft.com/office/drawing/2018/hyperlinkcolor" val="tx"/>
                    </a:ext>
                  </a:extLst>
                </a:hlinkClick>
              </a:rPr>
              <a:t>The New England journal of medicine</a:t>
            </a:r>
            <a:r>
              <a:rPr lang="en-GB" sz="1100" dirty="0"/>
              <a:t>. 2002 Feb;346(6):393-403.</a:t>
            </a:r>
          </a:p>
          <a:p>
            <a:pPr>
              <a:lnSpc>
                <a:spcPct val="107000"/>
              </a:lnSpc>
              <a:spcAft>
                <a:spcPts val="1125"/>
              </a:spcAft>
            </a:pPr>
            <a:r>
              <a:rPr lang="en-GB" sz="1100" dirty="0" err="1"/>
              <a:t>Kurza</a:t>
            </a:r>
            <a:r>
              <a:rPr lang="en-GB" sz="1100" dirty="0"/>
              <a:t> D, </a:t>
            </a:r>
            <a:r>
              <a:rPr lang="en-GB" sz="1100" dirty="0" err="1"/>
              <a:t>Kobos</a:t>
            </a:r>
            <a:r>
              <a:rPr lang="en-GB" sz="1100" dirty="0"/>
              <a:t> E. Diabetes distress in adult patients with type 1 and type 2 diabetes. Med Sci Pulse 2022; 16(4): 56–65. DOI: 10.5604/01.3001.0016.1166</a:t>
            </a:r>
          </a:p>
          <a:p>
            <a:pPr>
              <a:lnSpc>
                <a:spcPct val="107000"/>
              </a:lnSpc>
              <a:spcAft>
                <a:spcPts val="800"/>
              </a:spcAft>
            </a:pPr>
            <a:r>
              <a:rPr lang="en-GB" sz="1100" dirty="0"/>
              <a:t>Rajput SA, </a:t>
            </a:r>
            <a:r>
              <a:rPr lang="en-GB" sz="1100" dirty="0" err="1"/>
              <a:t>Ashraff</a:t>
            </a:r>
            <a:r>
              <a:rPr lang="en-GB" sz="1100" dirty="0"/>
              <a:t> S, Siddiqui M. Diet and Management of Type II Diabetes Mellitus in the United Kingdom: A Narrative Review. Diabetology. 2022; 3(1):72-78. </a:t>
            </a:r>
            <a:r>
              <a:rPr lang="en-GB" sz="1100" dirty="0">
                <a:hlinkClick r:id="rId3">
                  <a:extLst>
                    <a:ext uri="{A12FA001-AC4F-418D-AE19-62706E023703}">
                      <ahyp:hlinkClr xmlns:ahyp="http://schemas.microsoft.com/office/drawing/2018/hyperlinkcolor" val="tx"/>
                    </a:ext>
                  </a:extLst>
                </a:hlinkClick>
              </a:rPr>
              <a:t>https://doi.org/10.3390/diabetology3010006</a:t>
            </a:r>
            <a:endParaRPr lang="en-GB" sz="1100" dirty="0"/>
          </a:p>
          <a:p>
            <a:pPr>
              <a:lnSpc>
                <a:spcPct val="107000"/>
              </a:lnSpc>
              <a:spcAft>
                <a:spcPts val="1125"/>
              </a:spcAft>
            </a:pPr>
            <a:r>
              <a:rPr lang="en-GB" sz="1100" dirty="0"/>
              <a:t>Sami W, Ansari T, Butt NS, Hamid MRA. Effect of diet on type 2 diabetes mellitus: A review. Int J Health Sci (Qassim). 2017;11(2):65-71.</a:t>
            </a:r>
          </a:p>
          <a:p>
            <a:pPr marL="76200" indent="0">
              <a:buNone/>
            </a:pPr>
            <a:endParaRPr lang="en-GB" sz="1100" dirty="0"/>
          </a:p>
        </p:txBody>
      </p:sp>
      <p:sp>
        <p:nvSpPr>
          <p:cNvPr id="4" name="Slide Number Placeholder 3">
            <a:extLst>
              <a:ext uri="{FF2B5EF4-FFF2-40B4-BE49-F238E27FC236}">
                <a16:creationId xmlns:a16="http://schemas.microsoft.com/office/drawing/2014/main" id="{EAE8AF70-0A19-EBFD-AAC2-AA1C4D3302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33945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pt-PT" sz="2000" dirty="0"/>
              <a:t>A regularidade e consistência da dieta é muito importante para pacientes com qualquer tipo de DM: quantidade semelhante de hidratos de carbono em horários semelhantes. Essa dieta ajuda a manter a glicemia menos variável (sem oscilações no açúcar no sangue).</a:t>
            </a:r>
          </a:p>
          <a:p>
            <a:pPr marL="457200" lvl="0" indent="-381000" algn="l" rtl="0">
              <a:spcBef>
                <a:spcPts val="1000"/>
              </a:spcBef>
              <a:spcAft>
                <a:spcPts val="0"/>
              </a:spcAft>
              <a:buSzPts val="2400"/>
              <a:buChar char="▸"/>
            </a:pPr>
            <a:r>
              <a:rPr lang="pt-PT" sz="2000" dirty="0"/>
              <a:t>Nesta lição, você aprenderá sobre recomendações nutricionais para diabetes tipo 2 tratada com </a:t>
            </a:r>
            <a:r>
              <a:rPr lang="pt-PT" sz="2000" dirty="0" err="1"/>
              <a:t>hipoglicemiantes</a:t>
            </a:r>
            <a:r>
              <a:rPr lang="pt-PT" sz="2000" dirty="0"/>
              <a:t> orais, agonistas de GLP-1, insulina basal ou de ação mista e DM gestacional tratada com dieta.</a:t>
            </a: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CFA6-5955-14AB-EB97-5A04AB17D39C}"/>
              </a:ext>
            </a:extLst>
          </p:cNvPr>
          <p:cNvSpPr>
            <a:spLocks noGrp="1"/>
          </p:cNvSpPr>
          <p:nvPr>
            <p:ph type="title"/>
          </p:nvPr>
        </p:nvSpPr>
        <p:spPr/>
        <p:txBody>
          <a:bodyPr/>
          <a:lstStyle/>
          <a:p>
            <a:r>
              <a:rPr lang="pt-PT" sz="1600" dirty="0"/>
              <a:t>A nova pirâmide nutricional recomendada pelo Ministério da Saúde da República da Lituânia também é adequada para pessoas com DM</a:t>
            </a:r>
            <a:br>
              <a:rPr lang="en-GB" sz="1600" dirty="0"/>
            </a:br>
            <a:endParaRPr lang="en-GB" sz="1600" dirty="0"/>
          </a:p>
        </p:txBody>
      </p:sp>
      <p:sp>
        <p:nvSpPr>
          <p:cNvPr id="3" name="Text Placeholder 2">
            <a:extLst>
              <a:ext uri="{FF2B5EF4-FFF2-40B4-BE49-F238E27FC236}">
                <a16:creationId xmlns:a16="http://schemas.microsoft.com/office/drawing/2014/main" id="{0AFF182D-6B50-39F0-D552-D2575850A08C}"/>
              </a:ext>
            </a:extLst>
          </p:cNvPr>
          <p:cNvSpPr>
            <a:spLocks noGrp="1"/>
          </p:cNvSpPr>
          <p:nvPr>
            <p:ph type="body" idx="1"/>
          </p:nvPr>
        </p:nvSpPr>
        <p:spPr/>
        <p:txBody>
          <a:bodyPr/>
          <a:lstStyle/>
          <a:p>
            <a:pPr marL="457200" lvl="0" indent="-381000" algn="just" rtl="0">
              <a:spcBef>
                <a:spcPts val="1000"/>
              </a:spcBef>
              <a:spcAft>
                <a:spcPts val="0"/>
              </a:spcAft>
              <a:buSzPts val="2400"/>
              <a:buChar char="▸"/>
            </a:pPr>
            <a:r>
              <a:rPr lang="pt-PT" sz="1800" dirty="0"/>
              <a:t>Base nutricional: grãos, vegetais, frutas.</a:t>
            </a:r>
          </a:p>
          <a:p>
            <a:pPr marL="457200" lvl="0" indent="-381000" algn="just" rtl="0">
              <a:spcBef>
                <a:spcPts val="1000"/>
              </a:spcBef>
              <a:spcAft>
                <a:spcPts val="0"/>
              </a:spcAft>
              <a:buSzPts val="2400"/>
              <a:buChar char="▸"/>
            </a:pPr>
            <a:r>
              <a:rPr lang="pt-PT" sz="1800" dirty="0"/>
              <a:t>Produtos proteicos (carne, ovos, queijo, leite) constituem apenas cerca de 1/4 da dieta.</a:t>
            </a:r>
          </a:p>
          <a:p>
            <a:pPr marL="457200" lvl="0" indent="-381000" algn="just" rtl="0">
              <a:spcBef>
                <a:spcPts val="1000"/>
              </a:spcBef>
              <a:spcAft>
                <a:spcPts val="0"/>
              </a:spcAft>
              <a:buSzPts val="2400"/>
              <a:buChar char="▸"/>
            </a:pPr>
            <a:r>
              <a:rPr lang="pt-PT" sz="1800" dirty="0"/>
              <a:t>Gorduras e doces de origem animal devem ser consumidos com moderação.</a:t>
            </a:r>
            <a:endParaRPr lang="en-GB" sz="1800" dirty="0"/>
          </a:p>
        </p:txBody>
      </p:sp>
      <p:sp>
        <p:nvSpPr>
          <p:cNvPr id="4" name="Slide Number Placeholder 3">
            <a:extLst>
              <a:ext uri="{FF2B5EF4-FFF2-40B4-BE49-F238E27FC236}">
                <a16:creationId xmlns:a16="http://schemas.microsoft.com/office/drawing/2014/main" id="{6C0B3AD0-461C-443B-F46C-1E9BFD55752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5" name="Picture 4" descr="page21image991979232">
            <a:extLst>
              <a:ext uri="{FF2B5EF4-FFF2-40B4-BE49-F238E27FC236}">
                <a16:creationId xmlns:a16="http://schemas.microsoft.com/office/drawing/2014/main" id="{72EDD2C6-1D5A-F318-DF38-48C38DEC65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5827" y="666750"/>
            <a:ext cx="3251200" cy="3810000"/>
          </a:xfrm>
          <a:prstGeom prst="rect">
            <a:avLst/>
          </a:prstGeom>
          <a:noFill/>
          <a:ln>
            <a:noFill/>
          </a:ln>
        </p:spPr>
      </p:pic>
    </p:spTree>
    <p:extLst>
      <p:ext uri="{BB962C8B-B14F-4D97-AF65-F5344CB8AC3E}">
        <p14:creationId xmlns:p14="http://schemas.microsoft.com/office/powerpoint/2010/main" val="48177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AFEF-2797-9A8C-3850-52173CF6027D}"/>
              </a:ext>
            </a:extLst>
          </p:cNvPr>
          <p:cNvSpPr>
            <a:spLocks noGrp="1"/>
          </p:cNvSpPr>
          <p:nvPr>
            <p:ph type="title"/>
          </p:nvPr>
        </p:nvSpPr>
        <p:spPr>
          <a:xfrm>
            <a:off x="614975" y="391349"/>
            <a:ext cx="6757800" cy="1313825"/>
          </a:xfrm>
        </p:spPr>
        <p:txBody>
          <a:bodyPr/>
          <a:lstStyle/>
          <a:p>
            <a:r>
              <a:rPr lang="pt-PT" dirty="0"/>
              <a:t>Metas nutricionais para diabetes tipo 2:</a:t>
            </a:r>
            <a:br>
              <a:rPr lang="en-GB" dirty="0"/>
            </a:br>
            <a:endParaRPr lang="en-GB" dirty="0"/>
          </a:p>
        </p:txBody>
      </p:sp>
      <p:sp>
        <p:nvSpPr>
          <p:cNvPr id="3" name="Text Placeholder 2">
            <a:extLst>
              <a:ext uri="{FF2B5EF4-FFF2-40B4-BE49-F238E27FC236}">
                <a16:creationId xmlns:a16="http://schemas.microsoft.com/office/drawing/2014/main" id="{EF16FA8D-AE2C-CBEA-E600-5D828FA8EDBF}"/>
              </a:ext>
            </a:extLst>
          </p:cNvPr>
          <p:cNvSpPr>
            <a:spLocks noGrp="1"/>
          </p:cNvSpPr>
          <p:nvPr>
            <p:ph type="body" idx="1"/>
          </p:nvPr>
        </p:nvSpPr>
        <p:spPr>
          <a:xfrm>
            <a:off x="614974" y="1705175"/>
            <a:ext cx="8205498" cy="2826600"/>
          </a:xfrm>
        </p:spPr>
        <p:txBody>
          <a:bodyPr/>
          <a:lstStyle/>
          <a:p>
            <a:pPr algn="just"/>
            <a:r>
              <a:rPr lang="pt-PT" sz="2000" dirty="0"/>
              <a:t>Peso ideal (para reduzir a resistência à insulina)</a:t>
            </a:r>
          </a:p>
          <a:p>
            <a:pPr algn="just"/>
            <a:r>
              <a:rPr lang="pt-PT" sz="2000" dirty="0"/>
              <a:t>Pressão sanguínea e conteúdo lipídico ideais (para prevenir complicações vasculares)</a:t>
            </a:r>
          </a:p>
          <a:p>
            <a:pPr algn="just"/>
            <a:r>
              <a:rPr lang="pt-PT" sz="2000" dirty="0"/>
              <a:t>Glicemia ideal (para prevenir complicações do DM)</a:t>
            </a:r>
          </a:p>
          <a:p>
            <a:pPr algn="just"/>
            <a:r>
              <a:rPr lang="pt-PT" sz="2000" dirty="0"/>
              <a:t>Recomenda-se aos pacientes desses grupos que sigam os princípios de uma dieta saudável e modifiquem seus hábitos alimentares de acordo com suas necessidades (devido ao excesso de peso, aumento da pressão arterial, níveis lipídicos, etc.).</a:t>
            </a:r>
            <a:endParaRPr lang="en-GB" sz="2000" dirty="0"/>
          </a:p>
        </p:txBody>
      </p:sp>
      <p:sp>
        <p:nvSpPr>
          <p:cNvPr id="4" name="Slide Number Placeholder 3">
            <a:extLst>
              <a:ext uri="{FF2B5EF4-FFF2-40B4-BE49-F238E27FC236}">
                <a16:creationId xmlns:a16="http://schemas.microsoft.com/office/drawing/2014/main" id="{9ADDBB3E-70D2-E71D-A93A-D1A7FEA164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20884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984A-0DE7-F764-3219-810364B8312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54ABBD8-426C-2B70-F430-A46D607035B4}"/>
              </a:ext>
            </a:extLst>
          </p:cNvPr>
          <p:cNvSpPr>
            <a:spLocks noGrp="1"/>
          </p:cNvSpPr>
          <p:nvPr>
            <p:ph type="body" idx="1"/>
          </p:nvPr>
        </p:nvSpPr>
        <p:spPr>
          <a:xfrm>
            <a:off x="467544" y="1563638"/>
            <a:ext cx="8208912" cy="2826600"/>
          </a:xfrm>
        </p:spPr>
        <p:txBody>
          <a:bodyPr/>
          <a:lstStyle/>
          <a:p>
            <a:pPr algn="just"/>
            <a:r>
              <a:rPr lang="pt-PT" sz="2000" dirty="0"/>
              <a:t>Ao ensinar o paciente sobre nutrição, é necessário considerar as necessidades e habilidades individuais do paciente. Pacientes em uso de </a:t>
            </a:r>
            <a:r>
              <a:rPr lang="pt-PT" sz="2000" dirty="0" err="1"/>
              <a:t>hipoglicemiantes</a:t>
            </a:r>
            <a:r>
              <a:rPr lang="pt-PT" sz="2000" dirty="0"/>
              <a:t> orais, GLP-1 </a:t>
            </a:r>
            <a:r>
              <a:rPr lang="pt-PT" sz="2000" dirty="0" err="1"/>
              <a:t>RAs</a:t>
            </a:r>
            <a:r>
              <a:rPr lang="pt-PT" sz="2000" dirty="0"/>
              <a:t>, insulinas basais ou mistas, aqueles com DM gestacional e pílula têm dificuldade em contar os hidratos de carbono e não precisam. Portanto, recomenda-se a esses pacientes que sigam os princípios de uma alimentação saudável, modificando seus hábitos alimentares quando necessário; portanto, os métodos de porção "prato" ou "palma" são explicados a eles.</a:t>
            </a:r>
          </a:p>
          <a:p>
            <a:pPr algn="just"/>
            <a:r>
              <a:rPr lang="pt-PT" sz="2000" dirty="0"/>
              <a:t>As recomendações a seguir são específicas.</a:t>
            </a:r>
            <a:endParaRPr lang="en-GB" sz="2000" dirty="0"/>
          </a:p>
        </p:txBody>
      </p:sp>
      <p:sp>
        <p:nvSpPr>
          <p:cNvPr id="4" name="Slide Number Placeholder 3">
            <a:extLst>
              <a:ext uri="{FF2B5EF4-FFF2-40B4-BE49-F238E27FC236}">
                <a16:creationId xmlns:a16="http://schemas.microsoft.com/office/drawing/2014/main" id="{A580E315-D7E5-5282-FE3B-95D22DA886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25198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0B8D-D2F8-178B-93BB-9B018B08179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E31D066-3FCC-6139-FD50-84D569853B76}"/>
              </a:ext>
            </a:extLst>
          </p:cNvPr>
          <p:cNvSpPr>
            <a:spLocks noGrp="1"/>
          </p:cNvSpPr>
          <p:nvPr>
            <p:ph type="body" idx="1"/>
          </p:nvPr>
        </p:nvSpPr>
        <p:spPr>
          <a:xfrm>
            <a:off x="614975" y="1491630"/>
            <a:ext cx="7845457" cy="2826600"/>
          </a:xfrm>
        </p:spPr>
        <p:txBody>
          <a:bodyPr/>
          <a:lstStyle/>
          <a:p>
            <a:pPr algn="just"/>
            <a:r>
              <a:rPr lang="pt-PT" sz="1600" dirty="0"/>
              <a:t>A necessidade de nutrientes é calculada individualmente levando em consideração o peso, idade, atividade física, sexo e tratamento. Existem várias maneiras de calcular a quantidade de energia necessária diariamente. O primeiro método é baseado na fórmula estatisticamente confiável de </a:t>
            </a:r>
            <a:r>
              <a:rPr lang="pt-PT" sz="1600" dirty="0" err="1"/>
              <a:t>Harris</a:t>
            </a:r>
            <a:r>
              <a:rPr lang="pt-PT" sz="1600" dirty="0"/>
              <a:t> </a:t>
            </a:r>
            <a:r>
              <a:rPr lang="pt-PT" sz="1600" dirty="0" err="1"/>
              <a:t>Benedict</a:t>
            </a:r>
            <a:r>
              <a:rPr lang="pt-PT" sz="1600" dirty="0"/>
              <a:t> (disponível online). A segunda forma de calcular a quantidade de calorias que você precisa consumir é mais simples. O peso ideal é calculado com a aplicação da fórmula do índice de massa corporal (IMC). O IMC = Peso (kg) / Altura (m2), então peso ideal = IMC x Altura (m2). Em seguida, a massa corporal obtida é multiplicada por 25-30, pois acredita-se que um quilo de massa corporal requer 25-30 kcal, dependendo da atividade física da pessoa. Assim, por exemplo, uma pessoa fisicamente ativa, com IMC ideal de 22, deveria consumir: 22 x 2,89 x 30 = 1907 kcal por dia.</a:t>
            </a:r>
            <a:endParaRPr lang="en-GB" sz="1600" dirty="0"/>
          </a:p>
        </p:txBody>
      </p:sp>
      <p:sp>
        <p:nvSpPr>
          <p:cNvPr id="4" name="Slide Number Placeholder 3">
            <a:extLst>
              <a:ext uri="{FF2B5EF4-FFF2-40B4-BE49-F238E27FC236}">
                <a16:creationId xmlns:a16="http://schemas.microsoft.com/office/drawing/2014/main" id="{E87719A6-5733-30A0-B39D-9F84830B13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42250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982-EB86-CAA5-6074-CAC3EC1D1B8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4964C79-9EF6-2FCA-9AD8-F39ACD997E95}"/>
              </a:ext>
            </a:extLst>
          </p:cNvPr>
          <p:cNvSpPr>
            <a:spLocks noGrp="1"/>
          </p:cNvSpPr>
          <p:nvPr>
            <p:ph type="body" idx="1"/>
          </p:nvPr>
        </p:nvSpPr>
        <p:spPr>
          <a:xfrm>
            <a:off x="614974" y="1705175"/>
            <a:ext cx="7917465" cy="2826600"/>
          </a:xfrm>
        </p:spPr>
        <p:txBody>
          <a:bodyPr/>
          <a:lstStyle/>
          <a:p>
            <a:pPr algn="just"/>
            <a:r>
              <a:rPr lang="pt-PT" sz="2000" dirty="0"/>
              <a:t>A distribuição das substâncias energéticas dos alimentos pode variar de acordo com os hábitos e necessidades do paciente.</a:t>
            </a:r>
          </a:p>
          <a:p>
            <a:pPr algn="just"/>
            <a:r>
              <a:rPr lang="pt-PT" sz="2000" dirty="0"/>
              <a:t>A redução de peso (7% do peso corporal) é recomendada para pacientes com sobrepeso ou obesos. Se o paciente for obeso ou com sobrepeso, 500 kcal devem ser subtraídos da ingestão calórica recomendada. Então é provável que você perca 0,5 kg de peso por mês.</a:t>
            </a:r>
            <a:endParaRPr lang="en-GB" dirty="0"/>
          </a:p>
        </p:txBody>
      </p:sp>
      <p:sp>
        <p:nvSpPr>
          <p:cNvPr id="4" name="Slide Number Placeholder 3">
            <a:extLst>
              <a:ext uri="{FF2B5EF4-FFF2-40B4-BE49-F238E27FC236}">
                <a16:creationId xmlns:a16="http://schemas.microsoft.com/office/drawing/2014/main" id="{83EF4C0C-5631-3E31-9D23-66057BB6C3A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12140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78BE-7A3C-9745-BF84-947970AE4BC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57452B7-E8E3-2BCE-931D-3DDAB828D155}"/>
              </a:ext>
            </a:extLst>
          </p:cNvPr>
          <p:cNvSpPr>
            <a:spLocks noGrp="1"/>
          </p:cNvSpPr>
          <p:nvPr>
            <p:ph type="body" idx="1"/>
          </p:nvPr>
        </p:nvSpPr>
        <p:spPr>
          <a:xfrm>
            <a:off x="614974" y="1705175"/>
            <a:ext cx="8133489" cy="2826600"/>
          </a:xfrm>
        </p:spPr>
        <p:txBody>
          <a:bodyPr/>
          <a:lstStyle/>
          <a:p>
            <a:pPr algn="just"/>
            <a:r>
              <a:rPr lang="pt-PT" sz="2000" dirty="0"/>
              <a:t>A constância e a regularidade da nutrição são importantes. São recomendadas 3 refeições principais (café da manhã, almoço, jantar) com uma quantidade similar de hidratos de carbono todos os dias.</a:t>
            </a:r>
          </a:p>
          <a:p>
            <a:pPr algn="just"/>
            <a:r>
              <a:rPr lang="pt-PT" sz="2000" dirty="0"/>
              <a:t>2-3 lanches leves (baixa caloria, baixo teor de hidratos de carbono) são permitidos entre as refeições principais.</a:t>
            </a:r>
          </a:p>
          <a:p>
            <a:pPr algn="just"/>
            <a:r>
              <a:rPr lang="pt-PT" sz="2000" dirty="0"/>
              <a:t>Os hidratos de carbono complexos devem ser ingeridos em todas as refeições principais para evitar a hipoglicemia.</a:t>
            </a:r>
            <a:endParaRPr lang="en-GB" sz="2000" dirty="0"/>
          </a:p>
        </p:txBody>
      </p:sp>
      <p:sp>
        <p:nvSpPr>
          <p:cNvPr id="4" name="Slide Number Placeholder 3">
            <a:extLst>
              <a:ext uri="{FF2B5EF4-FFF2-40B4-BE49-F238E27FC236}">
                <a16:creationId xmlns:a16="http://schemas.microsoft.com/office/drawing/2014/main" id="{CDBA8CA5-556C-F69D-E53A-FB0AA76F36C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822338765"/>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2032</TotalTime>
  <Words>1409</Words>
  <Application>Microsoft Office PowerPoint</Application>
  <PresentationFormat>Apresentação no Ecrã (16:9)</PresentationFormat>
  <Paragraphs>69</Paragraphs>
  <Slides>15</Slides>
  <Notes>3</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15</vt:i4>
      </vt:variant>
    </vt:vector>
  </HeadingPairs>
  <TitlesOfParts>
    <vt:vector size="20" baseType="lpstr">
      <vt:lpstr>Barlow Light</vt:lpstr>
      <vt:lpstr>Calibri</vt:lpstr>
      <vt:lpstr>Barlow SemiBold</vt:lpstr>
      <vt:lpstr>Arial</vt:lpstr>
      <vt:lpstr>Caius template</vt:lpstr>
      <vt:lpstr> Princípios da Nutrição para Diabetes tipo 2 Autores: Aelita Skarbaliene, Akvile Sendriute</vt:lpstr>
      <vt:lpstr>Project Number: 2021-1-RO01- KA220-HED-38B739A3</vt:lpstr>
      <vt:lpstr>Apresentação do PowerPoint</vt:lpstr>
      <vt:lpstr>A nova pirâmide nutricional recomendada pelo Ministério da Saúde da República da Lituânia também é adequada para pessoas com DM </vt:lpstr>
      <vt:lpstr>Metas nutricionais para diabetes tipo 2: </vt:lpstr>
      <vt:lpstr>Apresentação do PowerPoint</vt:lpstr>
      <vt:lpstr>Apresentação do PowerPoint</vt:lpstr>
      <vt:lpstr>Apresentação do PowerPoint</vt:lpstr>
      <vt:lpstr>Apresentação do PowerPoint</vt:lpstr>
      <vt:lpstr>Apresentação do PowerPoint</vt:lpstr>
      <vt:lpstr>Apresentação do PowerPoint</vt:lpstr>
      <vt:lpstr>Método da porção através da palma</vt:lpstr>
      <vt:lpstr>Equivalentes</vt:lpstr>
      <vt:lpstr>Método da porção através do prato</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93</cp:revision>
  <dcterms:modified xsi:type="dcterms:W3CDTF">2023-05-23T10:18:00Z</dcterms:modified>
</cp:coreProperties>
</file>