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7"/>
  </p:notesMasterIdLst>
  <p:sldIdLst>
    <p:sldId id="291" r:id="rId2"/>
    <p:sldId id="257"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Lst>
  <p:sldSz cx="9144000" cy="5143500" type="screen16x9"/>
  <p:notesSz cx="6858000" cy="9144000"/>
  <p:embeddedFontLst>
    <p:embeddedFont>
      <p:font typeface="Barlow Light" panose="00000400000000000000" pitchFamily="2" charset="0"/>
      <p:regular r:id="rId18"/>
      <p:bold r:id="rId19"/>
      <p:italic r:id="rId20"/>
      <p:boldItalic r:id="rId21"/>
    </p:embeddedFont>
    <p:embeddedFont>
      <p:font typeface="Barlow SemiBold" panose="00000700000000000000" pitchFamily="2"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37"/>
  </p:normalViewPr>
  <p:slideViewPr>
    <p:cSldViewPr>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410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2710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3390/diabetology3010006" TargetMode="External"/><Relationship Id="rId2" Type="http://schemas.openxmlformats.org/officeDocument/2006/relationships/hyperlink" Target="https://europepmc.org/articles/pmc137092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1619672" y="3219822"/>
            <a:ext cx="5400600" cy="1368152"/>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lt-LT" sz="2800" dirty="0"/>
              <a:t>Mitybos pagrindai sergant 2 tipo cukriniu diabetu</a:t>
            </a:r>
            <a:br>
              <a:rPr lang="it-IT" sz="1800" dirty="0"/>
            </a:br>
            <a:r>
              <a:rPr lang="it-IT" sz="1800" dirty="0" err="1"/>
              <a:t>Autorės</a:t>
            </a:r>
            <a:r>
              <a:rPr lang="it-IT" sz="1800" dirty="0"/>
              <a:t>: </a:t>
            </a:r>
            <a:r>
              <a:rPr lang="it-IT" sz="1800" dirty="0" err="1"/>
              <a:t>Aelita</a:t>
            </a:r>
            <a:r>
              <a:rPr lang="it-IT" sz="1800" dirty="0"/>
              <a:t> </a:t>
            </a:r>
            <a:r>
              <a:rPr lang="it-IT" sz="1800" dirty="0" err="1"/>
              <a:t>Bredelytė</a:t>
            </a:r>
            <a:r>
              <a:rPr lang="it-IT" sz="1800" dirty="0"/>
              <a:t>, </a:t>
            </a:r>
            <a:r>
              <a:rPr lang="it-IT" sz="1800" dirty="0" err="1"/>
              <a:t>Akvilė</a:t>
            </a:r>
            <a:r>
              <a:rPr lang="it-IT" sz="1800" dirty="0"/>
              <a:t> </a:t>
            </a:r>
            <a:r>
              <a:rPr lang="it-IT" sz="1800" dirty="0" err="1"/>
              <a:t>Lencevičė</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extLst>
      <p:ext uri="{BB962C8B-B14F-4D97-AF65-F5344CB8AC3E}">
        <p14:creationId xmlns:p14="http://schemas.microsoft.com/office/powerpoint/2010/main" val="35177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6ED6-2596-F4F3-97FE-C8D9CF150D4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47C45A6E-6E46-FDB9-EB78-62FC95033811}"/>
              </a:ext>
            </a:extLst>
          </p:cNvPr>
          <p:cNvSpPr>
            <a:spLocks noGrp="1"/>
          </p:cNvSpPr>
          <p:nvPr>
            <p:ph type="body" idx="1"/>
          </p:nvPr>
        </p:nvSpPr>
        <p:spPr>
          <a:xfrm>
            <a:off x="614974" y="1705175"/>
            <a:ext cx="7053369" cy="2826600"/>
          </a:xfrm>
        </p:spPr>
        <p:txBody>
          <a:bodyPr/>
          <a:lstStyle/>
          <a:p>
            <a:pPr algn="just"/>
            <a:r>
              <a:rPr lang="lt-LT" sz="1600" dirty="0"/>
              <a:t>Paprastieji angliavandeniai turi sudaryti ne daugiau kaip 10 procentų visų rekomenduojamų angliavandenių.</a:t>
            </a:r>
          </a:p>
          <a:p>
            <a:pPr algn="just"/>
            <a:r>
              <a:rPr lang="lt-LT" sz="1600" dirty="0"/>
              <a:t>Daržovių (nekrakmolingų) kiekis neribojamas (apie 500 </a:t>
            </a:r>
            <a:r>
              <a:rPr lang="lt-LT" sz="1600" dirty="0" err="1"/>
              <a:t>g</a:t>
            </a:r>
            <a:r>
              <a:rPr lang="lt-LT" sz="1600" dirty="0"/>
              <a:t> per dieną).</a:t>
            </a:r>
          </a:p>
          <a:p>
            <a:pPr algn="just"/>
            <a:r>
              <a:rPr lang="lt-LT" sz="1600" dirty="0"/>
              <a:t>Per dieną rekomenduojama gerti 1-1,5 litro skysčių, geriausia vandens.</a:t>
            </a:r>
          </a:p>
          <a:p>
            <a:pPr algn="just"/>
            <a:r>
              <a:rPr lang="lt-LT" sz="1600" dirty="0"/>
              <a:t>Jūrinę žuvį rekomenduojama valgyti 2-3 kartus per savaitę (dėl omega 3 rūgščių).</a:t>
            </a:r>
          </a:p>
          <a:p>
            <a:pPr algn="just"/>
            <a:r>
              <a:rPr lang="lt-LT" sz="1600" dirty="0"/>
              <a:t>Sumažinkite druskos suvartojimą – mažiau nei 5 </a:t>
            </a:r>
            <a:r>
              <a:rPr lang="lt-LT" sz="1600" dirty="0" err="1"/>
              <a:t>g</a:t>
            </a:r>
            <a:r>
              <a:rPr lang="lt-LT" sz="1600" dirty="0"/>
              <a:t> per dieną (dėl kraujospūdžio).</a:t>
            </a:r>
          </a:p>
          <a:p>
            <a:pPr algn="just"/>
            <a:r>
              <a:rPr lang="lt-LT" sz="1600" dirty="0"/>
              <a:t>Geriau naudoti augalinės kilmės riebalus: rapsų, alyvuogių aliejų. Gyvulinės kilmės riebalai (sviestas, majonezas, taukai) turi būti vartojami saikingai, kad būtų išvengta širdies ir kraujagyslių ligų.</a:t>
            </a:r>
            <a:endParaRPr lang="en-GB" sz="1600" dirty="0"/>
          </a:p>
        </p:txBody>
      </p:sp>
      <p:sp>
        <p:nvSpPr>
          <p:cNvPr id="4" name="Slide Number Placeholder 3">
            <a:extLst>
              <a:ext uri="{FF2B5EF4-FFF2-40B4-BE49-F238E27FC236}">
                <a16:creationId xmlns:a16="http://schemas.microsoft.com/office/drawing/2014/main" id="{E9D4209B-17FD-8F5F-8B0F-02E0FC90D63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613268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3B10-C143-3107-5F15-B59472A2C95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F276AD3-2253-60E2-FB27-A785CF462692}"/>
              </a:ext>
            </a:extLst>
          </p:cNvPr>
          <p:cNvSpPr>
            <a:spLocks noGrp="1"/>
          </p:cNvSpPr>
          <p:nvPr>
            <p:ph type="body" idx="1"/>
          </p:nvPr>
        </p:nvSpPr>
        <p:spPr/>
        <p:txBody>
          <a:bodyPr/>
          <a:lstStyle/>
          <a:p>
            <a:r>
              <a:rPr lang="lt-LT" sz="1600" dirty="0"/>
              <a:t>Cukraus pakaitalai gliukozės kiekio kraujyje nedidina, tačiau juos reikia vartoti saikingai. Kaip saldiklius galima naudoti natūralesnius cukraus pakaitalus (pvz., </a:t>
            </a:r>
            <a:r>
              <a:rPr lang="lt-LT" sz="1600" dirty="0" err="1"/>
              <a:t>steviją</a:t>
            </a:r>
            <a:r>
              <a:rPr lang="lt-LT" sz="1600" dirty="0"/>
              <a:t>).</a:t>
            </a:r>
          </a:p>
          <a:p>
            <a:r>
              <a:rPr lang="lt-LT" sz="1600" dirty="0"/>
              <a:t>Saldainių nereikėtų valgyti kiekvieną dieną.</a:t>
            </a:r>
          </a:p>
          <a:p>
            <a:r>
              <a:rPr lang="lt-LT" sz="1600" dirty="0"/>
              <a:t>Labiau rekomenduojami produktai su žemu </a:t>
            </a:r>
            <a:r>
              <a:rPr lang="lt-LT" sz="1600" dirty="0" err="1"/>
              <a:t>glikemijos</a:t>
            </a:r>
            <a:r>
              <a:rPr lang="lt-LT" sz="1600" dirty="0"/>
              <a:t> indeksu, nes jie lėčiau kelia </a:t>
            </a:r>
            <a:r>
              <a:rPr lang="lt-LT" sz="1600" dirty="0" err="1"/>
              <a:t>glikemiją</a:t>
            </a:r>
            <a:r>
              <a:rPr lang="lt-LT" sz="1600" dirty="0"/>
              <a:t> ir teigiamai veikia trigliceridų kiekį (jį mažina).</a:t>
            </a:r>
          </a:p>
          <a:p>
            <a:r>
              <a:rPr lang="lt-LT" sz="1600" dirty="0"/>
              <a:t>Valgykite pilno grūdo maistą, kuriame yra daugiau skaidulų – 25-50 </a:t>
            </a:r>
            <a:r>
              <a:rPr lang="lt-LT" sz="1600" dirty="0" err="1"/>
              <a:t>g</a:t>
            </a:r>
            <a:r>
              <a:rPr lang="lt-LT" sz="1600" dirty="0"/>
              <a:t> per dieną.</a:t>
            </a:r>
          </a:p>
          <a:p>
            <a:r>
              <a:rPr lang="lt-LT" sz="1600" dirty="0"/>
              <a:t>Alkoholis – moterims ne daugiau kaip 1, vyrams ne daugiau kaip 2 alkoholio vienetus per dieną. Vienas alkoholio vienetas yra: 50 ml degtinės arba 120 ml vyno arba 160 ml alaus.</a:t>
            </a:r>
            <a:endParaRPr lang="en-GB" sz="1600" dirty="0"/>
          </a:p>
        </p:txBody>
      </p:sp>
      <p:sp>
        <p:nvSpPr>
          <p:cNvPr id="4" name="Slide Number Placeholder 3">
            <a:extLst>
              <a:ext uri="{FF2B5EF4-FFF2-40B4-BE49-F238E27FC236}">
                <a16:creationId xmlns:a16="http://schemas.microsoft.com/office/drawing/2014/main" id="{22754BBF-C0C1-8272-FF5F-97B141B4427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4159922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DF88-CC29-A75A-0679-6AB44B825400}"/>
              </a:ext>
            </a:extLst>
          </p:cNvPr>
          <p:cNvSpPr>
            <a:spLocks noGrp="1"/>
          </p:cNvSpPr>
          <p:nvPr>
            <p:ph type="title"/>
          </p:nvPr>
        </p:nvSpPr>
        <p:spPr/>
        <p:txBody>
          <a:bodyPr/>
          <a:lstStyle/>
          <a:p>
            <a:r>
              <a:rPr lang="en-GB" dirty="0" err="1"/>
              <a:t>Delno</a:t>
            </a:r>
            <a:r>
              <a:rPr lang="en-GB" dirty="0"/>
              <a:t> </a:t>
            </a:r>
            <a:r>
              <a:rPr lang="en-GB" dirty="0" err="1"/>
              <a:t>porcijos</a:t>
            </a:r>
            <a:r>
              <a:rPr lang="en-GB" dirty="0"/>
              <a:t> </a:t>
            </a:r>
            <a:r>
              <a:rPr lang="en-GB" dirty="0" err="1"/>
              <a:t>metodas</a:t>
            </a:r>
            <a:endParaRPr lang="en-GB" dirty="0"/>
          </a:p>
        </p:txBody>
      </p:sp>
      <p:sp>
        <p:nvSpPr>
          <p:cNvPr id="3" name="Text Placeholder 2">
            <a:extLst>
              <a:ext uri="{FF2B5EF4-FFF2-40B4-BE49-F238E27FC236}">
                <a16:creationId xmlns:a16="http://schemas.microsoft.com/office/drawing/2014/main" id="{81D10BE9-48DC-DF54-98BC-74FB2A64C664}"/>
              </a:ext>
            </a:extLst>
          </p:cNvPr>
          <p:cNvSpPr>
            <a:spLocks noGrp="1"/>
          </p:cNvSpPr>
          <p:nvPr>
            <p:ph type="body" idx="1"/>
          </p:nvPr>
        </p:nvSpPr>
        <p:spPr/>
        <p:txBody>
          <a:bodyPr/>
          <a:lstStyle/>
          <a:p>
            <a:r>
              <a:rPr lang="en-GB" dirty="0" err="1"/>
              <a:t>Porcijos</a:t>
            </a:r>
            <a:r>
              <a:rPr lang="en-GB" dirty="0"/>
              <a:t> </a:t>
            </a:r>
            <a:r>
              <a:rPr lang="en-GB" dirty="0" err="1"/>
              <a:t>dydžiui</a:t>
            </a:r>
            <a:r>
              <a:rPr lang="en-GB" dirty="0"/>
              <a:t> </a:t>
            </a:r>
            <a:r>
              <a:rPr lang="en-GB" dirty="0" err="1"/>
              <a:t>nustatyti</a:t>
            </a:r>
            <a:r>
              <a:rPr lang="en-GB" dirty="0"/>
              <a:t> </a:t>
            </a:r>
            <a:r>
              <a:rPr lang="en-GB" dirty="0" err="1"/>
              <a:t>pacientas</a:t>
            </a:r>
            <a:r>
              <a:rPr lang="en-GB" dirty="0"/>
              <a:t> </a:t>
            </a:r>
            <a:r>
              <a:rPr lang="en-GB" dirty="0" err="1"/>
              <a:t>gali</a:t>
            </a:r>
            <a:r>
              <a:rPr lang="en-GB" dirty="0"/>
              <a:t> </a:t>
            </a:r>
            <a:r>
              <a:rPr lang="en-GB" dirty="0" err="1"/>
              <a:t>naudoti</a:t>
            </a:r>
            <a:r>
              <a:rPr lang="en-GB" dirty="0"/>
              <a:t> </a:t>
            </a:r>
            <a:r>
              <a:rPr lang="en-GB" dirty="0" err="1"/>
              <a:t>delną</a:t>
            </a:r>
            <a:r>
              <a:rPr lang="en-GB" dirty="0"/>
              <a:t> – tai </a:t>
            </a:r>
            <a:r>
              <a:rPr lang="en-GB" dirty="0" err="1"/>
              <a:t>labai</a:t>
            </a:r>
            <a:r>
              <a:rPr lang="en-GB" dirty="0"/>
              <a:t> </a:t>
            </a:r>
            <a:r>
              <a:rPr lang="en-GB" dirty="0" err="1"/>
              <a:t>patogus</a:t>
            </a:r>
            <a:r>
              <a:rPr lang="en-GB" dirty="0"/>
              <a:t> </a:t>
            </a:r>
            <a:r>
              <a:rPr lang="en-GB" dirty="0" err="1"/>
              <a:t>būdas</a:t>
            </a:r>
            <a:r>
              <a:rPr lang="en-GB" dirty="0"/>
              <a:t> </a:t>
            </a:r>
            <a:r>
              <a:rPr lang="en-GB" dirty="0" err="1"/>
              <a:t>įvertinti</a:t>
            </a:r>
            <a:r>
              <a:rPr lang="en-GB" dirty="0"/>
              <a:t> </a:t>
            </a:r>
            <a:r>
              <a:rPr lang="en-GB" dirty="0" err="1"/>
              <a:t>pasirinkto</a:t>
            </a:r>
            <a:r>
              <a:rPr lang="en-GB" dirty="0"/>
              <a:t> </a:t>
            </a:r>
            <a:r>
              <a:rPr lang="en-GB" dirty="0" err="1"/>
              <a:t>maisto</a:t>
            </a:r>
            <a:r>
              <a:rPr lang="en-GB" dirty="0"/>
              <a:t> </a:t>
            </a:r>
            <a:r>
              <a:rPr lang="en-GB" dirty="0" err="1"/>
              <a:t>kiekį</a:t>
            </a:r>
            <a:r>
              <a:rPr lang="en-GB" dirty="0"/>
              <a:t>.</a:t>
            </a:r>
          </a:p>
        </p:txBody>
      </p:sp>
      <p:sp>
        <p:nvSpPr>
          <p:cNvPr id="4" name="Slide Number Placeholder 3">
            <a:extLst>
              <a:ext uri="{FF2B5EF4-FFF2-40B4-BE49-F238E27FC236}">
                <a16:creationId xmlns:a16="http://schemas.microsoft.com/office/drawing/2014/main" id="{D3C01EC0-0351-E3F8-C832-3AD01DE89B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3776458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46A0A-1175-95ED-396C-D26C7EC7B1A2}"/>
              </a:ext>
            </a:extLst>
          </p:cNvPr>
          <p:cNvSpPr>
            <a:spLocks noGrp="1"/>
          </p:cNvSpPr>
          <p:nvPr>
            <p:ph type="title"/>
          </p:nvPr>
        </p:nvSpPr>
        <p:spPr/>
        <p:txBody>
          <a:bodyPr/>
          <a:lstStyle/>
          <a:p>
            <a:r>
              <a:rPr lang="en-GB" dirty="0" err="1"/>
              <a:t>Delno</a:t>
            </a:r>
            <a:r>
              <a:rPr lang="en-GB" dirty="0"/>
              <a:t> </a:t>
            </a:r>
            <a:r>
              <a:rPr lang="en-GB" dirty="0" err="1"/>
              <a:t>porcijos</a:t>
            </a:r>
            <a:r>
              <a:rPr lang="en-GB" dirty="0"/>
              <a:t> </a:t>
            </a:r>
            <a:r>
              <a:rPr lang="en-GB" dirty="0" err="1"/>
              <a:t>metodo</a:t>
            </a:r>
            <a:r>
              <a:rPr lang="en-GB" dirty="0"/>
              <a:t> </a:t>
            </a:r>
            <a:r>
              <a:rPr lang="en-GB" dirty="0" err="1"/>
              <a:t>atitikmenys</a:t>
            </a:r>
            <a:endParaRPr lang="en-GB" dirty="0"/>
          </a:p>
        </p:txBody>
      </p:sp>
      <p:sp>
        <p:nvSpPr>
          <p:cNvPr id="3" name="Text Placeholder 2">
            <a:extLst>
              <a:ext uri="{FF2B5EF4-FFF2-40B4-BE49-F238E27FC236}">
                <a16:creationId xmlns:a16="http://schemas.microsoft.com/office/drawing/2014/main" id="{23360824-1348-925D-EDEE-B129CC069802}"/>
              </a:ext>
            </a:extLst>
          </p:cNvPr>
          <p:cNvSpPr>
            <a:spLocks noGrp="1"/>
          </p:cNvSpPr>
          <p:nvPr>
            <p:ph type="body" idx="1"/>
          </p:nvPr>
        </p:nvSpPr>
        <p:spPr>
          <a:xfrm>
            <a:off x="614974" y="1705175"/>
            <a:ext cx="7629433" cy="2826600"/>
          </a:xfrm>
        </p:spPr>
        <p:txBody>
          <a:bodyPr/>
          <a:lstStyle/>
          <a:p>
            <a:r>
              <a:rPr lang="lt-LT" sz="1600" dirty="0"/>
              <a:t>Sauja – viena porcija daržovių (1 stiklinė).</a:t>
            </a:r>
          </a:p>
          <a:p>
            <a:r>
              <a:rPr lang="lt-LT" sz="1600" dirty="0"/>
              <a:t>Suspaustas kumštis – viena porcija angliavandenių, pavyzdžiui, košė (1 puodelis) arba vidutinio dydžio vaisiai.</a:t>
            </a:r>
          </a:p>
          <a:p>
            <a:r>
              <a:rPr lang="lt-LT" sz="1600" dirty="0"/>
              <a:t>Delnas be pirštų – viena baltymų porcija, pavyzdžiui, mėsa ar žuvis (mėsos ar žuvies gabalėlio storis turi būti mažojo rankos piršto dydžio).</a:t>
            </a:r>
          </a:p>
          <a:p>
            <a:r>
              <a:rPr lang="lt-LT" sz="1600" dirty="0"/>
              <a:t>2 piršteliai – viena porcija sūrio (30g).</a:t>
            </a:r>
          </a:p>
          <a:p>
            <a:r>
              <a:rPr lang="lt-LT" sz="1600" dirty="0"/>
              <a:t>Nykštys – viena porcija neriebaus majonezo arba salotų padažo (1 valgomasis šaukštas).</a:t>
            </a:r>
          </a:p>
          <a:p>
            <a:r>
              <a:rPr lang="lt-LT" sz="1600" dirty="0"/>
              <a:t>Nykščio galiukas – viena porcija sviesto, margarino, aliejaus (1 arbatinis šaukštelis).</a:t>
            </a:r>
            <a:endParaRPr lang="en-GB" sz="1600" dirty="0"/>
          </a:p>
        </p:txBody>
      </p:sp>
      <p:sp>
        <p:nvSpPr>
          <p:cNvPr id="4" name="Slide Number Placeholder 3">
            <a:extLst>
              <a:ext uri="{FF2B5EF4-FFF2-40B4-BE49-F238E27FC236}">
                <a16:creationId xmlns:a16="http://schemas.microsoft.com/office/drawing/2014/main" id="{1AC7229C-54D7-B5F3-95E0-51B8F1D2035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149592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CCC1F-57BE-71D7-1137-B8F289D58523}"/>
              </a:ext>
            </a:extLst>
          </p:cNvPr>
          <p:cNvSpPr>
            <a:spLocks noGrp="1"/>
          </p:cNvSpPr>
          <p:nvPr>
            <p:ph type="title"/>
          </p:nvPr>
        </p:nvSpPr>
        <p:spPr/>
        <p:txBody>
          <a:bodyPr/>
          <a:lstStyle/>
          <a:p>
            <a:r>
              <a:rPr lang="lt-LT" dirty="0"/>
              <a:t>Lėkštės porcijos metodas</a:t>
            </a:r>
            <a:endParaRPr lang="en-GB" dirty="0"/>
          </a:p>
        </p:txBody>
      </p:sp>
      <p:sp>
        <p:nvSpPr>
          <p:cNvPr id="3" name="Text Placeholder 2">
            <a:extLst>
              <a:ext uri="{FF2B5EF4-FFF2-40B4-BE49-F238E27FC236}">
                <a16:creationId xmlns:a16="http://schemas.microsoft.com/office/drawing/2014/main" id="{D68FB230-2750-6DE2-0833-2D73DB2AD223}"/>
              </a:ext>
            </a:extLst>
          </p:cNvPr>
          <p:cNvSpPr>
            <a:spLocks noGrp="1"/>
          </p:cNvSpPr>
          <p:nvPr>
            <p:ph type="body" idx="1"/>
          </p:nvPr>
        </p:nvSpPr>
        <p:spPr>
          <a:xfrm>
            <a:off x="614974" y="1705175"/>
            <a:ext cx="6981361" cy="2826600"/>
          </a:xfrm>
        </p:spPr>
        <p:txBody>
          <a:bodyPr/>
          <a:lstStyle/>
          <a:p>
            <a:pPr marL="76200" indent="0">
              <a:buNone/>
            </a:pPr>
            <a:r>
              <a:rPr lang="lt-LT" sz="1800" dirty="0"/>
              <a:t>Lėkštės porcijos metodas taip pat gali padėti sveikai maitintis. Taikant jį reikia pasirinkti vidutinio dydžio lėkštę:</a:t>
            </a:r>
          </a:p>
          <a:p>
            <a:r>
              <a:rPr lang="lt-LT" sz="1800" dirty="0"/>
              <a:t>pusė lėkštės turi būti užpildyta daržovėmis (bet kokiomis, žaliomis arba virtomis), į lėkštę pirmiausia reikia dėti daržoves;</a:t>
            </a:r>
          </a:p>
          <a:p>
            <a:r>
              <a:rPr lang="lt-LT" sz="1800" dirty="0"/>
              <a:t>ketvirtadalį lėkštės reikia užpildyti baltyminiais produktais (mėsa, žuvimi);</a:t>
            </a:r>
          </a:p>
          <a:p>
            <a:r>
              <a:rPr lang="lt-LT" sz="1800" dirty="0"/>
              <a:t>ketvirtadalį lėkštės turėtų sudaryti krakmolingi produktai (bulvės, dribsniai, makaronai, duona);</a:t>
            </a:r>
          </a:p>
          <a:p>
            <a:r>
              <a:rPr lang="lt-LT" sz="1800" dirty="0"/>
              <a:t>Kad dieta būtų visavertė, galima įpilti porciją pieno ir vaisių</a:t>
            </a:r>
            <a:r>
              <a:rPr lang="en-GB" sz="1800" dirty="0"/>
              <a:t>.</a:t>
            </a:r>
          </a:p>
        </p:txBody>
      </p:sp>
      <p:sp>
        <p:nvSpPr>
          <p:cNvPr id="4" name="Slide Number Placeholder 3">
            <a:extLst>
              <a:ext uri="{FF2B5EF4-FFF2-40B4-BE49-F238E27FC236}">
                <a16:creationId xmlns:a16="http://schemas.microsoft.com/office/drawing/2014/main" id="{75E1203C-B5E2-527B-92F6-274A4AC20BD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998554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A680-5FC8-9016-0B19-F3C0DBBAE326}"/>
              </a:ext>
            </a:extLst>
          </p:cNvPr>
          <p:cNvSpPr>
            <a:spLocks noGrp="1"/>
          </p:cNvSpPr>
          <p:nvPr>
            <p:ph type="title"/>
          </p:nvPr>
        </p:nvSpPr>
        <p:spPr/>
        <p:txBody>
          <a:bodyPr/>
          <a:lstStyle/>
          <a:p>
            <a:r>
              <a:rPr lang="en-GB" dirty="0" err="1"/>
              <a:t>Nuorodos</a:t>
            </a:r>
            <a:endParaRPr lang="en-GB" dirty="0"/>
          </a:p>
        </p:txBody>
      </p:sp>
      <p:sp>
        <p:nvSpPr>
          <p:cNvPr id="3" name="Text Placeholder 2">
            <a:extLst>
              <a:ext uri="{FF2B5EF4-FFF2-40B4-BE49-F238E27FC236}">
                <a16:creationId xmlns:a16="http://schemas.microsoft.com/office/drawing/2014/main" id="{228F702A-AEF5-B994-152C-DFF7496DC8E0}"/>
              </a:ext>
            </a:extLst>
          </p:cNvPr>
          <p:cNvSpPr>
            <a:spLocks noGrp="1"/>
          </p:cNvSpPr>
          <p:nvPr>
            <p:ph type="body" idx="1"/>
          </p:nvPr>
        </p:nvSpPr>
        <p:spPr/>
        <p:txBody>
          <a:bodyPr/>
          <a:lstStyle/>
          <a:p>
            <a:pPr>
              <a:lnSpc>
                <a:spcPct val="107000"/>
              </a:lnSpc>
              <a:spcAft>
                <a:spcPts val="800"/>
              </a:spcAft>
            </a:pPr>
            <a:r>
              <a:rPr lang="en-GB" sz="1100" dirty="0"/>
              <a:t>Guo Y, Huang Z, Sang D, Gao Q and Li Q (2020) The Role of Nutrition in the Prevention and Intervention of Type 2 Diabetes. Front. </a:t>
            </a:r>
            <a:r>
              <a:rPr lang="en-GB" sz="1100" dirty="0" err="1"/>
              <a:t>Bioeng</a:t>
            </a:r>
            <a:r>
              <a:rPr lang="en-GB" sz="1100" dirty="0"/>
              <a:t>. </a:t>
            </a:r>
            <a:r>
              <a:rPr lang="en-GB" sz="1100" dirty="0" err="1"/>
              <a:t>Biotechnol</a:t>
            </a:r>
            <a:r>
              <a:rPr lang="en-GB" sz="1100" dirty="0"/>
              <a:t>. 8:575442. </a:t>
            </a:r>
            <a:r>
              <a:rPr lang="en-GB" sz="1100" dirty="0" err="1"/>
              <a:t>doi</a:t>
            </a:r>
            <a:r>
              <a:rPr lang="en-GB" sz="1100" dirty="0"/>
              <a:t>: 10.3389/fbioe.2020.575442</a:t>
            </a:r>
          </a:p>
          <a:p>
            <a:pPr>
              <a:lnSpc>
                <a:spcPct val="107000"/>
              </a:lnSpc>
              <a:spcAft>
                <a:spcPts val="1125"/>
              </a:spcAft>
            </a:pPr>
            <a:r>
              <a:rPr lang="en-GB" sz="1100" dirty="0" err="1"/>
              <a:t>Knowler</a:t>
            </a:r>
            <a:r>
              <a:rPr lang="en-GB" sz="1100" dirty="0"/>
              <a:t> WC, Barrett-Connor E, Fowler SE, Hamman RF, Lachin JM, Walker EA, Nathan DM. Reduction in the incidence of type 2 diabetes with lifestyle intervention or metformin. </a:t>
            </a:r>
            <a:r>
              <a:rPr lang="en-GB" sz="1100" dirty="0">
                <a:hlinkClick r:id="rId2">
                  <a:extLst>
                    <a:ext uri="{A12FA001-AC4F-418D-AE19-62706E023703}">
                      <ahyp:hlinkClr xmlns:ahyp="http://schemas.microsoft.com/office/drawing/2018/hyperlinkcolor" val="tx"/>
                    </a:ext>
                  </a:extLst>
                </a:hlinkClick>
              </a:rPr>
              <a:t>The New England journal of medicine</a:t>
            </a:r>
            <a:r>
              <a:rPr lang="en-GB" sz="1100" dirty="0"/>
              <a:t>. 2002 Feb;346(6):393-403.</a:t>
            </a:r>
          </a:p>
          <a:p>
            <a:pPr>
              <a:lnSpc>
                <a:spcPct val="107000"/>
              </a:lnSpc>
              <a:spcAft>
                <a:spcPts val="1125"/>
              </a:spcAft>
            </a:pPr>
            <a:r>
              <a:rPr lang="en-GB" sz="1100" dirty="0" err="1"/>
              <a:t>Kurza</a:t>
            </a:r>
            <a:r>
              <a:rPr lang="en-GB" sz="1100" dirty="0"/>
              <a:t> D, </a:t>
            </a:r>
            <a:r>
              <a:rPr lang="en-GB" sz="1100" dirty="0" err="1"/>
              <a:t>Kobos</a:t>
            </a:r>
            <a:r>
              <a:rPr lang="en-GB" sz="1100" dirty="0"/>
              <a:t> E. Diabetes distress in adult patients with type 1 and type 2 diabetes. Med Sci Pulse 2022; 16(4): 56–65. DOI: 10.5604/01.3001.0016.1166</a:t>
            </a:r>
          </a:p>
          <a:p>
            <a:pPr>
              <a:lnSpc>
                <a:spcPct val="107000"/>
              </a:lnSpc>
              <a:spcAft>
                <a:spcPts val="800"/>
              </a:spcAft>
            </a:pPr>
            <a:r>
              <a:rPr lang="en-GB" sz="1100" dirty="0"/>
              <a:t>Rajput SA, </a:t>
            </a:r>
            <a:r>
              <a:rPr lang="en-GB" sz="1100" dirty="0" err="1"/>
              <a:t>Ashraff</a:t>
            </a:r>
            <a:r>
              <a:rPr lang="en-GB" sz="1100" dirty="0"/>
              <a:t> S, Siddiqui M. Diet and Management of Type II Diabetes Mellitus in the United Kingdom: A Narrative Review. Diabetology. 2022; 3(1):72-78. </a:t>
            </a:r>
            <a:r>
              <a:rPr lang="en-GB" sz="1100" dirty="0">
                <a:hlinkClick r:id="rId3">
                  <a:extLst>
                    <a:ext uri="{A12FA001-AC4F-418D-AE19-62706E023703}">
                      <ahyp:hlinkClr xmlns:ahyp="http://schemas.microsoft.com/office/drawing/2018/hyperlinkcolor" val="tx"/>
                    </a:ext>
                  </a:extLst>
                </a:hlinkClick>
              </a:rPr>
              <a:t>https://doi.org/10.3390/diabetology3010006</a:t>
            </a:r>
            <a:endParaRPr lang="en-GB" sz="1100" dirty="0"/>
          </a:p>
          <a:p>
            <a:pPr>
              <a:lnSpc>
                <a:spcPct val="107000"/>
              </a:lnSpc>
              <a:spcAft>
                <a:spcPts val="1125"/>
              </a:spcAft>
            </a:pPr>
            <a:r>
              <a:rPr lang="en-GB" sz="1100" dirty="0"/>
              <a:t>Sami W, Ansari T, Butt NS, Hamid MRA. Effect of diet on type 2 diabetes mellitus: A review. Int J Health Sci (Qassim). 2017;11(2):65-71.</a:t>
            </a:r>
          </a:p>
          <a:p>
            <a:pPr marL="76200" indent="0">
              <a:buNone/>
            </a:pPr>
            <a:endParaRPr lang="en-GB" sz="1100" dirty="0"/>
          </a:p>
        </p:txBody>
      </p:sp>
      <p:sp>
        <p:nvSpPr>
          <p:cNvPr id="4" name="Slide Number Placeholder 3">
            <a:extLst>
              <a:ext uri="{FF2B5EF4-FFF2-40B4-BE49-F238E27FC236}">
                <a16:creationId xmlns:a16="http://schemas.microsoft.com/office/drawing/2014/main" id="{EAE8AF70-0A19-EBFD-AAC2-AA1C4D3302A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68095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lt-LT" sz="2000" dirty="0"/>
              <a:t>Pacientams, sergantiems bet kokio tipo CD, labai svarbu mitybos reguliarumas ir nuoseklumas: panašus angliavandenių kiekis panašiu laiku. Tokia dieta padeda palaikyti mažiau kintamą insuliną (nesvyruoja cukraus kiekis kraujyje).</a:t>
            </a:r>
          </a:p>
          <a:p>
            <a:pPr marL="457200" lvl="0" indent="-381000" algn="l" rtl="0">
              <a:spcBef>
                <a:spcPts val="1000"/>
              </a:spcBef>
              <a:spcAft>
                <a:spcPts val="0"/>
              </a:spcAft>
              <a:buSzPts val="2400"/>
              <a:buChar char="▸"/>
            </a:pPr>
            <a:r>
              <a:rPr lang="lt-LT" sz="2000" dirty="0"/>
              <a:t>Šioje pamokoje sužinosite apie mitybos rekomendacijas sergant 2 tipo cukriniu diabetu, gydomu geriamaisiais hipoglikeminiais preparatais, GLP-1 </a:t>
            </a:r>
            <a:r>
              <a:rPr lang="lt-LT" sz="2000" dirty="0" err="1"/>
              <a:t>agonistais</a:t>
            </a:r>
            <a:r>
              <a:rPr lang="lt-LT" sz="2000" dirty="0"/>
              <a:t>, bazinio ar mišraus veikimo insulinu ir </a:t>
            </a:r>
            <a:r>
              <a:rPr lang="lt-LT" sz="2000" dirty="0" err="1"/>
              <a:t>gestaciniu</a:t>
            </a:r>
            <a:r>
              <a:rPr lang="lt-LT" sz="2000" dirty="0"/>
              <a:t> CD, gydomu dieta.</a:t>
            </a: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endParaRPr lang="it-IT"/>
          </a:p>
        </p:txBody>
      </p:sp>
    </p:spTree>
    <p:extLst>
      <p:ext uri="{BB962C8B-B14F-4D97-AF65-F5344CB8AC3E}">
        <p14:creationId xmlns:p14="http://schemas.microsoft.com/office/powerpoint/2010/main" val="64395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CFA6-5955-14AB-EB97-5A04AB17D39C}"/>
              </a:ext>
            </a:extLst>
          </p:cNvPr>
          <p:cNvSpPr>
            <a:spLocks noGrp="1"/>
          </p:cNvSpPr>
          <p:nvPr>
            <p:ph type="title"/>
          </p:nvPr>
        </p:nvSpPr>
        <p:spPr/>
        <p:txBody>
          <a:bodyPr/>
          <a:lstStyle/>
          <a:p>
            <a:r>
              <a:rPr lang="lt-LT" sz="1600" dirty="0"/>
              <a:t>LR Sveikatos apsaugos ministerijos rekomenduojama nauja mitybos piramidė tinka ir sergantiems CD</a:t>
            </a:r>
            <a:br>
              <a:rPr lang="en-GB" sz="1600" dirty="0"/>
            </a:br>
            <a:endParaRPr lang="en-GB" sz="1600" dirty="0"/>
          </a:p>
        </p:txBody>
      </p:sp>
      <p:sp>
        <p:nvSpPr>
          <p:cNvPr id="3" name="Text Placeholder 2">
            <a:extLst>
              <a:ext uri="{FF2B5EF4-FFF2-40B4-BE49-F238E27FC236}">
                <a16:creationId xmlns:a16="http://schemas.microsoft.com/office/drawing/2014/main" id="{0AFF182D-6B50-39F0-D552-D2575850A08C}"/>
              </a:ext>
            </a:extLst>
          </p:cNvPr>
          <p:cNvSpPr>
            <a:spLocks noGrp="1"/>
          </p:cNvSpPr>
          <p:nvPr>
            <p:ph type="body" idx="1"/>
          </p:nvPr>
        </p:nvSpPr>
        <p:spPr/>
        <p:txBody>
          <a:bodyPr/>
          <a:lstStyle/>
          <a:p>
            <a:pPr marL="457200" lvl="0" indent="-381000" algn="just" rtl="0">
              <a:spcBef>
                <a:spcPts val="1000"/>
              </a:spcBef>
              <a:spcAft>
                <a:spcPts val="0"/>
              </a:spcAft>
              <a:buSzPts val="2400"/>
              <a:buChar char="▸"/>
            </a:pPr>
            <a:r>
              <a:rPr lang="lt-LT" sz="1800" dirty="0"/>
              <a:t>Mitybos pagrindas: grūdiniai produktai, daržovės, vaisiai.</a:t>
            </a:r>
          </a:p>
          <a:p>
            <a:pPr marL="457200" lvl="0" indent="-381000" algn="just" rtl="0">
              <a:spcBef>
                <a:spcPts val="1000"/>
              </a:spcBef>
              <a:spcAft>
                <a:spcPts val="0"/>
              </a:spcAft>
              <a:buSzPts val="2400"/>
              <a:buChar char="▸"/>
            </a:pPr>
            <a:r>
              <a:rPr lang="lt-LT" sz="1800" dirty="0"/>
              <a:t>Baltyminiai produktai (mėsa, kiaušiniai, sūris, pienas) sudaro tik apie 1/4 dietos. Gyvūninės kilmės riebalus ir saldumynus reikia vartoti saikingai</a:t>
            </a:r>
            <a:r>
              <a:rPr lang="en-GB" sz="1800" dirty="0"/>
              <a:t>.</a:t>
            </a:r>
          </a:p>
          <a:p>
            <a:endParaRPr lang="en-GB" sz="1800" dirty="0"/>
          </a:p>
        </p:txBody>
      </p:sp>
      <p:sp>
        <p:nvSpPr>
          <p:cNvPr id="4" name="Slide Number Placeholder 3">
            <a:extLst>
              <a:ext uri="{FF2B5EF4-FFF2-40B4-BE49-F238E27FC236}">
                <a16:creationId xmlns:a16="http://schemas.microsoft.com/office/drawing/2014/main" id="{6C0B3AD0-461C-443B-F46C-1E9BFD55752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pic>
        <p:nvPicPr>
          <p:cNvPr id="5" name="Picture 4" descr="page21image991979232">
            <a:extLst>
              <a:ext uri="{FF2B5EF4-FFF2-40B4-BE49-F238E27FC236}">
                <a16:creationId xmlns:a16="http://schemas.microsoft.com/office/drawing/2014/main" id="{72EDD2C6-1D5A-F318-DF38-48C38DEC65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5827" y="666750"/>
            <a:ext cx="3251200" cy="3810000"/>
          </a:xfrm>
          <a:prstGeom prst="rect">
            <a:avLst/>
          </a:prstGeom>
          <a:noFill/>
          <a:ln>
            <a:noFill/>
          </a:ln>
        </p:spPr>
      </p:pic>
    </p:spTree>
    <p:extLst>
      <p:ext uri="{BB962C8B-B14F-4D97-AF65-F5344CB8AC3E}">
        <p14:creationId xmlns:p14="http://schemas.microsoft.com/office/powerpoint/2010/main" val="331905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AFEF-2797-9A8C-3850-52173CF6027D}"/>
              </a:ext>
            </a:extLst>
          </p:cNvPr>
          <p:cNvSpPr>
            <a:spLocks noGrp="1"/>
          </p:cNvSpPr>
          <p:nvPr>
            <p:ph type="title"/>
          </p:nvPr>
        </p:nvSpPr>
        <p:spPr/>
        <p:txBody>
          <a:bodyPr/>
          <a:lstStyle/>
          <a:p>
            <a:r>
              <a:rPr lang="en-GB" dirty="0"/>
              <a:t>2 </a:t>
            </a:r>
            <a:r>
              <a:rPr lang="en-GB" dirty="0" err="1"/>
              <a:t>tipo</a:t>
            </a:r>
            <a:r>
              <a:rPr lang="en-GB" dirty="0"/>
              <a:t> </a:t>
            </a:r>
            <a:r>
              <a:rPr lang="en-GB" dirty="0" err="1"/>
              <a:t>diabeto</a:t>
            </a:r>
            <a:r>
              <a:rPr lang="en-GB" dirty="0"/>
              <a:t> </a:t>
            </a:r>
            <a:r>
              <a:rPr lang="en-GB" dirty="0" err="1"/>
              <a:t>mitybos</a:t>
            </a:r>
            <a:r>
              <a:rPr lang="en-GB" dirty="0"/>
              <a:t> </a:t>
            </a:r>
            <a:r>
              <a:rPr lang="en-GB" dirty="0" err="1"/>
              <a:t>tikslai</a:t>
            </a:r>
            <a:r>
              <a:rPr lang="en-GB" dirty="0"/>
              <a:t>:</a:t>
            </a:r>
            <a:br>
              <a:rPr lang="en-GB" dirty="0"/>
            </a:br>
            <a:endParaRPr lang="en-GB" dirty="0"/>
          </a:p>
        </p:txBody>
      </p:sp>
      <p:sp>
        <p:nvSpPr>
          <p:cNvPr id="3" name="Text Placeholder 2">
            <a:extLst>
              <a:ext uri="{FF2B5EF4-FFF2-40B4-BE49-F238E27FC236}">
                <a16:creationId xmlns:a16="http://schemas.microsoft.com/office/drawing/2014/main" id="{EF16FA8D-AE2C-CBEA-E600-5D828FA8EDBF}"/>
              </a:ext>
            </a:extLst>
          </p:cNvPr>
          <p:cNvSpPr>
            <a:spLocks noGrp="1"/>
          </p:cNvSpPr>
          <p:nvPr>
            <p:ph type="body" idx="1"/>
          </p:nvPr>
        </p:nvSpPr>
        <p:spPr>
          <a:xfrm>
            <a:off x="614974" y="1705175"/>
            <a:ext cx="6837345" cy="2826600"/>
          </a:xfrm>
        </p:spPr>
        <p:txBody>
          <a:bodyPr/>
          <a:lstStyle/>
          <a:p>
            <a:pPr algn="just"/>
            <a:r>
              <a:rPr lang="lt-LT" sz="2000" dirty="0"/>
              <a:t>Optimalus svoris (mažinti atsparumą insulinui)</a:t>
            </a:r>
          </a:p>
          <a:p>
            <a:pPr algn="just"/>
            <a:r>
              <a:rPr lang="lt-LT" sz="2000" dirty="0"/>
              <a:t>Optimalus kraujospūdis ir cholesterolis (siekiant išvengti kraujagyslių komplikacijų)</a:t>
            </a:r>
          </a:p>
          <a:p>
            <a:pPr algn="just"/>
            <a:r>
              <a:rPr lang="lt-LT" sz="2000" dirty="0"/>
              <a:t>Optimalus gliukozės kiekis kraujyje(siekiant išvengti CD komplikacijų)</a:t>
            </a:r>
          </a:p>
          <a:p>
            <a:pPr algn="just"/>
            <a:r>
              <a:rPr lang="lt-LT" sz="2000" dirty="0"/>
              <a:t>Šiems pacientams rekomenduojama laikytis sveikos mitybos principų ir keisti mitybos įpročius pagal poreikius (dėl antsvorio, padidėjusio kraujospūdžio, cholesterolio ir kt.).</a:t>
            </a:r>
            <a:endParaRPr lang="en-GB" sz="2000" dirty="0"/>
          </a:p>
        </p:txBody>
      </p:sp>
      <p:sp>
        <p:nvSpPr>
          <p:cNvPr id="4" name="Slide Number Placeholder 3">
            <a:extLst>
              <a:ext uri="{FF2B5EF4-FFF2-40B4-BE49-F238E27FC236}">
                <a16:creationId xmlns:a16="http://schemas.microsoft.com/office/drawing/2014/main" id="{9ADDBB3E-70D2-E71D-A93A-D1A7FEA164F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849080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984A-0DE7-F764-3219-810364B83126}"/>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54ABBD8-426C-2B70-F430-A46D607035B4}"/>
              </a:ext>
            </a:extLst>
          </p:cNvPr>
          <p:cNvSpPr>
            <a:spLocks noGrp="1"/>
          </p:cNvSpPr>
          <p:nvPr>
            <p:ph type="body" idx="1"/>
          </p:nvPr>
        </p:nvSpPr>
        <p:spPr>
          <a:xfrm>
            <a:off x="614974" y="1705175"/>
            <a:ext cx="6909353" cy="2826600"/>
          </a:xfrm>
        </p:spPr>
        <p:txBody>
          <a:bodyPr/>
          <a:lstStyle/>
          <a:p>
            <a:pPr algn="just"/>
            <a:r>
              <a:rPr lang="lt-LT" sz="2000" dirty="0"/>
              <a:t>Mokant pacientą mitybos klausimais, būtina atsižvelgti į individualius paciento poreikius ir galimybes. Pacientams, vartojantiems geriamuosius hipoglikeminius preparatus, GLP-1 RA, bazinį ar mišrų insuliną, sergantiems </a:t>
            </a:r>
            <a:r>
              <a:rPr lang="lt-LT" sz="2000" dirty="0" err="1"/>
              <a:t>gestaciniu</a:t>
            </a:r>
            <a:r>
              <a:rPr lang="lt-LT" sz="2000" dirty="0"/>
              <a:t> CD ir kontraceptines tabletes vartojantiems, sunku skaičiuoti angliavandenius ir jiems to nereikia. Šiems pacientams rekomenduojama laikytis sveikos mitybos principų, pagal poreikį keisti mitybos įpročius. Taip pat paaiškinami „lėkštės“ arba „delno“ porcijų būdai.</a:t>
            </a:r>
          </a:p>
          <a:p>
            <a:pPr algn="just"/>
            <a:r>
              <a:rPr lang="lt-LT" sz="2000" dirty="0"/>
              <a:t>Toliau pateikiamos konkrečios rekomendacijos.</a:t>
            </a:r>
            <a:endParaRPr lang="en-GB" sz="2000" dirty="0"/>
          </a:p>
        </p:txBody>
      </p:sp>
      <p:sp>
        <p:nvSpPr>
          <p:cNvPr id="4" name="Slide Number Placeholder 3">
            <a:extLst>
              <a:ext uri="{FF2B5EF4-FFF2-40B4-BE49-F238E27FC236}">
                <a16:creationId xmlns:a16="http://schemas.microsoft.com/office/drawing/2014/main" id="{A580E315-D7E5-5282-FE3B-95D22DA8865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51458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0B8D-D2F8-178B-93BB-9B018B08179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CE31D066-3FCC-6139-FD50-84D569853B76}"/>
              </a:ext>
            </a:extLst>
          </p:cNvPr>
          <p:cNvSpPr>
            <a:spLocks noGrp="1"/>
          </p:cNvSpPr>
          <p:nvPr>
            <p:ph type="body" idx="1"/>
          </p:nvPr>
        </p:nvSpPr>
        <p:spPr>
          <a:xfrm>
            <a:off x="614974" y="1705175"/>
            <a:ext cx="7269393" cy="2826600"/>
          </a:xfrm>
        </p:spPr>
        <p:txBody>
          <a:bodyPr/>
          <a:lstStyle/>
          <a:p>
            <a:pPr algn="just"/>
            <a:r>
              <a:rPr lang="lt-LT" sz="1600" dirty="0"/>
              <a:t>Pacientams maistinių medžiagų poreikis apskaičiuojamas individualiai, atsižvelgiant į jų svorį, amžių, fizinį aktyvumą, lytį ir gydymą. Yra keletas būdų, kaip apskaičiuoti reikiamą energijos kiekį per dieną. Pirmasis metodas pagrįstas statistiškai patikima </a:t>
            </a:r>
            <a:r>
              <a:rPr lang="lt-LT" sz="1600" dirty="0" err="1"/>
              <a:t>Harriso</a:t>
            </a:r>
            <a:r>
              <a:rPr lang="lt-LT" sz="1600" dirty="0"/>
              <a:t> Benedikto formule (galima rasti internete). Antrasis būdas apskaičiuoti reikiamą kalorijų kiekį yra paprastesnis. Idealus svoris apskaičiuojamas taikant kūno masės indekso (KMI) formulę; y., kurių KMI yra 22. Taigi, jei KMI = svoris (kg) / ūgis (m2), tai idealus svoris = KMI x ūgis (m2). Tada gauta kūno masė dauginama iš 25-30, nes manoma, kad vienam kilogramui kūno masės reikia 25-30 kcal, priklausomai nuo žmogaus fizinio aktyvumo. Taigi pagal tą patį pavyzdį fiziškai aktyvus žmogus per dieną turėtų suvartoti: 22 x 2,89 x 30 = 1907 kcal.</a:t>
            </a:r>
            <a:endParaRPr lang="en-GB" sz="1600" dirty="0"/>
          </a:p>
        </p:txBody>
      </p:sp>
      <p:sp>
        <p:nvSpPr>
          <p:cNvPr id="4" name="Slide Number Placeholder 3">
            <a:extLst>
              <a:ext uri="{FF2B5EF4-FFF2-40B4-BE49-F238E27FC236}">
                <a16:creationId xmlns:a16="http://schemas.microsoft.com/office/drawing/2014/main" id="{E87719A6-5733-30A0-B39D-9F84830B13F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829018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C982-EB86-CAA5-6074-CAC3EC1D1B8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4964C79-9EF6-2FCA-9AD8-F39ACD997E95}"/>
              </a:ext>
            </a:extLst>
          </p:cNvPr>
          <p:cNvSpPr>
            <a:spLocks noGrp="1"/>
          </p:cNvSpPr>
          <p:nvPr>
            <p:ph type="body" idx="1"/>
          </p:nvPr>
        </p:nvSpPr>
        <p:spPr/>
        <p:txBody>
          <a:bodyPr/>
          <a:lstStyle/>
          <a:p>
            <a:pPr algn="just"/>
            <a:r>
              <a:rPr lang="lt-LT" sz="2000" dirty="0"/>
              <a:t>Maisto energetinių medžiagų pasiskirstymas gali skirtis priklausomai nuo paciento įpročių ir poreikių.</a:t>
            </a:r>
          </a:p>
          <a:p>
            <a:pPr algn="just"/>
            <a:r>
              <a:rPr lang="lt-LT" sz="2000" dirty="0"/>
              <a:t>Antsvorio ar nutukusiems pacientams rekomenduojama sumažinti svorį (7 % kūno svorio). Jei pacientas yra nutukęs arba turi antsvorio, iš rekomenduojamos kalorijų normos reikia atimti 500 kcal. Tuomet tikėtina, kad per mėnesį numesite 0,5 kg svorio.</a:t>
            </a:r>
            <a:endParaRPr lang="en-GB" dirty="0"/>
          </a:p>
        </p:txBody>
      </p:sp>
      <p:sp>
        <p:nvSpPr>
          <p:cNvPr id="4" name="Slide Number Placeholder 3">
            <a:extLst>
              <a:ext uri="{FF2B5EF4-FFF2-40B4-BE49-F238E27FC236}">
                <a16:creationId xmlns:a16="http://schemas.microsoft.com/office/drawing/2014/main" id="{83EF4C0C-5631-3E31-9D23-66057BB6C3A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686573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778BE-7A3C-9745-BF84-947970AE4BC1}"/>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57452B7-E8E3-2BCE-931D-3DDAB828D155}"/>
              </a:ext>
            </a:extLst>
          </p:cNvPr>
          <p:cNvSpPr>
            <a:spLocks noGrp="1"/>
          </p:cNvSpPr>
          <p:nvPr>
            <p:ph type="body" idx="1"/>
          </p:nvPr>
        </p:nvSpPr>
        <p:spPr/>
        <p:txBody>
          <a:bodyPr/>
          <a:lstStyle/>
          <a:p>
            <a:pPr algn="just"/>
            <a:r>
              <a:rPr lang="lt-LT" sz="2000" dirty="0"/>
              <a:t>Svarbus mitybos pastovumas ir reguliarumas. Rekomenduojami 3 pagrindiniai valgymai (pusryčiai, pietūs, vakarienė) su panašiu angliavandenių kiekiu kiekvieną dieną.</a:t>
            </a:r>
          </a:p>
          <a:p>
            <a:pPr algn="just"/>
            <a:r>
              <a:rPr lang="lt-LT" sz="2000" dirty="0"/>
              <a:t>Tarp pagrindinių valgymų leidžiami 2–3 lengvi (mažai kalorijų, angliavandenių turintys) užkandžiai.</a:t>
            </a:r>
          </a:p>
          <a:p>
            <a:pPr algn="just"/>
            <a:r>
              <a:rPr lang="lt-LT" sz="2000" dirty="0"/>
              <a:t>Siekiant išvengti hipoglikemijos, kompleksinius angliavandenius reikia valgyti su kiekvienu pagrindiniu valgymu.</a:t>
            </a:r>
            <a:endParaRPr lang="en-GB" sz="2000" dirty="0"/>
          </a:p>
        </p:txBody>
      </p:sp>
      <p:sp>
        <p:nvSpPr>
          <p:cNvPr id="4" name="Slide Number Placeholder 3">
            <a:extLst>
              <a:ext uri="{FF2B5EF4-FFF2-40B4-BE49-F238E27FC236}">
                <a16:creationId xmlns:a16="http://schemas.microsoft.com/office/drawing/2014/main" id="{CDBA8CA5-556C-F69D-E53A-FB0AA76F36C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303956246"/>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2055</TotalTime>
  <Words>1191</Words>
  <Application>Microsoft Office PowerPoint</Application>
  <PresentationFormat>On-screen Show (16:9)</PresentationFormat>
  <Paragraphs>68</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Barlow Light</vt:lpstr>
      <vt:lpstr>Barlow SemiBold</vt:lpstr>
      <vt:lpstr>Calibri</vt:lpstr>
      <vt:lpstr>Caius template</vt:lpstr>
      <vt:lpstr> Mitybos pagrindai sergant 2 tipo cukriniu diabetu Autorės: Aelita Bredelytė, Akvilė Lencevičė</vt:lpstr>
      <vt:lpstr>Project Number: 2021-1-RO01- KA220-HED-38B739A3</vt:lpstr>
      <vt:lpstr>PowerPoint Presentation</vt:lpstr>
      <vt:lpstr>LR Sveikatos apsaugos ministerijos rekomenduojama nauja mitybos piramidė tinka ir sergantiems CD </vt:lpstr>
      <vt:lpstr>2 tipo diabeto mitybos tikslai: </vt:lpstr>
      <vt:lpstr>PowerPoint Presentation</vt:lpstr>
      <vt:lpstr>PowerPoint Presentation</vt:lpstr>
      <vt:lpstr>PowerPoint Presentation</vt:lpstr>
      <vt:lpstr>PowerPoint Presentation</vt:lpstr>
      <vt:lpstr>PowerPoint Presentation</vt:lpstr>
      <vt:lpstr>PowerPoint Presentation</vt:lpstr>
      <vt:lpstr>Delno porcijos metodas</vt:lpstr>
      <vt:lpstr>Delno porcijos metodo atitikmenys</vt:lpstr>
      <vt:lpstr>Lėkštės porcijos metodas</vt:lpstr>
      <vt:lpstr>Nuorodos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Aelita Skarbaliene</cp:lastModifiedBy>
  <cp:revision>93</cp:revision>
  <dcterms:modified xsi:type="dcterms:W3CDTF">2023-07-25T05:35:56Z</dcterms:modified>
</cp:coreProperties>
</file>