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61" r:id="rId4"/>
    <p:sldId id="279" r:id="rId5"/>
    <p:sldId id="281" r:id="rId6"/>
    <p:sldId id="282" r:id="rId7"/>
    <p:sldId id="280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</p:sldIdLst>
  <p:sldSz cx="9144000" cy="5143500" type="screen16x9"/>
  <p:notesSz cx="6858000" cy="9144000"/>
  <p:embeddedFontLst>
    <p:embeddedFont>
      <p:font typeface="Barlow Light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Barlow SemiBold" panose="020B0604020202020204" charset="0"/>
      <p:bold r:id="rId23"/>
    </p:embeddedFont>
  </p:embeddedFontLst>
  <p:custDataLst>
    <p:tags r:id="rId24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6" d="100"/>
          <a:sy n="156" d="100"/>
        </p:scale>
        <p:origin x="-32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3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0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1pPr>
            <a:lvl2pPr lvl="1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2866"/>
            <a:ext cx="1164637" cy="65510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ct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ct val="0"/>
              </a:spcBef>
              <a:spcAft>
                <a:spcPct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ct val="0"/>
              </a:spcBef>
              <a:spcAft>
                <a:spcPct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ct val="0"/>
              </a:spcBef>
              <a:spcAft>
                <a:spcPct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ct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ct val="0"/>
              </a:spcBef>
              <a:spcAft>
                <a:spcPct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ct val="0"/>
              </a:spcBef>
              <a:spcAft>
                <a:spcPct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ct val="0"/>
              </a:spcBef>
              <a:spcAft>
                <a:spcPct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ct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ct val="0"/>
              </a:spcBef>
              <a:spcAft>
                <a:spcPct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ct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ct val="0"/>
              </a:spcBef>
              <a:spcAft>
                <a:spcPct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diabetology3010006" TargetMode="External"/><Relationship Id="rId2" Type="http://schemas.openxmlformats.org/officeDocument/2006/relationships/hyperlink" Target="https://europepmc.org/articles/pmc137092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1619672" y="3219822"/>
            <a:ext cx="5400600" cy="13681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400" dirty="0">
                <a:solidFill>
                  <a:schemeClr val="accent1"/>
                </a:solidFill>
              </a:rPr>
              <a:t/>
            </a:r>
            <a:br>
              <a:rPr lang="en" sz="2400" dirty="0">
                <a:solidFill>
                  <a:schemeClr val="accent1"/>
                </a:solidFill>
              </a:rPr>
            </a:br>
            <a:r>
              <a:rPr lang="lt-LT" sz="2800" dirty="0" smtClean="0"/>
              <a:t>Alimentazione Di Base Per Il Diabete Di Tipo </a:t>
            </a:r>
            <a:r>
              <a:rPr lang="en-GB" sz="2800" dirty="0" smtClean="0"/>
              <a:t>2 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Autori: Aelita Skarbaliene, Akvile Sendriute</a:t>
            </a:r>
            <a:endParaRPr sz="1800" dirty="0"/>
          </a:p>
        </p:txBody>
      </p:sp>
      <p:sp>
        <p:nvSpPr>
          <p:cNvPr id="3" name="Rectangle 2"/>
          <p:cNvSpPr/>
          <p:nvPr/>
        </p:nvSpPr>
        <p:spPr>
          <a:xfrm>
            <a:off x="683569" y="908015"/>
            <a:ext cx="7644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b="1">
                <a:solidFill>
                  <a:schemeClr val="accent2"/>
                </a:solidFill>
              </a:rPr>
              <a:t>Connected 4 Health</a:t>
            </a:r>
            <a:endParaRPr lang="it-IT" sz="600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2336ED6-2596-F4F3-97FE-C8D9CF150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7C45A6E-6E46-FDB9-EB78-62FC95033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705175"/>
            <a:ext cx="7053369" cy="2826600"/>
          </a:xfrm>
        </p:spPr>
        <p:txBody>
          <a:bodyPr/>
          <a:lstStyle/>
          <a:p>
            <a:pPr algn="just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carboidrati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semplici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dovrebbero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costituire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del 10% di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tutti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carboidrati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raccomandati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zucchero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dolci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vietati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just"/>
            <a:r>
              <a:rPr lang="lt-LT" sz="16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quantità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verdure (non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amidacee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) non è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limitata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(circa 500 g al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giorno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just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consiglia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assumere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1-1,5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litri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liquidi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giorno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preferibilmente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acqua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consiglia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mangiare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pesce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mare 2-3 volte a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settimana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(grazie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agli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acidi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omega 3).</a:t>
            </a:r>
          </a:p>
          <a:p>
            <a:pPr algn="just"/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Ridurre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l'assunzione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sale -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5 g al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giorno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(per la BP).</a:t>
            </a:r>
          </a:p>
          <a:p>
            <a:pPr algn="just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È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meglio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utilizzare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grassi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origine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vegetale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: colza, olio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d'oliva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 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grassi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animali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(burro,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maionese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strutto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dovrebbero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usati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parsimonia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1600" dirty="0"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prevenire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malattie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cardiovascolari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9D4209B-17FD-8F5F-8B0F-02E0FC90D6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7834806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5153B10-C143-3107-5F15-B59472A2C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F276AD3-2253-60E2-FB27-A785CF4626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sostituti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dello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zucchero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aumentano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glicemia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ma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devono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usati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moderazione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 Come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dolcificanti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possono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usare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sostituti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dello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zucchero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naturali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(come la stevia).</a:t>
            </a:r>
          </a:p>
          <a:p>
            <a:pPr algn="just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dolci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dovrebbero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consumati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tutti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giorni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prodotti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a basso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indice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glicemico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consigliati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perché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aumentano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glicemia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lentamente 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hanno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effetto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positivo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sul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livello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trigliceridi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(lo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riducono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just"/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Consumare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alimenti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integrali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fibre - 25-50 g al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giorno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Alcol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- per le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donne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1, per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gli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uomini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2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unità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alcol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giorno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 Per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unità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alcol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intende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: 50 ml di vodka o 120 ml di vino o 160 ml di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birra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2754BBF-C0C1-8272-FF5F-97B141B442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4803159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6C4DF88-CC29-A75A-0679-6AB44B825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Metodo della porzione di palmo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1D10BE9-48DC-DF54-98BC-74FB2A64C6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determinare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dimensione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porzione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paziente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può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usare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palmo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mano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un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modo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molto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comodo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stimare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quantità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dell'alimento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selezionato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3C01EC0-0351-E3F8-C832-3AD01DE89B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7140994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F246A0A-1175-95ED-396C-D26C7EC7B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Equivalenti del metodo della porzione di palma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3360824-1348-925D-EDEE-B129CC069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705175"/>
            <a:ext cx="7629433" cy="2826600"/>
          </a:xfrm>
        </p:spPr>
        <p:txBody>
          <a:bodyPr/>
          <a:lstStyle/>
          <a:p>
            <a:pPr algn="just"/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Manciata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porzione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verdure (1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bicchiere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just"/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Pugno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chiuso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porzione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carboidrati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come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porridge (1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tazza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) o un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frutto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media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grandezza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Palmo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senza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dita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porzione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proteine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come carne o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pesce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(lo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spessore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pezzo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carne o di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pesce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dovrebbe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grande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quanto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mignolo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mano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just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dita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porzione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formaggio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(30 g).</a:t>
            </a:r>
          </a:p>
          <a:p>
            <a:pPr algn="just"/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Pollici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porzione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maionese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o di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condimento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insalata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a basso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contenuto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grassi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(1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cucchiaio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just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Punta del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pollice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porzione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burro,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margarina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olio (1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cucchiaino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AC7229C-54D7-B5F3-95E0-51B8F1D203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840187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9FCCC1F-57BE-71D7-1137-B8F289D58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Il metodo della porzione di piatto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68FB230-2750-6DE2-0833-2D73DB2AD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705175"/>
            <a:ext cx="6981361" cy="2826600"/>
          </a:xfrm>
        </p:spPr>
        <p:txBody>
          <a:bodyPr/>
          <a:lstStyle/>
          <a:p>
            <a:pPr algn="just"/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Anche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metodo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porzione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piatto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può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aiutare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mangiare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sano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Quando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lo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applica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è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necessario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scegliere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piatto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medie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dimensioni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metà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piatto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deve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riempita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verdure (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qualsiasi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crude o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cotte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); le verdure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devono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disposte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per prime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sul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piatto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un quarto del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piatto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dovrebbe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riempito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prodotti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proteici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(carne,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pesce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algn="just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un quarto del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piatto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dovrebbe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costituito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prodotti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amidacei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patate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cereali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pasta, pane);</a:t>
            </a:r>
          </a:p>
          <a:p>
            <a:pPr algn="just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rendere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dieta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completa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può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aggiungere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porzione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latte 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frutta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5E1203C-B5E2-527B-92F6-274A4AC20B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6055888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F8AA680-5FC8-9016-0B19-F3C0DBBAE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Riferimenti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28F702A-AEF5-B994-152C-DFF7496DC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Guo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Y, Huang Z, Sang D, Gao Q e Li Q (2020) The Role of Nutrition in the Prevention and Intervention of Type 2 Diabetes.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Fronte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Bioeng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Biotechnol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. 8:575442.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: 10.3389/fbioe.2020.575442</a:t>
            </a:r>
          </a:p>
          <a:p>
            <a:pPr algn="just"/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Knowler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WC, Barrett-Connor E, Fowler SE, Hamman RF,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Lachin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JM, Walker EA, Nathan DM.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Riduzione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dell'incidenza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diabete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tipo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2 con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interventi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sullo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stile di vita o con la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metformina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tx"/>
                    </a:ext>
                  </a:extLst>
                </a:hlinkClick>
              </a:rPr>
              <a:t>The New England journal of medicine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. 2002 Feb;346(6):393-403.</a:t>
            </a:r>
          </a:p>
          <a:p>
            <a:pPr algn="just"/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Kurza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D,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Kobos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E.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Angoscia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diabete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pazienti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adulti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diabete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tipo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1 e di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tipo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2. Med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Sci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Pulse 2022; 16(4): 56-65. DOI: 10.5604/01.3001.0016.1166</a:t>
            </a:r>
          </a:p>
          <a:p>
            <a:pPr algn="just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Rajput SA,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Ashraff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S, Siddiqui M.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Dieta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gestione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diabete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mellito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tipo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II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nel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Regno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Unito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: A Narrative Review.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Diabetologia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. 2022; 3(1):72-78.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tx"/>
                    </a:ext>
                  </a:extLst>
                </a:hlinkClick>
              </a:rPr>
              <a:t>https://doi.org/10.3390/diabetology3010006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Sami W, Ansari T, Butt NS, Hamid MRA.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Effetto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dieta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sul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diabete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mellito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tipo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2: Una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revisione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J Health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Sci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Qassim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). 2017;11(2):65-71.</a:t>
            </a:r>
          </a:p>
          <a:p>
            <a:pPr marL="76200" indent="0">
              <a:buNone/>
            </a:pPr>
            <a:endParaRPr lang="en-GB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AE8AF70-0A19-EBFD-AAC2-AA1C4D3302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3945886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indent="0"/>
            <a:r>
              <a:rPr lang="en-US" sz="2000">
                <a:solidFill>
                  <a:schemeClr val="bg1"/>
                </a:solidFill>
                <a:latin typeface="Barlow SemiBold"/>
                <a:cs typeface="Calibri" panose="020F0502020204030204" pitchFamily="34" charset="0"/>
              </a:rPr>
              <a:t>Numero di progetto: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362794" y="2787774"/>
            <a:ext cx="4968552" cy="12241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39700" indent="0" algn="ctr">
              <a:buNone/>
            </a:pPr>
            <a:r>
              <a:rPr lang="en-US" sz="1400">
                <a:solidFill>
                  <a:schemeClr val="tx1"/>
                </a:solidFill>
                <a:latin typeface="Barlow SemiBold"/>
                <a:cs typeface="Calibri" panose="020F0502020204030204" pitchFamily="34" charset="0"/>
              </a:rPr>
              <a:t>Il sostegno della Commissione europea alla realizzazione di questa presentazione non costituisce un'approvazione dei contenuti, che riflettono esclusivamente il punto di vista degli autori, e la Commissione non può essere ritenuta responsabile per l'uso che può essere fatto delle informazioni in essa contenute.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400">
              <a:solidFill>
                <a:schemeClr val="accent2"/>
              </a:solidFill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391681" y="301593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1923678"/>
            <a:ext cx="31966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7654"/>
            <a:ext cx="4759052" cy="100260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regolarità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 la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coerenza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dieta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molto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importanti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per 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pazienti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qualsiasi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tipo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lt-LT" sz="2000" dirty="0"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quantità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simili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carboidrati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orari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simili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Una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dieta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questo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tipo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aiuta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mantenere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glicemia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variabile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senza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sbalzi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zucchero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sangue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lt-L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questa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lezione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verranno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illustrate le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raccomandazioni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nutrizionali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diabete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tipo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trattato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ipoglicemizzanti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orali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agonisti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del GLP-1,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insulina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basale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o ad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azione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mista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lt-LT" sz="2000" dirty="0">
                <a:latin typeface="Calibri" panose="020F0502020204030204" pitchFamily="34" charset="0"/>
                <a:cs typeface="Calibri" panose="020F0502020204030204" pitchFamily="34" charset="0"/>
              </a:rPr>
              <a:t>DM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gestazionale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trattato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 la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dieta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085CFA6-5955-14AB-EB97-5A04AB17D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/>
              <a:t>La nuova piramide nutrizionale raccomandata </a:t>
            </a:r>
            <a:r>
              <a:rPr lang="lt-LT" sz="1600"/>
              <a:t>dal </a:t>
            </a:r>
            <a:r>
              <a:rPr lang="en-GB" sz="1600"/>
              <a:t>Ministero della Salute della Repubblica di </a:t>
            </a:r>
            <a:r>
              <a:rPr lang="lt-LT" sz="1600"/>
              <a:t>Lituania </a:t>
            </a:r>
            <a:r>
              <a:rPr lang="en-GB" sz="1600"/>
              <a:t>è adatta anche alle persone con </a:t>
            </a:r>
            <a:r>
              <a:rPr lang="lt-LT" sz="1600"/>
              <a:t>DM.</a:t>
            </a:r>
            <a:r>
              <a:rPr lang="en-GB" sz="1600"/>
              <a:t/>
            </a:r>
            <a:br>
              <a:rPr lang="en-GB" sz="1600"/>
            </a:br>
            <a:endParaRPr lang="en-GB" sz="1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AFF182D-6B50-39F0-D552-D2575850A0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81000" algn="just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Base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nutrizionale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prodotti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 base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cereali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verdure</a:t>
            </a: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frutta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381000" algn="just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prodotti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proteici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(carne,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uova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formaggio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latte)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costituiscono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solo circa 1/4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dieta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grassi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dolci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origine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animale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devono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consumati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moderazione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C0B3AD0-461C-443B-F46C-1E9BFD5575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5" name="Picture 4" descr="page21image99197923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2EDD2C6-1D5A-F318-DF38-48C38DEC6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5827" y="666750"/>
            <a:ext cx="325120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177264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96FAFEF-2797-9A8C-3850-52173CF6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Obiettivi</a:t>
            </a:r>
            <a:r>
              <a:rPr lang="en-GB" dirty="0"/>
              <a:t> </a:t>
            </a:r>
            <a:r>
              <a:rPr lang="en-GB" dirty="0" err="1"/>
              <a:t>nutrizionali</a:t>
            </a:r>
            <a:r>
              <a:rPr lang="en-GB" dirty="0"/>
              <a:t> per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diabete</a:t>
            </a:r>
            <a:r>
              <a:rPr lang="en-GB" dirty="0"/>
              <a:t> di </a:t>
            </a:r>
            <a:r>
              <a:rPr lang="en-GB" dirty="0" err="1"/>
              <a:t>tipo</a:t>
            </a:r>
            <a:r>
              <a:rPr lang="en-GB" dirty="0"/>
              <a:t> 2: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F16FA8D-AE2C-CBEA-E600-5D828FA8E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705175"/>
            <a:ext cx="6837345" cy="2826600"/>
          </a:xfrm>
        </p:spPr>
        <p:txBody>
          <a:bodyPr/>
          <a:lstStyle/>
          <a:p>
            <a:pPr algn="just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Peso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ottimale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(per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ridurre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l'insulino-resistenza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/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Pressione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arteriosa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contenuto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lipidico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ottimali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lt-LT" sz="2000" dirty="0"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prevenire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complicazioni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vascolari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/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Glicemia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ottimale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lt-LT" sz="2000" dirty="0"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prevenire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complicanze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2000" dirty="0">
                <a:latin typeface="Calibri" panose="020F0502020204030204" pitchFamily="34" charset="0"/>
                <a:cs typeface="Calibri" panose="020F0502020204030204" pitchFamily="34" charset="0"/>
              </a:rPr>
              <a:t>del DM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pazienti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questi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gruppi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raccomanda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seguire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principi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dieta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sana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 di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modificare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proprie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abitudini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alimentari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in base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alle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proprie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esigenze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sovrappeso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aumento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pressione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sanguigna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livelli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lipidici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ecc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ADDBB3E-70D2-E71D-A93A-D1A7FEA164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088421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8E1984A-0DE7-F764-3219-810364B83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54ABBD8-426C-2B70-F430-A46D60703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560" y="1563638"/>
            <a:ext cx="6909353" cy="2826600"/>
          </a:xfrm>
        </p:spPr>
        <p:txBody>
          <a:bodyPr/>
          <a:lstStyle/>
          <a:p>
            <a:pPr algn="just"/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Quando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insegna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paziente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l'alimentazione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è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necessario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considerare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le sue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esigenze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capacità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individuali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pazienti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assumono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ipoglicemizzanti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orali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GLP-1 RA,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insuline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basali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miste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quelli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lt-LT" sz="2000" dirty="0">
                <a:latin typeface="Calibri" panose="020F0502020204030204" pitchFamily="34" charset="0"/>
                <a:cs typeface="Calibri" panose="020F0502020204030204" pitchFamily="34" charset="0"/>
              </a:rPr>
              <a:t>DM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gestazionale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 la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pillola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hanno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difficoltà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contare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carboidrati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 non ne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hanno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bisogno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Pertanto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questi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pazienti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raccomanda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2000" dirty="0"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seguire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principi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dieta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sana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modificando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loro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abitudini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alimentari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seconda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necessità</a:t>
            </a:r>
            <a:r>
              <a:rPr lang="lt-LT" sz="20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questo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motivo</a:t>
            </a:r>
            <a:r>
              <a:rPr lang="lt-LT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spiega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loro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metodo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porzioni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"a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piatto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" o "a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palmo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".</a:t>
            </a:r>
          </a:p>
          <a:p>
            <a:pPr algn="just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raccomandazioni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specifiche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seguenti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580E315-D7E5-5282-FE3B-95D22DA886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198177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C240B8D-D2F8-178B-93BB-9B018B081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E31D066-3FCC-6139-FD50-84D569853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705175"/>
            <a:ext cx="7269393" cy="2826600"/>
          </a:xfrm>
        </p:spPr>
        <p:txBody>
          <a:bodyPr/>
          <a:lstStyle/>
          <a:p>
            <a:pPr algn="just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Per 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pazienti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fabbisogno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nutrienti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viene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calcolato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individualmente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tenendo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conto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del peso,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dell'età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dell'attività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fisica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del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sesso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e del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trattamento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Esistono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diversi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metodi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calcolare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quantità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energia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necessaria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giorno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 Il primo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metodo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basa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sulla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formula di Harris Benedict,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statisticamente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affidabile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disponibile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online). Il secondo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metodo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calcolare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quantità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calorie da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assumere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semplice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 Il peso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ideale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calcola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applicando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la formula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dell'indice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massa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corporea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(IMC)</a:t>
            </a:r>
            <a:r>
              <a:rPr lang="lt-LT" sz="1600" dirty="0">
                <a:latin typeface="Calibri" panose="020F0502020204030204" pitchFamily="34" charset="0"/>
                <a:cs typeface="Calibri" panose="020F0502020204030204" pitchFamily="34" charset="0"/>
              </a:rPr>
              <a:t>, cioè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con un IMC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pari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a 22.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Quindi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se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l'IMC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= Peso (kg) /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Altezza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(m2),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peso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ideale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= IMC x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Altezza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(m2). Poi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moltiplica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massa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corporea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ottenuta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per 25-30,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poiché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ritiene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chilogrammo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massa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corporea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richieda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25-30 kcal, a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seconda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dell'attività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fisica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persona.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Quindi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secondo lo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stesso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esempio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persona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fisicamente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attiva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dovrebbe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consumare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: 22 x 2,89 x 30 = 1907 kcal al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giorno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87719A6-5733-30A0-B39D-9F84830B13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2508591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E08C982-EB86-CAA5-6074-CAC3EC1D1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4964C79-9EF6-2FCA-9AD8-F39ACD997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distribuzione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sostanze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energetiche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alimentari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può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1600" dirty="0">
                <a:latin typeface="Calibri" panose="020F0502020204030204" pitchFamily="34" charset="0"/>
                <a:cs typeface="Calibri" panose="020F0502020204030204" pitchFamily="34" charset="0"/>
              </a:rPr>
              <a:t>variare a seconda delle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abitudini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esigenze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paziente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raccomanda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riduzione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del peso (7% del peso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corporeo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) per 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pazienti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sovrappeso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obesi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 Se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paziente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obeso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o in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sovrappeso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occorre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sottrarre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500 kcal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dall'apporto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calorico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raccomandato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 In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tal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caso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probabile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perda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0,5 kg di peso al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mese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620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3EF4C0C-5631-3E31-9D23-66057BB6C3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2140986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E1778BE-7A3C-9745-BF84-947970AE4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57452B7-E8E3-2BCE-931D-3DDAB828D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È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importante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costanza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e la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regolarità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dell'alimentazione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 Si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consigliano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pasti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principali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colazione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pranzo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cena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) con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quantità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simile di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carboidrati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ogni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giorno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consentiti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2-3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spuntini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leggeri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(a basso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contenuto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calorico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e di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carboidrati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pasti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principali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carboidrati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complessi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dovrebbero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consumati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ogni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pasto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principale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evitare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l'ipoglicemia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DBA8CA5-556C-F69D-E53A-FB0AA76F36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2233876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16"/>
  <p:tag name="AS_OS" val="Unix 5.15.0.1035"/>
  <p:tag name="AS_RELEASE_DATE" val="2022.10.14"/>
  <p:tag name="AS_TITLE" val="Aspose.Slides for .NET5"/>
  <p:tag name="AS_VERSION" val="22.10"/>
</p:tagLst>
</file>

<file path=ppt/theme/theme1.xml><?xml version="1.0" encoding="utf-8"?>
<a:theme xmlns:a="http://schemas.openxmlformats.org/drawingml/2006/main" name="simple-light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</TotalTime>
  <Words>1420</Words>
  <Application>Microsoft Office PowerPoint</Application>
  <PresentationFormat>On-screen Show (16:9)</PresentationFormat>
  <Paragraphs>68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Barlow Light</vt:lpstr>
      <vt:lpstr>Calibri</vt:lpstr>
      <vt:lpstr>Barlow SemiBold</vt:lpstr>
      <vt:lpstr>simple-light</vt:lpstr>
      <vt:lpstr> Alimentazione Di Base Per Il Diabete Di Tipo 2  Autori: Aelita Skarbaliene, Akvile Sendriute</vt:lpstr>
      <vt:lpstr>Numero di progetto: 2021-1-RO01- KA220-HED-38B739A3</vt:lpstr>
      <vt:lpstr>PowerPoint Presentation</vt:lpstr>
      <vt:lpstr>La nuova piramide nutrizionale raccomandata dal Ministero della Salute della Repubblica di Lituania è adatta anche alle persone con DM. </vt:lpstr>
      <vt:lpstr>Obiettivi nutrizionali per il diabete di tipo 2: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Metodo della porzione di palmo</vt:lpstr>
      <vt:lpstr>Equivalenti del metodo della porzione di palma</vt:lpstr>
      <vt:lpstr>Il metodo della porzione di piatto</vt:lpstr>
      <vt:lpstr>Riferimenti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keywords>, docId:46E28BD92E432AF76C840F1DACD2C6DD</cp:keywords>
  <cp:lastModifiedBy>andrea.anzanello@outlook.it</cp:lastModifiedBy>
  <cp:revision>92</cp:revision>
  <dcterms:modified xsi:type="dcterms:W3CDTF">2023-05-23T09:51:12Z</dcterms:modified>
</cp:coreProperties>
</file>