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7"/>
  </p:notesMasterIdLst>
  <p:sldIdLst>
    <p:sldId id="256" r:id="rId2"/>
    <p:sldId id="257" r:id="rId3"/>
    <p:sldId id="261" r:id="rId4"/>
    <p:sldId id="279" r:id="rId5"/>
    <p:sldId id="281" r:id="rId6"/>
    <p:sldId id="282" r:id="rId7"/>
    <p:sldId id="280" r:id="rId8"/>
    <p:sldId id="283" r:id="rId9"/>
    <p:sldId id="284" r:id="rId10"/>
    <p:sldId id="285" r:id="rId11"/>
    <p:sldId id="286" r:id="rId12"/>
    <p:sldId id="287" r:id="rId13"/>
    <p:sldId id="288" r:id="rId14"/>
    <p:sldId id="289" r:id="rId15"/>
    <p:sldId id="290" r:id="rId16"/>
  </p:sldIdLst>
  <p:sldSz cx="9144000" cy="5143500" type="screen16x9"/>
  <p:notesSz cx="6858000" cy="9144000"/>
  <p:embeddedFontLst>
    <p:embeddedFont>
      <p:font typeface="Barlow Light" panose="020B0604020202020204" charset="0"/>
      <p:regular r:id="rId18"/>
      <p:bold r:id="rId19"/>
      <p:italic r:id="rId20"/>
      <p:boldItalic r:id="rId21"/>
    </p:embeddedFont>
    <p:embeddedFont>
      <p:font typeface="Barlow SemiBold"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57467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3187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59221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dirty="0"/>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‹Nº›</a:t>
            </a:fld>
            <a:endParaRPr dirty="0"/>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3390/diabetology3010006" TargetMode="External"/><Relationship Id="rId2" Type="http://schemas.openxmlformats.org/officeDocument/2006/relationships/hyperlink" Target="https://europepmc.org/articles/pmc137092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395536" y="3075806"/>
            <a:ext cx="6552728" cy="1368152"/>
          </a:xfrm>
          <a:prstGeom prst="rect">
            <a:avLst/>
          </a:prstGeom>
        </p:spPr>
        <p:txBody>
          <a:bodyPr spcFirstLastPara="1" wrap="square" lIns="0" tIns="0" rIns="0" bIns="0" anchor="ctr" anchorCtr="0">
            <a:noAutofit/>
          </a:bodyPr>
          <a:lstStyle/>
          <a:p>
            <a:pPr lvl="0" algn="ctr" rtl="0"/>
            <a:r>
              <a:rPr lang="es" sz="2400" dirty="0">
                <a:solidFill>
                  <a:schemeClr val="accent1"/>
                </a:solidFill>
                <a:latin typeface="+mj-lt"/>
              </a:rPr>
              <a:t/>
            </a:r>
            <a:br>
              <a:rPr lang="es" sz="2400" dirty="0">
                <a:solidFill>
                  <a:schemeClr val="accent1"/>
                </a:solidFill>
                <a:latin typeface="+mj-lt"/>
              </a:rPr>
            </a:br>
            <a:r>
              <a:rPr lang="es" sz="2800" b="0" i="0" u="none" baseline="0" dirty="0">
                <a:latin typeface="+mj-lt"/>
              </a:rPr>
              <a:t>Nutrición básica en la diabetes de tipo 2 </a:t>
            </a:r>
            <a:r>
              <a:rPr lang="es" sz="1800" dirty="0">
                <a:latin typeface="+mj-lt"/>
              </a:rPr>
              <a:t/>
            </a:r>
            <a:br>
              <a:rPr lang="es" sz="1800" dirty="0">
                <a:latin typeface="+mj-lt"/>
              </a:rPr>
            </a:br>
            <a:r>
              <a:rPr lang="es" sz="1800" b="0" i="0" u="none" baseline="0" dirty="0" smtClean="0">
                <a:latin typeface="+mj-lt"/>
              </a:rPr>
              <a:t>Autoría: </a:t>
            </a:r>
            <a:r>
              <a:rPr lang="es" sz="1800" b="0" i="0" u="none" baseline="0" dirty="0">
                <a:latin typeface="+mj-lt"/>
              </a:rPr>
              <a:t>Aelita Skarbaliene, Akvile Sendriute</a:t>
            </a:r>
            <a:endParaRPr sz="1800" dirty="0">
              <a:latin typeface="+mj-lt"/>
            </a:endParaRPr>
          </a:p>
        </p:txBody>
      </p:sp>
      <p:sp>
        <p:nvSpPr>
          <p:cNvPr id="3" name="Rectangle 2"/>
          <p:cNvSpPr/>
          <p:nvPr/>
        </p:nvSpPr>
        <p:spPr>
          <a:xfrm>
            <a:off x="683569" y="908015"/>
            <a:ext cx="7644340" cy="1015663"/>
          </a:xfrm>
          <a:prstGeom prst="rect">
            <a:avLst/>
          </a:prstGeom>
        </p:spPr>
        <p:txBody>
          <a:bodyPr wrap="square">
            <a:spAutoFit/>
          </a:bodyPr>
          <a:lstStyle/>
          <a:p>
            <a:pPr algn="l" rtl="0"/>
            <a:r>
              <a:rPr lang="es" sz="6000" b="1" i="0" u="none" baseline="0">
                <a:solidFill>
                  <a:schemeClr val="accent2"/>
                </a:solidFill>
              </a:rPr>
              <a:t>Connected 4 Health</a:t>
            </a:r>
            <a:endParaRPr lang="es"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36ED6-2596-F4F3-97FE-C8D9CF150D48}"/>
              </a:ext>
            </a:extLst>
          </p:cNvPr>
          <p:cNvSpPr>
            <a:spLocks noGrp="1"/>
          </p:cNvSpPr>
          <p:nvPr>
            <p:ph type="title"/>
          </p:nvPr>
        </p:nvSpPr>
        <p:spPr/>
        <p:txBody>
          <a:bodyPr/>
          <a:lstStyle/>
          <a:p>
            <a:endParaRPr lang="es"/>
          </a:p>
        </p:txBody>
      </p:sp>
      <p:sp>
        <p:nvSpPr>
          <p:cNvPr id="3" name="Text Placeholder 2">
            <a:extLst>
              <a:ext uri="{FF2B5EF4-FFF2-40B4-BE49-F238E27FC236}">
                <a16:creationId xmlns:a16="http://schemas.microsoft.com/office/drawing/2014/main" xmlns="" id="{47C45A6E-6E46-FDB9-EB78-62FC95033811}"/>
              </a:ext>
            </a:extLst>
          </p:cNvPr>
          <p:cNvSpPr>
            <a:spLocks noGrp="1"/>
          </p:cNvSpPr>
          <p:nvPr>
            <p:ph type="body" idx="1"/>
          </p:nvPr>
        </p:nvSpPr>
        <p:spPr>
          <a:xfrm>
            <a:off x="284464" y="1419622"/>
            <a:ext cx="7815928" cy="2826600"/>
          </a:xfrm>
        </p:spPr>
        <p:txBody>
          <a:bodyPr/>
          <a:lstStyle/>
          <a:p>
            <a:pPr algn="just" rtl="0"/>
            <a:r>
              <a:rPr lang="es" sz="1600" b="0" i="0" u="none" baseline="0" dirty="0">
                <a:latin typeface="+mn-lt"/>
              </a:rPr>
              <a:t>Los hidratos de carbono simples no deben representar más del </a:t>
            </a:r>
            <a:r>
              <a:rPr lang="es" sz="1600" b="0" i="0" u="none" baseline="0" dirty="0" smtClean="0">
                <a:latin typeface="+mn-lt"/>
              </a:rPr>
              <a:t>10 % </a:t>
            </a:r>
            <a:r>
              <a:rPr lang="es" sz="1600" b="0" i="0" u="none" baseline="0" dirty="0">
                <a:latin typeface="+mn-lt"/>
              </a:rPr>
              <a:t>de todos los hidratos de carbono recomendados (el azúcar y los dulces no están prohibidos).</a:t>
            </a:r>
          </a:p>
          <a:p>
            <a:pPr algn="just" rtl="0"/>
            <a:r>
              <a:rPr lang="es" sz="1600" b="0" i="0" u="none" baseline="0" dirty="0">
                <a:latin typeface="+mn-lt"/>
              </a:rPr>
              <a:t>La cantidad de verduras (sin almidón) no está limitada (unos 500 g al día).</a:t>
            </a:r>
          </a:p>
          <a:p>
            <a:pPr algn="just" rtl="0"/>
            <a:r>
              <a:rPr lang="es" sz="1600" b="0" i="0" u="none" baseline="0" dirty="0">
                <a:latin typeface="+mn-lt"/>
              </a:rPr>
              <a:t>Se recomienda beber entre 1 y 1,5 litros de líquido al día, preferiblemente agua.</a:t>
            </a:r>
          </a:p>
          <a:p>
            <a:pPr algn="just" rtl="0"/>
            <a:r>
              <a:rPr lang="es" sz="1600" b="0" i="0" u="none" baseline="0" dirty="0">
                <a:latin typeface="+mn-lt"/>
              </a:rPr>
              <a:t>Se recomienda comer pescado de agua salada 2-3 veces por semana (por los ácidos omega 3).</a:t>
            </a:r>
          </a:p>
          <a:p>
            <a:pPr algn="just" rtl="0"/>
            <a:r>
              <a:rPr lang="es" sz="1600" b="0" i="0" u="none" baseline="0" dirty="0">
                <a:latin typeface="+mn-lt"/>
              </a:rPr>
              <a:t>Debe reducirse el consumo de sal: menos de 5 g al día (por la tensión arterial).</a:t>
            </a:r>
          </a:p>
          <a:p>
            <a:pPr algn="just" rtl="0"/>
            <a:r>
              <a:rPr lang="es" sz="1600" b="0" i="0" u="none" baseline="0" dirty="0">
                <a:latin typeface="+mn-lt"/>
              </a:rPr>
              <a:t>Es mejor consumir grasas de origen vegetal: aceite de colza o de oliva. Las grasas animales (mantequilla, mayonesa, manteca de cerdo) deben consumirse con moderación para prevenir las enfermedades cardiovasculares.</a:t>
            </a:r>
          </a:p>
        </p:txBody>
      </p:sp>
      <p:sp>
        <p:nvSpPr>
          <p:cNvPr id="4" name="Slide Number Placeholder 3">
            <a:extLst>
              <a:ext uri="{FF2B5EF4-FFF2-40B4-BE49-F238E27FC236}">
                <a16:creationId xmlns:a16="http://schemas.microsoft.com/office/drawing/2014/main" xmlns="" id="{E9D4209B-17FD-8F5F-8B0F-02E0FC90D63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10</a:t>
            </a:fld>
            <a:endParaRPr lang="es"/>
          </a:p>
        </p:txBody>
      </p:sp>
    </p:spTree>
    <p:extLst>
      <p:ext uri="{BB962C8B-B14F-4D97-AF65-F5344CB8AC3E}">
        <p14:creationId xmlns:p14="http://schemas.microsoft.com/office/powerpoint/2010/main" val="1678348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153B10-C143-3107-5F15-B59472A2C958}"/>
              </a:ext>
            </a:extLst>
          </p:cNvPr>
          <p:cNvSpPr>
            <a:spLocks noGrp="1"/>
          </p:cNvSpPr>
          <p:nvPr>
            <p:ph type="title"/>
          </p:nvPr>
        </p:nvSpPr>
        <p:spPr/>
        <p:txBody>
          <a:bodyPr/>
          <a:lstStyle/>
          <a:p>
            <a:endParaRPr lang="es"/>
          </a:p>
        </p:txBody>
      </p:sp>
      <p:sp>
        <p:nvSpPr>
          <p:cNvPr id="3" name="Text Placeholder 2">
            <a:extLst>
              <a:ext uri="{FF2B5EF4-FFF2-40B4-BE49-F238E27FC236}">
                <a16:creationId xmlns:a16="http://schemas.microsoft.com/office/drawing/2014/main" xmlns="" id="{8F276AD3-2253-60E2-FB27-A785CF462692}"/>
              </a:ext>
            </a:extLst>
          </p:cNvPr>
          <p:cNvSpPr>
            <a:spLocks noGrp="1"/>
          </p:cNvSpPr>
          <p:nvPr>
            <p:ph type="body" idx="1"/>
          </p:nvPr>
        </p:nvSpPr>
        <p:spPr>
          <a:xfrm>
            <a:off x="381000" y="1491630"/>
            <a:ext cx="7503368" cy="2826600"/>
          </a:xfrm>
        </p:spPr>
        <p:txBody>
          <a:bodyPr/>
          <a:lstStyle/>
          <a:p>
            <a:pPr algn="l" rtl="0"/>
            <a:r>
              <a:rPr lang="es" sz="1600" b="0" i="0" u="none" baseline="0" dirty="0">
                <a:latin typeface="+mn-lt"/>
              </a:rPr>
              <a:t>Los sustitutos del azúcar no aumentan la glucemia, pero deben emplearse con moderación. Pueden utilizarse como edulcorantes sustitutos del azúcar naturales (p. ej., estevia).</a:t>
            </a:r>
          </a:p>
          <a:p>
            <a:pPr algn="l" rtl="0"/>
            <a:r>
              <a:rPr lang="es" sz="1600" b="0" i="0" u="none" baseline="0" dirty="0">
                <a:latin typeface="+mn-lt"/>
              </a:rPr>
              <a:t>No deben consumirse dulces a diario.</a:t>
            </a:r>
          </a:p>
          <a:p>
            <a:pPr algn="l" rtl="0"/>
            <a:r>
              <a:rPr lang="es" sz="1600" b="0" i="0" u="none" baseline="0" dirty="0">
                <a:latin typeface="+mn-lt"/>
              </a:rPr>
              <a:t>Los productos con un bajo índice glucémico son más recomendables porque elevan la glucemia de forma más lenta y tienen un efecto positivo sobre los triglicéridos (reducen la concentración de triglicéridos).</a:t>
            </a:r>
          </a:p>
          <a:p>
            <a:pPr algn="l" rtl="0"/>
            <a:r>
              <a:rPr lang="es" sz="1600" b="0" i="0" u="none" baseline="0" dirty="0">
                <a:latin typeface="+mn-lt"/>
              </a:rPr>
              <a:t>Se recomienda ingerir alimentos integrales ricos en fibra: 25-50 g/día.</a:t>
            </a:r>
          </a:p>
          <a:p>
            <a:pPr algn="l" rtl="0"/>
            <a:r>
              <a:rPr lang="es" sz="1600" b="0" i="0" u="none" baseline="0" dirty="0">
                <a:latin typeface="+mn-lt"/>
              </a:rPr>
              <a:t>Consumo de alcohol: mujeres (máximo 1 unidad de alcohol/día); hombres (máximo 2 unidades de alcohol/día). Una unidad de alcohol equivale a: 50 ml de vodka, 120 ml de vino o 160 ml de cerveza.</a:t>
            </a:r>
          </a:p>
        </p:txBody>
      </p:sp>
      <p:sp>
        <p:nvSpPr>
          <p:cNvPr id="4" name="Slide Number Placeholder 3">
            <a:extLst>
              <a:ext uri="{FF2B5EF4-FFF2-40B4-BE49-F238E27FC236}">
                <a16:creationId xmlns:a16="http://schemas.microsoft.com/office/drawing/2014/main" xmlns="" id="{22754BBF-C0C1-8272-FF5F-97B141B4427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11</a:t>
            </a:fld>
            <a:endParaRPr lang="es"/>
          </a:p>
        </p:txBody>
      </p:sp>
    </p:spTree>
    <p:extLst>
      <p:ext uri="{BB962C8B-B14F-4D97-AF65-F5344CB8AC3E}">
        <p14:creationId xmlns:p14="http://schemas.microsoft.com/office/powerpoint/2010/main" val="20480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C4DF88-CC29-A75A-0679-6AB44B825400}"/>
              </a:ext>
            </a:extLst>
          </p:cNvPr>
          <p:cNvSpPr>
            <a:spLocks noGrp="1"/>
          </p:cNvSpPr>
          <p:nvPr>
            <p:ph type="title"/>
          </p:nvPr>
        </p:nvSpPr>
        <p:spPr/>
        <p:txBody>
          <a:bodyPr/>
          <a:lstStyle/>
          <a:p>
            <a:pPr algn="l" rtl="0"/>
            <a:r>
              <a:rPr lang="es" b="0" i="0" u="none" baseline="0" dirty="0">
                <a:latin typeface="+mj-lt"/>
              </a:rPr>
              <a:t>Método de la mano</a:t>
            </a:r>
          </a:p>
        </p:txBody>
      </p:sp>
      <p:sp>
        <p:nvSpPr>
          <p:cNvPr id="3" name="Text Placeholder 2">
            <a:extLst>
              <a:ext uri="{FF2B5EF4-FFF2-40B4-BE49-F238E27FC236}">
                <a16:creationId xmlns:a16="http://schemas.microsoft.com/office/drawing/2014/main" xmlns="" id="{81D10BE9-48DC-DF54-98BC-74FB2A64C664}"/>
              </a:ext>
            </a:extLst>
          </p:cNvPr>
          <p:cNvSpPr>
            <a:spLocks noGrp="1"/>
          </p:cNvSpPr>
          <p:nvPr>
            <p:ph type="body" idx="1"/>
          </p:nvPr>
        </p:nvSpPr>
        <p:spPr/>
        <p:txBody>
          <a:bodyPr/>
          <a:lstStyle/>
          <a:p>
            <a:pPr algn="l" rtl="0"/>
            <a:r>
              <a:rPr lang="es" b="0" i="0" u="none" baseline="0" dirty="0">
                <a:latin typeface="+mn-lt"/>
              </a:rPr>
              <a:t>Para determinar el tamaño de una ración, se utiliza el método de la mano (se calculan las raciones de los distintos alimentos con la palma de la mano).</a:t>
            </a:r>
          </a:p>
        </p:txBody>
      </p:sp>
      <p:sp>
        <p:nvSpPr>
          <p:cNvPr id="4" name="Slide Number Placeholder 3">
            <a:extLst>
              <a:ext uri="{FF2B5EF4-FFF2-40B4-BE49-F238E27FC236}">
                <a16:creationId xmlns:a16="http://schemas.microsoft.com/office/drawing/2014/main" xmlns="" id="{D3C01EC0-0351-E3F8-C832-3AD01DE89B5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12</a:t>
            </a:fld>
            <a:endParaRPr lang="es"/>
          </a:p>
        </p:txBody>
      </p:sp>
    </p:spTree>
    <p:extLst>
      <p:ext uri="{BB962C8B-B14F-4D97-AF65-F5344CB8AC3E}">
        <p14:creationId xmlns:p14="http://schemas.microsoft.com/office/powerpoint/2010/main" val="297140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246A0A-1175-95ED-396C-D26C7EC7B1A2}"/>
              </a:ext>
            </a:extLst>
          </p:cNvPr>
          <p:cNvSpPr>
            <a:spLocks noGrp="1"/>
          </p:cNvSpPr>
          <p:nvPr>
            <p:ph type="title"/>
          </p:nvPr>
        </p:nvSpPr>
        <p:spPr/>
        <p:txBody>
          <a:bodyPr/>
          <a:lstStyle/>
          <a:p>
            <a:pPr algn="l" rtl="0"/>
            <a:r>
              <a:rPr lang="es" b="0" i="0" u="none" baseline="0" dirty="0">
                <a:latin typeface="+mj-lt"/>
              </a:rPr>
              <a:t>El método de la mano: </a:t>
            </a:r>
            <a:br>
              <a:rPr lang="es" b="0" i="0" u="none" baseline="0" dirty="0">
                <a:latin typeface="+mj-lt"/>
              </a:rPr>
            </a:br>
            <a:r>
              <a:rPr lang="es" b="0" i="0" u="none" baseline="0" dirty="0">
                <a:latin typeface="+mj-lt"/>
              </a:rPr>
              <a:t>medidas equivalentes</a:t>
            </a:r>
          </a:p>
        </p:txBody>
      </p:sp>
      <p:sp>
        <p:nvSpPr>
          <p:cNvPr id="3" name="Text Placeholder 2">
            <a:extLst>
              <a:ext uri="{FF2B5EF4-FFF2-40B4-BE49-F238E27FC236}">
                <a16:creationId xmlns:a16="http://schemas.microsoft.com/office/drawing/2014/main" xmlns="" id="{23360824-1348-925D-EDEE-B129CC069802}"/>
              </a:ext>
            </a:extLst>
          </p:cNvPr>
          <p:cNvSpPr>
            <a:spLocks noGrp="1"/>
          </p:cNvSpPr>
          <p:nvPr>
            <p:ph type="body" idx="1"/>
          </p:nvPr>
        </p:nvSpPr>
        <p:spPr>
          <a:xfrm>
            <a:off x="614974" y="1705175"/>
            <a:ext cx="7701442" cy="2826600"/>
          </a:xfrm>
        </p:spPr>
        <p:txBody>
          <a:bodyPr/>
          <a:lstStyle/>
          <a:p>
            <a:pPr algn="l" rtl="0"/>
            <a:r>
              <a:rPr lang="es" sz="1600" b="0" i="0" u="none" baseline="0" dirty="0">
                <a:latin typeface="+mn-lt"/>
              </a:rPr>
              <a:t>Palma de la mano: una ración de verduras (1 vaso).</a:t>
            </a:r>
          </a:p>
          <a:p>
            <a:pPr algn="l" rtl="0"/>
            <a:r>
              <a:rPr lang="es" sz="1600" b="0" i="0" u="none" baseline="0" dirty="0">
                <a:latin typeface="+mn-lt"/>
              </a:rPr>
              <a:t>Puño cerrado: una ración de hidratos de carbono (p. ej.,  gachas de avena [1 taza] o una pieza de fruta mediana).</a:t>
            </a:r>
          </a:p>
          <a:p>
            <a:pPr algn="l" rtl="0"/>
            <a:r>
              <a:rPr lang="es" sz="1600" b="0" i="0" u="none" baseline="0" dirty="0">
                <a:latin typeface="+mn-lt"/>
              </a:rPr>
              <a:t>Palma sin dedos: una ración de proteínas (carne o pescado; el grosor de la pieza debe ser equivalente al grosor del dedo meñique).</a:t>
            </a:r>
          </a:p>
          <a:p>
            <a:pPr algn="l" rtl="0"/>
            <a:r>
              <a:rPr lang="es" sz="1600" b="0" i="0" u="none" baseline="0" dirty="0">
                <a:latin typeface="+mn-lt"/>
              </a:rPr>
              <a:t>Dos dedos: una ración de queso (30 g).</a:t>
            </a:r>
          </a:p>
          <a:p>
            <a:pPr algn="l" rtl="0"/>
            <a:r>
              <a:rPr lang="es" sz="1600" b="0" i="0" u="none" baseline="0" dirty="0">
                <a:latin typeface="+mn-lt"/>
              </a:rPr>
              <a:t>Pulgar: una ración de mayonesa baja en grasa o de aderezo para ensaladas (1 cucharada sopera).</a:t>
            </a:r>
          </a:p>
          <a:p>
            <a:pPr algn="l" rtl="0"/>
            <a:r>
              <a:rPr lang="es" sz="1600" b="0" i="0" u="none" baseline="0" dirty="0">
                <a:latin typeface="+mn-lt"/>
              </a:rPr>
              <a:t>Punta del pulgar: una ración de mantequilla, margarina o aceite (1 cucharadita).</a:t>
            </a:r>
          </a:p>
        </p:txBody>
      </p:sp>
      <p:sp>
        <p:nvSpPr>
          <p:cNvPr id="4" name="Slide Number Placeholder 3">
            <a:extLst>
              <a:ext uri="{FF2B5EF4-FFF2-40B4-BE49-F238E27FC236}">
                <a16:creationId xmlns:a16="http://schemas.microsoft.com/office/drawing/2014/main" xmlns="" id="{1AC7229C-54D7-B5F3-95E0-51B8F1D2035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13</a:t>
            </a:fld>
            <a:endParaRPr lang="es"/>
          </a:p>
        </p:txBody>
      </p:sp>
    </p:spTree>
    <p:extLst>
      <p:ext uri="{BB962C8B-B14F-4D97-AF65-F5344CB8AC3E}">
        <p14:creationId xmlns:p14="http://schemas.microsoft.com/office/powerpoint/2010/main" val="1098401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FCCC1F-57BE-71D7-1137-B8F289D58523}"/>
              </a:ext>
            </a:extLst>
          </p:cNvPr>
          <p:cNvSpPr>
            <a:spLocks noGrp="1"/>
          </p:cNvSpPr>
          <p:nvPr>
            <p:ph type="title"/>
          </p:nvPr>
        </p:nvSpPr>
        <p:spPr/>
        <p:txBody>
          <a:bodyPr/>
          <a:lstStyle/>
          <a:p>
            <a:pPr algn="l" rtl="0"/>
            <a:r>
              <a:rPr lang="es" b="0" i="0" u="none" baseline="0" dirty="0">
                <a:latin typeface="+mj-lt"/>
              </a:rPr>
              <a:t>El método del plato</a:t>
            </a:r>
          </a:p>
        </p:txBody>
      </p:sp>
      <p:sp>
        <p:nvSpPr>
          <p:cNvPr id="3" name="Text Placeholder 2">
            <a:extLst>
              <a:ext uri="{FF2B5EF4-FFF2-40B4-BE49-F238E27FC236}">
                <a16:creationId xmlns:a16="http://schemas.microsoft.com/office/drawing/2014/main" xmlns="" id="{D68FB230-2750-6DE2-0833-2D73DB2AD223}"/>
              </a:ext>
            </a:extLst>
          </p:cNvPr>
          <p:cNvSpPr>
            <a:spLocks noGrp="1"/>
          </p:cNvSpPr>
          <p:nvPr>
            <p:ph type="body" idx="1"/>
          </p:nvPr>
        </p:nvSpPr>
        <p:spPr>
          <a:xfrm>
            <a:off x="503194" y="1419622"/>
            <a:ext cx="6981361" cy="2826600"/>
          </a:xfrm>
        </p:spPr>
        <p:txBody>
          <a:bodyPr/>
          <a:lstStyle/>
          <a:p>
            <a:pPr marL="76200" indent="0" algn="l" rtl="0">
              <a:buNone/>
            </a:pPr>
            <a:r>
              <a:rPr lang="es" sz="1800" b="0" i="0" u="none" baseline="0" dirty="0">
                <a:latin typeface="+mn-lt"/>
              </a:rPr>
              <a:t>El método del plato también ayuda a comer sano. Para distribuir las raciones, debe utilizarse un plato de tamaño mediano:</a:t>
            </a:r>
          </a:p>
          <a:p>
            <a:pPr algn="l" rtl="0"/>
            <a:r>
              <a:rPr lang="es" sz="1800" b="0" i="0" u="none" baseline="0" dirty="0">
                <a:latin typeface="+mn-lt"/>
              </a:rPr>
              <a:t>La mitad del plato deben ser verduras (de todo tipo, crudas o cocidas); las verduras deben ser el primer alimento que se coloque en el plato.</a:t>
            </a:r>
          </a:p>
          <a:p>
            <a:pPr algn="l" rtl="0"/>
            <a:r>
              <a:rPr lang="es" sz="1800" b="0" i="0" u="none" baseline="0" dirty="0">
                <a:latin typeface="+mn-lt"/>
              </a:rPr>
              <a:t>Un cuarto del plato deben ser proteínas (carne, pescado).</a:t>
            </a:r>
          </a:p>
          <a:p>
            <a:pPr algn="l" rtl="0"/>
            <a:r>
              <a:rPr lang="es" sz="1800" b="0" i="0" u="none" baseline="0" dirty="0">
                <a:latin typeface="+mn-lt"/>
              </a:rPr>
              <a:t>Un cuarto del plato deben ser hidratos de carbono (patatas, cereales, pasta, pan).</a:t>
            </a:r>
          </a:p>
          <a:p>
            <a:pPr algn="l" rtl="0"/>
            <a:r>
              <a:rPr lang="es" sz="1800" b="0" i="0" u="none" baseline="0" dirty="0">
                <a:latin typeface="+mn-lt"/>
              </a:rPr>
              <a:t>Puede añadirse una ración de leche y una pieza de fruta para completar la dieta.</a:t>
            </a:r>
          </a:p>
        </p:txBody>
      </p:sp>
      <p:sp>
        <p:nvSpPr>
          <p:cNvPr id="4" name="Slide Number Placeholder 3">
            <a:extLst>
              <a:ext uri="{FF2B5EF4-FFF2-40B4-BE49-F238E27FC236}">
                <a16:creationId xmlns:a16="http://schemas.microsoft.com/office/drawing/2014/main" xmlns="" id="{75E1203C-B5E2-527B-92F6-274A4AC20BD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14</a:t>
            </a:fld>
            <a:endParaRPr lang="es"/>
          </a:p>
        </p:txBody>
      </p:sp>
    </p:spTree>
    <p:extLst>
      <p:ext uri="{BB962C8B-B14F-4D97-AF65-F5344CB8AC3E}">
        <p14:creationId xmlns:p14="http://schemas.microsoft.com/office/powerpoint/2010/main" val="2660558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8AA680-5FC8-9016-0B19-F3C0DBBAE326}"/>
              </a:ext>
            </a:extLst>
          </p:cNvPr>
          <p:cNvSpPr>
            <a:spLocks noGrp="1"/>
          </p:cNvSpPr>
          <p:nvPr>
            <p:ph type="title"/>
          </p:nvPr>
        </p:nvSpPr>
        <p:spPr/>
        <p:txBody>
          <a:bodyPr/>
          <a:lstStyle/>
          <a:p>
            <a:pPr algn="l" rtl="0"/>
            <a:r>
              <a:rPr lang="es" b="0" i="0" u="none" baseline="0" dirty="0">
                <a:latin typeface="+mj-lt"/>
              </a:rPr>
              <a:t>Bibliografía</a:t>
            </a:r>
          </a:p>
        </p:txBody>
      </p:sp>
      <p:sp>
        <p:nvSpPr>
          <p:cNvPr id="3" name="Text Placeholder 2">
            <a:extLst>
              <a:ext uri="{FF2B5EF4-FFF2-40B4-BE49-F238E27FC236}">
                <a16:creationId xmlns:a16="http://schemas.microsoft.com/office/drawing/2014/main" xmlns="" id="{228F702A-AEF5-B994-152C-DFF7496DC8E0}"/>
              </a:ext>
            </a:extLst>
          </p:cNvPr>
          <p:cNvSpPr>
            <a:spLocks noGrp="1"/>
          </p:cNvSpPr>
          <p:nvPr>
            <p:ph type="body" idx="1"/>
          </p:nvPr>
        </p:nvSpPr>
        <p:spPr>
          <a:xfrm>
            <a:off x="614975" y="1491630"/>
            <a:ext cx="6757800" cy="2826600"/>
          </a:xfrm>
        </p:spPr>
        <p:txBody>
          <a:bodyPr/>
          <a:lstStyle/>
          <a:p>
            <a:pPr algn="l" rtl="0">
              <a:lnSpc>
                <a:spcPct val="107000"/>
              </a:lnSpc>
              <a:spcAft>
                <a:spcPts val="800"/>
              </a:spcAft>
            </a:pPr>
            <a:r>
              <a:rPr lang="es" sz="1100" b="0" i="0" u="none" baseline="0" dirty="0">
                <a:latin typeface="+mn-lt"/>
              </a:rPr>
              <a:t>Guo Y, Huang Z, Sang D, Gao Q and Li Q (2020) The Role of Nutrition in the Prevention and Intervention of Type 2 Diabetes. Front. Bioeng. Biotechnol. 8:575442. doi: 10.3389/fbioe.2020.575442</a:t>
            </a:r>
          </a:p>
          <a:p>
            <a:pPr algn="l" rtl="0">
              <a:lnSpc>
                <a:spcPct val="107000"/>
              </a:lnSpc>
              <a:spcAft>
                <a:spcPts val="1125"/>
              </a:spcAft>
            </a:pPr>
            <a:r>
              <a:rPr lang="es" sz="1100" b="0" i="0" u="none" baseline="0" dirty="0">
                <a:latin typeface="+mn-lt"/>
              </a:rPr>
              <a:t>Knowler WC, Barrett-Connor E, Fowler SE, Hamman RF, Lachin JM, Walker EA, Nathan DM. Reduction in the incidence of type 2 diabetes with lifestyle intervention or metformin. </a:t>
            </a:r>
            <a:r>
              <a:rPr lang="es" sz="1100" b="0" i="0" u="none" baseline="0" dirty="0">
                <a:latin typeface="+mn-lt"/>
                <a:hlinkClick r:id="rId2">
                  <a:extLst>
                    <a:ext uri="{A12FA001-AC4F-418D-AE19-62706E023703}">
                      <ahyp:hlinkClr xmlns:ahyp="http://schemas.microsoft.com/office/drawing/2018/hyperlinkcolor" xmlns="" val="tx"/>
                    </a:ext>
                  </a:extLst>
                </a:hlinkClick>
              </a:rPr>
              <a:t>The New England journal of medicine</a:t>
            </a:r>
            <a:r>
              <a:rPr lang="es" sz="1100" b="0" i="0" u="none" baseline="0" dirty="0">
                <a:latin typeface="+mn-lt"/>
              </a:rPr>
              <a:t>. 2002 Feb;346(6):393-403.</a:t>
            </a:r>
          </a:p>
          <a:p>
            <a:pPr algn="l" rtl="0">
              <a:lnSpc>
                <a:spcPct val="107000"/>
              </a:lnSpc>
              <a:spcAft>
                <a:spcPts val="1125"/>
              </a:spcAft>
            </a:pPr>
            <a:r>
              <a:rPr lang="es" sz="1100" b="0" i="0" u="none" baseline="0" dirty="0">
                <a:latin typeface="+mn-lt"/>
              </a:rPr>
              <a:t>Kurza D, Kobos E. Diabetes distress in adult patients with type 1 and type 2 diabetes. Med Sci Pulse 2022; 16(4): 56–65. DOI: 10.5604/01.3001.0016.1166</a:t>
            </a:r>
          </a:p>
          <a:p>
            <a:pPr algn="l" rtl="0">
              <a:lnSpc>
                <a:spcPct val="107000"/>
              </a:lnSpc>
              <a:spcAft>
                <a:spcPts val="800"/>
              </a:spcAft>
            </a:pPr>
            <a:r>
              <a:rPr lang="es" sz="1100" b="0" i="0" u="none" baseline="0" dirty="0">
                <a:latin typeface="+mn-lt"/>
              </a:rPr>
              <a:t>Rajput SA, Ashraff S, Siddiqui M. Diet and Management of Type II Diabetes Mellitus in the United Kingdom: A Narrative Review. Diabetology. 2022; 3(1):72-78. </a:t>
            </a:r>
            <a:r>
              <a:rPr lang="es" sz="1100" b="0" i="0" u="none" baseline="0" dirty="0">
                <a:latin typeface="+mn-lt"/>
                <a:hlinkClick r:id="rId3">
                  <a:extLst>
                    <a:ext uri="{A12FA001-AC4F-418D-AE19-62706E023703}">
                      <ahyp:hlinkClr xmlns:ahyp="http://schemas.microsoft.com/office/drawing/2018/hyperlinkcolor" xmlns="" val="tx"/>
                    </a:ext>
                  </a:extLst>
                </a:hlinkClick>
              </a:rPr>
              <a:t>https://doi.org/10.3390/diabetology3010006</a:t>
            </a:r>
            <a:endParaRPr lang="es" sz="1100" dirty="0">
              <a:latin typeface="+mn-lt"/>
            </a:endParaRPr>
          </a:p>
          <a:p>
            <a:pPr algn="l" rtl="0">
              <a:lnSpc>
                <a:spcPct val="107000"/>
              </a:lnSpc>
              <a:spcAft>
                <a:spcPts val="1125"/>
              </a:spcAft>
            </a:pPr>
            <a:r>
              <a:rPr lang="es" sz="1100" b="0" i="0" u="none" baseline="0" dirty="0">
                <a:latin typeface="+mn-lt"/>
              </a:rPr>
              <a:t>Sami W, Ansari T, Butt NS, Hamid MRA. Effect of diet on type 2 diabetes mellitus: A review. Int J Health Sci (Qassim). 2017;11(2):65-71.</a:t>
            </a:r>
          </a:p>
          <a:p>
            <a:pPr marL="76200" indent="0" algn="l" rtl="0">
              <a:buNone/>
            </a:pPr>
            <a:endParaRPr lang="es" sz="1100" dirty="0"/>
          </a:p>
        </p:txBody>
      </p:sp>
      <p:sp>
        <p:nvSpPr>
          <p:cNvPr id="4" name="Slide Number Placeholder 3">
            <a:extLst>
              <a:ext uri="{FF2B5EF4-FFF2-40B4-BE49-F238E27FC236}">
                <a16:creationId xmlns:a16="http://schemas.microsoft.com/office/drawing/2014/main" xmlns="" id="{EAE8AF70-0A19-EBFD-AAC2-AA1C4D3302A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15</a:t>
            </a:fld>
            <a:endParaRPr lang="es"/>
          </a:p>
        </p:txBody>
      </p:sp>
    </p:spTree>
    <p:extLst>
      <p:ext uri="{BB962C8B-B14F-4D97-AF65-F5344CB8AC3E}">
        <p14:creationId xmlns:p14="http://schemas.microsoft.com/office/powerpoint/2010/main" val="133945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lgn="l" rtl="0"/>
            <a:r>
              <a:rPr lang="es" sz="1800" b="0" i="0" u="none" baseline="0" dirty="0">
                <a:solidFill>
                  <a:schemeClr val="bg1"/>
                </a:solidFill>
                <a:latin typeface="+mj-lt"/>
                <a:cs typeface="Calibri" panose="020F0502020204030204" pitchFamily="34" charset="0"/>
              </a:rPr>
              <a:t>Número de proyecto: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rtl="0">
              <a:buNone/>
            </a:pPr>
            <a:r>
              <a:rPr lang="es" sz="1400" b="0" i="0" u="none" baseline="0" dirty="0">
                <a:solidFill>
                  <a:schemeClr val="tx1"/>
                </a:solidFill>
                <a:latin typeface="+mn-lt"/>
                <a:cs typeface="Calibri" panose="020F0502020204030204" pitchFamily="34" charset="0"/>
              </a:rPr>
              <a:t>La financiación proporcionada por la Comisión Europea para la elaboración de esta presentación no constituye una ratificación de su contenido, que refleja únicamente las opiniones de las autoras. La Comisión no asume responsabilidad alguna por el uso que pueda hacerse de la información que contiene este documento.</a:t>
            </a:r>
          </a:p>
          <a:p>
            <a:pPr marL="0" lvl="0" indent="0" algn="l" rtl="0">
              <a:spcBef>
                <a:spcPts val="0"/>
              </a:spcBef>
              <a:spcAft>
                <a:spcPts val="0"/>
              </a:spcAft>
              <a:buClr>
                <a:schemeClr val="dk1"/>
              </a:buClr>
              <a:buSzPts val="1100"/>
              <a:buFont typeface="Arial"/>
              <a:buNone/>
            </a:pPr>
            <a:endParaRPr sz="1400" dirty="0">
              <a:solidFill>
                <a:schemeClr val="accent2"/>
              </a:solidFill>
              <a:latin typeface="+mn-lt"/>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a:t>2</a:t>
            </a:fld>
            <a:endParaRPr dirty="0"/>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120514" y="1310850"/>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s" sz="2000" b="0" i="0" u="none" baseline="0" dirty="0">
                <a:latin typeface="+mn-lt"/>
              </a:rPr>
              <a:t>Una dieta sana es muy importante para las personas que padecen cualquier tipo de diabetes. Los pacientes diabéticos deben ingerir una cantidad similar de hidratos de carbono a horas similares para reducir la variabilidad de la glucemia (oscilaciones en los niveles de glucosa en sangre).</a:t>
            </a:r>
            <a:endParaRPr lang="es" sz="2000" dirty="0">
              <a:latin typeface="+mn-lt"/>
            </a:endParaRPr>
          </a:p>
          <a:p>
            <a:pPr marL="457200" lvl="0" indent="-381000" algn="l" rtl="0">
              <a:spcBef>
                <a:spcPts val="1000"/>
              </a:spcBef>
              <a:spcAft>
                <a:spcPts val="0"/>
              </a:spcAft>
              <a:buSzPts val="2400"/>
              <a:buChar char="▸"/>
            </a:pPr>
            <a:r>
              <a:rPr lang="es" sz="2000" b="0" i="0" u="none" baseline="0" dirty="0">
                <a:latin typeface="+mn-lt"/>
              </a:rPr>
              <a:t>En esta lección se ofrecen recomendaciones nutricionales para la diabetes de tipo 2 tratada con antidiabéticos orales, agonistas del receptor de GLP-1, insulinas basales o insulinas mixtas, así como para la diabetes gestacional tratada con dieta.</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a:t>3</a:t>
            </a:fld>
            <a:endParaRPr dirty="0"/>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endParaRPr lang="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5CFA6-5955-14AB-EB97-5A04AB17D39C}"/>
              </a:ext>
            </a:extLst>
          </p:cNvPr>
          <p:cNvSpPr>
            <a:spLocks noGrp="1"/>
          </p:cNvSpPr>
          <p:nvPr>
            <p:ph type="title"/>
          </p:nvPr>
        </p:nvSpPr>
        <p:spPr>
          <a:xfrm>
            <a:off x="323528" y="391350"/>
            <a:ext cx="3904647" cy="919500"/>
          </a:xfrm>
        </p:spPr>
        <p:txBody>
          <a:bodyPr/>
          <a:lstStyle/>
          <a:p>
            <a:pPr algn="l" rtl="0"/>
            <a:r>
              <a:rPr lang="es" sz="1600" b="0" i="0" u="none" baseline="0" dirty="0">
                <a:latin typeface="+mn-lt"/>
              </a:rPr>
              <a:t>La nueva pirámide nutricional recomendada por el Ministerio de Sanidad de la República de Lituania también es apta para los pacientes diabéticos.</a:t>
            </a:r>
            <a:r>
              <a:rPr lang="es" sz="1600" dirty="0">
                <a:latin typeface="+mn-lt"/>
              </a:rPr>
              <a:t/>
            </a:r>
            <a:br>
              <a:rPr lang="es" sz="1600" dirty="0">
                <a:latin typeface="+mn-lt"/>
              </a:rPr>
            </a:br>
            <a:endParaRPr lang="es" sz="1600" dirty="0">
              <a:latin typeface="+mn-lt"/>
            </a:endParaRPr>
          </a:p>
        </p:txBody>
      </p:sp>
      <p:sp>
        <p:nvSpPr>
          <p:cNvPr id="3" name="Text Placeholder 2">
            <a:extLst>
              <a:ext uri="{FF2B5EF4-FFF2-40B4-BE49-F238E27FC236}">
                <a16:creationId xmlns:a16="http://schemas.microsoft.com/office/drawing/2014/main" xmlns="" id="{0AFF182D-6B50-39F0-D552-D2575850A08C}"/>
              </a:ext>
            </a:extLst>
          </p:cNvPr>
          <p:cNvSpPr>
            <a:spLocks noGrp="1"/>
          </p:cNvSpPr>
          <p:nvPr>
            <p:ph type="body" idx="1"/>
          </p:nvPr>
        </p:nvSpPr>
        <p:spPr>
          <a:xfrm>
            <a:off x="323528" y="1476575"/>
            <a:ext cx="3904647" cy="2826600"/>
          </a:xfrm>
        </p:spPr>
        <p:txBody>
          <a:bodyPr/>
          <a:lstStyle/>
          <a:p>
            <a:pPr marL="457200" lvl="0" indent="-381000" rtl="0">
              <a:spcBef>
                <a:spcPts val="1000"/>
              </a:spcBef>
              <a:spcAft>
                <a:spcPts val="0"/>
              </a:spcAft>
              <a:buSzPts val="2400"/>
              <a:buChar char="▸"/>
            </a:pPr>
            <a:r>
              <a:rPr lang="es" sz="1800" b="0" i="0" u="none" baseline="0" dirty="0">
                <a:latin typeface="Arial" panose="020B0604020202020204" pitchFamily="34" charset="0"/>
                <a:cs typeface="Arial" panose="020B0604020202020204" pitchFamily="34" charset="0"/>
              </a:rPr>
              <a:t>Base nutricional: cereales, verduras, fruta.</a:t>
            </a:r>
          </a:p>
          <a:p>
            <a:pPr marL="457200" lvl="0" indent="-381000" rtl="0">
              <a:spcBef>
                <a:spcPts val="1000"/>
              </a:spcBef>
              <a:spcAft>
                <a:spcPts val="0"/>
              </a:spcAft>
              <a:buSzPts val="2400"/>
              <a:buChar char="▸"/>
            </a:pPr>
            <a:r>
              <a:rPr lang="es" sz="1800" b="0" i="0" u="none" baseline="0" dirty="0">
                <a:latin typeface="Arial" panose="020B0604020202020204" pitchFamily="34" charset="0"/>
                <a:cs typeface="Arial" panose="020B0604020202020204" pitchFamily="34" charset="0"/>
              </a:rPr>
              <a:t>Las proteínas (carne, huevos, queso, leche) solo representan una cuarta parte de la dieta. Las grasas y los alimentos dulces de origen animal deben consumirse con moderación.</a:t>
            </a:r>
          </a:p>
          <a:p>
            <a:endParaRPr lang="es" sz="1800" dirty="0"/>
          </a:p>
        </p:txBody>
      </p:sp>
      <p:sp>
        <p:nvSpPr>
          <p:cNvPr id="4" name="Slide Number Placeholder 3">
            <a:extLst>
              <a:ext uri="{FF2B5EF4-FFF2-40B4-BE49-F238E27FC236}">
                <a16:creationId xmlns:a16="http://schemas.microsoft.com/office/drawing/2014/main" xmlns="" id="{6C0B3AD0-461C-443B-F46C-1E9BFD55752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4</a:t>
            </a:fld>
            <a:endParaRPr lang="es"/>
          </a:p>
        </p:txBody>
      </p:sp>
      <p:pic>
        <p:nvPicPr>
          <p:cNvPr id="5" name="Picture 4" descr="page21image991979232">
            <a:extLst>
              <a:ext uri="{FF2B5EF4-FFF2-40B4-BE49-F238E27FC236}">
                <a16:creationId xmlns:a16="http://schemas.microsoft.com/office/drawing/2014/main" xmlns="" id="{72EDD2C6-1D5A-F318-DF38-48C38DEC65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5827" y="666750"/>
            <a:ext cx="3251200" cy="3810000"/>
          </a:xfrm>
          <a:prstGeom prst="rect">
            <a:avLst/>
          </a:prstGeom>
          <a:noFill/>
          <a:ln>
            <a:noFill/>
          </a:ln>
        </p:spPr>
      </p:pic>
    </p:spTree>
    <p:extLst>
      <p:ext uri="{BB962C8B-B14F-4D97-AF65-F5344CB8AC3E}">
        <p14:creationId xmlns:p14="http://schemas.microsoft.com/office/powerpoint/2010/main" val="481772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6FAFEF-2797-9A8C-3850-52173CF6027D}"/>
              </a:ext>
            </a:extLst>
          </p:cNvPr>
          <p:cNvSpPr>
            <a:spLocks noGrp="1"/>
          </p:cNvSpPr>
          <p:nvPr>
            <p:ph type="title"/>
          </p:nvPr>
        </p:nvSpPr>
        <p:spPr>
          <a:xfrm>
            <a:off x="614974" y="555526"/>
            <a:ext cx="6757800" cy="919500"/>
          </a:xfrm>
        </p:spPr>
        <p:txBody>
          <a:bodyPr/>
          <a:lstStyle/>
          <a:p>
            <a:pPr algn="l" rtl="0"/>
            <a:r>
              <a:rPr lang="es" b="0" i="0" u="none" baseline="0" dirty="0">
                <a:latin typeface="+mj-lt"/>
              </a:rPr>
              <a:t>Objetivos nutricionales en la </a:t>
            </a:r>
            <a:br>
              <a:rPr lang="es" b="0" i="0" u="none" baseline="0" dirty="0">
                <a:latin typeface="+mj-lt"/>
              </a:rPr>
            </a:br>
            <a:r>
              <a:rPr lang="es" b="0" i="0" u="none" baseline="0" dirty="0">
                <a:latin typeface="+mj-lt"/>
              </a:rPr>
              <a:t>diabetes de tipo 2:</a:t>
            </a:r>
            <a:r>
              <a:rPr lang="es" dirty="0">
                <a:latin typeface="+mj-lt"/>
              </a:rPr>
              <a:t/>
            </a:r>
            <a:br>
              <a:rPr lang="es" dirty="0">
                <a:latin typeface="+mj-lt"/>
              </a:rPr>
            </a:br>
            <a:endParaRPr lang="es" dirty="0">
              <a:latin typeface="+mj-lt"/>
            </a:endParaRPr>
          </a:p>
        </p:txBody>
      </p:sp>
      <p:sp>
        <p:nvSpPr>
          <p:cNvPr id="3" name="Text Placeholder 2">
            <a:extLst>
              <a:ext uri="{FF2B5EF4-FFF2-40B4-BE49-F238E27FC236}">
                <a16:creationId xmlns:a16="http://schemas.microsoft.com/office/drawing/2014/main" xmlns="" id="{EF16FA8D-AE2C-CBEA-E600-5D828FA8EDBF}"/>
              </a:ext>
            </a:extLst>
          </p:cNvPr>
          <p:cNvSpPr>
            <a:spLocks noGrp="1"/>
          </p:cNvSpPr>
          <p:nvPr>
            <p:ph type="body" idx="1"/>
          </p:nvPr>
        </p:nvSpPr>
        <p:spPr>
          <a:xfrm>
            <a:off x="614974" y="1475026"/>
            <a:ext cx="6837345" cy="2826600"/>
          </a:xfrm>
        </p:spPr>
        <p:txBody>
          <a:bodyPr/>
          <a:lstStyle/>
          <a:p>
            <a:pPr algn="just" rtl="0"/>
            <a:r>
              <a:rPr lang="es" sz="2000" b="0" i="0" u="none" baseline="0" dirty="0">
                <a:latin typeface="+mn-lt"/>
              </a:rPr>
              <a:t>Un peso óptimo (para reducir la resistencia a la insulina).</a:t>
            </a:r>
          </a:p>
          <a:p>
            <a:pPr algn="just" rtl="0"/>
            <a:r>
              <a:rPr lang="es" sz="2000" b="0" i="0" u="none" baseline="0" dirty="0">
                <a:latin typeface="+mn-lt"/>
              </a:rPr>
              <a:t>Una tensión arterial y un lipidograma óptimos (para prevenir complicaciones vasculares).</a:t>
            </a:r>
          </a:p>
          <a:p>
            <a:pPr algn="just" rtl="0"/>
            <a:r>
              <a:rPr lang="es" sz="2000" dirty="0">
                <a:latin typeface="+mn-lt"/>
              </a:rPr>
              <a:t>Una </a:t>
            </a:r>
            <a:r>
              <a:rPr lang="es" sz="2000" b="0" i="0" u="none" baseline="0" dirty="0">
                <a:latin typeface="+mn-lt"/>
              </a:rPr>
              <a:t>glucemia óptima (para prevenir las complicaciones de la diabetes).</a:t>
            </a:r>
          </a:p>
          <a:p>
            <a:pPr algn="just" rtl="0"/>
            <a:r>
              <a:rPr lang="es" sz="2000" b="0" i="0" u="none" baseline="0" dirty="0">
                <a:latin typeface="+mn-lt"/>
              </a:rPr>
              <a:t>Una dieta sana y un cambio de los hábitos alimentarios en función de las necesidades (sobrepeso, hipertensión, lipidemia, etc.).</a:t>
            </a:r>
          </a:p>
        </p:txBody>
      </p:sp>
      <p:sp>
        <p:nvSpPr>
          <p:cNvPr id="4" name="Slide Number Placeholder 3">
            <a:extLst>
              <a:ext uri="{FF2B5EF4-FFF2-40B4-BE49-F238E27FC236}">
                <a16:creationId xmlns:a16="http://schemas.microsoft.com/office/drawing/2014/main" xmlns="" id="{9ADDBB3E-70D2-E71D-A93A-D1A7FEA164F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5</a:t>
            </a:fld>
            <a:endParaRPr lang="es"/>
          </a:p>
        </p:txBody>
      </p:sp>
    </p:spTree>
    <p:extLst>
      <p:ext uri="{BB962C8B-B14F-4D97-AF65-F5344CB8AC3E}">
        <p14:creationId xmlns:p14="http://schemas.microsoft.com/office/powerpoint/2010/main" val="3208842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E1984A-0DE7-F764-3219-810364B83126}"/>
              </a:ext>
            </a:extLst>
          </p:cNvPr>
          <p:cNvSpPr>
            <a:spLocks noGrp="1"/>
          </p:cNvSpPr>
          <p:nvPr>
            <p:ph type="title"/>
          </p:nvPr>
        </p:nvSpPr>
        <p:spPr/>
        <p:txBody>
          <a:bodyPr/>
          <a:lstStyle/>
          <a:p>
            <a:endParaRPr lang="es"/>
          </a:p>
        </p:txBody>
      </p:sp>
      <p:sp>
        <p:nvSpPr>
          <p:cNvPr id="3" name="Text Placeholder 2">
            <a:extLst>
              <a:ext uri="{FF2B5EF4-FFF2-40B4-BE49-F238E27FC236}">
                <a16:creationId xmlns:a16="http://schemas.microsoft.com/office/drawing/2014/main" xmlns="" id="{654ABBD8-426C-2B70-F430-A46D607035B4}"/>
              </a:ext>
            </a:extLst>
          </p:cNvPr>
          <p:cNvSpPr>
            <a:spLocks noGrp="1"/>
          </p:cNvSpPr>
          <p:nvPr>
            <p:ph type="body" idx="1"/>
          </p:nvPr>
        </p:nvSpPr>
        <p:spPr>
          <a:xfrm>
            <a:off x="11997" y="1419622"/>
            <a:ext cx="8880483" cy="2826600"/>
          </a:xfrm>
        </p:spPr>
        <p:txBody>
          <a:bodyPr/>
          <a:lstStyle/>
          <a:p>
            <a:pPr algn="just" rtl="0"/>
            <a:r>
              <a:rPr lang="es" sz="1800" b="0" i="0" u="none" baseline="0" dirty="0">
                <a:latin typeface="+mn-lt"/>
              </a:rPr>
              <a:t>Cuando se enseñan nuevos hábitos nutricionales, deben tenerse en cuenta las necesidades y capacidades individuales de cada persona. En los pacientes que toman antidiabéticos orales, agonistas del receptor de GLP-1, insulinas basales o insulinas mixtas, o bien en las pacientes con diabetes gestacional o que toman anticonceptivos orales, a menudo se observan difiicultades a la hora de calcular la ingesta de hidratos de carbono. En estos casos, se recomienda seguir los principios de una dieta sana y adaptar los hábitos alimentarios a las distintas necesidades (p. ej., se usa el método del </a:t>
            </a:r>
            <a:r>
              <a:rPr lang="es" sz="1800" b="0" i="0" u="none" baseline="0" dirty="0" smtClean="0">
                <a:latin typeface="+mn-lt"/>
              </a:rPr>
              <a:t>«plato» </a:t>
            </a:r>
            <a:r>
              <a:rPr lang="es" sz="1800" b="0" i="0" u="none" baseline="0" dirty="0">
                <a:latin typeface="+mn-lt"/>
              </a:rPr>
              <a:t>o de la </a:t>
            </a:r>
            <a:r>
              <a:rPr lang="es" sz="1800" b="0" i="0" u="none" baseline="0" dirty="0" smtClean="0">
                <a:latin typeface="+mn-lt"/>
              </a:rPr>
              <a:t>«mano» </a:t>
            </a:r>
            <a:r>
              <a:rPr lang="es" sz="1800" b="0" i="0" u="none" baseline="0" dirty="0">
                <a:latin typeface="+mn-lt"/>
              </a:rPr>
              <a:t>para determinar el tamaño de las raciones).</a:t>
            </a:r>
          </a:p>
          <a:p>
            <a:pPr algn="just" rtl="0"/>
            <a:r>
              <a:rPr lang="es" sz="1800" b="0" i="0" u="none" baseline="0" dirty="0">
                <a:latin typeface="+mn-lt"/>
              </a:rPr>
              <a:t>A continuación se presentan algunas recomendaciones específicas.</a:t>
            </a:r>
          </a:p>
        </p:txBody>
      </p:sp>
      <p:sp>
        <p:nvSpPr>
          <p:cNvPr id="4" name="Slide Number Placeholder 3">
            <a:extLst>
              <a:ext uri="{FF2B5EF4-FFF2-40B4-BE49-F238E27FC236}">
                <a16:creationId xmlns:a16="http://schemas.microsoft.com/office/drawing/2014/main" xmlns="" id="{A580E315-D7E5-5282-FE3B-95D22DA8865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6</a:t>
            </a:fld>
            <a:endParaRPr lang="es"/>
          </a:p>
        </p:txBody>
      </p:sp>
    </p:spTree>
    <p:extLst>
      <p:ext uri="{BB962C8B-B14F-4D97-AF65-F5344CB8AC3E}">
        <p14:creationId xmlns:p14="http://schemas.microsoft.com/office/powerpoint/2010/main" val="1251981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240B8D-D2F8-178B-93BB-9B018B081797}"/>
              </a:ext>
            </a:extLst>
          </p:cNvPr>
          <p:cNvSpPr>
            <a:spLocks noGrp="1"/>
          </p:cNvSpPr>
          <p:nvPr>
            <p:ph type="title"/>
          </p:nvPr>
        </p:nvSpPr>
        <p:spPr/>
        <p:txBody>
          <a:bodyPr/>
          <a:lstStyle/>
          <a:p>
            <a:endParaRPr lang="es"/>
          </a:p>
        </p:txBody>
      </p:sp>
      <p:sp>
        <p:nvSpPr>
          <p:cNvPr id="3" name="Text Placeholder 2">
            <a:extLst>
              <a:ext uri="{FF2B5EF4-FFF2-40B4-BE49-F238E27FC236}">
                <a16:creationId xmlns:a16="http://schemas.microsoft.com/office/drawing/2014/main" xmlns="" id="{CE31D066-3FCC-6139-FD50-84D569853B76}"/>
              </a:ext>
            </a:extLst>
          </p:cNvPr>
          <p:cNvSpPr>
            <a:spLocks noGrp="1"/>
          </p:cNvSpPr>
          <p:nvPr>
            <p:ph type="body" idx="1"/>
          </p:nvPr>
        </p:nvSpPr>
        <p:spPr>
          <a:xfrm>
            <a:off x="467544" y="1491630"/>
            <a:ext cx="8064896" cy="2826600"/>
          </a:xfrm>
        </p:spPr>
        <p:txBody>
          <a:bodyPr/>
          <a:lstStyle/>
          <a:p>
            <a:pPr algn="just" rtl="0"/>
            <a:r>
              <a:rPr lang="es" sz="1600" b="0" i="0" u="none" baseline="0" dirty="0">
                <a:latin typeface="+mn-lt"/>
              </a:rPr>
              <a:t>La necesidad de nutrientes se calcula de forma individual en función del peso, la edad, la actividad física, el sexo y el tratamiento de cada paciente. Para calcular la ingesta calórica diaria existen diversos métodos. El </a:t>
            </a:r>
            <a:r>
              <a:rPr lang="es" sz="1600" b="0" i="0" u="none" baseline="0" dirty="0" smtClean="0">
                <a:latin typeface="+mn-lt"/>
              </a:rPr>
              <a:t>primero </a:t>
            </a:r>
            <a:r>
              <a:rPr lang="es" sz="1600" b="0" i="0" u="none" baseline="0" dirty="0">
                <a:latin typeface="+mn-lt"/>
              </a:rPr>
              <a:t>se basa en la fórmula estadística de Harris Benedict (disponible en </a:t>
            </a:r>
            <a:r>
              <a:rPr lang="es" sz="1600" b="0" i="0" u="none" baseline="0" dirty="0" smtClean="0">
                <a:latin typeface="+mn-lt"/>
              </a:rPr>
              <a:t>internet</a:t>
            </a:r>
            <a:r>
              <a:rPr lang="es" sz="1600" b="0" i="0" u="none" baseline="0" dirty="0">
                <a:latin typeface="+mn-lt"/>
              </a:rPr>
              <a:t>), mientras que el segundo es más sencillo: el peso ideal se calcula aplicando la fórmula del índice de masa corporal (IMC). Por ejemplo, </a:t>
            </a:r>
            <a:r>
              <a:rPr lang="es" sz="1600" dirty="0">
                <a:latin typeface="+mn-lt"/>
              </a:rPr>
              <a:t>para</a:t>
            </a:r>
            <a:r>
              <a:rPr lang="es" sz="1600" b="0" i="0" u="none" baseline="0" dirty="0">
                <a:latin typeface="+mn-lt"/>
              </a:rPr>
              <a:t> un IMC de 22, el cálculo sería el siguiente: IMC = </a:t>
            </a:r>
            <a:r>
              <a:rPr lang="es" sz="1600" b="0" i="0" u="none" baseline="0" dirty="0" smtClean="0">
                <a:latin typeface="+mn-lt"/>
              </a:rPr>
              <a:t>peso </a:t>
            </a:r>
            <a:r>
              <a:rPr lang="es" sz="1600" b="0" i="0" u="none" baseline="0" dirty="0">
                <a:latin typeface="+mn-lt"/>
              </a:rPr>
              <a:t>(kg) / </a:t>
            </a:r>
            <a:r>
              <a:rPr lang="es" sz="1600" b="0" i="0" u="none" baseline="0" dirty="0" smtClean="0">
                <a:latin typeface="+mn-lt"/>
              </a:rPr>
              <a:t>altura </a:t>
            </a:r>
            <a:r>
              <a:rPr lang="es" sz="1600" b="0" i="0" u="none" baseline="0" dirty="0">
                <a:latin typeface="+mn-lt"/>
              </a:rPr>
              <a:t>(m</a:t>
            </a:r>
            <a:r>
              <a:rPr lang="es" sz="1600" b="0" i="0" u="none" baseline="30000" dirty="0">
                <a:latin typeface="+mn-lt"/>
              </a:rPr>
              <a:t>2</a:t>
            </a:r>
            <a:r>
              <a:rPr lang="es" sz="1600" b="0" i="0" u="none" baseline="0" dirty="0">
                <a:latin typeface="+mn-lt"/>
              </a:rPr>
              <a:t>); </a:t>
            </a:r>
            <a:r>
              <a:rPr lang="es" sz="1600" b="0" i="0" u="none" baseline="0" dirty="0" smtClean="0">
                <a:latin typeface="+mn-lt"/>
              </a:rPr>
              <a:t>por tanto, </a:t>
            </a:r>
            <a:r>
              <a:rPr lang="es" sz="1600" b="0" i="0" u="none" baseline="0" dirty="0">
                <a:latin typeface="+mn-lt"/>
              </a:rPr>
              <a:t>peso ideal = IMC </a:t>
            </a:r>
            <a:r>
              <a:rPr lang="es" sz="1600" b="0" i="0" u="none" baseline="0" dirty="0" smtClean="0">
                <a:latin typeface="+mn-lt"/>
              </a:rPr>
              <a:t>× altura </a:t>
            </a:r>
            <a:r>
              <a:rPr lang="es" sz="1600" b="0" i="0" u="none" baseline="0" dirty="0">
                <a:latin typeface="+mn-lt"/>
              </a:rPr>
              <a:t>(m</a:t>
            </a:r>
            <a:r>
              <a:rPr lang="es" sz="1600" b="0" i="0" u="none" baseline="30000" dirty="0">
                <a:latin typeface="+mn-lt"/>
              </a:rPr>
              <a:t>2</a:t>
            </a:r>
            <a:r>
              <a:rPr lang="es" sz="1600" b="0" i="0" u="none" baseline="0" dirty="0">
                <a:latin typeface="+mn-lt"/>
              </a:rPr>
              <a:t>). A continuación, la masa corporal se multiplica por 25-30, dado que se requieren 25-30 kcal por kg de masa corporal, según la actividad física de la persona. Por lo tanto, en este ejemplo, una persona físicamente activa debería consumir: 22 </a:t>
            </a:r>
            <a:r>
              <a:rPr lang="es" sz="1600" b="0" i="0" u="none" baseline="0" dirty="0" smtClean="0">
                <a:latin typeface="+mn-lt"/>
              </a:rPr>
              <a:t>× </a:t>
            </a:r>
            <a:r>
              <a:rPr lang="es" sz="1600" b="0" i="0" u="none" baseline="0" dirty="0">
                <a:latin typeface="+mn-lt"/>
              </a:rPr>
              <a:t>2,89 </a:t>
            </a:r>
            <a:r>
              <a:rPr lang="es" sz="1600" b="0" i="0" u="none" baseline="0" dirty="0" smtClean="0">
                <a:latin typeface="+mn-lt"/>
              </a:rPr>
              <a:t>× </a:t>
            </a:r>
            <a:r>
              <a:rPr lang="es" sz="1600" b="0" i="0" u="none" baseline="0" dirty="0">
                <a:latin typeface="+mn-lt"/>
              </a:rPr>
              <a:t>30 = 1907 kcal al día.</a:t>
            </a:r>
          </a:p>
        </p:txBody>
      </p:sp>
      <p:sp>
        <p:nvSpPr>
          <p:cNvPr id="4" name="Slide Number Placeholder 3">
            <a:extLst>
              <a:ext uri="{FF2B5EF4-FFF2-40B4-BE49-F238E27FC236}">
                <a16:creationId xmlns:a16="http://schemas.microsoft.com/office/drawing/2014/main" xmlns="" id="{E87719A6-5733-30A0-B39D-9F84830B13F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7</a:t>
            </a:fld>
            <a:endParaRPr lang="es"/>
          </a:p>
        </p:txBody>
      </p:sp>
    </p:spTree>
    <p:extLst>
      <p:ext uri="{BB962C8B-B14F-4D97-AF65-F5344CB8AC3E}">
        <p14:creationId xmlns:p14="http://schemas.microsoft.com/office/powerpoint/2010/main" val="4225085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08C982-EB86-CAA5-6074-CAC3EC1D1B8A}"/>
              </a:ext>
            </a:extLst>
          </p:cNvPr>
          <p:cNvSpPr>
            <a:spLocks noGrp="1"/>
          </p:cNvSpPr>
          <p:nvPr>
            <p:ph type="title"/>
          </p:nvPr>
        </p:nvSpPr>
        <p:spPr/>
        <p:txBody>
          <a:bodyPr/>
          <a:lstStyle/>
          <a:p>
            <a:endParaRPr lang="es"/>
          </a:p>
        </p:txBody>
      </p:sp>
      <p:sp>
        <p:nvSpPr>
          <p:cNvPr id="3" name="Text Placeholder 2">
            <a:extLst>
              <a:ext uri="{FF2B5EF4-FFF2-40B4-BE49-F238E27FC236}">
                <a16:creationId xmlns:a16="http://schemas.microsoft.com/office/drawing/2014/main" xmlns="" id="{E4964C79-9EF6-2FCA-9AD8-F39ACD997E95}"/>
              </a:ext>
            </a:extLst>
          </p:cNvPr>
          <p:cNvSpPr>
            <a:spLocks noGrp="1"/>
          </p:cNvSpPr>
          <p:nvPr>
            <p:ph type="body" idx="1"/>
          </p:nvPr>
        </p:nvSpPr>
        <p:spPr>
          <a:xfrm>
            <a:off x="614974" y="1705175"/>
            <a:ext cx="6981361" cy="2826600"/>
          </a:xfrm>
        </p:spPr>
        <p:txBody>
          <a:bodyPr/>
          <a:lstStyle/>
          <a:p>
            <a:pPr algn="just" rtl="0"/>
            <a:r>
              <a:rPr lang="es" sz="2000" b="0" i="0" u="none" baseline="0" dirty="0">
                <a:latin typeface="+mn-lt"/>
              </a:rPr>
              <a:t>La ingesta calórica varía en función de los hábitos y las necesidades de cada paciente.</a:t>
            </a:r>
          </a:p>
          <a:p>
            <a:pPr algn="just" rtl="0"/>
            <a:r>
              <a:rPr lang="es" sz="2000" b="0" i="0" u="none" baseline="0" dirty="0">
                <a:latin typeface="+mn-lt"/>
              </a:rPr>
              <a:t>En pacientes con obesidad o </a:t>
            </a:r>
            <a:r>
              <a:rPr lang="es" sz="2000" b="0" i="0" u="none" baseline="0" dirty="0" smtClean="0">
                <a:latin typeface="+mn-lt"/>
              </a:rPr>
              <a:t>preobesidad, </a:t>
            </a:r>
            <a:r>
              <a:rPr lang="es" sz="2000" b="0" i="0" u="none" baseline="0" dirty="0">
                <a:latin typeface="+mn-lt"/>
              </a:rPr>
              <a:t>se recomienda perder un </a:t>
            </a:r>
            <a:r>
              <a:rPr lang="es" sz="2000" b="0" i="0" u="none" baseline="0" dirty="0" smtClean="0">
                <a:latin typeface="+mn-lt"/>
              </a:rPr>
              <a:t>7 % </a:t>
            </a:r>
            <a:r>
              <a:rPr lang="es" sz="2000" b="0" i="0" u="none" baseline="0" dirty="0">
                <a:latin typeface="+mn-lt"/>
              </a:rPr>
              <a:t>del peso corporal. Para ello, deben restarse 500 kcal de la ingesta calórica recomendada (de este modo es probable lograr una pérdida de 0,5 kg de peso al mes).</a:t>
            </a:r>
          </a:p>
          <a:p>
            <a:pPr marL="76200" indent="0" algn="l" rtl="0">
              <a:buNone/>
            </a:pPr>
            <a:endParaRPr lang="es" dirty="0"/>
          </a:p>
        </p:txBody>
      </p:sp>
      <p:sp>
        <p:nvSpPr>
          <p:cNvPr id="4" name="Slide Number Placeholder 3">
            <a:extLst>
              <a:ext uri="{FF2B5EF4-FFF2-40B4-BE49-F238E27FC236}">
                <a16:creationId xmlns:a16="http://schemas.microsoft.com/office/drawing/2014/main" xmlns="" id="{83EF4C0C-5631-3E31-9D23-66057BB6C3A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8</a:t>
            </a:fld>
            <a:endParaRPr lang="es"/>
          </a:p>
        </p:txBody>
      </p:sp>
    </p:spTree>
    <p:extLst>
      <p:ext uri="{BB962C8B-B14F-4D97-AF65-F5344CB8AC3E}">
        <p14:creationId xmlns:p14="http://schemas.microsoft.com/office/powerpoint/2010/main" val="3121409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1778BE-7A3C-9745-BF84-947970AE4BC1}"/>
              </a:ext>
            </a:extLst>
          </p:cNvPr>
          <p:cNvSpPr>
            <a:spLocks noGrp="1"/>
          </p:cNvSpPr>
          <p:nvPr>
            <p:ph type="title"/>
          </p:nvPr>
        </p:nvSpPr>
        <p:spPr/>
        <p:txBody>
          <a:bodyPr/>
          <a:lstStyle/>
          <a:p>
            <a:endParaRPr lang="es"/>
          </a:p>
        </p:txBody>
      </p:sp>
      <p:sp>
        <p:nvSpPr>
          <p:cNvPr id="3" name="Text Placeholder 2">
            <a:extLst>
              <a:ext uri="{FF2B5EF4-FFF2-40B4-BE49-F238E27FC236}">
                <a16:creationId xmlns:a16="http://schemas.microsoft.com/office/drawing/2014/main" xmlns="" id="{957452B7-E8E3-2BCE-931D-3DDAB828D155}"/>
              </a:ext>
            </a:extLst>
          </p:cNvPr>
          <p:cNvSpPr>
            <a:spLocks noGrp="1"/>
          </p:cNvSpPr>
          <p:nvPr>
            <p:ph type="body" idx="1"/>
          </p:nvPr>
        </p:nvSpPr>
        <p:spPr/>
        <p:txBody>
          <a:bodyPr/>
          <a:lstStyle/>
          <a:p>
            <a:pPr algn="just" rtl="0"/>
            <a:r>
              <a:rPr lang="es" sz="2000" b="0" i="0" u="none" baseline="0" dirty="0">
                <a:latin typeface="+mn-lt"/>
              </a:rPr>
              <a:t>La constancia y la regularidad en la dieta son importantes. Se recomienda tomar 3 comidas principales al día (desayuno, comida y cena) con una cantidad similar de hidratos de carbono.</a:t>
            </a:r>
          </a:p>
          <a:p>
            <a:pPr algn="just" rtl="0"/>
            <a:r>
              <a:rPr lang="es" sz="2000" b="0" i="0" u="none" baseline="0" dirty="0">
                <a:latin typeface="+mn-lt"/>
              </a:rPr>
              <a:t>Está permitido tomar 2-3 tentempiés ligeros (bajos en calorías y carbohidratos) entre las comidas principales.</a:t>
            </a:r>
          </a:p>
          <a:p>
            <a:pPr algn="just" rtl="0"/>
            <a:r>
              <a:rPr lang="es" sz="2000" b="0" i="0" u="none" baseline="0" dirty="0">
                <a:latin typeface="+mn-lt"/>
              </a:rPr>
              <a:t>Los hidratos de carbono complejos deben ingerirse en las comidas principales para evitar la hipoglucemia.</a:t>
            </a:r>
          </a:p>
        </p:txBody>
      </p:sp>
      <p:sp>
        <p:nvSpPr>
          <p:cNvPr id="4" name="Slide Number Placeholder 3">
            <a:extLst>
              <a:ext uri="{FF2B5EF4-FFF2-40B4-BE49-F238E27FC236}">
                <a16:creationId xmlns:a16="http://schemas.microsoft.com/office/drawing/2014/main" xmlns="" id="{CDBA8CA5-556C-F69D-E53A-FB0AA76F36C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9</a:t>
            </a:fld>
            <a:endParaRPr lang="es"/>
          </a:p>
        </p:txBody>
      </p:sp>
    </p:spTree>
    <p:extLst>
      <p:ext uri="{BB962C8B-B14F-4D97-AF65-F5344CB8AC3E}">
        <p14:creationId xmlns:p14="http://schemas.microsoft.com/office/powerpoint/2010/main" val="1822338765"/>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2062</TotalTime>
  <Words>1323</Words>
  <Application>Microsoft Office PowerPoint</Application>
  <PresentationFormat>Presentación en pantalla (16:9)</PresentationFormat>
  <Paragraphs>68</Paragraphs>
  <Slides>15</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Barlow Light</vt:lpstr>
      <vt:lpstr>Arial</vt:lpstr>
      <vt:lpstr>Barlow SemiBold</vt:lpstr>
      <vt:lpstr>Calibri</vt:lpstr>
      <vt:lpstr>Caius template</vt:lpstr>
      <vt:lpstr> Nutrición básica en la diabetes de tipo 2  Autoría: Aelita Skarbaliene, Akvile Sendriute</vt:lpstr>
      <vt:lpstr>Número de proyecto: 2021-1-RO01- KA220-HED-38B739A3</vt:lpstr>
      <vt:lpstr>Presentación de PowerPoint</vt:lpstr>
      <vt:lpstr>La nueva pirámide nutricional recomendada por el Ministerio de Sanidad de la República de Lituania también es apta para los pacientes diabéticos. </vt:lpstr>
      <vt:lpstr>Objetivos nutricionales en la  diabetes de tipo 2: </vt:lpstr>
      <vt:lpstr>Presentación de PowerPoint</vt:lpstr>
      <vt:lpstr>Presentación de PowerPoint</vt:lpstr>
      <vt:lpstr>Presentación de PowerPoint</vt:lpstr>
      <vt:lpstr>Presentación de PowerPoint</vt:lpstr>
      <vt:lpstr>Presentación de PowerPoint</vt:lpstr>
      <vt:lpstr>Presentación de PowerPoint</vt:lpstr>
      <vt:lpstr>Método de la mano</vt:lpstr>
      <vt:lpstr>El método de la mano:  medidas equivalentes</vt:lpstr>
      <vt:lpstr>El método del plato</vt:lpstr>
      <vt:lpstr>Bibliografía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Eva Peribáñez</cp:lastModifiedBy>
  <cp:revision>100</cp:revision>
  <dcterms:modified xsi:type="dcterms:W3CDTF">2023-07-07T10:40:30Z</dcterms:modified>
</cp:coreProperties>
</file>