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7"/>
  </p:notesMasterIdLst>
  <p:sldIdLst>
    <p:sldId id="256" r:id="rId2"/>
    <p:sldId id="257" r:id="rId3"/>
    <p:sldId id="261" r:id="rId4"/>
    <p:sldId id="279" r:id="rId5"/>
    <p:sldId id="281" r:id="rId6"/>
    <p:sldId id="282" r:id="rId7"/>
    <p:sldId id="280" r:id="rId8"/>
    <p:sldId id="283" r:id="rId9"/>
    <p:sldId id="284" r:id="rId10"/>
    <p:sldId id="285" r:id="rId11"/>
    <p:sldId id="286" r:id="rId12"/>
    <p:sldId id="287" r:id="rId13"/>
    <p:sldId id="288" r:id="rId14"/>
    <p:sldId id="289" r:id="rId15"/>
    <p:sldId id="290" r:id="rId16"/>
  </p:sldIdLst>
  <p:sldSz cx="9144000" cy="5143500" type="screen16x9"/>
  <p:notesSz cx="6858000" cy="9144000"/>
  <p:embeddedFontLst>
    <p:embeddedFont>
      <p:font typeface="Barlow Light" panose="00000400000000000000" pitchFamily="2" charset="-70"/>
      <p:regular r:id="rId18"/>
      <p:bold r:id="rId19"/>
      <p:italic r:id="rId20"/>
      <p:boldItalic r:id="rId21"/>
    </p:embeddedFont>
    <p:embeddedFont>
      <p:font typeface="Barlow SemiBold" panose="00000700000000000000" pitchFamily="2" charset="-7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3390/diabetology3010006" TargetMode="External"/><Relationship Id="rId2" Type="http://schemas.openxmlformats.org/officeDocument/2006/relationships/hyperlink" Target="https://europepmc.org/articles/pmc137092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1619672" y="3219822"/>
            <a:ext cx="5400600"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lt-LT" sz="2800" dirty="0"/>
              <a:t>Basic </a:t>
            </a:r>
            <a:r>
              <a:rPr lang="lt-LT" sz="2800" dirty="0" err="1"/>
              <a:t>nutrition</a:t>
            </a:r>
            <a:r>
              <a:rPr lang="lt-LT" sz="2800" dirty="0"/>
              <a:t> </a:t>
            </a:r>
            <a:r>
              <a:rPr lang="lt-LT" sz="2800" dirty="0" err="1"/>
              <a:t>for</a:t>
            </a:r>
            <a:r>
              <a:rPr lang="lt-LT" sz="2800" dirty="0"/>
              <a:t> </a:t>
            </a:r>
            <a:r>
              <a:rPr lang="lt-LT" sz="2800" dirty="0" err="1"/>
              <a:t>type</a:t>
            </a:r>
            <a:r>
              <a:rPr lang="en-GB" sz="2800" dirty="0"/>
              <a:t> 2 diabetes</a:t>
            </a:r>
            <a:r>
              <a:rPr lang="lt-LT" sz="2800" dirty="0"/>
              <a:t> </a:t>
            </a:r>
            <a:br>
              <a:rPr lang="it-IT" sz="1800" dirty="0"/>
            </a:br>
            <a:r>
              <a:rPr lang="it-IT" sz="1800" dirty="0" err="1"/>
              <a:t>Authors</a:t>
            </a:r>
            <a:r>
              <a:rPr lang="it-IT" sz="1800" dirty="0"/>
              <a:t>: Aelita Skarbaliene, </a:t>
            </a:r>
            <a:r>
              <a:rPr lang="it-IT" sz="1800" dirty="0" err="1"/>
              <a:t>Akvile</a:t>
            </a:r>
            <a:r>
              <a:rPr lang="it-IT" sz="1800" dirty="0"/>
              <a:t> </a:t>
            </a:r>
            <a:r>
              <a:rPr lang="it-IT" sz="1800" dirty="0" err="1"/>
              <a:t>Sendriute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6ED6-2596-F4F3-97FE-C8D9CF150D4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47C45A6E-6E46-FDB9-EB78-62FC95033811}"/>
              </a:ext>
            </a:extLst>
          </p:cNvPr>
          <p:cNvSpPr>
            <a:spLocks noGrp="1"/>
          </p:cNvSpPr>
          <p:nvPr>
            <p:ph type="body" idx="1"/>
          </p:nvPr>
        </p:nvSpPr>
        <p:spPr>
          <a:xfrm>
            <a:off x="614974" y="1705175"/>
            <a:ext cx="7053369" cy="2826600"/>
          </a:xfrm>
        </p:spPr>
        <p:txBody>
          <a:bodyPr/>
          <a:lstStyle/>
          <a:p>
            <a:pPr algn="just"/>
            <a:r>
              <a:rPr lang="en-GB" sz="1600" dirty="0"/>
              <a:t>Simple carbohydrates should make up no more than 10 percent</a:t>
            </a:r>
            <a:r>
              <a:rPr lang="lt-LT" sz="1600" dirty="0"/>
              <a:t> </a:t>
            </a:r>
            <a:r>
              <a:rPr lang="en-GB" sz="1600" dirty="0"/>
              <a:t>of all recommended carbohydrates (sugar and sweets are not prohibited).</a:t>
            </a:r>
          </a:p>
          <a:p>
            <a:pPr algn="just"/>
            <a:r>
              <a:rPr lang="lt-LT" sz="1600" dirty="0"/>
              <a:t>T</a:t>
            </a:r>
            <a:r>
              <a:rPr lang="en-GB" sz="1600" dirty="0"/>
              <a:t>he amount of vegetables (non-starchy) is not limited (about 500 g per day).</a:t>
            </a:r>
          </a:p>
          <a:p>
            <a:pPr algn="just"/>
            <a:r>
              <a:rPr lang="en-GB" sz="1600" dirty="0"/>
              <a:t>Fluids are recommended at 1-1.5 litres per day, preferably water.</a:t>
            </a:r>
          </a:p>
          <a:p>
            <a:pPr algn="just"/>
            <a:r>
              <a:rPr lang="en-GB" sz="1600" dirty="0"/>
              <a:t>It is recommended to eat sea fish 2-3 times a week (due to omega 3 acids).</a:t>
            </a:r>
          </a:p>
          <a:p>
            <a:pPr algn="just"/>
            <a:r>
              <a:rPr lang="en-GB" sz="1600" dirty="0"/>
              <a:t>Reduce salt intake - less than 5g per day (for BP).</a:t>
            </a:r>
          </a:p>
          <a:p>
            <a:pPr algn="just"/>
            <a:r>
              <a:rPr lang="en-GB" sz="1600" dirty="0"/>
              <a:t>It is better to use fats of vegetable origin: rapeseed, olive oil. Animal fats (butter, mayonnaise, lard) should be used sparingly </a:t>
            </a:r>
            <a:r>
              <a:rPr lang="lt-LT" sz="1600" dirty="0"/>
              <a:t>to </a:t>
            </a:r>
            <a:r>
              <a:rPr lang="en-GB" sz="1600" dirty="0"/>
              <a:t>prevent</a:t>
            </a:r>
            <a:r>
              <a:rPr lang="lt-LT" sz="1600" dirty="0"/>
              <a:t> </a:t>
            </a:r>
            <a:r>
              <a:rPr lang="en-GB" sz="1600" dirty="0"/>
              <a:t>the cardiovascular diseases.</a:t>
            </a:r>
          </a:p>
        </p:txBody>
      </p:sp>
      <p:sp>
        <p:nvSpPr>
          <p:cNvPr id="4" name="Slide Number Placeholder 3">
            <a:extLst>
              <a:ext uri="{FF2B5EF4-FFF2-40B4-BE49-F238E27FC236}">
                <a16:creationId xmlns:a16="http://schemas.microsoft.com/office/drawing/2014/main" id="{E9D4209B-17FD-8F5F-8B0F-02E0FC90D63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67834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3B10-C143-3107-5F15-B59472A2C95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F276AD3-2253-60E2-FB27-A785CF462692}"/>
              </a:ext>
            </a:extLst>
          </p:cNvPr>
          <p:cNvSpPr>
            <a:spLocks noGrp="1"/>
          </p:cNvSpPr>
          <p:nvPr>
            <p:ph type="body" idx="1"/>
          </p:nvPr>
        </p:nvSpPr>
        <p:spPr/>
        <p:txBody>
          <a:bodyPr/>
          <a:lstStyle/>
          <a:p>
            <a:r>
              <a:rPr lang="en-GB" sz="1600" dirty="0"/>
              <a:t>Sugar substitutes do not increase glycemia, but they should be used in moderation. More natural sugar substitutes (such as stevia) can be used as sweeteners.</a:t>
            </a:r>
          </a:p>
          <a:p>
            <a:r>
              <a:rPr lang="en-GB" sz="1600" dirty="0"/>
              <a:t>Sweets should not be eaten every day.</a:t>
            </a:r>
          </a:p>
          <a:p>
            <a:r>
              <a:rPr lang="en-GB" sz="1600" dirty="0"/>
              <a:t>Products with a low glycaemic index are more recommended</a:t>
            </a:r>
            <a:r>
              <a:rPr lang="lt-LT" sz="1600" dirty="0"/>
              <a:t> </a:t>
            </a:r>
            <a:r>
              <a:rPr lang="en-GB" sz="1600" dirty="0"/>
              <a:t>because they raise glycemia more slowly and have a positive effect on the triglyceride level (reduce it).</a:t>
            </a:r>
          </a:p>
          <a:p>
            <a:r>
              <a:rPr lang="en-GB" sz="1600" dirty="0"/>
              <a:t>Eat whole grain foods with more fibre - 25-50 g per day.</a:t>
            </a:r>
          </a:p>
          <a:p>
            <a:r>
              <a:rPr lang="en-GB" sz="1600" dirty="0"/>
              <a:t>Alcohol - for women no more than 1, for men no</a:t>
            </a:r>
            <a:r>
              <a:rPr lang="lt-LT" sz="1600" dirty="0"/>
              <a:t> </a:t>
            </a:r>
            <a:r>
              <a:rPr lang="en-GB" sz="1600" dirty="0"/>
              <a:t>more</a:t>
            </a:r>
            <a:r>
              <a:rPr lang="lt-LT" sz="1600" dirty="0"/>
              <a:t> </a:t>
            </a:r>
            <a:r>
              <a:rPr lang="en-GB" sz="1600" dirty="0"/>
              <a:t>than</a:t>
            </a:r>
            <a:r>
              <a:rPr lang="lt-LT" sz="1600" dirty="0"/>
              <a:t> </a:t>
            </a:r>
            <a:r>
              <a:rPr lang="en-GB" sz="1600" dirty="0"/>
              <a:t>2 units of alcohol per day. One unit of alcohol is: 50 ml of vodka or 120 ml of wine or 160 ml of beer.</a:t>
            </a:r>
          </a:p>
        </p:txBody>
      </p:sp>
      <p:sp>
        <p:nvSpPr>
          <p:cNvPr id="4" name="Slide Number Placeholder 3">
            <a:extLst>
              <a:ext uri="{FF2B5EF4-FFF2-40B4-BE49-F238E27FC236}">
                <a16:creationId xmlns:a16="http://schemas.microsoft.com/office/drawing/2014/main" id="{22754BBF-C0C1-8272-FF5F-97B141B442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0480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DF88-CC29-A75A-0679-6AB44B825400}"/>
              </a:ext>
            </a:extLst>
          </p:cNvPr>
          <p:cNvSpPr>
            <a:spLocks noGrp="1"/>
          </p:cNvSpPr>
          <p:nvPr>
            <p:ph type="title"/>
          </p:nvPr>
        </p:nvSpPr>
        <p:spPr/>
        <p:txBody>
          <a:bodyPr/>
          <a:lstStyle/>
          <a:p>
            <a:r>
              <a:rPr lang="en-GB" dirty="0"/>
              <a:t>Palm portion method</a:t>
            </a:r>
          </a:p>
        </p:txBody>
      </p:sp>
      <p:sp>
        <p:nvSpPr>
          <p:cNvPr id="3" name="Text Placeholder 2">
            <a:extLst>
              <a:ext uri="{FF2B5EF4-FFF2-40B4-BE49-F238E27FC236}">
                <a16:creationId xmlns:a16="http://schemas.microsoft.com/office/drawing/2014/main" id="{81D10BE9-48DC-DF54-98BC-74FB2A64C664}"/>
              </a:ext>
            </a:extLst>
          </p:cNvPr>
          <p:cNvSpPr>
            <a:spLocks noGrp="1"/>
          </p:cNvSpPr>
          <p:nvPr>
            <p:ph type="body" idx="1"/>
          </p:nvPr>
        </p:nvSpPr>
        <p:spPr/>
        <p:txBody>
          <a:bodyPr/>
          <a:lstStyle/>
          <a:p>
            <a:r>
              <a:rPr lang="en-GB" dirty="0"/>
              <a:t>To determine the portion size, the patient can use his palm, which is a very convenient way to estimate the amount of the selected food.</a:t>
            </a:r>
          </a:p>
        </p:txBody>
      </p:sp>
      <p:sp>
        <p:nvSpPr>
          <p:cNvPr id="4" name="Slide Number Placeholder 3">
            <a:extLst>
              <a:ext uri="{FF2B5EF4-FFF2-40B4-BE49-F238E27FC236}">
                <a16:creationId xmlns:a16="http://schemas.microsoft.com/office/drawing/2014/main" id="{D3C01EC0-0351-E3F8-C832-3AD01DE89B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97140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6A0A-1175-95ED-396C-D26C7EC7B1A2}"/>
              </a:ext>
            </a:extLst>
          </p:cNvPr>
          <p:cNvSpPr>
            <a:spLocks noGrp="1"/>
          </p:cNvSpPr>
          <p:nvPr>
            <p:ph type="title"/>
          </p:nvPr>
        </p:nvSpPr>
        <p:spPr/>
        <p:txBody>
          <a:bodyPr/>
          <a:lstStyle/>
          <a:p>
            <a:r>
              <a:rPr lang="en-GB" dirty="0"/>
              <a:t>Equivalents of the palm portion method</a:t>
            </a:r>
          </a:p>
        </p:txBody>
      </p:sp>
      <p:sp>
        <p:nvSpPr>
          <p:cNvPr id="3" name="Text Placeholder 2">
            <a:extLst>
              <a:ext uri="{FF2B5EF4-FFF2-40B4-BE49-F238E27FC236}">
                <a16:creationId xmlns:a16="http://schemas.microsoft.com/office/drawing/2014/main" id="{23360824-1348-925D-EDEE-B129CC069802}"/>
              </a:ext>
            </a:extLst>
          </p:cNvPr>
          <p:cNvSpPr>
            <a:spLocks noGrp="1"/>
          </p:cNvSpPr>
          <p:nvPr>
            <p:ph type="body" idx="1"/>
          </p:nvPr>
        </p:nvSpPr>
        <p:spPr>
          <a:xfrm>
            <a:off x="614974" y="1705175"/>
            <a:ext cx="7629433" cy="2826600"/>
          </a:xfrm>
        </p:spPr>
        <p:txBody>
          <a:bodyPr/>
          <a:lstStyle/>
          <a:p>
            <a:r>
              <a:rPr lang="en-GB" sz="1600" dirty="0"/>
              <a:t>Handful - one portion of vegetables (1 glass).</a:t>
            </a:r>
          </a:p>
          <a:p>
            <a:r>
              <a:rPr lang="en-GB" sz="1600" dirty="0"/>
              <a:t>Clenched fist — one serving of carbohydrates, such as porridge (1 cup), or</a:t>
            </a:r>
            <a:r>
              <a:rPr lang="lt-LT" sz="1600" dirty="0"/>
              <a:t> </a:t>
            </a:r>
            <a:r>
              <a:rPr lang="en-GB" sz="1600" dirty="0"/>
              <a:t>medium sized fruit.</a:t>
            </a:r>
          </a:p>
          <a:p>
            <a:r>
              <a:rPr lang="en-GB" sz="1600" dirty="0"/>
              <a:t>Palm without fingers — one serving of protein, such as meat or fish (meat or fish</a:t>
            </a:r>
            <a:r>
              <a:rPr lang="lt-LT" sz="1600" dirty="0"/>
              <a:t> </a:t>
            </a:r>
            <a:r>
              <a:rPr lang="en-GB" sz="1600" dirty="0"/>
              <a:t>the thickness of the piece should be the size of the little finger of the hand).</a:t>
            </a:r>
          </a:p>
          <a:p>
            <a:r>
              <a:rPr lang="en-GB" sz="1600" dirty="0"/>
              <a:t>2 fingers - one portion of cheese (30g).</a:t>
            </a:r>
          </a:p>
          <a:p>
            <a:r>
              <a:rPr lang="en-GB" sz="1600" dirty="0"/>
              <a:t>Thumbs — one serving of low-fat mayonnaise or salad dressing (1 tablespoon).</a:t>
            </a:r>
          </a:p>
          <a:p>
            <a:r>
              <a:rPr lang="en-GB" sz="1600" dirty="0"/>
              <a:t>Tip of the thumb — one portion of butter, margarine, oil (1 teaspoon).</a:t>
            </a:r>
          </a:p>
        </p:txBody>
      </p:sp>
      <p:sp>
        <p:nvSpPr>
          <p:cNvPr id="4" name="Slide Number Placeholder 3">
            <a:extLst>
              <a:ext uri="{FF2B5EF4-FFF2-40B4-BE49-F238E27FC236}">
                <a16:creationId xmlns:a16="http://schemas.microsoft.com/office/drawing/2014/main" id="{1AC7229C-54D7-B5F3-95E0-51B8F1D203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09840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CCC1F-57BE-71D7-1137-B8F289D58523}"/>
              </a:ext>
            </a:extLst>
          </p:cNvPr>
          <p:cNvSpPr>
            <a:spLocks noGrp="1"/>
          </p:cNvSpPr>
          <p:nvPr>
            <p:ph type="title"/>
          </p:nvPr>
        </p:nvSpPr>
        <p:spPr/>
        <p:txBody>
          <a:bodyPr/>
          <a:lstStyle/>
          <a:p>
            <a:r>
              <a:rPr lang="en-GB" dirty="0"/>
              <a:t>The plate portion method</a:t>
            </a:r>
          </a:p>
        </p:txBody>
      </p:sp>
      <p:sp>
        <p:nvSpPr>
          <p:cNvPr id="3" name="Text Placeholder 2">
            <a:extLst>
              <a:ext uri="{FF2B5EF4-FFF2-40B4-BE49-F238E27FC236}">
                <a16:creationId xmlns:a16="http://schemas.microsoft.com/office/drawing/2014/main" id="{D68FB230-2750-6DE2-0833-2D73DB2AD223}"/>
              </a:ext>
            </a:extLst>
          </p:cNvPr>
          <p:cNvSpPr>
            <a:spLocks noGrp="1"/>
          </p:cNvSpPr>
          <p:nvPr>
            <p:ph type="body" idx="1"/>
          </p:nvPr>
        </p:nvSpPr>
        <p:spPr>
          <a:xfrm>
            <a:off x="614974" y="1705175"/>
            <a:ext cx="6981361" cy="2826600"/>
          </a:xfrm>
        </p:spPr>
        <p:txBody>
          <a:bodyPr/>
          <a:lstStyle/>
          <a:p>
            <a:pPr marL="76200" indent="0">
              <a:buNone/>
            </a:pPr>
            <a:r>
              <a:rPr lang="en-GB" sz="1800" dirty="0"/>
              <a:t>The plate portion method can also help you eat healthy. When applying it, you need to choose a medium-sized plate:</a:t>
            </a:r>
          </a:p>
          <a:p>
            <a:r>
              <a:rPr lang="en-GB" sz="1800" dirty="0"/>
              <a:t>half of the plate should be filled with vegetables (any, raw or cooked); vegetables should be placed on the plate first;</a:t>
            </a:r>
          </a:p>
          <a:p>
            <a:r>
              <a:rPr lang="en-GB" sz="1800" dirty="0"/>
              <a:t>a quarter of the plate should be filled with protein products (meat, fish);</a:t>
            </a:r>
          </a:p>
          <a:p>
            <a:r>
              <a:rPr lang="en-GB" sz="1800" dirty="0"/>
              <a:t>a quarter of the plate should consist of starchy products (potatoes, cereals, pasta, bread);</a:t>
            </a:r>
          </a:p>
          <a:p>
            <a:r>
              <a:rPr lang="en-GB" sz="1800" dirty="0"/>
              <a:t>a portion of milk and fruit can be added to make the diet complete.</a:t>
            </a:r>
          </a:p>
        </p:txBody>
      </p:sp>
      <p:sp>
        <p:nvSpPr>
          <p:cNvPr id="4" name="Slide Number Placeholder 3">
            <a:extLst>
              <a:ext uri="{FF2B5EF4-FFF2-40B4-BE49-F238E27FC236}">
                <a16:creationId xmlns:a16="http://schemas.microsoft.com/office/drawing/2014/main" id="{75E1203C-B5E2-527B-92F6-274A4AC20BD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660558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A680-5FC8-9016-0B19-F3C0DBBAE326}"/>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228F702A-AEF5-B994-152C-DFF7496DC8E0}"/>
              </a:ext>
            </a:extLst>
          </p:cNvPr>
          <p:cNvSpPr>
            <a:spLocks noGrp="1"/>
          </p:cNvSpPr>
          <p:nvPr>
            <p:ph type="body" idx="1"/>
          </p:nvPr>
        </p:nvSpPr>
        <p:spPr/>
        <p:txBody>
          <a:bodyPr/>
          <a:lstStyle/>
          <a:p>
            <a:pPr>
              <a:lnSpc>
                <a:spcPct val="107000"/>
              </a:lnSpc>
              <a:spcAft>
                <a:spcPts val="800"/>
              </a:spcAft>
            </a:pPr>
            <a:r>
              <a:rPr lang="en-GB" sz="1100" dirty="0"/>
              <a:t>Guo Y, Huang Z, Sang D, Gao Q and Li Q (2020) The Role of Nutrition in the Prevention and Intervention of Type 2 Diabetes. Front. </a:t>
            </a:r>
            <a:r>
              <a:rPr lang="en-GB" sz="1100" dirty="0" err="1"/>
              <a:t>Bioeng</a:t>
            </a:r>
            <a:r>
              <a:rPr lang="en-GB" sz="1100" dirty="0"/>
              <a:t>. </a:t>
            </a:r>
            <a:r>
              <a:rPr lang="en-GB" sz="1100" dirty="0" err="1"/>
              <a:t>Biotechnol</a:t>
            </a:r>
            <a:r>
              <a:rPr lang="en-GB" sz="1100" dirty="0"/>
              <a:t>. 8:575442. </a:t>
            </a:r>
            <a:r>
              <a:rPr lang="en-GB" sz="1100" dirty="0" err="1"/>
              <a:t>doi</a:t>
            </a:r>
            <a:r>
              <a:rPr lang="en-GB" sz="1100" dirty="0"/>
              <a:t>: 10.3389/fbioe.2020.575442</a:t>
            </a:r>
          </a:p>
          <a:p>
            <a:pPr>
              <a:lnSpc>
                <a:spcPct val="107000"/>
              </a:lnSpc>
              <a:spcAft>
                <a:spcPts val="1125"/>
              </a:spcAft>
            </a:pPr>
            <a:r>
              <a:rPr lang="en-GB" sz="1100" dirty="0" err="1"/>
              <a:t>Knowler</a:t>
            </a:r>
            <a:r>
              <a:rPr lang="en-GB" sz="1100" dirty="0"/>
              <a:t> WC, Barrett-Connor E, Fowler SE, Hamman RF, Lachin JM, Walker EA, Nathan DM. Reduction in the incidence of type 2 diabetes with lifestyle intervention or metformin. </a:t>
            </a:r>
            <a:r>
              <a:rPr lang="en-GB" sz="1100" dirty="0">
                <a:hlinkClick r:id="rId2">
                  <a:extLst>
                    <a:ext uri="{A12FA001-AC4F-418D-AE19-62706E023703}">
                      <ahyp:hlinkClr xmlns:ahyp="http://schemas.microsoft.com/office/drawing/2018/hyperlinkcolor" val="tx"/>
                    </a:ext>
                  </a:extLst>
                </a:hlinkClick>
              </a:rPr>
              <a:t>The New England journal of medicine</a:t>
            </a:r>
            <a:r>
              <a:rPr lang="en-GB" sz="1100" dirty="0"/>
              <a:t>. 2002 Feb;346(6):393-403.</a:t>
            </a:r>
          </a:p>
          <a:p>
            <a:pPr>
              <a:lnSpc>
                <a:spcPct val="107000"/>
              </a:lnSpc>
              <a:spcAft>
                <a:spcPts val="1125"/>
              </a:spcAft>
            </a:pPr>
            <a:r>
              <a:rPr lang="en-GB" sz="1100" dirty="0" err="1"/>
              <a:t>Kurza</a:t>
            </a:r>
            <a:r>
              <a:rPr lang="en-GB" sz="1100" dirty="0"/>
              <a:t> D, </a:t>
            </a:r>
            <a:r>
              <a:rPr lang="en-GB" sz="1100" dirty="0" err="1"/>
              <a:t>Kobos</a:t>
            </a:r>
            <a:r>
              <a:rPr lang="en-GB" sz="1100" dirty="0"/>
              <a:t> E. Diabetes distress in adult patients with type 1 and type 2 diabetes. Med Sci Pulse 2022; 16(4): 56–65. DOI: 10.5604/01.3001.0016.1166</a:t>
            </a:r>
          </a:p>
          <a:p>
            <a:pPr>
              <a:lnSpc>
                <a:spcPct val="107000"/>
              </a:lnSpc>
              <a:spcAft>
                <a:spcPts val="800"/>
              </a:spcAft>
            </a:pPr>
            <a:r>
              <a:rPr lang="en-GB" sz="1100" dirty="0"/>
              <a:t>Rajput SA, </a:t>
            </a:r>
            <a:r>
              <a:rPr lang="en-GB" sz="1100" dirty="0" err="1"/>
              <a:t>Ashraff</a:t>
            </a:r>
            <a:r>
              <a:rPr lang="en-GB" sz="1100" dirty="0"/>
              <a:t> S, Siddiqui M. Diet and Management of Type II Diabetes Mellitus in the United Kingdom: A Narrative Review. Diabetology. 2022; 3(1):72-78. </a:t>
            </a:r>
            <a:r>
              <a:rPr lang="en-GB" sz="1100" dirty="0">
                <a:hlinkClick r:id="rId3">
                  <a:extLst>
                    <a:ext uri="{A12FA001-AC4F-418D-AE19-62706E023703}">
                      <ahyp:hlinkClr xmlns:ahyp="http://schemas.microsoft.com/office/drawing/2018/hyperlinkcolor" val="tx"/>
                    </a:ext>
                  </a:extLst>
                </a:hlinkClick>
              </a:rPr>
              <a:t>https://doi.org/10.3390/diabetology3010006</a:t>
            </a:r>
            <a:endParaRPr lang="en-GB" sz="1100" dirty="0"/>
          </a:p>
          <a:p>
            <a:pPr>
              <a:lnSpc>
                <a:spcPct val="107000"/>
              </a:lnSpc>
              <a:spcAft>
                <a:spcPts val="1125"/>
              </a:spcAft>
            </a:pPr>
            <a:r>
              <a:rPr lang="en-GB" sz="1100" dirty="0"/>
              <a:t>Sami W, Ansari T, Butt NS, Hamid MRA. Effect of diet on type 2 diabetes mellitus: A review. Int J Health Sci (Qassim). 2017;11(2):65-71.</a:t>
            </a:r>
          </a:p>
          <a:p>
            <a:pPr marL="76200" indent="0">
              <a:buNone/>
            </a:pPr>
            <a:endParaRPr lang="en-GB" sz="1100" dirty="0"/>
          </a:p>
        </p:txBody>
      </p:sp>
      <p:sp>
        <p:nvSpPr>
          <p:cNvPr id="4" name="Slide Number Placeholder 3">
            <a:extLst>
              <a:ext uri="{FF2B5EF4-FFF2-40B4-BE49-F238E27FC236}">
                <a16:creationId xmlns:a16="http://schemas.microsoft.com/office/drawing/2014/main" id="{EAE8AF70-0A19-EBFD-AAC2-AA1C4D3302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33945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GB" sz="2000" dirty="0"/>
              <a:t>Regularity and consistency of diet is very important for patients with any type of </a:t>
            </a:r>
            <a:r>
              <a:rPr lang="lt-LT" sz="2000" dirty="0"/>
              <a:t>DM</a:t>
            </a:r>
            <a:r>
              <a:rPr lang="en-GB" sz="2000" dirty="0"/>
              <a:t>: similar amount of carbohydrates at similar times. Such a diet helps maintain less variable glycemia (no swings</a:t>
            </a:r>
            <a:r>
              <a:rPr lang="lt-LT" sz="2000" dirty="0"/>
              <a:t> </a:t>
            </a:r>
            <a:r>
              <a:rPr lang="en-GB" sz="2000" dirty="0"/>
              <a:t>in</a:t>
            </a:r>
            <a:r>
              <a:rPr lang="lt-LT" sz="2000" dirty="0"/>
              <a:t> </a:t>
            </a:r>
            <a:r>
              <a:rPr lang="en-GB" sz="2000" dirty="0"/>
              <a:t>blood</a:t>
            </a:r>
            <a:r>
              <a:rPr lang="lt-LT" sz="2000" dirty="0"/>
              <a:t> </a:t>
            </a:r>
            <a:r>
              <a:rPr lang="en-GB" sz="2000" dirty="0"/>
              <a:t>sugar).</a:t>
            </a:r>
            <a:endParaRPr lang="lt-LT" sz="2000" dirty="0"/>
          </a:p>
          <a:p>
            <a:pPr marL="457200" lvl="0" indent="-381000" algn="l" rtl="0">
              <a:spcBef>
                <a:spcPts val="1000"/>
              </a:spcBef>
              <a:spcAft>
                <a:spcPts val="0"/>
              </a:spcAft>
              <a:buSzPts val="2400"/>
              <a:buChar char="▸"/>
            </a:pPr>
            <a:r>
              <a:rPr lang="lt-LT" sz="2000" dirty="0"/>
              <a:t>I</a:t>
            </a:r>
            <a:r>
              <a:rPr lang="en-GB" sz="2000" dirty="0"/>
              <a:t>n this lesson</a:t>
            </a:r>
            <a:r>
              <a:rPr lang="lt-LT" sz="2000" dirty="0"/>
              <a:t> </a:t>
            </a:r>
            <a:r>
              <a:rPr lang="en-GB" sz="2000" dirty="0"/>
              <a:t>you will learn about nutritional recommendations for type 2 diabetes treated with oral </a:t>
            </a:r>
            <a:r>
              <a:rPr lang="en-GB" sz="2000" dirty="0" err="1"/>
              <a:t>hypoglycemic</a:t>
            </a:r>
            <a:r>
              <a:rPr lang="en-GB" sz="2000" dirty="0"/>
              <a:t> agents, GLP-1 agonists, basal or mixed-acting insulin, and gestational </a:t>
            </a:r>
            <a:r>
              <a:rPr lang="lt-LT" sz="2000" dirty="0"/>
              <a:t>DM</a:t>
            </a:r>
            <a:r>
              <a:rPr lang="en-GB" sz="2000" dirty="0"/>
              <a:t> treated with diet.</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CFA6-5955-14AB-EB97-5A04AB17D39C}"/>
              </a:ext>
            </a:extLst>
          </p:cNvPr>
          <p:cNvSpPr>
            <a:spLocks noGrp="1"/>
          </p:cNvSpPr>
          <p:nvPr>
            <p:ph type="title"/>
          </p:nvPr>
        </p:nvSpPr>
        <p:spPr/>
        <p:txBody>
          <a:bodyPr/>
          <a:lstStyle/>
          <a:p>
            <a:r>
              <a:rPr lang="en-GB" sz="1600" dirty="0"/>
              <a:t>The new nutritional pyramid recommended by </a:t>
            </a:r>
            <a:r>
              <a:rPr lang="lt-LT" sz="1600" dirty="0"/>
              <a:t>T</a:t>
            </a:r>
            <a:r>
              <a:rPr lang="en-GB" sz="1600" dirty="0"/>
              <a:t>he Ministry</a:t>
            </a:r>
            <a:r>
              <a:rPr lang="lt-LT" sz="1600" dirty="0"/>
              <a:t> </a:t>
            </a:r>
            <a:r>
              <a:rPr lang="en-GB" sz="1600" dirty="0"/>
              <a:t>of</a:t>
            </a:r>
            <a:r>
              <a:rPr lang="lt-LT" sz="1600" dirty="0"/>
              <a:t> </a:t>
            </a:r>
            <a:r>
              <a:rPr lang="en-GB" sz="1600" dirty="0"/>
              <a:t>Health</a:t>
            </a:r>
            <a:r>
              <a:rPr lang="lt-LT" sz="1600" dirty="0"/>
              <a:t> </a:t>
            </a:r>
            <a:r>
              <a:rPr lang="en-GB" sz="1600" dirty="0"/>
              <a:t>of</a:t>
            </a:r>
            <a:r>
              <a:rPr lang="lt-LT" sz="1600" dirty="0"/>
              <a:t> </a:t>
            </a:r>
            <a:r>
              <a:rPr lang="en-GB" sz="1600" dirty="0"/>
              <a:t>the</a:t>
            </a:r>
            <a:r>
              <a:rPr lang="lt-LT" sz="1600" dirty="0"/>
              <a:t> </a:t>
            </a:r>
            <a:r>
              <a:rPr lang="en-GB" sz="1600" dirty="0"/>
              <a:t>Republic</a:t>
            </a:r>
            <a:r>
              <a:rPr lang="lt-LT" sz="1600" dirty="0"/>
              <a:t> </a:t>
            </a:r>
            <a:r>
              <a:rPr lang="en-GB" sz="1600" dirty="0"/>
              <a:t>of</a:t>
            </a:r>
            <a:r>
              <a:rPr lang="lt-LT" sz="1600" dirty="0"/>
              <a:t> Lithuania </a:t>
            </a:r>
            <a:r>
              <a:rPr lang="en-GB" sz="1600" dirty="0"/>
              <a:t>is also suitable for people with </a:t>
            </a:r>
            <a:r>
              <a:rPr lang="lt-LT" sz="1600" dirty="0"/>
              <a:t>DM</a:t>
            </a:r>
            <a:br>
              <a:rPr lang="en-GB" sz="1600" dirty="0"/>
            </a:br>
            <a:endParaRPr lang="en-GB" sz="1600" dirty="0"/>
          </a:p>
        </p:txBody>
      </p:sp>
      <p:sp>
        <p:nvSpPr>
          <p:cNvPr id="3" name="Text Placeholder 2">
            <a:extLst>
              <a:ext uri="{FF2B5EF4-FFF2-40B4-BE49-F238E27FC236}">
                <a16:creationId xmlns:a16="http://schemas.microsoft.com/office/drawing/2014/main" id="{0AFF182D-6B50-39F0-D552-D2575850A08C}"/>
              </a:ext>
            </a:extLst>
          </p:cNvPr>
          <p:cNvSpPr>
            <a:spLocks noGrp="1"/>
          </p:cNvSpPr>
          <p:nvPr>
            <p:ph type="body" idx="1"/>
          </p:nvPr>
        </p:nvSpPr>
        <p:spPr/>
        <p:txBody>
          <a:bodyPr/>
          <a:lstStyle/>
          <a:p>
            <a:pPr marL="457200" lvl="0" indent="-381000" algn="just" rtl="0">
              <a:spcBef>
                <a:spcPts val="1000"/>
              </a:spcBef>
              <a:spcAft>
                <a:spcPts val="0"/>
              </a:spcAft>
              <a:buSzPts val="2400"/>
              <a:buChar char="▸"/>
            </a:pPr>
            <a:r>
              <a:rPr lang="en-GB" sz="1800" dirty="0"/>
              <a:t>Nutritional basis: grain products, vegetables</a:t>
            </a:r>
            <a:r>
              <a:rPr lang="lt-LT" sz="1800" dirty="0"/>
              <a:t>, </a:t>
            </a:r>
            <a:r>
              <a:rPr lang="en-GB" sz="1800" dirty="0"/>
              <a:t>fruit.</a:t>
            </a:r>
          </a:p>
          <a:p>
            <a:pPr marL="457200" lvl="0" indent="-381000" algn="just" rtl="0">
              <a:spcBef>
                <a:spcPts val="1000"/>
              </a:spcBef>
              <a:spcAft>
                <a:spcPts val="0"/>
              </a:spcAft>
              <a:buSzPts val="2400"/>
              <a:buChar char="▸"/>
            </a:pPr>
            <a:r>
              <a:rPr lang="en-GB" sz="1800" dirty="0"/>
              <a:t>Protein products (meat, eggs, cheese, milk)</a:t>
            </a:r>
            <a:r>
              <a:rPr lang="lt-LT" sz="1800" dirty="0"/>
              <a:t> </a:t>
            </a:r>
            <a:r>
              <a:rPr lang="en-GB" sz="1800" dirty="0"/>
              <a:t>make up only about 1/4 of the diet. Fats and sweets of animal origin should be consumed in moderation.</a:t>
            </a:r>
          </a:p>
          <a:p>
            <a:endParaRPr lang="en-GB" sz="1800" dirty="0"/>
          </a:p>
        </p:txBody>
      </p:sp>
      <p:sp>
        <p:nvSpPr>
          <p:cNvPr id="4" name="Slide Number Placeholder 3">
            <a:extLst>
              <a:ext uri="{FF2B5EF4-FFF2-40B4-BE49-F238E27FC236}">
                <a16:creationId xmlns:a16="http://schemas.microsoft.com/office/drawing/2014/main" id="{6C0B3AD0-461C-443B-F46C-1E9BFD55752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5" name="Picture 4" descr="page21image991979232">
            <a:extLst>
              <a:ext uri="{FF2B5EF4-FFF2-40B4-BE49-F238E27FC236}">
                <a16:creationId xmlns:a16="http://schemas.microsoft.com/office/drawing/2014/main" id="{72EDD2C6-1D5A-F318-DF38-48C38DEC65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5827" y="666750"/>
            <a:ext cx="3251200" cy="3810000"/>
          </a:xfrm>
          <a:prstGeom prst="rect">
            <a:avLst/>
          </a:prstGeom>
          <a:noFill/>
          <a:ln>
            <a:noFill/>
          </a:ln>
        </p:spPr>
      </p:pic>
    </p:spTree>
    <p:extLst>
      <p:ext uri="{BB962C8B-B14F-4D97-AF65-F5344CB8AC3E}">
        <p14:creationId xmlns:p14="http://schemas.microsoft.com/office/powerpoint/2010/main" val="481772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AFEF-2797-9A8C-3850-52173CF6027D}"/>
              </a:ext>
            </a:extLst>
          </p:cNvPr>
          <p:cNvSpPr>
            <a:spLocks noGrp="1"/>
          </p:cNvSpPr>
          <p:nvPr>
            <p:ph type="title"/>
          </p:nvPr>
        </p:nvSpPr>
        <p:spPr/>
        <p:txBody>
          <a:bodyPr/>
          <a:lstStyle/>
          <a:p>
            <a:r>
              <a:rPr lang="en-GB" dirty="0"/>
              <a:t>Nutritional goals for type 2 diabetes:</a:t>
            </a:r>
            <a:br>
              <a:rPr lang="en-GB" dirty="0"/>
            </a:br>
            <a:endParaRPr lang="en-GB" dirty="0"/>
          </a:p>
        </p:txBody>
      </p:sp>
      <p:sp>
        <p:nvSpPr>
          <p:cNvPr id="3" name="Text Placeholder 2">
            <a:extLst>
              <a:ext uri="{FF2B5EF4-FFF2-40B4-BE49-F238E27FC236}">
                <a16:creationId xmlns:a16="http://schemas.microsoft.com/office/drawing/2014/main" id="{EF16FA8D-AE2C-CBEA-E600-5D828FA8EDBF}"/>
              </a:ext>
            </a:extLst>
          </p:cNvPr>
          <p:cNvSpPr>
            <a:spLocks noGrp="1"/>
          </p:cNvSpPr>
          <p:nvPr>
            <p:ph type="body" idx="1"/>
          </p:nvPr>
        </p:nvSpPr>
        <p:spPr>
          <a:xfrm>
            <a:off x="614974" y="1705175"/>
            <a:ext cx="6837345" cy="2826600"/>
          </a:xfrm>
        </p:spPr>
        <p:txBody>
          <a:bodyPr/>
          <a:lstStyle/>
          <a:p>
            <a:pPr algn="just"/>
            <a:r>
              <a:rPr lang="en-GB" sz="2000" dirty="0"/>
              <a:t>Optimal weight (to reduce insulin resistance)</a:t>
            </a:r>
          </a:p>
          <a:p>
            <a:pPr algn="just"/>
            <a:r>
              <a:rPr lang="en-GB" sz="2000" dirty="0"/>
              <a:t>Optimal blood pressure and lipid content (</a:t>
            </a:r>
            <a:r>
              <a:rPr lang="lt-LT" sz="2000" dirty="0"/>
              <a:t>to </a:t>
            </a:r>
            <a:r>
              <a:rPr lang="en-GB" sz="2000" dirty="0"/>
              <a:t>prevent</a:t>
            </a:r>
            <a:r>
              <a:rPr lang="lt-LT" sz="2000" dirty="0"/>
              <a:t> </a:t>
            </a:r>
            <a:r>
              <a:rPr lang="en-GB" sz="2000" dirty="0"/>
              <a:t>vascular complications)</a:t>
            </a:r>
          </a:p>
          <a:p>
            <a:pPr algn="just"/>
            <a:r>
              <a:rPr lang="en-GB" sz="2000" dirty="0"/>
              <a:t>Optimal glycemia (</a:t>
            </a:r>
            <a:r>
              <a:rPr lang="lt-LT" sz="2000" dirty="0"/>
              <a:t>to </a:t>
            </a:r>
            <a:r>
              <a:rPr lang="en-GB" sz="2000" dirty="0"/>
              <a:t>prevent </a:t>
            </a:r>
            <a:r>
              <a:rPr lang="lt-LT" sz="2000" dirty="0"/>
              <a:t>DM</a:t>
            </a:r>
            <a:r>
              <a:rPr lang="en-GB" sz="2000" dirty="0"/>
              <a:t> complications)</a:t>
            </a:r>
          </a:p>
          <a:p>
            <a:pPr algn="just"/>
            <a:r>
              <a:rPr lang="en-GB" sz="2000" dirty="0"/>
              <a:t>Patients of these groups are recommended to follow the principles of a healthy diet and change their eating habits according to their needs (due to overweight, increased blood pressure, lipid levels, etc.).</a:t>
            </a:r>
          </a:p>
        </p:txBody>
      </p:sp>
      <p:sp>
        <p:nvSpPr>
          <p:cNvPr id="4" name="Slide Number Placeholder 3">
            <a:extLst>
              <a:ext uri="{FF2B5EF4-FFF2-40B4-BE49-F238E27FC236}">
                <a16:creationId xmlns:a16="http://schemas.microsoft.com/office/drawing/2014/main" id="{9ADDBB3E-70D2-E71D-A93A-D1A7FEA164F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20884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984A-0DE7-F764-3219-810364B8312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654ABBD8-426C-2B70-F430-A46D607035B4}"/>
              </a:ext>
            </a:extLst>
          </p:cNvPr>
          <p:cNvSpPr>
            <a:spLocks noGrp="1"/>
          </p:cNvSpPr>
          <p:nvPr>
            <p:ph type="body" idx="1"/>
          </p:nvPr>
        </p:nvSpPr>
        <p:spPr>
          <a:xfrm>
            <a:off x="614974" y="1705175"/>
            <a:ext cx="6909353" cy="2826600"/>
          </a:xfrm>
        </p:spPr>
        <p:txBody>
          <a:bodyPr/>
          <a:lstStyle/>
          <a:p>
            <a:pPr algn="just"/>
            <a:r>
              <a:rPr lang="en-GB" sz="2000" dirty="0"/>
              <a:t>When teaching the patient about nutrition, it is necessary to consider the patient's individual needs and abilities. Patients on oral </a:t>
            </a:r>
            <a:r>
              <a:rPr lang="en-GB" sz="2000" dirty="0" err="1"/>
              <a:t>hypoglycemic</a:t>
            </a:r>
            <a:r>
              <a:rPr lang="en-GB" sz="2000" dirty="0"/>
              <a:t> agents, GLP-1 RAs, basal or mixed insulins, those</a:t>
            </a:r>
            <a:r>
              <a:rPr lang="lt-LT" sz="2000" dirty="0"/>
              <a:t> </a:t>
            </a:r>
            <a:r>
              <a:rPr lang="en-GB" sz="2000" dirty="0"/>
              <a:t>with</a:t>
            </a:r>
            <a:r>
              <a:rPr lang="lt-LT" sz="2000" dirty="0"/>
              <a:t> </a:t>
            </a:r>
            <a:r>
              <a:rPr lang="en-GB" sz="2000" dirty="0"/>
              <a:t>gestational </a:t>
            </a:r>
            <a:r>
              <a:rPr lang="lt-LT" sz="2000" dirty="0"/>
              <a:t>DM</a:t>
            </a:r>
            <a:r>
              <a:rPr lang="en-GB" sz="2000" dirty="0"/>
              <a:t>, and the pill have difficulty counting carbohydrates and do not need it. Therefore, these patients are recommended </a:t>
            </a:r>
            <a:r>
              <a:rPr lang="lt-LT" sz="2000" dirty="0"/>
              <a:t>to </a:t>
            </a:r>
            <a:r>
              <a:rPr lang="en-GB" sz="2000" dirty="0"/>
              <a:t>follow</a:t>
            </a:r>
            <a:r>
              <a:rPr lang="lt-LT" sz="2000" dirty="0"/>
              <a:t> </a:t>
            </a:r>
            <a:r>
              <a:rPr lang="en-GB" sz="2000" dirty="0"/>
              <a:t>the principles of a healthy diet, changing their eating habits as needed</a:t>
            </a:r>
            <a:r>
              <a:rPr lang="lt-LT" sz="2000" dirty="0"/>
              <a:t>; </a:t>
            </a:r>
            <a:r>
              <a:rPr lang="en-GB" sz="2000" dirty="0"/>
              <a:t>therefore</a:t>
            </a:r>
            <a:r>
              <a:rPr lang="lt-LT" sz="2000" dirty="0"/>
              <a:t>, </a:t>
            </a:r>
            <a:r>
              <a:rPr lang="en-GB" sz="2000" dirty="0"/>
              <a:t>the "plate" or "palm" portion methods are explained to them.</a:t>
            </a:r>
          </a:p>
          <a:p>
            <a:pPr algn="just"/>
            <a:r>
              <a:rPr lang="en-GB" sz="2000" dirty="0"/>
              <a:t>The following are specific recommendations.</a:t>
            </a:r>
          </a:p>
        </p:txBody>
      </p:sp>
      <p:sp>
        <p:nvSpPr>
          <p:cNvPr id="4" name="Slide Number Placeholder 3">
            <a:extLst>
              <a:ext uri="{FF2B5EF4-FFF2-40B4-BE49-F238E27FC236}">
                <a16:creationId xmlns:a16="http://schemas.microsoft.com/office/drawing/2014/main" id="{A580E315-D7E5-5282-FE3B-95D22DA886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25198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0B8D-D2F8-178B-93BB-9B018B08179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E31D066-3FCC-6139-FD50-84D569853B76}"/>
              </a:ext>
            </a:extLst>
          </p:cNvPr>
          <p:cNvSpPr>
            <a:spLocks noGrp="1"/>
          </p:cNvSpPr>
          <p:nvPr>
            <p:ph type="body" idx="1"/>
          </p:nvPr>
        </p:nvSpPr>
        <p:spPr>
          <a:xfrm>
            <a:off x="614974" y="1705175"/>
            <a:ext cx="7269393" cy="2826600"/>
          </a:xfrm>
        </p:spPr>
        <p:txBody>
          <a:bodyPr/>
          <a:lstStyle/>
          <a:p>
            <a:pPr algn="just"/>
            <a:r>
              <a:rPr lang="en-GB" sz="1600" dirty="0"/>
              <a:t>For patients, the need for nutrients is calculated individually</a:t>
            </a:r>
            <a:r>
              <a:rPr lang="lt-LT" sz="1600" dirty="0"/>
              <a:t> </a:t>
            </a:r>
            <a:r>
              <a:rPr lang="en-GB" sz="1600" dirty="0"/>
              <a:t>with</a:t>
            </a:r>
            <a:r>
              <a:rPr lang="lt-LT" sz="1600" dirty="0"/>
              <a:t> </a:t>
            </a:r>
            <a:r>
              <a:rPr lang="en-GB" sz="1600" dirty="0"/>
              <a:t>their</a:t>
            </a:r>
            <a:r>
              <a:rPr lang="lt-LT" sz="1600" dirty="0"/>
              <a:t> </a:t>
            </a:r>
            <a:r>
              <a:rPr lang="en-GB" sz="1600" dirty="0"/>
              <a:t>weight, age, physical activity, gender, and treatment</a:t>
            </a:r>
            <a:r>
              <a:rPr lang="lt-LT" sz="1600" dirty="0"/>
              <a:t> </a:t>
            </a:r>
            <a:r>
              <a:rPr lang="en-GB" sz="1600" dirty="0"/>
              <a:t>taken</a:t>
            </a:r>
            <a:r>
              <a:rPr lang="lt-LT" sz="1600" dirty="0"/>
              <a:t> </a:t>
            </a:r>
            <a:r>
              <a:rPr lang="en-GB" sz="1600" dirty="0"/>
              <a:t>into</a:t>
            </a:r>
            <a:r>
              <a:rPr lang="lt-LT" sz="1600" dirty="0"/>
              <a:t> </a:t>
            </a:r>
            <a:r>
              <a:rPr lang="en-GB" sz="1600" dirty="0"/>
              <a:t>account. There are several ways to calculate the amount</a:t>
            </a:r>
            <a:r>
              <a:rPr lang="lt-LT" sz="1600" dirty="0"/>
              <a:t> </a:t>
            </a:r>
            <a:r>
              <a:rPr lang="en-GB" sz="1600" dirty="0"/>
              <a:t>of</a:t>
            </a:r>
            <a:r>
              <a:rPr lang="lt-LT" sz="1600" dirty="0"/>
              <a:t> </a:t>
            </a:r>
            <a:r>
              <a:rPr lang="en-GB" sz="1600" dirty="0"/>
              <a:t>energy</a:t>
            </a:r>
            <a:r>
              <a:rPr lang="lt-LT" sz="1600" dirty="0"/>
              <a:t> </a:t>
            </a:r>
            <a:r>
              <a:rPr lang="en-GB" sz="1600" dirty="0"/>
              <a:t>required</a:t>
            </a:r>
            <a:r>
              <a:rPr lang="lt-LT" sz="1600" dirty="0"/>
              <a:t> </a:t>
            </a:r>
            <a:r>
              <a:rPr lang="en-GB" sz="1600" dirty="0"/>
              <a:t>daily. The first method is based on the statistically reliable Harris Benedict formula (available online). The second way to calculate the amount of calories you need to consume is simpler. The ideal weight is calculated with the body mass index (BMI)</a:t>
            </a:r>
            <a:r>
              <a:rPr lang="lt-LT" sz="1600" dirty="0"/>
              <a:t> </a:t>
            </a:r>
            <a:r>
              <a:rPr lang="en-GB" sz="1600" dirty="0"/>
              <a:t>formula</a:t>
            </a:r>
            <a:r>
              <a:rPr lang="lt-LT" sz="1600" dirty="0"/>
              <a:t> </a:t>
            </a:r>
            <a:r>
              <a:rPr lang="en-GB" sz="1600" dirty="0"/>
              <a:t>applied</a:t>
            </a:r>
            <a:r>
              <a:rPr lang="lt-LT" sz="1600" dirty="0"/>
              <a:t>;</a:t>
            </a:r>
            <a:r>
              <a:rPr lang="en-GB" sz="1600" dirty="0"/>
              <a:t> i.e. with a BMI of 22. So if BMI = Weight (kg) / Height (m2), then ideal weight = BMI x Height (m2). Then the obtained body mass is multiplied by 25-30, since it is believed that one kilogram of body mass requires 25-30 kcal, depending on the person's physical activity. So, according to the same example, a physically active person should consume: 22 x 2.89 x 30 = 1907 kcal per day.</a:t>
            </a:r>
          </a:p>
        </p:txBody>
      </p:sp>
      <p:sp>
        <p:nvSpPr>
          <p:cNvPr id="4" name="Slide Number Placeholder 3">
            <a:extLst>
              <a:ext uri="{FF2B5EF4-FFF2-40B4-BE49-F238E27FC236}">
                <a16:creationId xmlns:a16="http://schemas.microsoft.com/office/drawing/2014/main" id="{E87719A6-5733-30A0-B39D-9F84830B13F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422508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982-EB86-CAA5-6074-CAC3EC1D1B8A}"/>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4964C79-9EF6-2FCA-9AD8-F39ACD997E95}"/>
              </a:ext>
            </a:extLst>
          </p:cNvPr>
          <p:cNvSpPr>
            <a:spLocks noGrp="1"/>
          </p:cNvSpPr>
          <p:nvPr>
            <p:ph type="body" idx="1"/>
          </p:nvPr>
        </p:nvSpPr>
        <p:spPr/>
        <p:txBody>
          <a:bodyPr/>
          <a:lstStyle/>
          <a:p>
            <a:pPr algn="just"/>
            <a:r>
              <a:rPr lang="en-GB" sz="2000" dirty="0"/>
              <a:t>The distribution of food energy substances can var</a:t>
            </a:r>
            <a:r>
              <a:rPr lang="lt-LT" sz="2000" dirty="0"/>
              <a:t>y</a:t>
            </a:r>
            <a:r>
              <a:rPr lang="en-GB" sz="2000" dirty="0"/>
              <a:t> depending on the patient's habits and needs.</a:t>
            </a:r>
          </a:p>
          <a:p>
            <a:pPr algn="just"/>
            <a:r>
              <a:rPr lang="en-GB" sz="2000" dirty="0"/>
              <a:t>Weight reduction (7% of body weight) is recommended for overweight or obese patients. If the patient is obese or overweight, 500 kcal should be subtracted from the recommended caloric intake. Then it is likely that you will lose 0.5 kg of weight per month.</a:t>
            </a:r>
          </a:p>
          <a:p>
            <a:pPr marL="76200" indent="0">
              <a:buNone/>
            </a:pPr>
            <a:endParaRPr lang="en-GB" dirty="0"/>
          </a:p>
        </p:txBody>
      </p:sp>
      <p:sp>
        <p:nvSpPr>
          <p:cNvPr id="4" name="Slide Number Placeholder 3">
            <a:extLst>
              <a:ext uri="{FF2B5EF4-FFF2-40B4-BE49-F238E27FC236}">
                <a16:creationId xmlns:a16="http://schemas.microsoft.com/office/drawing/2014/main" id="{83EF4C0C-5631-3E31-9D23-66057BB6C3A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312140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78BE-7A3C-9745-BF84-947970AE4BC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957452B7-E8E3-2BCE-931D-3DDAB828D155}"/>
              </a:ext>
            </a:extLst>
          </p:cNvPr>
          <p:cNvSpPr>
            <a:spLocks noGrp="1"/>
          </p:cNvSpPr>
          <p:nvPr>
            <p:ph type="body" idx="1"/>
          </p:nvPr>
        </p:nvSpPr>
        <p:spPr/>
        <p:txBody>
          <a:bodyPr/>
          <a:lstStyle/>
          <a:p>
            <a:pPr algn="just"/>
            <a:r>
              <a:rPr lang="en-GB" sz="2000" dirty="0"/>
              <a:t>Constancy and regularity of nutrition is important. 3 main meals (breakfast, lunch, dinner) with a similar amount of carbohydrates each day are recommended.</a:t>
            </a:r>
          </a:p>
          <a:p>
            <a:pPr algn="just"/>
            <a:r>
              <a:rPr lang="en-GB" sz="2000" dirty="0"/>
              <a:t>2-3 light (low-calorie, low-carb) snacks are allowed between main meals.</a:t>
            </a:r>
          </a:p>
          <a:p>
            <a:pPr algn="just"/>
            <a:r>
              <a:rPr lang="en-GB" sz="2000" dirty="0"/>
              <a:t>Complex carbohydrates should be eaten with every main meal to avoid </a:t>
            </a:r>
            <a:r>
              <a:rPr lang="en-GB" sz="2000" dirty="0" err="1"/>
              <a:t>hypoglycemia</a:t>
            </a:r>
            <a:r>
              <a:rPr lang="en-GB" sz="2000" dirty="0"/>
              <a:t>.</a:t>
            </a:r>
          </a:p>
        </p:txBody>
      </p:sp>
      <p:sp>
        <p:nvSpPr>
          <p:cNvPr id="4" name="Slide Number Placeholder 3">
            <a:extLst>
              <a:ext uri="{FF2B5EF4-FFF2-40B4-BE49-F238E27FC236}">
                <a16:creationId xmlns:a16="http://schemas.microsoft.com/office/drawing/2014/main" id="{CDBA8CA5-556C-F69D-E53A-FB0AA76F36C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822338765"/>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TotalTime>
  <Words>1384</Words>
  <Application>Microsoft Office PowerPoint</Application>
  <PresentationFormat>On-screen Show (16:9)</PresentationFormat>
  <Paragraphs>68</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Barlow SemiBold</vt:lpstr>
      <vt:lpstr>Calibri</vt:lpstr>
      <vt:lpstr>Barlow Light</vt:lpstr>
      <vt:lpstr>Caius template</vt:lpstr>
      <vt:lpstr> Basic nutrition for type 2 diabetes  Authors: Aelita Skarbaliene, Akvile Sendriute</vt:lpstr>
      <vt:lpstr>Project Number: 2021-1-RO01- KA220-HED-38B739A3</vt:lpstr>
      <vt:lpstr>PowerPoint Presentation</vt:lpstr>
      <vt:lpstr>The new nutritional pyramid recommended by The Ministry of Health of the Republic of Lithuania is also suitable for people with DM </vt:lpstr>
      <vt:lpstr>Nutritional goals for type 2 diabetes: </vt:lpstr>
      <vt:lpstr>PowerPoint Presentation</vt:lpstr>
      <vt:lpstr>PowerPoint Presentation</vt:lpstr>
      <vt:lpstr>PowerPoint Presentation</vt:lpstr>
      <vt:lpstr>PowerPoint Presentation</vt:lpstr>
      <vt:lpstr>PowerPoint Presentation</vt:lpstr>
      <vt:lpstr>PowerPoint Presentation</vt:lpstr>
      <vt:lpstr>Palm portion method</vt:lpstr>
      <vt:lpstr>Equivalents of the palm portion method</vt:lpstr>
      <vt:lpstr>The plate portion method</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Jevgenija Jerochina</cp:lastModifiedBy>
  <cp:revision>91</cp:revision>
  <dcterms:modified xsi:type="dcterms:W3CDTF">2023-05-17T11:57:07Z</dcterms:modified>
</cp:coreProperties>
</file>