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7"/>
  </p:notesMasterIdLst>
  <p:sldIdLst>
    <p:sldId id="256" r:id="rId2"/>
    <p:sldId id="257" r:id="rId3"/>
    <p:sldId id="261" r:id="rId4"/>
    <p:sldId id="279" r:id="rId5"/>
    <p:sldId id="281" r:id="rId6"/>
    <p:sldId id="282" r:id="rId7"/>
    <p:sldId id="280" r:id="rId8"/>
    <p:sldId id="283" r:id="rId9"/>
    <p:sldId id="284" r:id="rId10"/>
    <p:sldId id="285" r:id="rId11"/>
    <p:sldId id="286" r:id="rId12"/>
    <p:sldId id="287" r:id="rId13"/>
    <p:sldId id="288" r:id="rId14"/>
    <p:sldId id="289" r:id="rId15"/>
    <p:sldId id="290" r:id="rId16"/>
  </p:sldIdLst>
  <p:sldSz cx="9144000" cy="5143500" type="screen16x9"/>
  <p:notesSz cx="6858000" cy="9144000"/>
  <p:embeddedFontLst>
    <p:embeddedFont>
      <p:font typeface="Barlow Light" panose="020B0604020202020204" charset="-18"/>
      <p:regular r:id="rId18"/>
      <p:bold r:id="rId19"/>
      <p:italic r:id="rId20"/>
      <p:boldItalic r:id="rId21"/>
    </p:embeddedFont>
    <p:embeddedFont>
      <p:font typeface="Barlow SemiBold" panose="020B0604020202020204" charset="-18"/>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48" autoAdjust="0"/>
    <p:restoredTop sz="94660"/>
  </p:normalViewPr>
  <p:slideViewPr>
    <p:cSldViewPr>
      <p:cViewPr varScale="1">
        <p:scale>
          <a:sx n="143" d="100"/>
          <a:sy n="143" d="100"/>
        </p:scale>
        <p:origin x="116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3390/diabetology3010006" TargetMode="External"/><Relationship Id="rId2" Type="http://schemas.openxmlformats.org/officeDocument/2006/relationships/hyperlink" Target="https://europepmc.org/articles/pmc137092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539552" y="3219822"/>
            <a:ext cx="6480720" cy="1368152"/>
          </a:xfrm>
          <a:prstGeom prst="rect">
            <a:avLst/>
          </a:prstGeom>
        </p:spPr>
        <p:txBody>
          <a:bodyPr spcFirstLastPara="1" wrap="square" lIns="0" tIns="0" rIns="0" bIns="0" anchor="ctr" anchorCtr="0">
            <a:noAutofit/>
          </a:bodyPr>
          <a:lstStyle/>
          <a:p>
            <a:pPr lvl="0" algn="ctr"/>
            <a:br>
              <a:rPr lang="en" sz="2400" b="1" dirty="0">
                <a:solidFill>
                  <a:schemeClr val="accent1"/>
                </a:solidFill>
                <a:latin typeface="+mn-lt"/>
              </a:rPr>
            </a:br>
            <a:r>
              <a:rPr lang="cs-CZ" sz="2800" b="1" dirty="0">
                <a:latin typeface="+mn-lt"/>
              </a:rPr>
              <a:t>Základy stravování pro diabetes 2. typu</a:t>
            </a:r>
            <a:br>
              <a:rPr lang="it-IT" sz="1800" b="1" dirty="0">
                <a:latin typeface="+mn-lt"/>
              </a:rPr>
            </a:br>
            <a:r>
              <a:rPr lang="cs-CZ" sz="1800" b="1" dirty="0">
                <a:latin typeface="+mn-lt"/>
              </a:rPr>
              <a:t>Autorky</a:t>
            </a:r>
            <a:r>
              <a:rPr lang="it-IT" sz="1800" b="1" dirty="0">
                <a:latin typeface="+mn-lt"/>
              </a:rPr>
              <a:t>: Aelita Skarbaliene, Akvile Sendriute</a:t>
            </a:r>
            <a:endParaRPr sz="1800" b="1" dirty="0">
              <a:latin typeface="+mn-lt"/>
            </a:endParaRPr>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6ED6-2596-F4F3-97FE-C8D9CF150D48}"/>
              </a:ext>
            </a:extLst>
          </p:cNvPr>
          <p:cNvSpPr>
            <a:spLocks noGrp="1"/>
          </p:cNvSpPr>
          <p:nvPr>
            <p:ph type="title"/>
          </p:nvPr>
        </p:nvSpPr>
        <p:spPr/>
        <p:txBody>
          <a:bodyPr/>
          <a:lstStyle/>
          <a:p>
            <a:r>
              <a:rPr lang="cs-CZ" b="1" dirty="0">
                <a:latin typeface="Arial" panose="020B0604020202020204" pitchFamily="34" charset="0"/>
                <a:cs typeface="Arial" panose="020B0604020202020204" pitchFamily="34" charset="0"/>
              </a:rPr>
              <a:t>Nutriční cíle pro diabetes 2. typu</a:t>
            </a:r>
            <a:endParaRPr lang="en-GB" dirty="0"/>
          </a:p>
        </p:txBody>
      </p:sp>
      <p:sp>
        <p:nvSpPr>
          <p:cNvPr id="3" name="Text Placeholder 2">
            <a:extLst>
              <a:ext uri="{FF2B5EF4-FFF2-40B4-BE49-F238E27FC236}">
                <a16:creationId xmlns:a16="http://schemas.microsoft.com/office/drawing/2014/main" id="{47C45A6E-6E46-FDB9-EB78-62FC95033811}"/>
              </a:ext>
            </a:extLst>
          </p:cNvPr>
          <p:cNvSpPr>
            <a:spLocks noGrp="1"/>
          </p:cNvSpPr>
          <p:nvPr>
            <p:ph type="body" idx="1"/>
          </p:nvPr>
        </p:nvSpPr>
        <p:spPr>
          <a:xfrm>
            <a:off x="614975" y="1563638"/>
            <a:ext cx="7053369" cy="2826600"/>
          </a:xfrm>
        </p:spPr>
        <p:txBody>
          <a:bodyPr/>
          <a:lstStyle/>
          <a:p>
            <a:pPr algn="just"/>
            <a:r>
              <a:rPr lang="cs-CZ" sz="1600" dirty="0"/>
              <a:t>Jednoduché sacharidy by neměly tvořit více než 10 % všech doporučených sacharidů (cukr a sladkosti nejsou zakázány). </a:t>
            </a:r>
            <a:endParaRPr lang="en-GB" sz="1600" dirty="0"/>
          </a:p>
          <a:p>
            <a:pPr algn="just"/>
            <a:r>
              <a:rPr lang="cs-CZ" sz="1600" dirty="0"/>
              <a:t>Množství neškrobové zeleniny není limitované (asi 500 g denně</a:t>
            </a:r>
            <a:r>
              <a:rPr lang="en-GB" sz="1600" dirty="0"/>
              <a:t>).</a:t>
            </a:r>
          </a:p>
          <a:p>
            <a:pPr algn="just"/>
            <a:r>
              <a:rPr lang="cs-CZ" sz="1600" dirty="0"/>
              <a:t>Doporučený příjem tekutin je 1–1,5 l denně, nejlépe vody</a:t>
            </a:r>
            <a:r>
              <a:rPr lang="en-GB" sz="1600" dirty="0"/>
              <a:t>.</a:t>
            </a:r>
          </a:p>
          <a:p>
            <a:pPr algn="just"/>
            <a:r>
              <a:rPr lang="cs-CZ" sz="1600" dirty="0"/>
              <a:t>Doporučuje se 2x či 3x týdně jíst mořské ryby (kvůli omega 3 mastným kyselinám).</a:t>
            </a:r>
            <a:endParaRPr lang="en-GB" sz="1600" dirty="0"/>
          </a:p>
          <a:p>
            <a:pPr algn="just"/>
            <a:r>
              <a:rPr lang="cs-CZ" sz="1600" dirty="0"/>
              <a:t>Snižte příjem soli na méně než 5g denně (kvůli krevnímu tlaku).</a:t>
            </a:r>
            <a:endParaRPr lang="en-GB" sz="1600" dirty="0"/>
          </a:p>
          <a:p>
            <a:pPr algn="just"/>
            <a:r>
              <a:rPr lang="cs-CZ" sz="1600" dirty="0"/>
              <a:t>Je vhodnější používat tuky rostlinného původu, např. řepkový či olivový olej. Živočišné tuky (máslo, majonéza, sádlo) by se měly používat střídmě, aby se předešlo kardiovaskulárním onemocněním.</a:t>
            </a:r>
            <a:endParaRPr lang="en-GB" sz="1600" dirty="0"/>
          </a:p>
        </p:txBody>
      </p:sp>
      <p:sp>
        <p:nvSpPr>
          <p:cNvPr id="4" name="Slide Number Placeholder 3">
            <a:extLst>
              <a:ext uri="{FF2B5EF4-FFF2-40B4-BE49-F238E27FC236}">
                <a16:creationId xmlns:a16="http://schemas.microsoft.com/office/drawing/2014/main" id="{E9D4209B-17FD-8F5F-8B0F-02E0FC90D63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1678348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3B10-C143-3107-5F15-B59472A2C958}"/>
              </a:ext>
            </a:extLst>
          </p:cNvPr>
          <p:cNvSpPr>
            <a:spLocks noGrp="1"/>
          </p:cNvSpPr>
          <p:nvPr>
            <p:ph type="title"/>
          </p:nvPr>
        </p:nvSpPr>
        <p:spPr/>
        <p:txBody>
          <a:bodyPr/>
          <a:lstStyle/>
          <a:p>
            <a:r>
              <a:rPr lang="cs-CZ" b="1" dirty="0">
                <a:latin typeface="Arial" panose="020B0604020202020204" pitchFamily="34" charset="0"/>
                <a:cs typeface="Arial" panose="020B0604020202020204" pitchFamily="34" charset="0"/>
              </a:rPr>
              <a:t>Nutriční cíle pro diabetes 2. typu</a:t>
            </a:r>
            <a:endParaRPr lang="en-GB" dirty="0"/>
          </a:p>
        </p:txBody>
      </p:sp>
      <p:sp>
        <p:nvSpPr>
          <p:cNvPr id="3" name="Text Placeholder 2">
            <a:extLst>
              <a:ext uri="{FF2B5EF4-FFF2-40B4-BE49-F238E27FC236}">
                <a16:creationId xmlns:a16="http://schemas.microsoft.com/office/drawing/2014/main" id="{8F276AD3-2253-60E2-FB27-A785CF462692}"/>
              </a:ext>
            </a:extLst>
          </p:cNvPr>
          <p:cNvSpPr>
            <a:spLocks noGrp="1"/>
          </p:cNvSpPr>
          <p:nvPr>
            <p:ph type="body" idx="1"/>
          </p:nvPr>
        </p:nvSpPr>
        <p:spPr/>
        <p:txBody>
          <a:bodyPr/>
          <a:lstStyle/>
          <a:p>
            <a:r>
              <a:rPr lang="cs-CZ" sz="1600" dirty="0"/>
              <a:t>Náhrady cukru nezvyšují glykémii, ale měly by se používat střídmě. Jako sladidla lze používat přírodní náhrady cukru (jako je např. stévie)</a:t>
            </a:r>
            <a:r>
              <a:rPr lang="en-GB" sz="1600" dirty="0"/>
              <a:t>.</a:t>
            </a:r>
          </a:p>
          <a:p>
            <a:r>
              <a:rPr lang="cs-CZ" sz="1600" dirty="0"/>
              <a:t>Sladkosti by neměly být konzumovány každý den.</a:t>
            </a:r>
            <a:endParaRPr lang="en-GB" sz="1600" dirty="0"/>
          </a:p>
          <a:p>
            <a:r>
              <a:rPr lang="cs-CZ" sz="1600" dirty="0"/>
              <a:t>Doporučují se spíše výrobky s nižším glykemickým indexem, protože způsobují pomalejší růst glykémie a mají pozitivní vliv na hladinu triglyceridů (snižují ji).</a:t>
            </a:r>
            <a:endParaRPr lang="en-GB" sz="1600" dirty="0"/>
          </a:p>
          <a:p>
            <a:r>
              <a:rPr lang="cs-CZ" sz="1600" dirty="0"/>
              <a:t>Jezte celozrnné potraviny s větším obsahem vlákniny, 20–25 g za den. </a:t>
            </a:r>
            <a:endParaRPr lang="en-GB" sz="1600" dirty="0"/>
          </a:p>
          <a:p>
            <a:r>
              <a:rPr lang="cs-CZ" sz="1600" dirty="0"/>
              <a:t>Alkohol – ženy by neměly konzumovat více než jednu jednotku alkoholu denně, muži by neměli pít více než dvě jednotky za den. Jedna jednotka odpovídá 50 ml vodky, 120 ml vína, nebo 160 ml piva. </a:t>
            </a:r>
            <a:endParaRPr lang="en-GB" sz="1600" dirty="0"/>
          </a:p>
        </p:txBody>
      </p:sp>
      <p:sp>
        <p:nvSpPr>
          <p:cNvPr id="4" name="Slide Number Placeholder 3">
            <a:extLst>
              <a:ext uri="{FF2B5EF4-FFF2-40B4-BE49-F238E27FC236}">
                <a16:creationId xmlns:a16="http://schemas.microsoft.com/office/drawing/2014/main" id="{22754BBF-C0C1-8272-FF5F-97B141B4427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0480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DF88-CC29-A75A-0679-6AB44B825400}"/>
              </a:ext>
            </a:extLst>
          </p:cNvPr>
          <p:cNvSpPr>
            <a:spLocks noGrp="1"/>
          </p:cNvSpPr>
          <p:nvPr>
            <p:ph type="title"/>
          </p:nvPr>
        </p:nvSpPr>
        <p:spPr/>
        <p:txBody>
          <a:bodyPr/>
          <a:lstStyle/>
          <a:p>
            <a:r>
              <a:rPr lang="cs-CZ" b="1" dirty="0">
                <a:latin typeface="Arial" panose="020B0604020202020204" pitchFamily="34" charset="0"/>
                <a:cs typeface="Arial" panose="020B0604020202020204" pitchFamily="34" charset="0"/>
              </a:rPr>
              <a:t>Metoda dlaně </a:t>
            </a:r>
            <a:endParaRPr lang="en-GB"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1D10BE9-48DC-DF54-98BC-74FB2A64C664}"/>
              </a:ext>
            </a:extLst>
          </p:cNvPr>
          <p:cNvSpPr>
            <a:spLocks noGrp="1"/>
          </p:cNvSpPr>
          <p:nvPr>
            <p:ph type="body" idx="1"/>
          </p:nvPr>
        </p:nvSpPr>
        <p:spPr/>
        <p:txBody>
          <a:bodyPr/>
          <a:lstStyle/>
          <a:p>
            <a:r>
              <a:rPr lang="cs-CZ" dirty="0"/>
              <a:t>K určení velikosti porce mohou pacienti použít vlastní dlaň, což je velmi jednoduchý a pohodlný způsob, jak určit porci vybraného jídla. </a:t>
            </a:r>
            <a:endParaRPr lang="en-GB" dirty="0"/>
          </a:p>
        </p:txBody>
      </p:sp>
      <p:sp>
        <p:nvSpPr>
          <p:cNvPr id="4" name="Slide Number Placeholder 3">
            <a:extLst>
              <a:ext uri="{FF2B5EF4-FFF2-40B4-BE49-F238E27FC236}">
                <a16:creationId xmlns:a16="http://schemas.microsoft.com/office/drawing/2014/main" id="{D3C01EC0-0351-E3F8-C832-3AD01DE89B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97140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46A0A-1175-95ED-396C-D26C7EC7B1A2}"/>
              </a:ext>
            </a:extLst>
          </p:cNvPr>
          <p:cNvSpPr>
            <a:spLocks noGrp="1"/>
          </p:cNvSpPr>
          <p:nvPr>
            <p:ph type="title"/>
          </p:nvPr>
        </p:nvSpPr>
        <p:spPr/>
        <p:txBody>
          <a:bodyPr/>
          <a:lstStyle/>
          <a:p>
            <a:r>
              <a:rPr lang="cs-CZ" b="1" dirty="0">
                <a:latin typeface="Arial" panose="020B0604020202020204" pitchFamily="34" charset="0"/>
                <a:cs typeface="Arial" panose="020B0604020202020204" pitchFamily="34" charset="0"/>
              </a:rPr>
              <a:t>Odpovídající porce – metoda dlaně</a:t>
            </a:r>
            <a:endParaRPr lang="en-GB"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3360824-1348-925D-EDEE-B129CC069802}"/>
              </a:ext>
            </a:extLst>
          </p:cNvPr>
          <p:cNvSpPr>
            <a:spLocks noGrp="1"/>
          </p:cNvSpPr>
          <p:nvPr>
            <p:ph type="body" idx="1"/>
          </p:nvPr>
        </p:nvSpPr>
        <p:spPr>
          <a:xfrm>
            <a:off x="614974" y="1705175"/>
            <a:ext cx="7629433" cy="2826600"/>
          </a:xfrm>
        </p:spPr>
        <p:txBody>
          <a:bodyPr/>
          <a:lstStyle/>
          <a:p>
            <a:r>
              <a:rPr lang="cs-CZ" sz="1600" dirty="0"/>
              <a:t>Plná hrst</a:t>
            </a:r>
            <a:r>
              <a:rPr lang="en-GB" sz="1600" dirty="0"/>
              <a:t> – </a:t>
            </a:r>
            <a:r>
              <a:rPr lang="cs-CZ" sz="1600" dirty="0"/>
              <a:t>jedna porce zeleniny </a:t>
            </a:r>
            <a:r>
              <a:rPr lang="en-GB" sz="1600" dirty="0"/>
              <a:t>(1 </a:t>
            </a:r>
            <a:r>
              <a:rPr lang="cs-CZ" sz="1600" dirty="0"/>
              <a:t>sklenice</a:t>
            </a:r>
            <a:r>
              <a:rPr lang="en-GB" sz="1600" dirty="0"/>
              <a:t>).</a:t>
            </a:r>
          </a:p>
          <a:p>
            <a:r>
              <a:rPr lang="cs-CZ" sz="1600" dirty="0"/>
              <a:t>Sevřená pěst </a:t>
            </a:r>
            <a:r>
              <a:rPr lang="en-GB" sz="1600" dirty="0"/>
              <a:t>— </a:t>
            </a:r>
            <a:r>
              <a:rPr lang="cs-CZ" sz="1600" dirty="0"/>
              <a:t>jedna porce sacharidů</a:t>
            </a:r>
            <a:r>
              <a:rPr lang="en-GB" sz="1600" dirty="0"/>
              <a:t>, </a:t>
            </a:r>
            <a:r>
              <a:rPr lang="cs-CZ" sz="1600" dirty="0"/>
              <a:t>např. ovesné kaše </a:t>
            </a:r>
            <a:r>
              <a:rPr lang="en-GB" sz="1600" dirty="0"/>
              <a:t>(1 </a:t>
            </a:r>
            <a:r>
              <a:rPr lang="cs-CZ" sz="1600" dirty="0"/>
              <a:t>šálek</a:t>
            </a:r>
            <a:r>
              <a:rPr lang="en-GB" sz="1600" dirty="0"/>
              <a:t>), </a:t>
            </a:r>
            <a:r>
              <a:rPr lang="cs-CZ" sz="1600" dirty="0"/>
              <a:t>nebo středně velkého ovoce.</a:t>
            </a:r>
            <a:endParaRPr lang="en-GB" sz="1600" dirty="0"/>
          </a:p>
          <a:p>
            <a:r>
              <a:rPr lang="cs-CZ" sz="1600" dirty="0"/>
              <a:t>Dlaň bez prstů </a:t>
            </a:r>
            <a:r>
              <a:rPr lang="en-GB" sz="1600" dirty="0"/>
              <a:t>— </a:t>
            </a:r>
            <a:r>
              <a:rPr lang="cs-CZ" sz="1600" dirty="0"/>
              <a:t>jedna porce proteinů</a:t>
            </a:r>
            <a:r>
              <a:rPr lang="en-GB" sz="1600" dirty="0"/>
              <a:t>, </a:t>
            </a:r>
            <a:r>
              <a:rPr lang="cs-CZ" sz="1600" dirty="0"/>
              <a:t>jako je maso nebo ryby </a:t>
            </a:r>
            <a:r>
              <a:rPr lang="en-GB" sz="1600" dirty="0"/>
              <a:t>(</a:t>
            </a:r>
            <a:r>
              <a:rPr lang="cs-CZ" sz="1600" dirty="0"/>
              <a:t>tloušťka plátku by měla odpovídat tloušťce malíčku</a:t>
            </a:r>
            <a:r>
              <a:rPr lang="en-GB" sz="1600" dirty="0"/>
              <a:t>).</a:t>
            </a:r>
          </a:p>
          <a:p>
            <a:r>
              <a:rPr lang="cs-CZ" sz="1600" dirty="0"/>
              <a:t>Dva prsty </a:t>
            </a:r>
            <a:r>
              <a:rPr lang="en-GB" sz="1600" dirty="0"/>
              <a:t>— </a:t>
            </a:r>
            <a:r>
              <a:rPr lang="cs-CZ" sz="1600" dirty="0"/>
              <a:t>jedna porce sýra </a:t>
            </a:r>
            <a:r>
              <a:rPr lang="en-GB" sz="1600" dirty="0"/>
              <a:t>(30</a:t>
            </a:r>
            <a:r>
              <a:rPr lang="cs-CZ" sz="1600" dirty="0"/>
              <a:t> </a:t>
            </a:r>
            <a:r>
              <a:rPr lang="en-GB" sz="1600" dirty="0"/>
              <a:t>g).</a:t>
            </a:r>
          </a:p>
          <a:p>
            <a:r>
              <a:rPr lang="cs-CZ" sz="1600" dirty="0"/>
              <a:t>Palec</a:t>
            </a:r>
            <a:r>
              <a:rPr lang="en-GB" sz="1600" dirty="0"/>
              <a:t> — </a:t>
            </a:r>
            <a:r>
              <a:rPr lang="cs-CZ" sz="1600" dirty="0"/>
              <a:t>jedna porce nízkotučné majonézy nebo salátového dressingu </a:t>
            </a:r>
            <a:r>
              <a:rPr lang="en-GB" sz="1600" dirty="0"/>
              <a:t>(1 </a:t>
            </a:r>
            <a:r>
              <a:rPr lang="cs-CZ" sz="1600" dirty="0"/>
              <a:t>lžíce</a:t>
            </a:r>
            <a:r>
              <a:rPr lang="en-GB" sz="1600" dirty="0"/>
              <a:t>).</a:t>
            </a:r>
          </a:p>
          <a:p>
            <a:r>
              <a:rPr lang="cs-CZ" sz="1600" dirty="0"/>
              <a:t>Špička palce </a:t>
            </a:r>
            <a:r>
              <a:rPr lang="en-GB" sz="1600" dirty="0"/>
              <a:t>— </a:t>
            </a:r>
            <a:r>
              <a:rPr lang="cs-CZ" sz="1600" dirty="0"/>
              <a:t>jedna porce másla, margarínu</a:t>
            </a:r>
            <a:r>
              <a:rPr lang="en-GB" sz="1600" dirty="0"/>
              <a:t>, </a:t>
            </a:r>
            <a:r>
              <a:rPr lang="cs-CZ" sz="1600" dirty="0"/>
              <a:t>oleje</a:t>
            </a:r>
            <a:r>
              <a:rPr lang="en-GB" sz="1600" dirty="0"/>
              <a:t> (1 </a:t>
            </a:r>
            <a:r>
              <a:rPr lang="cs-CZ" sz="1600" dirty="0"/>
              <a:t>lžička</a:t>
            </a:r>
            <a:r>
              <a:rPr lang="en-GB" sz="1600" dirty="0"/>
              <a:t>).</a:t>
            </a:r>
          </a:p>
        </p:txBody>
      </p:sp>
      <p:sp>
        <p:nvSpPr>
          <p:cNvPr id="4" name="Slide Number Placeholder 3">
            <a:extLst>
              <a:ext uri="{FF2B5EF4-FFF2-40B4-BE49-F238E27FC236}">
                <a16:creationId xmlns:a16="http://schemas.microsoft.com/office/drawing/2014/main" id="{1AC7229C-54D7-B5F3-95E0-51B8F1D2035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098401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CCC1F-57BE-71D7-1137-B8F289D58523}"/>
              </a:ext>
            </a:extLst>
          </p:cNvPr>
          <p:cNvSpPr>
            <a:spLocks noGrp="1"/>
          </p:cNvSpPr>
          <p:nvPr>
            <p:ph type="title"/>
          </p:nvPr>
        </p:nvSpPr>
        <p:spPr/>
        <p:txBody>
          <a:bodyPr/>
          <a:lstStyle/>
          <a:p>
            <a:r>
              <a:rPr lang="cs-CZ" b="1" dirty="0">
                <a:latin typeface="+mn-lt"/>
              </a:rPr>
              <a:t>Metoda zdravého talíře </a:t>
            </a:r>
            <a:endParaRPr lang="en-GB" b="1" dirty="0">
              <a:latin typeface="+mn-lt"/>
            </a:endParaRPr>
          </a:p>
        </p:txBody>
      </p:sp>
      <p:sp>
        <p:nvSpPr>
          <p:cNvPr id="3" name="Text Placeholder 2">
            <a:extLst>
              <a:ext uri="{FF2B5EF4-FFF2-40B4-BE49-F238E27FC236}">
                <a16:creationId xmlns:a16="http://schemas.microsoft.com/office/drawing/2014/main" id="{D68FB230-2750-6DE2-0833-2D73DB2AD223}"/>
              </a:ext>
            </a:extLst>
          </p:cNvPr>
          <p:cNvSpPr>
            <a:spLocks noGrp="1"/>
          </p:cNvSpPr>
          <p:nvPr>
            <p:ph type="body" idx="1"/>
          </p:nvPr>
        </p:nvSpPr>
        <p:spPr>
          <a:xfrm>
            <a:off x="614974" y="1705175"/>
            <a:ext cx="6981361" cy="2826600"/>
          </a:xfrm>
        </p:spPr>
        <p:txBody>
          <a:bodyPr/>
          <a:lstStyle/>
          <a:p>
            <a:pPr marL="76200" indent="0">
              <a:buNone/>
            </a:pPr>
            <a:r>
              <a:rPr lang="cs-CZ" sz="1800" dirty="0"/>
              <a:t>Se správným stravováním může pomoci také metoda talíře. Při jejím použití si vyberte středně velký talíř</a:t>
            </a:r>
            <a:r>
              <a:rPr lang="en-GB" sz="1800" dirty="0"/>
              <a:t>:</a:t>
            </a:r>
          </a:p>
          <a:p>
            <a:r>
              <a:rPr lang="cs-CZ" sz="1800" dirty="0"/>
              <a:t>polovinu talíře by měla představovat zelenina </a:t>
            </a:r>
            <a:r>
              <a:rPr lang="en-GB" sz="1800" dirty="0"/>
              <a:t>(</a:t>
            </a:r>
            <a:r>
              <a:rPr lang="cs-CZ" sz="1800" dirty="0"/>
              <a:t>jakákoliv, syrová či vařená</a:t>
            </a:r>
            <a:r>
              <a:rPr lang="en-GB" sz="1800" dirty="0"/>
              <a:t>); </a:t>
            </a:r>
            <a:r>
              <a:rPr lang="cs-CZ" sz="1800" dirty="0"/>
              <a:t>zelenina by měla být umístěna na talíř jako první</a:t>
            </a:r>
            <a:r>
              <a:rPr lang="en-GB" sz="1800" dirty="0"/>
              <a:t>;</a:t>
            </a:r>
          </a:p>
          <a:p>
            <a:r>
              <a:rPr lang="cs-CZ" sz="1800" dirty="0"/>
              <a:t>čtvrtina talíře by měla být zaplněna proteinovými výrobky (maso, ryby</a:t>
            </a:r>
            <a:r>
              <a:rPr lang="en-GB" sz="1800" dirty="0"/>
              <a:t>);</a:t>
            </a:r>
          </a:p>
          <a:p>
            <a:r>
              <a:rPr lang="cs-CZ" sz="1800" dirty="0"/>
              <a:t>čtvrtina talíře by se měla skládat ze škrobových produktů </a:t>
            </a:r>
            <a:r>
              <a:rPr lang="en-GB" sz="1800" dirty="0"/>
              <a:t>(</a:t>
            </a:r>
            <a:r>
              <a:rPr lang="cs-CZ" sz="1800" dirty="0"/>
              <a:t>brambory, obiloviny, těstoviny, chléb)</a:t>
            </a:r>
            <a:r>
              <a:rPr lang="en-GB" sz="1800" dirty="0"/>
              <a:t>;</a:t>
            </a:r>
          </a:p>
          <a:p>
            <a:r>
              <a:rPr lang="cs-CZ" sz="1800" dirty="0"/>
              <a:t>můžeme přidat porci mléka a ovoce, aby byl jídelníček kompletní.</a:t>
            </a:r>
            <a:endParaRPr lang="en-GB" sz="1800" dirty="0"/>
          </a:p>
        </p:txBody>
      </p:sp>
      <p:sp>
        <p:nvSpPr>
          <p:cNvPr id="4" name="Slide Number Placeholder 3">
            <a:extLst>
              <a:ext uri="{FF2B5EF4-FFF2-40B4-BE49-F238E27FC236}">
                <a16:creationId xmlns:a16="http://schemas.microsoft.com/office/drawing/2014/main" id="{75E1203C-B5E2-527B-92F6-274A4AC20BD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66055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A680-5FC8-9016-0B19-F3C0DBBAE326}"/>
              </a:ext>
            </a:extLst>
          </p:cNvPr>
          <p:cNvSpPr>
            <a:spLocks noGrp="1"/>
          </p:cNvSpPr>
          <p:nvPr>
            <p:ph type="title"/>
          </p:nvPr>
        </p:nvSpPr>
        <p:spPr/>
        <p:txBody>
          <a:bodyPr/>
          <a:lstStyle/>
          <a:p>
            <a:r>
              <a:rPr lang="cs-CZ" b="1" dirty="0">
                <a:latin typeface="+mn-lt"/>
              </a:rPr>
              <a:t>Použité zdroje </a:t>
            </a:r>
            <a:endParaRPr lang="en-GB" b="1" dirty="0">
              <a:latin typeface="+mn-lt"/>
            </a:endParaRPr>
          </a:p>
        </p:txBody>
      </p:sp>
      <p:sp>
        <p:nvSpPr>
          <p:cNvPr id="3" name="Text Placeholder 2">
            <a:extLst>
              <a:ext uri="{FF2B5EF4-FFF2-40B4-BE49-F238E27FC236}">
                <a16:creationId xmlns:a16="http://schemas.microsoft.com/office/drawing/2014/main" id="{228F702A-AEF5-B994-152C-DFF7496DC8E0}"/>
              </a:ext>
            </a:extLst>
          </p:cNvPr>
          <p:cNvSpPr>
            <a:spLocks noGrp="1"/>
          </p:cNvSpPr>
          <p:nvPr>
            <p:ph type="body" idx="1"/>
          </p:nvPr>
        </p:nvSpPr>
        <p:spPr/>
        <p:txBody>
          <a:bodyPr/>
          <a:lstStyle/>
          <a:p>
            <a:pPr>
              <a:lnSpc>
                <a:spcPct val="107000"/>
              </a:lnSpc>
              <a:spcAft>
                <a:spcPts val="800"/>
              </a:spcAft>
            </a:pPr>
            <a:r>
              <a:rPr lang="en-GB" sz="1100" dirty="0"/>
              <a:t>Guo Y, Huang Z, Sang D, Gao Q and Li Q (2020) The Role of Nutrition in the Prevention and Intervention of Type 2 Diabetes. Front. </a:t>
            </a:r>
            <a:r>
              <a:rPr lang="en-GB" sz="1100" dirty="0" err="1"/>
              <a:t>Bioeng</a:t>
            </a:r>
            <a:r>
              <a:rPr lang="en-GB" sz="1100" dirty="0"/>
              <a:t>. </a:t>
            </a:r>
            <a:r>
              <a:rPr lang="en-GB" sz="1100" dirty="0" err="1"/>
              <a:t>Biotechnol</a:t>
            </a:r>
            <a:r>
              <a:rPr lang="en-GB" sz="1100" dirty="0"/>
              <a:t>. 8:575442. </a:t>
            </a:r>
            <a:r>
              <a:rPr lang="en-GB" sz="1100" dirty="0" err="1"/>
              <a:t>doi</a:t>
            </a:r>
            <a:r>
              <a:rPr lang="en-GB" sz="1100" dirty="0"/>
              <a:t>: 10.3389/fbioe.2020.575442</a:t>
            </a:r>
          </a:p>
          <a:p>
            <a:pPr>
              <a:lnSpc>
                <a:spcPct val="107000"/>
              </a:lnSpc>
              <a:spcAft>
                <a:spcPts val="1125"/>
              </a:spcAft>
            </a:pPr>
            <a:r>
              <a:rPr lang="en-GB" sz="1100" dirty="0" err="1"/>
              <a:t>Knowler</a:t>
            </a:r>
            <a:r>
              <a:rPr lang="en-GB" sz="1100" dirty="0"/>
              <a:t> WC, Barrett-Connor E, Fowler SE, Hamman RF, Lachin JM, Walker EA, Nathan DM. Reduction in the incidence of type 2 diabetes with lifestyle intervention or metformin. </a:t>
            </a:r>
            <a:r>
              <a:rPr lang="en-GB" sz="1100" dirty="0">
                <a:hlinkClick r:id="rId2">
                  <a:extLst>
                    <a:ext uri="{A12FA001-AC4F-418D-AE19-62706E023703}">
                      <ahyp:hlinkClr xmlns:ahyp="http://schemas.microsoft.com/office/drawing/2018/hyperlinkcolor" val="tx"/>
                    </a:ext>
                  </a:extLst>
                </a:hlinkClick>
              </a:rPr>
              <a:t>The New England journal of medicine</a:t>
            </a:r>
            <a:r>
              <a:rPr lang="en-GB" sz="1100" dirty="0"/>
              <a:t>. 2002 Feb;346(6):393-403.</a:t>
            </a:r>
          </a:p>
          <a:p>
            <a:pPr>
              <a:lnSpc>
                <a:spcPct val="107000"/>
              </a:lnSpc>
              <a:spcAft>
                <a:spcPts val="1125"/>
              </a:spcAft>
            </a:pPr>
            <a:r>
              <a:rPr lang="en-GB" sz="1100" dirty="0" err="1"/>
              <a:t>Kurza</a:t>
            </a:r>
            <a:r>
              <a:rPr lang="en-GB" sz="1100" dirty="0"/>
              <a:t> D, </a:t>
            </a:r>
            <a:r>
              <a:rPr lang="en-GB" sz="1100" dirty="0" err="1"/>
              <a:t>Kobos</a:t>
            </a:r>
            <a:r>
              <a:rPr lang="en-GB" sz="1100" dirty="0"/>
              <a:t> E. Diabetes distress in adult patients with type 1 and type 2 diabetes. Med Sci Pulse 2022; 16(4): 56–65. DOI: 10.5604/01.3001.0016.1166</a:t>
            </a:r>
          </a:p>
          <a:p>
            <a:pPr>
              <a:lnSpc>
                <a:spcPct val="107000"/>
              </a:lnSpc>
              <a:spcAft>
                <a:spcPts val="800"/>
              </a:spcAft>
            </a:pPr>
            <a:r>
              <a:rPr lang="en-GB" sz="1100" dirty="0"/>
              <a:t>Rajput SA, </a:t>
            </a:r>
            <a:r>
              <a:rPr lang="en-GB" sz="1100" dirty="0" err="1"/>
              <a:t>Ashraff</a:t>
            </a:r>
            <a:r>
              <a:rPr lang="en-GB" sz="1100" dirty="0"/>
              <a:t> S, Siddiqui M. Diet and Management of Type II Diabetes Mellitus in the United Kingdom: A Narrative Review. Diabetology. 2022; 3(1):72-78. </a:t>
            </a:r>
            <a:r>
              <a:rPr lang="en-GB" sz="1100" dirty="0">
                <a:hlinkClick r:id="rId3">
                  <a:extLst>
                    <a:ext uri="{A12FA001-AC4F-418D-AE19-62706E023703}">
                      <ahyp:hlinkClr xmlns:ahyp="http://schemas.microsoft.com/office/drawing/2018/hyperlinkcolor" val="tx"/>
                    </a:ext>
                  </a:extLst>
                </a:hlinkClick>
              </a:rPr>
              <a:t>https://doi.org/10.3390/diabetology3010006</a:t>
            </a:r>
            <a:endParaRPr lang="en-GB" sz="1100" dirty="0"/>
          </a:p>
          <a:p>
            <a:pPr>
              <a:lnSpc>
                <a:spcPct val="107000"/>
              </a:lnSpc>
              <a:spcAft>
                <a:spcPts val="1125"/>
              </a:spcAft>
            </a:pPr>
            <a:r>
              <a:rPr lang="en-GB" sz="1100" dirty="0"/>
              <a:t>Sami W, Ansari T, Butt NS, Hamid MRA. Effect of diet on type 2 diabetes mellitus: A review. Int J Health Sci (Qassim). 2017;11(2):65-71.</a:t>
            </a:r>
          </a:p>
          <a:p>
            <a:pPr marL="76200" indent="0">
              <a:buNone/>
            </a:pPr>
            <a:endParaRPr lang="en-GB" sz="1100" dirty="0"/>
          </a:p>
        </p:txBody>
      </p:sp>
      <p:sp>
        <p:nvSpPr>
          <p:cNvPr id="4" name="Slide Number Placeholder 3">
            <a:extLst>
              <a:ext uri="{FF2B5EF4-FFF2-40B4-BE49-F238E27FC236}">
                <a16:creationId xmlns:a16="http://schemas.microsoft.com/office/drawing/2014/main" id="{EAE8AF70-0A19-EBFD-AAC2-AA1C4D3302A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33945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cs-CZ" sz="2000" b="1" dirty="0">
                <a:solidFill>
                  <a:schemeClr val="bg1"/>
                </a:solidFill>
                <a:latin typeface="+mn-lt"/>
                <a:cs typeface="Calibri" panose="020F0502020204030204" pitchFamily="34" charset="0"/>
              </a:rPr>
              <a:t>Číslo projektu</a:t>
            </a:r>
            <a:r>
              <a:rPr lang="en-US" sz="2000" b="1" dirty="0">
                <a:solidFill>
                  <a:schemeClr val="bg1"/>
                </a:solidFill>
                <a:latin typeface="+mn-lt"/>
                <a:cs typeface="Calibri" panose="020F0502020204030204" pitchFamily="34" charset="0"/>
              </a:rPr>
              <a:t>: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cs-CZ" sz="1400" dirty="0">
                <a:solidFill>
                  <a:schemeClr val="tx1"/>
                </a:solidFill>
                <a:latin typeface="+mn-lt"/>
                <a:cs typeface="Calibri" panose="020F0502020204030204" pitchFamily="34" charset="0"/>
              </a:rPr>
              <a:t>Podpora Evropské komise při přípravě této prezentace nezahrnuje obsah prezentace, který odráží pouze názory autorů, a Komise nenese odpovědnost za jakékoliv použití informací v ní obsažených.</a:t>
            </a:r>
            <a:endParaRPr lang="cs-CZ" sz="1400" dirty="0">
              <a:solidFill>
                <a:schemeClr val="accent2"/>
              </a:solidFill>
              <a:latin typeface="+mn-lt"/>
            </a:endParaRPr>
          </a:p>
          <a:p>
            <a:pPr marL="0" lvl="0" indent="0" algn="l" rtl="0">
              <a:spcBef>
                <a:spcPts val="0"/>
              </a:spcBef>
              <a:spcAft>
                <a:spcPts val="0"/>
              </a:spcAft>
              <a:buNone/>
            </a:pPr>
            <a:endParaRPr lang="cs-CZ" sz="1400" dirty="0">
              <a:solidFill>
                <a:schemeClr val="accent2"/>
              </a:solidFill>
              <a:latin typeface="+mn-lt"/>
            </a:endParaRPr>
          </a:p>
          <a:p>
            <a:pPr marL="0" lvl="0" indent="0" algn="l" rtl="0">
              <a:spcBef>
                <a:spcPts val="0"/>
              </a:spcBef>
              <a:spcAft>
                <a:spcPts val="0"/>
              </a:spcAft>
              <a:buClr>
                <a:schemeClr val="dk1"/>
              </a:buClr>
              <a:buSzPts val="1100"/>
              <a:buFont typeface="Arial"/>
              <a:buNone/>
            </a:pPr>
            <a:endParaRPr sz="1400" dirty="0">
              <a:solidFill>
                <a:schemeClr val="accent2"/>
              </a:solidFill>
              <a:latin typeface="+mn-lt"/>
            </a:endParaRPr>
          </a:p>
          <a:p>
            <a:pPr marL="0" lvl="0" indent="0" algn="l" rtl="0">
              <a:spcBef>
                <a:spcPts val="0"/>
              </a:spcBef>
              <a:spcAft>
                <a:spcPts val="0"/>
              </a:spcAft>
              <a:buNone/>
            </a:pPr>
            <a:endParaRPr sz="1400" dirty="0">
              <a:solidFill>
                <a:schemeClr val="accent2"/>
              </a:solidFill>
              <a:latin typeface="+mn-lt"/>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ázek 3" descr="Obsah obrázku Písmo, snímek obrazovky, Elektricky modrá, Grafika&#10;&#10;Popis byl vytvořen automaticky">
            <a:extLst>
              <a:ext uri="{FF2B5EF4-FFF2-40B4-BE49-F238E27FC236}">
                <a16:creationId xmlns:a16="http://schemas.microsoft.com/office/drawing/2014/main" id="{51391B29-F492-0C56-F75A-B6210B5315EE}"/>
              </a:ext>
            </a:extLst>
          </p:cNvPr>
          <p:cNvPicPr>
            <a:picLocks noChangeAspect="1"/>
          </p:cNvPicPr>
          <p:nvPr/>
        </p:nvPicPr>
        <p:blipFill>
          <a:blip r:embed="rId4"/>
          <a:stretch>
            <a:fillRect/>
          </a:stretch>
        </p:blipFill>
        <p:spPr>
          <a:xfrm>
            <a:off x="552356" y="1707654"/>
            <a:ext cx="4778990"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lvl="0">
              <a:spcBef>
                <a:spcPts val="1000"/>
              </a:spcBef>
            </a:pPr>
            <a:r>
              <a:rPr lang="cs-CZ" sz="2000" dirty="0"/>
              <a:t>Pravidelnost a důslednost ve stravování jsou pro pacienty s diabetem (DM) zásadní. Základním pravidlem je přijímat</a:t>
            </a:r>
            <a:r>
              <a:rPr lang="en-GB" sz="2000" dirty="0"/>
              <a:t> </a:t>
            </a:r>
            <a:r>
              <a:rPr lang="cs-CZ" sz="2000" dirty="0"/>
              <a:t>stejné množství sacharidů ve stejný čas</a:t>
            </a:r>
            <a:r>
              <a:rPr lang="en-GB" sz="2000" dirty="0"/>
              <a:t>. </a:t>
            </a:r>
            <a:r>
              <a:rPr lang="cs-CZ" sz="2000" dirty="0"/>
              <a:t>Takové stravování pomáhá udržovat méně proměnlivou glykémii (žádné výkyvy v hladině krevního cukru). </a:t>
            </a:r>
            <a:endParaRPr lang="lt-LT" sz="2000" dirty="0"/>
          </a:p>
          <a:p>
            <a:pPr marL="457200" lvl="0" indent="-381000" algn="l" rtl="0">
              <a:spcBef>
                <a:spcPts val="1000"/>
              </a:spcBef>
              <a:spcAft>
                <a:spcPts val="0"/>
              </a:spcAft>
              <a:buSzPts val="2400"/>
              <a:buChar char="▸"/>
            </a:pPr>
            <a:r>
              <a:rPr lang="cs-CZ" sz="2000" dirty="0"/>
              <a:t>V této lekci se dozvíte o výživových doporučeních pro diabetes 2. typu, který je léčený perorálními </a:t>
            </a:r>
            <a:r>
              <a:rPr lang="cs-CZ" sz="2000" dirty="0" err="1"/>
              <a:t>hypoglykemiky</a:t>
            </a:r>
            <a:r>
              <a:rPr lang="cs-CZ" sz="2000" dirty="0"/>
              <a:t>, GLP-1 agonisty, bazálním nebo smíšeně působícím inzulinem, a také o gestačním diabetu léčeném dietou. </a:t>
            </a: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a:latin typeface="Arial" panose="020B0604020202020204" pitchFamily="34" charset="0"/>
                <a:cs typeface="Arial" panose="020B0604020202020204" pitchFamily="34" charset="0"/>
              </a:rPr>
              <a:t>Úvod</a:t>
            </a:r>
            <a:endParaRPr lang="it-IT"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CFA6-5955-14AB-EB97-5A04AB17D39C}"/>
              </a:ext>
            </a:extLst>
          </p:cNvPr>
          <p:cNvSpPr>
            <a:spLocks noGrp="1"/>
          </p:cNvSpPr>
          <p:nvPr>
            <p:ph type="title"/>
          </p:nvPr>
        </p:nvSpPr>
        <p:spPr>
          <a:xfrm>
            <a:off x="614975" y="391350"/>
            <a:ext cx="3613199" cy="956264"/>
          </a:xfrm>
        </p:spPr>
        <p:txBody>
          <a:bodyPr/>
          <a:lstStyle/>
          <a:p>
            <a:r>
              <a:rPr lang="cs-CZ" sz="1600" dirty="0">
                <a:latin typeface="+mn-lt"/>
              </a:rPr>
              <a:t>Nová výživová pyramida doporučená Ministerstvem zdravotnictví Litevské republiky je vhodná i pro osoby s DM.</a:t>
            </a:r>
          </a:p>
        </p:txBody>
      </p:sp>
      <p:sp>
        <p:nvSpPr>
          <p:cNvPr id="3" name="Text Placeholder 2">
            <a:extLst>
              <a:ext uri="{FF2B5EF4-FFF2-40B4-BE49-F238E27FC236}">
                <a16:creationId xmlns:a16="http://schemas.microsoft.com/office/drawing/2014/main" id="{0AFF182D-6B50-39F0-D552-D2575850A08C}"/>
              </a:ext>
            </a:extLst>
          </p:cNvPr>
          <p:cNvSpPr>
            <a:spLocks noGrp="1"/>
          </p:cNvSpPr>
          <p:nvPr>
            <p:ph type="body" idx="1"/>
          </p:nvPr>
        </p:nvSpPr>
        <p:spPr/>
        <p:txBody>
          <a:bodyPr/>
          <a:lstStyle/>
          <a:p>
            <a:pPr marL="457200" lvl="0" indent="-381000" rtl="0">
              <a:spcBef>
                <a:spcPts val="1000"/>
              </a:spcBef>
              <a:spcAft>
                <a:spcPts val="0"/>
              </a:spcAft>
              <a:buSzPts val="2400"/>
              <a:buChar char="▸"/>
            </a:pPr>
            <a:r>
              <a:rPr lang="cs-CZ" sz="1800" dirty="0"/>
              <a:t>Výživový základ: obilniny, zelenina, ovoce </a:t>
            </a:r>
            <a:endParaRPr lang="en-GB" sz="1800" dirty="0"/>
          </a:p>
          <a:p>
            <a:pPr marL="457200" lvl="0" indent="-381000" rtl="0">
              <a:spcBef>
                <a:spcPts val="1000"/>
              </a:spcBef>
              <a:spcAft>
                <a:spcPts val="0"/>
              </a:spcAft>
              <a:buSzPts val="2400"/>
              <a:buChar char="▸"/>
            </a:pPr>
            <a:r>
              <a:rPr lang="cs-CZ" sz="1800" dirty="0"/>
              <a:t>Bílkoviny (maso, vejce, sýr, mléko) tvoří jen asi ¼ stravy. Tuky a sladkosti živočišného původu by měly být konzumovány s mírou. </a:t>
            </a:r>
            <a:endParaRPr lang="en-GB" sz="1800" dirty="0"/>
          </a:p>
          <a:p>
            <a:endParaRPr lang="en-GB" sz="1800" dirty="0"/>
          </a:p>
        </p:txBody>
      </p:sp>
      <p:sp>
        <p:nvSpPr>
          <p:cNvPr id="4" name="Slide Number Placeholder 3">
            <a:extLst>
              <a:ext uri="{FF2B5EF4-FFF2-40B4-BE49-F238E27FC236}">
                <a16:creationId xmlns:a16="http://schemas.microsoft.com/office/drawing/2014/main" id="{6C0B3AD0-461C-443B-F46C-1E9BFD55752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pic>
        <p:nvPicPr>
          <p:cNvPr id="5" name="Picture 4" descr="page21image991979232">
            <a:extLst>
              <a:ext uri="{FF2B5EF4-FFF2-40B4-BE49-F238E27FC236}">
                <a16:creationId xmlns:a16="http://schemas.microsoft.com/office/drawing/2014/main" id="{72EDD2C6-1D5A-F318-DF38-48C38DEC65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5827" y="666750"/>
            <a:ext cx="3251200" cy="3810000"/>
          </a:xfrm>
          <a:prstGeom prst="rect">
            <a:avLst/>
          </a:prstGeom>
          <a:noFill/>
          <a:ln>
            <a:noFill/>
          </a:ln>
        </p:spPr>
      </p:pic>
    </p:spTree>
    <p:extLst>
      <p:ext uri="{BB962C8B-B14F-4D97-AF65-F5344CB8AC3E}">
        <p14:creationId xmlns:p14="http://schemas.microsoft.com/office/powerpoint/2010/main" val="481772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AFEF-2797-9A8C-3850-52173CF6027D}"/>
              </a:ext>
            </a:extLst>
          </p:cNvPr>
          <p:cNvSpPr>
            <a:spLocks noGrp="1"/>
          </p:cNvSpPr>
          <p:nvPr>
            <p:ph type="title"/>
          </p:nvPr>
        </p:nvSpPr>
        <p:spPr/>
        <p:txBody>
          <a:bodyPr/>
          <a:lstStyle/>
          <a:p>
            <a:r>
              <a:rPr lang="cs-CZ" b="1" dirty="0">
                <a:latin typeface="Arial" panose="020B0604020202020204" pitchFamily="34" charset="0"/>
                <a:cs typeface="Arial" panose="020B0604020202020204" pitchFamily="34" charset="0"/>
              </a:rPr>
              <a:t>Nutriční cíle pro diabetes 2. typu</a:t>
            </a:r>
            <a:endParaRPr lang="en-GB"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F16FA8D-AE2C-CBEA-E600-5D828FA8EDBF}"/>
              </a:ext>
            </a:extLst>
          </p:cNvPr>
          <p:cNvSpPr>
            <a:spLocks noGrp="1"/>
          </p:cNvSpPr>
          <p:nvPr>
            <p:ph type="body" idx="1"/>
          </p:nvPr>
        </p:nvSpPr>
        <p:spPr>
          <a:xfrm>
            <a:off x="614974" y="1705175"/>
            <a:ext cx="6837345" cy="2826600"/>
          </a:xfrm>
        </p:spPr>
        <p:txBody>
          <a:bodyPr/>
          <a:lstStyle/>
          <a:p>
            <a:pPr algn="just"/>
            <a:r>
              <a:rPr lang="cs-CZ" sz="2000" dirty="0"/>
              <a:t>Optimální váha (pro snížení inzulinové resistence)</a:t>
            </a:r>
            <a:endParaRPr lang="en-GB" sz="2000" dirty="0"/>
          </a:p>
          <a:p>
            <a:pPr algn="just"/>
            <a:r>
              <a:rPr lang="cs-CZ" sz="2000" dirty="0"/>
              <a:t>Optimální krevní tlak a obsah lipidů (k prevenci cévních onemocnění)</a:t>
            </a:r>
            <a:endParaRPr lang="en-GB" sz="2000" dirty="0"/>
          </a:p>
          <a:p>
            <a:pPr algn="just"/>
            <a:r>
              <a:rPr lang="cs-CZ" sz="2000" dirty="0"/>
              <a:t>Optimální glykémie </a:t>
            </a:r>
            <a:r>
              <a:rPr lang="en-GB" sz="2000" dirty="0"/>
              <a:t>(</a:t>
            </a:r>
            <a:r>
              <a:rPr lang="cs-CZ" sz="2000" dirty="0"/>
              <a:t>k prevenci komplikací DM</a:t>
            </a:r>
            <a:r>
              <a:rPr lang="en-GB" sz="2000" dirty="0"/>
              <a:t>)</a:t>
            </a:r>
          </a:p>
          <a:p>
            <a:pPr algn="just"/>
            <a:r>
              <a:rPr lang="cs-CZ" sz="2000" dirty="0"/>
              <a:t>Pacientům doporučujeme dodržovat principy zdravé výživy a změnit stravovací návyky podle vlastních potřeb (vzhledem k nadváze, zvýšenému krevnímu tlaku, hladině lipidů atd.)</a:t>
            </a:r>
            <a:endParaRPr lang="en-GB" sz="2000" dirty="0"/>
          </a:p>
        </p:txBody>
      </p:sp>
      <p:sp>
        <p:nvSpPr>
          <p:cNvPr id="4" name="Slide Number Placeholder 3">
            <a:extLst>
              <a:ext uri="{FF2B5EF4-FFF2-40B4-BE49-F238E27FC236}">
                <a16:creationId xmlns:a16="http://schemas.microsoft.com/office/drawing/2014/main" id="{9ADDBB3E-70D2-E71D-A93A-D1A7FEA164F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20884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984A-0DE7-F764-3219-810364B83126}"/>
              </a:ext>
            </a:extLst>
          </p:cNvPr>
          <p:cNvSpPr>
            <a:spLocks noGrp="1"/>
          </p:cNvSpPr>
          <p:nvPr>
            <p:ph type="title"/>
          </p:nvPr>
        </p:nvSpPr>
        <p:spPr/>
        <p:txBody>
          <a:bodyPr/>
          <a:lstStyle/>
          <a:p>
            <a:r>
              <a:rPr lang="cs-CZ" b="1" dirty="0">
                <a:latin typeface="Arial" panose="020B0604020202020204" pitchFamily="34" charset="0"/>
                <a:cs typeface="Arial" panose="020B0604020202020204" pitchFamily="34" charset="0"/>
              </a:rPr>
              <a:t>Nutriční cíle pro diabetes 2. typu</a:t>
            </a:r>
            <a:endParaRPr lang="en-GB" dirty="0"/>
          </a:p>
        </p:txBody>
      </p:sp>
      <p:sp>
        <p:nvSpPr>
          <p:cNvPr id="3" name="Text Placeholder 2">
            <a:extLst>
              <a:ext uri="{FF2B5EF4-FFF2-40B4-BE49-F238E27FC236}">
                <a16:creationId xmlns:a16="http://schemas.microsoft.com/office/drawing/2014/main" id="{654ABBD8-426C-2B70-F430-A46D607035B4}"/>
              </a:ext>
            </a:extLst>
          </p:cNvPr>
          <p:cNvSpPr>
            <a:spLocks noGrp="1"/>
          </p:cNvSpPr>
          <p:nvPr>
            <p:ph type="body" idx="1"/>
          </p:nvPr>
        </p:nvSpPr>
        <p:spPr>
          <a:xfrm>
            <a:off x="614974" y="1705175"/>
            <a:ext cx="6909353" cy="2826600"/>
          </a:xfrm>
        </p:spPr>
        <p:txBody>
          <a:bodyPr/>
          <a:lstStyle/>
          <a:p>
            <a:pPr algn="just"/>
            <a:r>
              <a:rPr lang="cs-CZ" sz="2000" dirty="0"/>
              <a:t>Při edukaci pacienta je potřeba zohlednit pacientovy individuální potřeby a schopnosti. Pacienti, kteří užívají perorální </a:t>
            </a:r>
            <a:r>
              <a:rPr lang="cs-CZ" sz="2000" dirty="0" err="1"/>
              <a:t>hypoglykemika</a:t>
            </a:r>
            <a:r>
              <a:rPr lang="cs-CZ" sz="2000" dirty="0"/>
              <a:t>, bazální nebo smíšené inzuliny, či pacientky s gestačním diabetem, mývají potíže s počítáním sacharidů, což ale vlastně nepotřebují. Těmto pacientům se doporučuje dodržovat zásady zdravého stravování a měnit své stravovací návyky podle potřeby. Vysvětlujeme jim metodu „dlaně“ a metodu „zdravého talíře“. </a:t>
            </a:r>
            <a:endParaRPr lang="en-GB" sz="2000" dirty="0"/>
          </a:p>
          <a:p>
            <a:pPr algn="just"/>
            <a:r>
              <a:rPr lang="cs-CZ" sz="2000" dirty="0"/>
              <a:t>Následují konkrétní doporučení. </a:t>
            </a:r>
            <a:endParaRPr lang="en-GB" sz="2000" dirty="0"/>
          </a:p>
        </p:txBody>
      </p:sp>
      <p:sp>
        <p:nvSpPr>
          <p:cNvPr id="4" name="Slide Number Placeholder 3">
            <a:extLst>
              <a:ext uri="{FF2B5EF4-FFF2-40B4-BE49-F238E27FC236}">
                <a16:creationId xmlns:a16="http://schemas.microsoft.com/office/drawing/2014/main" id="{A580E315-D7E5-5282-FE3B-95D22DA8865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251981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0B8D-D2F8-178B-93BB-9B018B081797}"/>
              </a:ext>
            </a:extLst>
          </p:cNvPr>
          <p:cNvSpPr>
            <a:spLocks noGrp="1"/>
          </p:cNvSpPr>
          <p:nvPr>
            <p:ph type="title"/>
          </p:nvPr>
        </p:nvSpPr>
        <p:spPr/>
        <p:txBody>
          <a:bodyPr/>
          <a:lstStyle/>
          <a:p>
            <a:r>
              <a:rPr lang="cs-CZ" b="1" dirty="0">
                <a:latin typeface="Arial" panose="020B0604020202020204" pitchFamily="34" charset="0"/>
                <a:cs typeface="Arial" panose="020B0604020202020204" pitchFamily="34" charset="0"/>
              </a:rPr>
              <a:t>Nutriční cíle pro diabetes 2. typu</a:t>
            </a:r>
            <a:endParaRPr lang="en-GB" dirty="0"/>
          </a:p>
        </p:txBody>
      </p:sp>
      <p:sp>
        <p:nvSpPr>
          <p:cNvPr id="3" name="Text Placeholder 2">
            <a:extLst>
              <a:ext uri="{FF2B5EF4-FFF2-40B4-BE49-F238E27FC236}">
                <a16:creationId xmlns:a16="http://schemas.microsoft.com/office/drawing/2014/main" id="{CE31D066-3FCC-6139-FD50-84D569853B76}"/>
              </a:ext>
            </a:extLst>
          </p:cNvPr>
          <p:cNvSpPr>
            <a:spLocks noGrp="1"/>
          </p:cNvSpPr>
          <p:nvPr>
            <p:ph type="body" idx="1"/>
          </p:nvPr>
        </p:nvSpPr>
        <p:spPr>
          <a:xfrm>
            <a:off x="467544" y="1563638"/>
            <a:ext cx="7269393" cy="2826600"/>
          </a:xfrm>
        </p:spPr>
        <p:txBody>
          <a:bodyPr/>
          <a:lstStyle/>
          <a:p>
            <a:pPr algn="just"/>
            <a:r>
              <a:rPr lang="cs-CZ" sz="1600" dirty="0"/>
              <a:t>Potřeba živin se u pacientů vypočítává individuálně s ohledem na jejich hmotnost, věk, fyzickou aktivitu, pohlaví a léčbu. Existuje několik způsobů výpočtu denní potřeby energie. První metoda vychází ze statisticky spolehlivého </a:t>
            </a:r>
            <a:r>
              <a:rPr lang="cs-CZ" sz="1600" dirty="0" err="1"/>
              <a:t>Harrisova</a:t>
            </a:r>
            <a:r>
              <a:rPr lang="cs-CZ" sz="1600" dirty="0"/>
              <a:t> </a:t>
            </a:r>
            <a:r>
              <a:rPr lang="cs-CZ" sz="1600" dirty="0" err="1"/>
              <a:t>Benedictova</a:t>
            </a:r>
            <a:r>
              <a:rPr lang="cs-CZ" sz="1600" dirty="0"/>
              <a:t> vzorce (dostupný online). Druhý způsob výpočtu množství potřebných kalorií je jednodušší. Ideální hmotnost se vypočítá s použitím vzorce pro výpočet indexu tělesné hmotnosti (BMI); tj. s BMI 22. Pokud tedy BMI = hmotnost (kg) / výška (m2), pak ideální hmotnost = BMI x výška (m2). Získaná tělesná hmotnost se pak vynásobí 25-30, protože se předpokládá, že jeden kilogram tělesné hmotnosti vyžaduje 25-30 kcal v závislosti na fyzické aktivitě člověka. Podle stejného příkladu by tedy fyzicky aktivní osoba měla denně přijmout: 22 x 2,89 x 30 = 1907 kcal.</a:t>
            </a:r>
          </a:p>
        </p:txBody>
      </p:sp>
      <p:sp>
        <p:nvSpPr>
          <p:cNvPr id="4" name="Slide Number Placeholder 3">
            <a:extLst>
              <a:ext uri="{FF2B5EF4-FFF2-40B4-BE49-F238E27FC236}">
                <a16:creationId xmlns:a16="http://schemas.microsoft.com/office/drawing/2014/main" id="{E87719A6-5733-30A0-B39D-9F84830B13F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422508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C982-EB86-CAA5-6074-CAC3EC1D1B8A}"/>
              </a:ext>
            </a:extLst>
          </p:cNvPr>
          <p:cNvSpPr>
            <a:spLocks noGrp="1"/>
          </p:cNvSpPr>
          <p:nvPr>
            <p:ph type="title"/>
          </p:nvPr>
        </p:nvSpPr>
        <p:spPr/>
        <p:txBody>
          <a:bodyPr/>
          <a:lstStyle/>
          <a:p>
            <a:r>
              <a:rPr lang="cs-CZ" b="1" dirty="0">
                <a:latin typeface="Arial" panose="020B0604020202020204" pitchFamily="34" charset="0"/>
                <a:cs typeface="Arial" panose="020B0604020202020204" pitchFamily="34" charset="0"/>
              </a:rPr>
              <a:t>Nutriční cíle pro diabetes 2. typu</a:t>
            </a:r>
            <a:endParaRPr lang="en-GB" dirty="0"/>
          </a:p>
        </p:txBody>
      </p:sp>
      <p:sp>
        <p:nvSpPr>
          <p:cNvPr id="3" name="Text Placeholder 2">
            <a:extLst>
              <a:ext uri="{FF2B5EF4-FFF2-40B4-BE49-F238E27FC236}">
                <a16:creationId xmlns:a16="http://schemas.microsoft.com/office/drawing/2014/main" id="{E4964C79-9EF6-2FCA-9AD8-F39ACD997E95}"/>
              </a:ext>
            </a:extLst>
          </p:cNvPr>
          <p:cNvSpPr>
            <a:spLocks noGrp="1"/>
          </p:cNvSpPr>
          <p:nvPr>
            <p:ph type="body" idx="1"/>
          </p:nvPr>
        </p:nvSpPr>
        <p:spPr/>
        <p:txBody>
          <a:bodyPr/>
          <a:lstStyle/>
          <a:p>
            <a:pPr algn="just"/>
            <a:r>
              <a:rPr lang="cs-CZ" sz="2000" dirty="0"/>
              <a:t>Rozložení energetických látek v potravinách se může lišit v závislosti na zvyklostech a potřebách pacienta</a:t>
            </a:r>
            <a:r>
              <a:rPr lang="en-GB" sz="2000" dirty="0"/>
              <a:t>.</a:t>
            </a:r>
            <a:endParaRPr lang="cs-CZ" sz="2000" dirty="0"/>
          </a:p>
          <a:p>
            <a:pPr algn="just"/>
            <a:r>
              <a:rPr lang="cs-CZ" sz="2000" dirty="0"/>
              <a:t>U pacientů s nadváhou nebo obezitou se doporučuje snížení hmotnosti (o 7 % tělesné hmotnosti). Pokud je pacient obézní nebo má nadváhu, měli bychom od doporučeného kalorického příjmu odečíst 500 kcal. Pak je pravděpodobné, že za měsíc zhubne 0,5 kg.</a:t>
            </a:r>
            <a:endParaRPr lang="en-GB" dirty="0"/>
          </a:p>
        </p:txBody>
      </p:sp>
      <p:sp>
        <p:nvSpPr>
          <p:cNvPr id="4" name="Slide Number Placeholder 3">
            <a:extLst>
              <a:ext uri="{FF2B5EF4-FFF2-40B4-BE49-F238E27FC236}">
                <a16:creationId xmlns:a16="http://schemas.microsoft.com/office/drawing/2014/main" id="{83EF4C0C-5631-3E31-9D23-66057BB6C3A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121409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778BE-7A3C-9745-BF84-947970AE4BC1}"/>
              </a:ext>
            </a:extLst>
          </p:cNvPr>
          <p:cNvSpPr>
            <a:spLocks noGrp="1"/>
          </p:cNvSpPr>
          <p:nvPr>
            <p:ph type="title"/>
          </p:nvPr>
        </p:nvSpPr>
        <p:spPr/>
        <p:txBody>
          <a:bodyPr/>
          <a:lstStyle/>
          <a:p>
            <a:r>
              <a:rPr lang="cs-CZ" b="1" dirty="0">
                <a:latin typeface="Arial" panose="020B0604020202020204" pitchFamily="34" charset="0"/>
                <a:cs typeface="Arial" panose="020B0604020202020204" pitchFamily="34" charset="0"/>
              </a:rPr>
              <a:t>Nutriční cíle pro diabetes 2. typu</a:t>
            </a:r>
            <a:endParaRPr lang="en-GB" dirty="0"/>
          </a:p>
        </p:txBody>
      </p:sp>
      <p:sp>
        <p:nvSpPr>
          <p:cNvPr id="3" name="Text Placeholder 2">
            <a:extLst>
              <a:ext uri="{FF2B5EF4-FFF2-40B4-BE49-F238E27FC236}">
                <a16:creationId xmlns:a16="http://schemas.microsoft.com/office/drawing/2014/main" id="{957452B7-E8E3-2BCE-931D-3DDAB828D155}"/>
              </a:ext>
            </a:extLst>
          </p:cNvPr>
          <p:cNvSpPr>
            <a:spLocks noGrp="1"/>
          </p:cNvSpPr>
          <p:nvPr>
            <p:ph type="body" idx="1"/>
          </p:nvPr>
        </p:nvSpPr>
        <p:spPr/>
        <p:txBody>
          <a:bodyPr/>
          <a:lstStyle/>
          <a:p>
            <a:pPr algn="just"/>
            <a:r>
              <a:rPr lang="cs-CZ" sz="2000" dirty="0"/>
              <a:t>Důležitá je stálost a pravidelnost výživy. Doporučuje se jíst tři hlavní jídla denně (snídaně, oběd, večeře) s podobným množstvím sacharidů. </a:t>
            </a:r>
            <a:endParaRPr lang="en-GB" sz="2000" dirty="0"/>
          </a:p>
          <a:p>
            <a:pPr algn="just"/>
            <a:r>
              <a:rPr lang="cs-CZ" sz="2000" dirty="0"/>
              <a:t>Mezi hlavními jídly jsou povolené 2–3 lehké (nízkokalorické, nízkosacharidové) svačiny. </a:t>
            </a:r>
            <a:endParaRPr lang="en-GB" sz="2000" dirty="0"/>
          </a:p>
          <a:p>
            <a:pPr algn="just"/>
            <a:r>
              <a:rPr lang="cs-CZ" sz="2000" dirty="0"/>
              <a:t>Aby se předešlo hypoglykémii, měly by se při každém hlavním jídle konzumovat komplexní sacharidy.</a:t>
            </a:r>
            <a:endParaRPr lang="en-GB" sz="2000" dirty="0"/>
          </a:p>
        </p:txBody>
      </p:sp>
      <p:sp>
        <p:nvSpPr>
          <p:cNvPr id="4" name="Slide Number Placeholder 3">
            <a:extLst>
              <a:ext uri="{FF2B5EF4-FFF2-40B4-BE49-F238E27FC236}">
                <a16:creationId xmlns:a16="http://schemas.microsoft.com/office/drawing/2014/main" id="{CDBA8CA5-556C-F69D-E53A-FB0AA76F36C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1822338765"/>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2103</TotalTime>
  <Words>1271</Words>
  <Application>Microsoft Office PowerPoint</Application>
  <PresentationFormat>Předvádění na obrazovce (16:9)</PresentationFormat>
  <Paragraphs>76</Paragraphs>
  <Slides>15</Slides>
  <Notes>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15</vt:i4>
      </vt:variant>
    </vt:vector>
  </HeadingPairs>
  <TitlesOfParts>
    <vt:vector size="20" baseType="lpstr">
      <vt:lpstr>Barlow Light</vt:lpstr>
      <vt:lpstr>Arial</vt:lpstr>
      <vt:lpstr>Calibri</vt:lpstr>
      <vt:lpstr>Barlow SemiBold</vt:lpstr>
      <vt:lpstr>Caius template</vt:lpstr>
      <vt:lpstr> Základy stravování pro diabetes 2. typu Autorky: Aelita Skarbaliene, Akvile Sendriute</vt:lpstr>
      <vt:lpstr>Číslo projektu: 2021-1-RO01- KA220-HED-38B739A3</vt:lpstr>
      <vt:lpstr>Úvod</vt:lpstr>
      <vt:lpstr>Nová výživová pyramida doporučená Ministerstvem zdravotnictví Litevské republiky je vhodná i pro osoby s DM.</vt:lpstr>
      <vt:lpstr>Nutriční cíle pro diabetes 2. typu</vt:lpstr>
      <vt:lpstr>Nutriční cíle pro diabetes 2. typu</vt:lpstr>
      <vt:lpstr>Nutriční cíle pro diabetes 2. typu</vt:lpstr>
      <vt:lpstr>Nutriční cíle pro diabetes 2. typu</vt:lpstr>
      <vt:lpstr>Nutriční cíle pro diabetes 2. typu</vt:lpstr>
      <vt:lpstr>Nutriční cíle pro diabetes 2. typu</vt:lpstr>
      <vt:lpstr>Nutriční cíle pro diabetes 2. typu</vt:lpstr>
      <vt:lpstr>Metoda dlaně </vt:lpstr>
      <vt:lpstr>Odpovídající porce – metoda dlaně</vt:lpstr>
      <vt:lpstr>Metoda zdravého talíře </vt:lpstr>
      <vt:lpstr>Použité zdroje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Lukáš MERZ</cp:lastModifiedBy>
  <cp:revision>107</cp:revision>
  <dcterms:modified xsi:type="dcterms:W3CDTF">2023-06-07T14:18:35Z</dcterms:modified>
</cp:coreProperties>
</file>