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bookmarkIdSeed="2">
  <p:sldMasterIdLst>
    <p:sldMasterId id="2147483659" r:id="rId1"/>
  </p:sldMasterIdLst>
  <p:notesMasterIdLst>
    <p:notesMasterId r:id="rId15"/>
  </p:notesMasterIdLst>
  <p:sldIdLst>
    <p:sldId id="256" r:id="rId2"/>
    <p:sldId id="257" r:id="rId3"/>
    <p:sldId id="261" r:id="rId4"/>
    <p:sldId id="279" r:id="rId5"/>
    <p:sldId id="280" r:id="rId6"/>
    <p:sldId id="281" r:id="rId7"/>
    <p:sldId id="282" r:id="rId8"/>
    <p:sldId id="283" r:id="rId9"/>
    <p:sldId id="284" r:id="rId10"/>
    <p:sldId id="285" r:id="rId11"/>
    <p:sldId id="286" r:id="rId12"/>
    <p:sldId id="287" r:id="rId13"/>
    <p:sldId id="288" r:id="rId14"/>
  </p:sldIdLst>
  <p:sldSz cx="9144000" cy="5143500" type="screen16x9"/>
  <p:notesSz cx="6858000" cy="9144000"/>
  <p:embeddedFontLst>
    <p:embeddedFont>
      <p:font typeface="Barlow Light" panose="00000400000000000000" pitchFamily="2" charset="0"/>
      <p:regular r:id="rId16"/>
      <p:bold r:id="rId17"/>
      <p:italic r:id="rId18"/>
      <p:boldItalic r:id="rId19"/>
    </p:embeddedFont>
    <p:embeddedFont>
      <p:font typeface="Barlow SemiBold" panose="00000700000000000000" pitchFamily="2" charset="0"/>
      <p:regular r:id="rId20"/>
      <p:bold r:id="rId21"/>
      <p:italic r:id="rId22"/>
      <p:boldItalic r:id="rId23"/>
    </p:embeddedFont>
    <p:embeddedFont>
      <p:font typeface="Calibri" panose="020F050202020403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75A48A-7C33-98ED-DAE2-B30B811D1D55}" name="Merz Lukas" initials="ML" userId="Merz Luka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AEA8867-561A-43F1-AA35-FFD2E45D988E}">
  <a:tblStyle styleId="{9AEA8867-561A-43F1-AA35-FFD2E45D988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3FD87B-DE17-4FAB-93B8-1F322D3E5D8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802" y="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0553310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sr-Latn-RS"/>
          </a:p>
        </p:txBody>
      </p:sp>
    </p:spTree>
    <p:extLst>
      <p:ext uri="{BB962C8B-B14F-4D97-AF65-F5344CB8AC3E}">
        <p14:creationId xmlns:p14="http://schemas.microsoft.com/office/powerpoint/2010/main" val="37876004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5143500"/>
          </a:xfrm>
          <a:prstGeom prst="rect">
            <a:avLst/>
          </a:prstGeom>
          <a:gradFill>
            <a:gsLst>
              <a:gs pos="0">
                <a:srgbClr val="FFFFFF">
                  <a:alpha val="0"/>
                  <a:alpha val="46370"/>
                </a:srgbClr>
              </a:gs>
              <a:gs pos="50000">
                <a:srgbClr val="FFFFFF">
                  <a:alpha val="0"/>
                  <a:alpha val="46370"/>
                </a:srgbClr>
              </a:gs>
              <a:gs pos="100000">
                <a:schemeClr val="lt1">
                  <a:alpha val="4637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rot="10800000" flipH="1">
            <a:off x="341403" y="3124853"/>
            <a:ext cx="8801751" cy="2018725"/>
            <a:chOff x="-4395163" y="751996"/>
            <a:chExt cx="13539073" cy="3105254"/>
          </a:xfrm>
        </p:grpSpPr>
        <p:sp>
          <p:nvSpPr>
            <p:cNvPr id="12" name="Google Shape;12;p2"/>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13" name="Google Shape;13;p2"/>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395163" y="1285649"/>
              <a:ext cx="102288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833500" y="751996"/>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FFFFFF">
                <a:alpha val="11170"/>
              </a:srgbClr>
            </a:solidFill>
            <a:ln>
              <a:noFill/>
            </a:ln>
          </p:spPr>
        </p:sp>
        <p:sp>
          <p:nvSpPr>
            <p:cNvPr id="16" name="Google Shape;16;p2"/>
            <p:cNvSpPr/>
            <p:nvPr/>
          </p:nvSpPr>
          <p:spPr>
            <a:xfrm>
              <a:off x="6572284" y="752119"/>
              <a:ext cx="2571600" cy="2115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395163" y="1285742"/>
              <a:ext cx="10228800" cy="2118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txBox="1">
            <a:spLocks noGrp="1"/>
          </p:cNvSpPr>
          <p:nvPr>
            <p:ph type="ctrTitle"/>
          </p:nvPr>
        </p:nvSpPr>
        <p:spPr>
          <a:xfrm>
            <a:off x="614975" y="3124850"/>
            <a:ext cx="6058800" cy="15321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40352" y="3932866"/>
            <a:ext cx="1164637" cy="6551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3"/>
        <p:cNvGrpSpPr/>
        <p:nvPr/>
      </p:nvGrpSpPr>
      <p:grpSpPr>
        <a:xfrm>
          <a:off x="0" y="0"/>
          <a:ext cx="0" cy="0"/>
          <a:chOff x="0" y="0"/>
          <a:chExt cx="0" cy="0"/>
        </a:xfrm>
      </p:grpSpPr>
      <p:grpSp>
        <p:nvGrpSpPr>
          <p:cNvPr id="44" name="Google Shape;44;p5"/>
          <p:cNvGrpSpPr/>
          <p:nvPr/>
        </p:nvGrpSpPr>
        <p:grpSpPr>
          <a:xfrm>
            <a:off x="0" y="4762400"/>
            <a:ext cx="603997" cy="381100"/>
            <a:chOff x="0" y="4762400"/>
            <a:chExt cx="603997" cy="381100"/>
          </a:xfrm>
        </p:grpSpPr>
        <p:sp>
          <p:nvSpPr>
            <p:cNvPr id="45" name="Google Shape;45;p5"/>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7;p5"/>
          <p:cNvGrpSpPr/>
          <p:nvPr/>
        </p:nvGrpSpPr>
        <p:grpSpPr>
          <a:xfrm>
            <a:off x="381000" y="0"/>
            <a:ext cx="8763111" cy="1310918"/>
            <a:chOff x="381000" y="0"/>
            <a:chExt cx="8763111" cy="1310918"/>
          </a:xfrm>
        </p:grpSpPr>
        <p:grpSp>
          <p:nvGrpSpPr>
            <p:cNvPr id="48" name="Google Shape;48;p5"/>
            <p:cNvGrpSpPr/>
            <p:nvPr/>
          </p:nvGrpSpPr>
          <p:grpSpPr>
            <a:xfrm>
              <a:off x="381000" y="0"/>
              <a:ext cx="8763111" cy="1310300"/>
              <a:chOff x="381000" y="0"/>
              <a:chExt cx="8763111" cy="1310300"/>
            </a:xfrm>
          </p:grpSpPr>
          <p:sp>
            <p:nvSpPr>
              <p:cNvPr id="49" name="Google Shape;49;p5"/>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50" name="Google Shape;50;p5"/>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5"/>
            <p:cNvGrpSpPr/>
            <p:nvPr/>
          </p:nvGrpSpPr>
          <p:grpSpPr>
            <a:xfrm>
              <a:off x="381000" y="967217"/>
              <a:ext cx="8763100" cy="343701"/>
              <a:chOff x="381000" y="862358"/>
              <a:chExt cx="8763100" cy="576872"/>
            </a:xfrm>
          </p:grpSpPr>
          <p:sp>
            <p:nvSpPr>
              <p:cNvPr id="53" name="Google Shape;53;p5"/>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54" name="Google Shape;54;p5"/>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6" name="Google Shape;56;p5"/>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7" name="Google Shape;57;p5"/>
          <p:cNvSpPr txBox="1">
            <a:spLocks noGrp="1"/>
          </p:cNvSpPr>
          <p:nvPr>
            <p:ph type="body" idx="1"/>
          </p:nvPr>
        </p:nvSpPr>
        <p:spPr>
          <a:xfrm>
            <a:off x="614975" y="1705175"/>
            <a:ext cx="67578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58" name="Google Shape;58;p5"/>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0"/>
        <p:cNvGrpSpPr/>
        <p:nvPr/>
      </p:nvGrpSpPr>
      <p:grpSpPr>
        <a:xfrm>
          <a:off x="0" y="0"/>
          <a:ext cx="0" cy="0"/>
          <a:chOff x="0" y="0"/>
          <a:chExt cx="0" cy="0"/>
        </a:xfrm>
      </p:grpSpPr>
      <p:grpSp>
        <p:nvGrpSpPr>
          <p:cNvPr id="71" name="Google Shape;71;p7"/>
          <p:cNvGrpSpPr/>
          <p:nvPr/>
        </p:nvGrpSpPr>
        <p:grpSpPr>
          <a:xfrm>
            <a:off x="0" y="4762400"/>
            <a:ext cx="603997" cy="381100"/>
            <a:chOff x="0" y="4762400"/>
            <a:chExt cx="603997" cy="381100"/>
          </a:xfrm>
        </p:grpSpPr>
        <p:sp>
          <p:nvSpPr>
            <p:cNvPr id="72" name="Google Shape;72;p7"/>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4;p7"/>
          <p:cNvGrpSpPr/>
          <p:nvPr/>
        </p:nvGrpSpPr>
        <p:grpSpPr>
          <a:xfrm>
            <a:off x="381000" y="0"/>
            <a:ext cx="8763111" cy="1310918"/>
            <a:chOff x="381000" y="0"/>
            <a:chExt cx="8763111" cy="1310918"/>
          </a:xfrm>
        </p:grpSpPr>
        <p:grpSp>
          <p:nvGrpSpPr>
            <p:cNvPr id="75" name="Google Shape;75;p7"/>
            <p:cNvGrpSpPr/>
            <p:nvPr/>
          </p:nvGrpSpPr>
          <p:grpSpPr>
            <a:xfrm>
              <a:off x="381000" y="0"/>
              <a:ext cx="8763111" cy="1310300"/>
              <a:chOff x="381000" y="0"/>
              <a:chExt cx="8763111" cy="1310300"/>
            </a:xfrm>
          </p:grpSpPr>
          <p:sp>
            <p:nvSpPr>
              <p:cNvPr id="76" name="Google Shape;76;p7"/>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77" name="Google Shape;77;p7"/>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7"/>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7"/>
            <p:cNvGrpSpPr/>
            <p:nvPr/>
          </p:nvGrpSpPr>
          <p:grpSpPr>
            <a:xfrm>
              <a:off x="381000" y="967217"/>
              <a:ext cx="8763100" cy="343701"/>
              <a:chOff x="381000" y="862358"/>
              <a:chExt cx="8763100" cy="576872"/>
            </a:xfrm>
          </p:grpSpPr>
          <p:sp>
            <p:nvSpPr>
              <p:cNvPr id="80" name="Google Shape;80;p7"/>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81" name="Google Shape;81;p7"/>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7"/>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3" name="Google Shape;83;p7"/>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4" name="Google Shape;84;p7"/>
          <p:cNvSpPr txBox="1">
            <a:spLocks noGrp="1"/>
          </p:cNvSpPr>
          <p:nvPr>
            <p:ph type="body" idx="1"/>
          </p:nvPr>
        </p:nvSpPr>
        <p:spPr>
          <a:xfrm>
            <a:off x="604000"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5" name="Google Shape;85;p7"/>
          <p:cNvSpPr txBox="1">
            <a:spLocks noGrp="1"/>
          </p:cNvSpPr>
          <p:nvPr>
            <p:ph type="body" idx="2"/>
          </p:nvPr>
        </p:nvSpPr>
        <p:spPr>
          <a:xfrm>
            <a:off x="4187378"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6" name="Google Shape;86;p7"/>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lvl1pPr lvl="0" algn="ctr" rtl="0">
              <a:buNone/>
              <a:defRPr sz="1100">
                <a:solidFill>
                  <a:schemeClr val="dk2"/>
                </a:solidFill>
                <a:latin typeface="Barlow SemiBold"/>
                <a:ea typeface="Barlow SemiBold"/>
                <a:cs typeface="Barlow SemiBold"/>
                <a:sym typeface="Barlow SemiBold"/>
              </a:defRPr>
            </a:lvl1pPr>
            <a:lvl2pPr lvl="1" algn="ctr" rtl="0">
              <a:buNone/>
              <a:defRPr sz="1100">
                <a:solidFill>
                  <a:schemeClr val="dk2"/>
                </a:solidFill>
                <a:latin typeface="Barlow SemiBold"/>
                <a:ea typeface="Barlow SemiBold"/>
                <a:cs typeface="Barlow SemiBold"/>
                <a:sym typeface="Barlow SemiBold"/>
              </a:defRPr>
            </a:lvl2pPr>
            <a:lvl3pPr lvl="2" algn="ctr" rtl="0">
              <a:buNone/>
              <a:defRPr sz="1100">
                <a:solidFill>
                  <a:schemeClr val="dk2"/>
                </a:solidFill>
                <a:latin typeface="Barlow SemiBold"/>
                <a:ea typeface="Barlow SemiBold"/>
                <a:cs typeface="Barlow SemiBold"/>
                <a:sym typeface="Barlow SemiBold"/>
              </a:defRPr>
            </a:lvl3pPr>
            <a:lvl4pPr lvl="3" algn="ctr" rtl="0">
              <a:buNone/>
              <a:defRPr sz="1100">
                <a:solidFill>
                  <a:schemeClr val="dk2"/>
                </a:solidFill>
                <a:latin typeface="Barlow SemiBold"/>
                <a:ea typeface="Barlow SemiBold"/>
                <a:cs typeface="Barlow SemiBold"/>
                <a:sym typeface="Barlow SemiBold"/>
              </a:defRPr>
            </a:lvl4pPr>
            <a:lvl5pPr lvl="4" algn="ctr" rtl="0">
              <a:buNone/>
              <a:defRPr sz="1100">
                <a:solidFill>
                  <a:schemeClr val="dk2"/>
                </a:solidFill>
                <a:latin typeface="Barlow SemiBold"/>
                <a:ea typeface="Barlow SemiBold"/>
                <a:cs typeface="Barlow SemiBold"/>
                <a:sym typeface="Barlow SemiBold"/>
              </a:defRPr>
            </a:lvl5pPr>
            <a:lvl6pPr lvl="5" algn="ctr" rtl="0">
              <a:buNone/>
              <a:defRPr sz="1100">
                <a:solidFill>
                  <a:schemeClr val="dk2"/>
                </a:solidFill>
                <a:latin typeface="Barlow SemiBold"/>
                <a:ea typeface="Barlow SemiBold"/>
                <a:cs typeface="Barlow SemiBold"/>
                <a:sym typeface="Barlow SemiBold"/>
              </a:defRPr>
            </a:lvl6pPr>
            <a:lvl7pPr lvl="6" algn="ctr" rtl="0">
              <a:buNone/>
              <a:defRPr sz="1100">
                <a:solidFill>
                  <a:schemeClr val="dk2"/>
                </a:solidFill>
                <a:latin typeface="Barlow SemiBold"/>
                <a:ea typeface="Barlow SemiBold"/>
                <a:cs typeface="Barlow SemiBold"/>
                <a:sym typeface="Barlow SemiBold"/>
              </a:defRPr>
            </a:lvl7pPr>
            <a:lvl8pPr lvl="7" algn="ctr" rtl="0">
              <a:buNone/>
              <a:defRPr sz="1100">
                <a:solidFill>
                  <a:schemeClr val="dk2"/>
                </a:solidFill>
                <a:latin typeface="Barlow SemiBold"/>
                <a:ea typeface="Barlow SemiBold"/>
                <a:cs typeface="Barlow SemiBold"/>
                <a:sym typeface="Barlow SemiBold"/>
              </a:defRPr>
            </a:lvl8pPr>
            <a:lvl9pPr lvl="8" algn="ctr" rtl="0">
              <a:buNone/>
              <a:defRPr sz="1100">
                <a:solidFill>
                  <a:schemeClr val="dk2"/>
                </a:solidFill>
                <a:latin typeface="Barlow SemiBold"/>
                <a:ea typeface="Barlow SemiBold"/>
                <a:cs typeface="Barlow SemiBold"/>
                <a:sym typeface="Barlow SemiBold"/>
              </a:defRPr>
            </a:lvl9pPr>
          </a:lstStyle>
          <a:p>
            <a:pPr marL="0" lvl="0" indent="0" algn="ctr" rtl="0">
              <a:spcBef>
                <a:spcPts val="0"/>
              </a:spcBef>
              <a:spcAft>
                <a:spcPts val="0"/>
              </a:spcAft>
              <a:buNone/>
            </a:pPr>
            <a:fld id="{00000000-1234-1234-1234-123412341234}" type="slidenum">
              <a:rPr lang="en"/>
              <a:t>‹#›</a:t>
            </a:fld>
            <a:endParaRPr/>
          </a:p>
        </p:txBody>
      </p:sp>
      <p:sp>
        <p:nvSpPr>
          <p:cNvPr id="7" name="Google Shape;7;p1"/>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9pPr>
          </a:lstStyle>
          <a:p>
            <a:endParaRPr/>
          </a:p>
        </p:txBody>
      </p:sp>
      <p:sp>
        <p:nvSpPr>
          <p:cNvPr id="8" name="Google Shape;8;p1"/>
          <p:cNvSpPr txBox="1">
            <a:spLocks noGrp="1"/>
          </p:cNvSpPr>
          <p:nvPr>
            <p:ph type="body" idx="1"/>
          </p:nvPr>
        </p:nvSpPr>
        <p:spPr>
          <a:xfrm>
            <a:off x="614975" y="1705175"/>
            <a:ext cx="6757800" cy="28266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3"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8" name="Google Shape;158;p13"/>
          <p:cNvSpPr txBox="1">
            <a:spLocks noGrp="1"/>
          </p:cNvSpPr>
          <p:nvPr>
            <p:ph type="ctrTitle"/>
          </p:nvPr>
        </p:nvSpPr>
        <p:spPr>
          <a:xfrm>
            <a:off x="2411760" y="3219822"/>
            <a:ext cx="4608512" cy="1368152"/>
          </a:xfrm>
          <a:prstGeom prst="rect">
            <a:avLst/>
          </a:prstGeom>
        </p:spPr>
        <p:txBody>
          <a:bodyPr spcFirstLastPara="1" wrap="square" lIns="0" tIns="0" rIns="0" bIns="0" anchor="ctr" anchorCtr="0">
            <a:noAutofit/>
          </a:bodyPr>
          <a:lstStyle/>
          <a:p>
            <a:pPr lvl="0" algn="ctr"/>
            <a:br>
              <a:rPr lang="en" sz="2400" dirty="0">
                <a:solidFill>
                  <a:schemeClr val="accent1"/>
                </a:solidFill>
              </a:rPr>
            </a:br>
            <a:r>
              <a:rPr lang="sr-Latn-RS" sz="2800" dirty="0">
                <a:solidFill>
                  <a:schemeClr val="accent1"/>
                </a:solidFill>
              </a:rPr>
              <a:t>Osnove o dijabetesu</a:t>
            </a:r>
            <a:br>
              <a:rPr lang="it-IT" sz="1800" dirty="0"/>
            </a:br>
            <a:r>
              <a:rPr lang="sr-Latn-RS" sz="1800" dirty="0"/>
              <a:t>Autori</a:t>
            </a:r>
            <a:r>
              <a:rPr lang="it-IT" sz="1800" dirty="0"/>
              <a:t>: Aelita Skarbaliene, Akvile Sendriute</a:t>
            </a:r>
            <a:endParaRPr sz="1800" dirty="0"/>
          </a:p>
        </p:txBody>
      </p:sp>
      <p:sp>
        <p:nvSpPr>
          <p:cNvPr id="3" name="Rectangle 2"/>
          <p:cNvSpPr/>
          <p:nvPr/>
        </p:nvSpPr>
        <p:spPr>
          <a:xfrm>
            <a:off x="683569" y="908015"/>
            <a:ext cx="7644340" cy="1015663"/>
          </a:xfrm>
          <a:prstGeom prst="rect">
            <a:avLst/>
          </a:prstGeom>
        </p:spPr>
        <p:txBody>
          <a:bodyPr wrap="square">
            <a:spAutoFit/>
          </a:bodyPr>
          <a:lstStyle/>
          <a:p>
            <a:r>
              <a:rPr lang="en" sz="6000" b="1" dirty="0">
                <a:solidFill>
                  <a:schemeClr val="accent2"/>
                </a:solidFill>
              </a:rPr>
              <a:t>Connected 4 Health</a:t>
            </a:r>
            <a:endParaRPr lang="it-IT" sz="6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29A2C-2E49-D686-32EF-514107301FFA}"/>
              </a:ext>
            </a:extLst>
          </p:cNvPr>
          <p:cNvSpPr>
            <a:spLocks noGrp="1"/>
          </p:cNvSpPr>
          <p:nvPr>
            <p:ph type="title"/>
          </p:nvPr>
        </p:nvSpPr>
        <p:spPr/>
        <p:txBody>
          <a:bodyPr/>
          <a:lstStyle/>
          <a:p>
            <a:r>
              <a:rPr lang="sr-Latn-RS" dirty="0"/>
              <a:t>Djabetes tipa </a:t>
            </a:r>
            <a:r>
              <a:rPr lang="en-GB" dirty="0"/>
              <a:t>2</a:t>
            </a:r>
          </a:p>
        </p:txBody>
      </p:sp>
      <p:sp>
        <p:nvSpPr>
          <p:cNvPr id="3" name="Text Placeholder 2">
            <a:extLst>
              <a:ext uri="{FF2B5EF4-FFF2-40B4-BE49-F238E27FC236}">
                <a16:creationId xmlns:a16="http://schemas.microsoft.com/office/drawing/2014/main" id="{CF3A6D4F-141F-FBBC-C34D-06DF76FD36B3}"/>
              </a:ext>
            </a:extLst>
          </p:cNvPr>
          <p:cNvSpPr>
            <a:spLocks noGrp="1"/>
          </p:cNvSpPr>
          <p:nvPr>
            <p:ph type="body" idx="1"/>
          </p:nvPr>
        </p:nvSpPr>
        <p:spPr/>
        <p:txBody>
          <a:bodyPr/>
          <a:lstStyle/>
          <a:p>
            <a:pPr marL="76200" indent="0" algn="just">
              <a:buNone/>
            </a:pPr>
            <a:r>
              <a:rPr lang="sr-Latn-RS" sz="1600" dirty="0"/>
              <a:t>Pošto je dijabetes tipa </a:t>
            </a:r>
            <a:r>
              <a:rPr lang="en-GB" sz="1600" dirty="0"/>
              <a:t>2 </a:t>
            </a:r>
            <a:r>
              <a:rPr lang="sr-Latn-RS" sz="1600" dirty="0"/>
              <a:t>hronično oboljenje sa rizikom od ozbiljnih posledica i predstavlja veliki teret, kako fizički tako i mentalni, za zdravstveni status obolelih, veruje se da je kvalitet života pacijenata sa dijabetesom </a:t>
            </a:r>
            <a:r>
              <a:rPr lang="en-GB" sz="1600" dirty="0"/>
              <a:t>(</a:t>
            </a:r>
            <a:r>
              <a:rPr lang="sr-Latn-RS" sz="1600" dirty="0"/>
              <a:t>opšta, fizička, mentalna i društvena dobrobit</a:t>
            </a:r>
            <a:r>
              <a:rPr lang="en-GB" sz="1600" dirty="0"/>
              <a:t>) </a:t>
            </a:r>
            <a:r>
              <a:rPr lang="sr-Latn-RS" sz="1600" dirty="0"/>
              <a:t>ugrožen</a:t>
            </a:r>
            <a:r>
              <a:rPr lang="en-GB" sz="1600" dirty="0"/>
              <a:t>. </a:t>
            </a:r>
            <a:r>
              <a:rPr lang="sr-Latn-RS" sz="1600" dirty="0"/>
              <a:t>To može da prouzrokuje sama dijagnoza dijabetesa,</a:t>
            </a:r>
            <a:r>
              <a:rPr lang="en-GB" sz="1600" dirty="0"/>
              <a:t> </a:t>
            </a:r>
            <a:r>
              <a:rPr lang="sr-Latn-RS" sz="1600" dirty="0"/>
              <a:t>psihološki stres povezan sa upravljanjem oboljenjem, ili teret komplikacija dijabetesa. U nekoliko istraživačkih radova utvrđeno je kako narušavanje tako i unapređenje mentalnog stanja pacijenata sa dijabetesom tokom lečenja</a:t>
            </a:r>
            <a:r>
              <a:rPr lang="en-GB" sz="1600" dirty="0"/>
              <a:t>. </a:t>
            </a:r>
            <a:endParaRPr lang="en-GB" dirty="0"/>
          </a:p>
        </p:txBody>
      </p:sp>
      <p:sp>
        <p:nvSpPr>
          <p:cNvPr id="4" name="Slide Number Placeholder 3">
            <a:extLst>
              <a:ext uri="{FF2B5EF4-FFF2-40B4-BE49-F238E27FC236}">
                <a16:creationId xmlns:a16="http://schemas.microsoft.com/office/drawing/2014/main" id="{3C3B5741-35F1-F662-48E4-2C5135B1D48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2727373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4EF5D-92B4-90D5-F991-0AC5832128FD}"/>
              </a:ext>
            </a:extLst>
          </p:cNvPr>
          <p:cNvSpPr>
            <a:spLocks noGrp="1"/>
          </p:cNvSpPr>
          <p:nvPr>
            <p:ph type="title"/>
          </p:nvPr>
        </p:nvSpPr>
        <p:spPr/>
        <p:txBody>
          <a:bodyPr/>
          <a:lstStyle/>
          <a:p>
            <a:r>
              <a:rPr lang="sr-Latn-RS" dirty="0"/>
              <a:t>Dijabetes tipa </a:t>
            </a:r>
            <a:r>
              <a:rPr lang="en-GB" dirty="0"/>
              <a:t>2</a:t>
            </a:r>
          </a:p>
        </p:txBody>
      </p:sp>
      <p:sp>
        <p:nvSpPr>
          <p:cNvPr id="3" name="Text Placeholder 2">
            <a:extLst>
              <a:ext uri="{FF2B5EF4-FFF2-40B4-BE49-F238E27FC236}">
                <a16:creationId xmlns:a16="http://schemas.microsoft.com/office/drawing/2014/main" id="{D72D2EF8-9B22-4092-9961-CBF14464C4E1}"/>
              </a:ext>
            </a:extLst>
          </p:cNvPr>
          <p:cNvSpPr>
            <a:spLocks noGrp="1"/>
          </p:cNvSpPr>
          <p:nvPr>
            <p:ph type="body" idx="1"/>
          </p:nvPr>
        </p:nvSpPr>
        <p:spPr/>
        <p:txBody>
          <a:bodyPr/>
          <a:lstStyle/>
          <a:p>
            <a:pPr marL="76200" indent="0" algn="just">
              <a:buNone/>
            </a:pPr>
            <a:r>
              <a:rPr lang="sr-Latn-RS" sz="1800" dirty="0"/>
              <a:t>Iako objektivni i kvantitativno ocenjivi parametri kao što je težina, koncentracija glukoze u plazmi i profil lipida treba uvek da se uzmu u obzir u istraživanjima na temu prevencije dijabetesa, što se i radi, značaj kvaliteta života u odnosu na zdravlje </a:t>
            </a:r>
            <a:r>
              <a:rPr lang="en-GB" sz="1800" dirty="0"/>
              <a:t>(HRQOL) </a:t>
            </a:r>
            <a:r>
              <a:rPr lang="sr-Latn-RS" sz="1800" dirty="0"/>
              <a:t>koji učesnici subjektivno ocenjuju se često zanemaruje</a:t>
            </a:r>
            <a:r>
              <a:rPr lang="en-GB" sz="1800" dirty="0"/>
              <a:t>. </a:t>
            </a:r>
          </a:p>
        </p:txBody>
      </p:sp>
      <p:sp>
        <p:nvSpPr>
          <p:cNvPr id="4" name="Slide Number Placeholder 3">
            <a:extLst>
              <a:ext uri="{FF2B5EF4-FFF2-40B4-BE49-F238E27FC236}">
                <a16:creationId xmlns:a16="http://schemas.microsoft.com/office/drawing/2014/main" id="{9108CDA0-2D24-5FDA-71DB-2AF5B9F4149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1816328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8C56E-63B9-B62B-FAD8-C3688E02F50E}"/>
              </a:ext>
            </a:extLst>
          </p:cNvPr>
          <p:cNvSpPr>
            <a:spLocks noGrp="1"/>
          </p:cNvSpPr>
          <p:nvPr>
            <p:ph type="title"/>
          </p:nvPr>
        </p:nvSpPr>
        <p:spPr/>
        <p:txBody>
          <a:bodyPr/>
          <a:lstStyle/>
          <a:p>
            <a:r>
              <a:rPr lang="sr-Latn-RS" dirty="0"/>
              <a:t>Kvalitet života u odnosu na zdravlje</a:t>
            </a:r>
            <a:endParaRPr lang="en-GB" dirty="0"/>
          </a:p>
        </p:txBody>
      </p:sp>
      <p:sp>
        <p:nvSpPr>
          <p:cNvPr id="3" name="Text Placeholder 2">
            <a:extLst>
              <a:ext uri="{FF2B5EF4-FFF2-40B4-BE49-F238E27FC236}">
                <a16:creationId xmlns:a16="http://schemas.microsoft.com/office/drawing/2014/main" id="{CF820720-6037-670D-1897-759A5B4F79EA}"/>
              </a:ext>
            </a:extLst>
          </p:cNvPr>
          <p:cNvSpPr>
            <a:spLocks noGrp="1"/>
          </p:cNvSpPr>
          <p:nvPr>
            <p:ph type="body" idx="1"/>
          </p:nvPr>
        </p:nvSpPr>
        <p:spPr/>
        <p:txBody>
          <a:bodyPr/>
          <a:lstStyle/>
          <a:p>
            <a:pPr marL="76200" indent="0" algn="just">
              <a:buNone/>
            </a:pPr>
            <a:r>
              <a:rPr lang="sr-Latn-RS" sz="2000" dirty="0"/>
              <a:t>Kada se kliničke ili biološke promenljive razmatraju zasebno, one percepciju sopstvenog zdravlja kod pacijenta ne odražavaju sveobuhvatno, uglavnom zato što na </a:t>
            </a:r>
            <a:r>
              <a:rPr lang="en-GB" sz="2000" dirty="0"/>
              <a:t>HRQOL </a:t>
            </a:r>
            <a:r>
              <a:rPr lang="sr-Latn-RS" sz="2000" dirty="0"/>
              <a:t>utiče mnogo faktora, uključujući pridružena oboljenja, socijalni i porodični status, saznanja koja je pacijent stekao, zadovoljstvo lečenjem kao i percepcija sposobnosti da kontroliše svoje oboljenje. </a:t>
            </a:r>
            <a:r>
              <a:rPr lang="en-GB" sz="2000" dirty="0"/>
              <a:t>HRQOL </a:t>
            </a:r>
            <a:r>
              <a:rPr lang="sr-Latn-RS" sz="2000" dirty="0"/>
              <a:t>je u bliskoj vezi sa tim kako se neko oseća i ponaša</a:t>
            </a:r>
            <a:r>
              <a:rPr lang="en-GB" sz="2000" dirty="0"/>
              <a:t>.</a:t>
            </a:r>
          </a:p>
        </p:txBody>
      </p:sp>
      <p:sp>
        <p:nvSpPr>
          <p:cNvPr id="4" name="Slide Number Placeholder 3">
            <a:extLst>
              <a:ext uri="{FF2B5EF4-FFF2-40B4-BE49-F238E27FC236}">
                <a16:creationId xmlns:a16="http://schemas.microsoft.com/office/drawing/2014/main" id="{57442C0F-7C48-CC16-916F-DD966D425C3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12</a:t>
            </a:fld>
            <a:endParaRPr lang="en"/>
          </a:p>
        </p:txBody>
      </p:sp>
    </p:spTree>
    <p:extLst>
      <p:ext uri="{BB962C8B-B14F-4D97-AF65-F5344CB8AC3E}">
        <p14:creationId xmlns:p14="http://schemas.microsoft.com/office/powerpoint/2010/main" val="3900513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E65D4-48BC-50B8-E9C0-FCEB5C2668A5}"/>
              </a:ext>
            </a:extLst>
          </p:cNvPr>
          <p:cNvSpPr>
            <a:spLocks noGrp="1"/>
          </p:cNvSpPr>
          <p:nvPr>
            <p:ph type="title"/>
          </p:nvPr>
        </p:nvSpPr>
        <p:spPr/>
        <p:txBody>
          <a:bodyPr/>
          <a:lstStyle/>
          <a:p>
            <a:r>
              <a:rPr lang="sr-Latn-RS" dirty="0"/>
              <a:t>Kvalitet žiuvota u odnosu na zdravlje</a:t>
            </a:r>
            <a:endParaRPr lang="en-GB" dirty="0"/>
          </a:p>
        </p:txBody>
      </p:sp>
      <p:sp>
        <p:nvSpPr>
          <p:cNvPr id="3" name="Text Placeholder 2">
            <a:extLst>
              <a:ext uri="{FF2B5EF4-FFF2-40B4-BE49-F238E27FC236}">
                <a16:creationId xmlns:a16="http://schemas.microsoft.com/office/drawing/2014/main" id="{2DB6CAA3-DADB-71D5-B69A-537A2AB259EA}"/>
              </a:ext>
            </a:extLst>
          </p:cNvPr>
          <p:cNvSpPr>
            <a:spLocks noGrp="1"/>
          </p:cNvSpPr>
          <p:nvPr>
            <p:ph type="body" idx="1"/>
          </p:nvPr>
        </p:nvSpPr>
        <p:spPr/>
        <p:txBody>
          <a:bodyPr/>
          <a:lstStyle/>
          <a:p>
            <a:pPr marL="76200" indent="0" algn="just">
              <a:buNone/>
            </a:pPr>
            <a:r>
              <a:rPr lang="en-GB" sz="1800" dirty="0"/>
              <a:t>Diabetes mellitus </a:t>
            </a:r>
            <a:r>
              <a:rPr lang="sr-Latn-RS" sz="1800" dirty="0"/>
              <a:t>je široko rasprostranjeno hronično oboljenje i jedno od gorućih pitanja javnog zdravlja. Fizičko i psihosomatstvo dejstvo </a:t>
            </a:r>
            <a:r>
              <a:rPr lang="en-GB" sz="1800" dirty="0"/>
              <a:t>diabetes mellitus</a:t>
            </a:r>
            <a:r>
              <a:rPr lang="sr-Latn-RS" sz="1800" dirty="0"/>
              <a:t>a</a:t>
            </a:r>
            <a:r>
              <a:rPr lang="en-GB" sz="1800" dirty="0"/>
              <a:t> </a:t>
            </a:r>
            <a:r>
              <a:rPr lang="sr-Latn-RS" sz="1800" dirty="0"/>
              <a:t>predstavlja rastuće opterećenje za zdravstvo u celom svetu. Da bi se unapredio kvalitet života u odnosu na zdravlje kod pacijenata sa dijabetesom, važno je razumeti simtome karakteristične za dijabetes. Ljudi različite životne dobi i svih rasa, kao i svih etničkih, socijalnih i ekonomskih profila pate od depresije</a:t>
            </a:r>
            <a:r>
              <a:rPr lang="en-GB" sz="1800" dirty="0"/>
              <a:t>; </a:t>
            </a:r>
            <a:r>
              <a:rPr lang="sr-Latn-RS" sz="1800" dirty="0"/>
              <a:t>međutim, depresija kod osoba sa </a:t>
            </a:r>
            <a:r>
              <a:rPr lang="en-GB" sz="1800" dirty="0"/>
              <a:t>diabetes mellitus</a:t>
            </a:r>
            <a:r>
              <a:rPr lang="sr-Latn-RS" sz="1800" dirty="0"/>
              <a:t>om se izražava kao dva ili tri </a:t>
            </a:r>
            <a:r>
              <a:rPr lang="sr-Latn-RS" sz="1800"/>
              <a:t>puta učestalija</a:t>
            </a:r>
            <a:r>
              <a:rPr lang="en-GB" sz="1800"/>
              <a:t>. </a:t>
            </a:r>
            <a:endParaRPr lang="en-GB" sz="1800" dirty="0"/>
          </a:p>
          <a:p>
            <a:endParaRPr lang="en-GB" dirty="0"/>
          </a:p>
        </p:txBody>
      </p:sp>
      <p:sp>
        <p:nvSpPr>
          <p:cNvPr id="4" name="Slide Number Placeholder 3">
            <a:extLst>
              <a:ext uri="{FF2B5EF4-FFF2-40B4-BE49-F238E27FC236}">
                <a16:creationId xmlns:a16="http://schemas.microsoft.com/office/drawing/2014/main" id="{EC9EDC04-6ECD-DABC-B0C8-C8860D3785D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13</a:t>
            </a:fld>
            <a:endParaRPr lang="en"/>
          </a:p>
        </p:txBody>
      </p:sp>
    </p:spTree>
    <p:extLst>
      <p:ext uri="{BB962C8B-B14F-4D97-AF65-F5344CB8AC3E}">
        <p14:creationId xmlns:p14="http://schemas.microsoft.com/office/powerpoint/2010/main" val="1314690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4"/>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p>
            <a:pPr marL="139700" indent="0"/>
            <a:r>
              <a:rPr lang="sr-Latn-RS" sz="2000" dirty="0">
                <a:solidFill>
                  <a:schemeClr val="bg1"/>
                </a:solidFill>
                <a:latin typeface="Barlow SemiBold" panose="020B0604020202020204" charset="0"/>
                <a:cs typeface="Calibri" panose="020F0502020204030204" pitchFamily="34" charset="0"/>
              </a:rPr>
              <a:t>Broj projekta</a:t>
            </a:r>
            <a:r>
              <a:rPr lang="en-US" sz="2000" dirty="0">
                <a:solidFill>
                  <a:schemeClr val="bg1"/>
                </a:solidFill>
                <a:latin typeface="Barlow SemiBold" panose="020B0604020202020204" charset="0"/>
                <a:cs typeface="Calibri" panose="020F0502020204030204" pitchFamily="34" charset="0"/>
              </a:rPr>
              <a:t>: 2021-1-RO01- KA220-HED-38B739A3</a:t>
            </a:r>
          </a:p>
        </p:txBody>
      </p:sp>
      <p:sp>
        <p:nvSpPr>
          <p:cNvPr id="166" name="Google Shape;166;p14"/>
          <p:cNvSpPr txBox="1">
            <a:spLocks noGrp="1"/>
          </p:cNvSpPr>
          <p:nvPr>
            <p:ph type="body" idx="2"/>
          </p:nvPr>
        </p:nvSpPr>
        <p:spPr>
          <a:xfrm>
            <a:off x="362794" y="2787774"/>
            <a:ext cx="4968552" cy="1224136"/>
          </a:xfrm>
          <a:prstGeom prst="rect">
            <a:avLst/>
          </a:prstGeom>
        </p:spPr>
        <p:txBody>
          <a:bodyPr spcFirstLastPara="1" wrap="square" lIns="0" tIns="0" rIns="0" bIns="0" anchor="t" anchorCtr="0">
            <a:noAutofit/>
          </a:bodyPr>
          <a:lstStyle/>
          <a:p>
            <a:pPr marL="139700" indent="0" algn="ctr">
              <a:buNone/>
            </a:pPr>
            <a:r>
              <a:rPr lang="sr-Latn-RS" sz="1400" dirty="0">
                <a:solidFill>
                  <a:schemeClr val="tx1"/>
                </a:solidFill>
                <a:latin typeface="Barlow SemiBold" panose="020B0604020202020204" charset="0"/>
                <a:cs typeface="Calibri" panose="020F0502020204030204" pitchFamily="34" charset="0"/>
              </a:rPr>
              <a:t>Podrška </a:t>
            </a:r>
            <a:r>
              <a:rPr lang="sr-Latn-RS" sz="1400">
                <a:solidFill>
                  <a:schemeClr val="tx1"/>
                </a:solidFill>
                <a:latin typeface="Barlow SemiBold" panose="020B0604020202020204" charset="0"/>
                <a:cs typeface="Calibri" panose="020F0502020204030204" pitchFamily="34" charset="0"/>
              </a:rPr>
              <a:t>Evropske komisije </a:t>
            </a:r>
            <a:r>
              <a:rPr lang="sr-Latn-RS" sz="1400" dirty="0">
                <a:solidFill>
                  <a:schemeClr val="tx1"/>
                </a:solidFill>
                <a:latin typeface="Barlow SemiBold" panose="020B0604020202020204" charset="0"/>
                <a:cs typeface="Calibri" panose="020F0502020204030204" pitchFamily="34" charset="0"/>
              </a:rPr>
              <a:t>u izradi ove prezentacije ne predstavlja odobrenje njenog sadržaja koji odražava isključivo stavove autora, i Komisija se ne može smatrati odgovornom za upotrebu informacija sadržanih u prezentaciji u bilo koje svrhe</a:t>
            </a:r>
            <a:r>
              <a:rPr lang="en-US" sz="1400" dirty="0">
                <a:solidFill>
                  <a:schemeClr val="tx1"/>
                </a:solidFill>
                <a:latin typeface="Barlow SemiBold" panose="020B0604020202020204" charset="0"/>
                <a:cs typeface="Calibri" panose="020F0502020204030204" pitchFamily="34" charset="0"/>
              </a:rPr>
              <a:t>.</a:t>
            </a:r>
          </a:p>
          <a:p>
            <a:pPr marL="0" lvl="0" indent="0" algn="l" rtl="0">
              <a:spcBef>
                <a:spcPts val="0"/>
              </a:spcBef>
              <a:spcAft>
                <a:spcPts val="0"/>
              </a:spcAft>
              <a:buClr>
                <a:schemeClr val="dk1"/>
              </a:buClr>
              <a:buSzPts val="1100"/>
              <a:buFont typeface="Arial"/>
              <a:buNone/>
            </a:pPr>
            <a:endParaRPr sz="1400" dirty="0">
              <a:solidFill>
                <a:schemeClr val="accent2"/>
              </a:solidFill>
            </a:endParaRPr>
          </a:p>
          <a:p>
            <a:pPr marL="0" lvl="0" indent="0" algn="l" rtl="0">
              <a:spcBef>
                <a:spcPts val="0"/>
              </a:spcBef>
              <a:spcAft>
                <a:spcPts val="0"/>
              </a:spcAft>
              <a:buNone/>
            </a:pPr>
            <a:endParaRPr sz="1400" dirty="0">
              <a:solidFill>
                <a:schemeClr val="accent2"/>
              </a:solidFill>
            </a:endParaRPr>
          </a:p>
        </p:txBody>
      </p:sp>
      <p:sp>
        <p:nvSpPr>
          <p:cNvPr id="167" name="Google Shape;167;p14"/>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a:p>
        </p:txBody>
      </p:sp>
      <p:grpSp>
        <p:nvGrpSpPr>
          <p:cNvPr id="168" name="Google Shape;168;p14"/>
          <p:cNvGrpSpPr/>
          <p:nvPr/>
        </p:nvGrpSpPr>
        <p:grpSpPr>
          <a:xfrm>
            <a:off x="8391681" y="301593"/>
            <a:ext cx="450753" cy="450708"/>
            <a:chOff x="3277794" y="2969995"/>
            <a:chExt cx="457200" cy="457200"/>
          </a:xfrm>
        </p:grpSpPr>
        <p:sp>
          <p:nvSpPr>
            <p:cNvPr id="169" name="Google Shape;169;p14"/>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14"/>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4"/>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5802" y="1963647"/>
            <a:ext cx="3196632"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1707654"/>
            <a:ext cx="4759052" cy="100260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419622"/>
            <a:ext cx="8568952" cy="3112153"/>
          </a:xfrm>
          <a:prstGeom prst="rect">
            <a:avLst/>
          </a:prstGeom>
        </p:spPr>
        <p:txBody>
          <a:bodyPr spcFirstLastPara="1" wrap="square" lIns="0" tIns="0" rIns="0" bIns="0" anchor="t" anchorCtr="0">
            <a:noAutofit/>
          </a:bodyPr>
          <a:lstStyle/>
          <a:p>
            <a:pPr algn="just">
              <a:spcBef>
                <a:spcPts val="1000"/>
              </a:spcBef>
            </a:pPr>
            <a:r>
              <a:rPr lang="sr-Latn-RS" sz="1700" dirty="0"/>
              <a:t>Ljudsko telo se sastoji od malih ćelija nevidljivih ljudskom oku čiji opstanak zavisi od unesene energije. Glavni izvor ove energije je glukoza, koja je za ćelije važna isto kao i gorivo za automobil. Insulin, hormon koji proizvode beta ćelije u pankreasu, pomaže da glukoza prodre u ćelije. Pankreas je nalik fabrici koja proizvodi insulin, dok insulin deluje kao ključ koji otvara ćeliju sa glukozom, i kada uđe u nju koristi glukozu kao izvor energije. Organizam zdravog ljudskog bića stalno proizvodi insulin, tj. insulin je u malim koncentracijama uvek prisutan u krvi pošto održava normalan nivo glukoze u krvi. Kada god nešto pojedemo, nivo glukoze u krvi se povećava pošto pankreas proizvodi više insulina. Na taj način se održava konstantan nivo glukoze u krvi u kapilarima</a:t>
            </a:r>
            <a:r>
              <a:rPr lang="en-GB" sz="1700" dirty="0"/>
              <a:t>, </a:t>
            </a:r>
            <a:r>
              <a:rPr lang="sr-Latn-RS" sz="1700" dirty="0"/>
              <a:t>tj</a:t>
            </a:r>
            <a:r>
              <a:rPr lang="en-GB" sz="1700" dirty="0"/>
              <a:t>., 3.3–5.5 mmol/L </a:t>
            </a:r>
            <a:r>
              <a:rPr lang="sr-Latn-RS" sz="1700" dirty="0"/>
              <a:t>pre obroka i do </a:t>
            </a:r>
            <a:r>
              <a:rPr lang="en-GB" sz="1700" dirty="0"/>
              <a:t>7.8 mmol/L 1-2 </a:t>
            </a:r>
            <a:r>
              <a:rPr lang="sr-Latn-RS" sz="1700" dirty="0"/>
              <a:t>sata nakon obroka</a:t>
            </a:r>
            <a:r>
              <a:rPr lang="en-GB" sz="1700" dirty="0"/>
              <a:t>. </a:t>
            </a:r>
          </a:p>
          <a:p>
            <a:pPr marL="457200" lvl="0" indent="-381000" algn="l" rtl="0">
              <a:spcBef>
                <a:spcPts val="1000"/>
              </a:spcBef>
              <a:spcAft>
                <a:spcPts val="0"/>
              </a:spcAft>
              <a:buSzPts val="2400"/>
              <a:buChar char="▸"/>
            </a:pPr>
            <a:endParaRPr lang="en-GB" sz="18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endParaRPr lang="it-IT"/>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99BC4-C5FF-A13D-F4CB-168F366CE66B}"/>
              </a:ext>
            </a:extLst>
          </p:cNvPr>
          <p:cNvSpPr>
            <a:spLocks noGrp="1"/>
          </p:cNvSpPr>
          <p:nvPr>
            <p:ph type="title"/>
          </p:nvPr>
        </p:nvSpPr>
        <p:spPr/>
        <p:txBody>
          <a:bodyPr/>
          <a:lstStyle/>
          <a:p>
            <a:r>
              <a:rPr lang="en-GB" dirty="0"/>
              <a:t>Insulin </a:t>
            </a:r>
            <a:r>
              <a:rPr lang="sr-Latn-RS" dirty="0"/>
              <a:t>je odgovoran za</a:t>
            </a:r>
            <a:endParaRPr lang="en-GB" dirty="0"/>
          </a:p>
        </p:txBody>
      </p:sp>
      <p:sp>
        <p:nvSpPr>
          <p:cNvPr id="3" name="Text Placeholder 2">
            <a:extLst>
              <a:ext uri="{FF2B5EF4-FFF2-40B4-BE49-F238E27FC236}">
                <a16:creationId xmlns:a16="http://schemas.microsoft.com/office/drawing/2014/main" id="{669E8EEB-9B8A-9B61-01D9-1CB4F92CB131}"/>
              </a:ext>
            </a:extLst>
          </p:cNvPr>
          <p:cNvSpPr>
            <a:spLocks noGrp="1"/>
          </p:cNvSpPr>
          <p:nvPr>
            <p:ph type="body" idx="1"/>
          </p:nvPr>
        </p:nvSpPr>
        <p:spPr/>
        <p:txBody>
          <a:bodyPr/>
          <a:lstStyle/>
          <a:p>
            <a:r>
              <a:rPr lang="sr-Latn-RS" sz="2000" dirty="0"/>
              <a:t>Regulisanje metabolizma ugljenih hidrata, proteina i masti</a:t>
            </a:r>
            <a:endParaRPr lang="en-GB" sz="2000" dirty="0"/>
          </a:p>
          <a:p>
            <a:r>
              <a:rPr lang="sr-Latn-RS" sz="2000" dirty="0"/>
              <a:t>Smanjenje nivoa glukoze u krvi i pomaganje glukozi da prodre u ćeliju</a:t>
            </a:r>
            <a:endParaRPr lang="en-GB" sz="2000" dirty="0"/>
          </a:p>
          <a:p>
            <a:pPr algn="just"/>
            <a:r>
              <a:rPr lang="sr-Latn-RS" sz="2000" dirty="0"/>
              <a:t>Sprečavanje stvaranja ketonskih tela</a:t>
            </a:r>
            <a:endParaRPr lang="en-GB" sz="2000" dirty="0"/>
          </a:p>
          <a:p>
            <a:r>
              <a:rPr lang="sr-Latn-RS" sz="2000" dirty="0"/>
              <a:t>Povećanje zaliha glukoze u obliku glikogena</a:t>
            </a:r>
            <a:endParaRPr lang="en-GB" sz="2000" dirty="0"/>
          </a:p>
          <a:p>
            <a:pPr marL="76200" indent="0">
              <a:buNone/>
            </a:pPr>
            <a:endParaRPr lang="en-GB" sz="2000" dirty="0"/>
          </a:p>
        </p:txBody>
      </p:sp>
      <p:sp>
        <p:nvSpPr>
          <p:cNvPr id="4" name="Slide Number Placeholder 3">
            <a:extLst>
              <a:ext uri="{FF2B5EF4-FFF2-40B4-BE49-F238E27FC236}">
                <a16:creationId xmlns:a16="http://schemas.microsoft.com/office/drawing/2014/main" id="{8DFF844F-B7C3-48BE-DE0B-B5DB11DD73F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a:t>
            </a:fld>
            <a:endParaRPr lang="en"/>
          </a:p>
        </p:txBody>
      </p:sp>
    </p:spTree>
    <p:extLst>
      <p:ext uri="{BB962C8B-B14F-4D97-AF65-F5344CB8AC3E}">
        <p14:creationId xmlns:p14="http://schemas.microsoft.com/office/powerpoint/2010/main" val="545942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A6433-9B8D-9D5A-2985-A343CBAD9867}"/>
              </a:ext>
            </a:extLst>
          </p:cNvPr>
          <p:cNvSpPr>
            <a:spLocks noGrp="1"/>
          </p:cNvSpPr>
          <p:nvPr>
            <p:ph type="title"/>
          </p:nvPr>
        </p:nvSpPr>
        <p:spPr/>
        <p:txBody>
          <a:bodyPr/>
          <a:lstStyle/>
          <a:p>
            <a:r>
              <a:rPr lang="sr-Latn-RS" dirty="0"/>
              <a:t>Prilika za upravljanje oboljenjem</a:t>
            </a:r>
            <a:endParaRPr lang="en-GB" dirty="0"/>
          </a:p>
        </p:txBody>
      </p:sp>
      <p:sp>
        <p:nvSpPr>
          <p:cNvPr id="3" name="Text Placeholder 2">
            <a:extLst>
              <a:ext uri="{FF2B5EF4-FFF2-40B4-BE49-F238E27FC236}">
                <a16:creationId xmlns:a16="http://schemas.microsoft.com/office/drawing/2014/main" id="{4AEDAF4D-95BA-BC4D-02B4-D9CFA2DC2CE6}"/>
              </a:ext>
            </a:extLst>
          </p:cNvPr>
          <p:cNvSpPr>
            <a:spLocks noGrp="1"/>
          </p:cNvSpPr>
          <p:nvPr>
            <p:ph type="body" idx="1"/>
          </p:nvPr>
        </p:nvSpPr>
        <p:spPr/>
        <p:txBody>
          <a:bodyPr/>
          <a:lstStyle/>
          <a:p>
            <a:pPr marL="76200" indent="0" algn="just">
              <a:buNone/>
            </a:pPr>
            <a:r>
              <a:rPr lang="sr-Latn-RS" dirty="0"/>
              <a:t>Na žalost, stvaranje i delovanje insulina se ponekad poremeti, što za posledicu može da ima razvoj </a:t>
            </a:r>
            <a:r>
              <a:rPr lang="en-GB" dirty="0"/>
              <a:t>diabetes mellitus</a:t>
            </a:r>
            <a:r>
              <a:rPr lang="sr-Latn-RS" dirty="0"/>
              <a:t>a</a:t>
            </a:r>
            <a:r>
              <a:rPr lang="en-GB" dirty="0"/>
              <a:t>. </a:t>
            </a:r>
            <a:r>
              <a:rPr lang="sr-Latn-RS" dirty="0"/>
              <a:t>Iako se </a:t>
            </a:r>
            <a:r>
              <a:rPr lang="en-GB" dirty="0"/>
              <a:t>diabetes mellitus </a:t>
            </a:r>
            <a:r>
              <a:rPr lang="sr-Latn-RS" dirty="0"/>
              <a:t>još uvek smatra neizlečivim oboljenjem, njime danas može da se uspešno upravlja. To pacijentima sa dijabetesom daje mogućnost da se osetno oporavljaju i imaju aktivan život</a:t>
            </a:r>
            <a:r>
              <a:rPr lang="en-GB" dirty="0"/>
              <a:t>. </a:t>
            </a:r>
          </a:p>
          <a:p>
            <a:endParaRPr lang="en-GB" dirty="0"/>
          </a:p>
        </p:txBody>
      </p:sp>
      <p:sp>
        <p:nvSpPr>
          <p:cNvPr id="4" name="Slide Number Placeholder 3">
            <a:extLst>
              <a:ext uri="{FF2B5EF4-FFF2-40B4-BE49-F238E27FC236}">
                <a16:creationId xmlns:a16="http://schemas.microsoft.com/office/drawing/2014/main" id="{03B63304-7769-22F5-8F1C-79F53C11158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5</a:t>
            </a:fld>
            <a:endParaRPr lang="en"/>
          </a:p>
        </p:txBody>
      </p:sp>
    </p:spTree>
    <p:extLst>
      <p:ext uri="{BB962C8B-B14F-4D97-AF65-F5344CB8AC3E}">
        <p14:creationId xmlns:p14="http://schemas.microsoft.com/office/powerpoint/2010/main" val="2423053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49E34-D497-A9B9-AC25-2399A2D227EF}"/>
              </a:ext>
            </a:extLst>
          </p:cNvPr>
          <p:cNvSpPr>
            <a:spLocks noGrp="1"/>
          </p:cNvSpPr>
          <p:nvPr>
            <p:ph type="title"/>
          </p:nvPr>
        </p:nvSpPr>
        <p:spPr/>
        <p:txBody>
          <a:bodyPr/>
          <a:lstStyle/>
          <a:p>
            <a:r>
              <a:rPr lang="sr-Latn-RS" dirty="0"/>
              <a:t>Dijabetes tipa </a:t>
            </a:r>
            <a:r>
              <a:rPr lang="en-GB" dirty="0"/>
              <a:t>2</a:t>
            </a:r>
          </a:p>
        </p:txBody>
      </p:sp>
      <p:sp>
        <p:nvSpPr>
          <p:cNvPr id="3" name="Text Placeholder 2">
            <a:extLst>
              <a:ext uri="{FF2B5EF4-FFF2-40B4-BE49-F238E27FC236}">
                <a16:creationId xmlns:a16="http://schemas.microsoft.com/office/drawing/2014/main" id="{A599E3FA-C709-9ACC-EF0E-6F5FD42F0D43}"/>
              </a:ext>
            </a:extLst>
          </p:cNvPr>
          <p:cNvSpPr>
            <a:spLocks noGrp="1"/>
          </p:cNvSpPr>
          <p:nvPr>
            <p:ph type="body" idx="1"/>
          </p:nvPr>
        </p:nvSpPr>
        <p:spPr/>
        <p:txBody>
          <a:bodyPr/>
          <a:lstStyle/>
          <a:p>
            <a:pPr marL="76200" indent="0" algn="just">
              <a:buNone/>
            </a:pPr>
            <a:r>
              <a:rPr lang="sr-Latn-RS" sz="2000" b="1" dirty="0"/>
              <a:t>Dijabetes tipa </a:t>
            </a:r>
            <a:r>
              <a:rPr lang="en-GB" sz="2000" b="1" dirty="0"/>
              <a:t>2 </a:t>
            </a:r>
            <a:r>
              <a:rPr lang="sr-Latn-RS" sz="2000" dirty="0"/>
              <a:t>je najprošireniji oblik dijabetesa, sa stopom od čak </a:t>
            </a:r>
            <a:r>
              <a:rPr lang="en-GB" sz="2000" dirty="0"/>
              <a:t>80-90</a:t>
            </a:r>
            <a:r>
              <a:rPr lang="cs-CZ" sz="2000" dirty="0"/>
              <a:t> </a:t>
            </a:r>
            <a:r>
              <a:rPr lang="en-GB" sz="2000" dirty="0"/>
              <a:t>% </a:t>
            </a:r>
            <a:r>
              <a:rPr lang="sr-Latn-RS" sz="2000" dirty="0"/>
              <a:t>od svih obolelih od dijabetesa. Iako među pacijentima sa ovim oboljenjem ima više odraslih, ono može da bude utvrđeno i kod dece. </a:t>
            </a:r>
            <a:r>
              <a:rPr lang="en-GB" sz="2000" dirty="0"/>
              <a:t>60 </a:t>
            </a:r>
            <a:r>
              <a:rPr lang="sr-Latn-RS" sz="2000" dirty="0"/>
              <a:t>do</a:t>
            </a:r>
            <a:r>
              <a:rPr lang="en-GB" sz="2000" dirty="0"/>
              <a:t> 90% </a:t>
            </a:r>
            <a:r>
              <a:rPr lang="sr-Latn-RS" sz="2000" dirty="0"/>
              <a:t>osoba sa dijabetesom tipa </a:t>
            </a:r>
            <a:r>
              <a:rPr lang="en-GB" sz="2000" dirty="0"/>
              <a:t>2 </a:t>
            </a:r>
            <a:r>
              <a:rPr lang="sr-Latn-RS" sz="2000" dirty="0"/>
              <a:t>su gojazni</a:t>
            </a:r>
            <a:r>
              <a:rPr lang="en-GB" sz="2000" dirty="0"/>
              <a:t>. </a:t>
            </a:r>
            <a:r>
              <a:rPr lang="sr-Latn-RS" sz="2000" dirty="0"/>
              <a:t>Pošto ovo oboljenje karakteriše postepen razvoj</a:t>
            </a:r>
            <a:r>
              <a:rPr lang="en-GB" sz="2000" dirty="0"/>
              <a:t>, diabetes mellitus </a:t>
            </a:r>
            <a:r>
              <a:rPr lang="sr-Latn-RS" sz="2000" dirty="0"/>
              <a:t>ostaje neutvrđen tokom dužeg vremena sve dok se slučajno ne otkrije testiranjem opterećenja glukozom ili netolerancije na glukozu</a:t>
            </a:r>
            <a:r>
              <a:rPr lang="en-GB" sz="2000" dirty="0"/>
              <a:t>. </a:t>
            </a:r>
          </a:p>
          <a:p>
            <a:endParaRPr lang="en-GB" dirty="0"/>
          </a:p>
        </p:txBody>
      </p:sp>
      <p:sp>
        <p:nvSpPr>
          <p:cNvPr id="4" name="Slide Number Placeholder 3">
            <a:extLst>
              <a:ext uri="{FF2B5EF4-FFF2-40B4-BE49-F238E27FC236}">
                <a16:creationId xmlns:a16="http://schemas.microsoft.com/office/drawing/2014/main" id="{C8B2BA73-F626-D5F6-99FF-A0DE54701A0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2108765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6E3E8-9950-A333-7A5B-9B2E5B60A0B6}"/>
              </a:ext>
            </a:extLst>
          </p:cNvPr>
          <p:cNvSpPr>
            <a:spLocks noGrp="1"/>
          </p:cNvSpPr>
          <p:nvPr>
            <p:ph type="title"/>
          </p:nvPr>
        </p:nvSpPr>
        <p:spPr/>
        <p:txBody>
          <a:bodyPr/>
          <a:lstStyle/>
          <a:p>
            <a:r>
              <a:rPr lang="sr-Latn-RS" dirty="0"/>
              <a:t>Dijabetes tipa </a:t>
            </a:r>
            <a:r>
              <a:rPr lang="en-GB" dirty="0"/>
              <a:t>2</a:t>
            </a:r>
          </a:p>
        </p:txBody>
      </p:sp>
      <p:sp>
        <p:nvSpPr>
          <p:cNvPr id="3" name="Text Placeholder 2">
            <a:extLst>
              <a:ext uri="{FF2B5EF4-FFF2-40B4-BE49-F238E27FC236}">
                <a16:creationId xmlns:a16="http://schemas.microsoft.com/office/drawing/2014/main" id="{672BBBCC-623E-4703-9884-928466D22A7C}"/>
              </a:ext>
            </a:extLst>
          </p:cNvPr>
          <p:cNvSpPr>
            <a:spLocks noGrp="1"/>
          </p:cNvSpPr>
          <p:nvPr>
            <p:ph type="body" idx="1"/>
          </p:nvPr>
        </p:nvSpPr>
        <p:spPr/>
        <p:txBody>
          <a:bodyPr/>
          <a:lstStyle/>
          <a:p>
            <a:pPr marL="76200" indent="0" algn="just">
              <a:buNone/>
            </a:pPr>
            <a:r>
              <a:rPr lang="sr-Latn-RS" sz="1800" dirty="0"/>
              <a:t>Većina ljudi sa dijabetesom tipa 2 su gojazni </a:t>
            </a:r>
            <a:r>
              <a:rPr lang="en-GB" sz="1800" dirty="0">
                <a:latin typeface="Barlow Light" panose="00000400000000000000" pitchFamily="2" charset="-70"/>
              </a:rPr>
              <a:t>(</a:t>
            </a:r>
            <a:r>
              <a:rPr lang="sr-Latn-RS" sz="1800" dirty="0">
                <a:latin typeface="Barlow Light" panose="00000400000000000000" pitchFamily="2" charset="-70"/>
              </a:rPr>
              <a:t>centralna gojaznost</a:t>
            </a:r>
            <a:r>
              <a:rPr lang="en-GB" sz="1800" dirty="0">
                <a:latin typeface="Barlow Light" panose="00000400000000000000" pitchFamily="2" charset="-70"/>
              </a:rPr>
              <a:t>). </a:t>
            </a:r>
            <a:r>
              <a:rPr lang="sr-Latn-RS" sz="1800" dirty="0">
                <a:latin typeface="Barlow Light" panose="00000400000000000000" pitchFamily="2" charset="-70"/>
              </a:rPr>
              <a:t>Na početku dijabetesa tipa </a:t>
            </a:r>
            <a:r>
              <a:rPr lang="en-GB" sz="1800" dirty="0">
                <a:latin typeface="Barlow Light" panose="00000400000000000000" pitchFamily="2" charset="-70"/>
              </a:rPr>
              <a:t>2</a:t>
            </a:r>
            <a:r>
              <a:rPr lang="cs-CZ" sz="1800" b="1" dirty="0">
                <a:latin typeface="Barlow Light" panose="00000400000000000000" pitchFamily="2" charset="-70"/>
              </a:rPr>
              <a:t>,</a:t>
            </a:r>
            <a:r>
              <a:rPr lang="en-GB" sz="1800" dirty="0">
                <a:latin typeface="Barlow Light" panose="00000400000000000000" pitchFamily="2" charset="-70"/>
              </a:rPr>
              <a:t> </a:t>
            </a:r>
            <a:r>
              <a:rPr lang="sr-Latn-RS" sz="1800" dirty="0">
                <a:latin typeface="Barlow Light" panose="00000400000000000000" pitchFamily="2" charset="-70"/>
              </a:rPr>
              <a:t>pankreas još uvek proizvodi insulin</a:t>
            </a:r>
            <a:r>
              <a:rPr lang="en-GB" sz="1800" dirty="0"/>
              <a:t>; </a:t>
            </a:r>
            <a:r>
              <a:rPr lang="sr-Latn-RS" sz="1800" dirty="0"/>
              <a:t>međutim, ćelije ga ne koriste delotvorno </a:t>
            </a:r>
            <a:r>
              <a:rPr lang="en-GB" sz="1800" dirty="0"/>
              <a:t>(</a:t>
            </a:r>
            <a:r>
              <a:rPr lang="sr-Latn-RS" sz="1800" dirty="0"/>
              <a:t>zbog otpornosti tkiva na insulin, tj. smanjene ćelijske osetljivosti na insulin</a:t>
            </a:r>
            <a:r>
              <a:rPr lang="en-GB" sz="1800" dirty="0"/>
              <a:t>. </a:t>
            </a:r>
            <a:r>
              <a:rPr lang="sr-Latn-RS" sz="1800" dirty="0"/>
              <a:t>Zbog toga potreba za insulinom raste. Pankreas u većini slučajeva proizvodi količinu insulina dovoljnu da se održi normoglikemija kada bi telesna težina bila normalna. Na kraju se beta ćelije u pankreasu iscrpljuju i ne mogu više da proizvode izgubljeni insulin </a:t>
            </a:r>
            <a:r>
              <a:rPr lang="en-GB" sz="1800" dirty="0"/>
              <a:t>(</a:t>
            </a:r>
            <a:r>
              <a:rPr lang="sr-Latn-RS" sz="1800" dirty="0"/>
              <a:t>razvija se insulinska insuficijencija</a:t>
            </a:r>
            <a:r>
              <a:rPr lang="en-GB" sz="1800" dirty="0"/>
              <a:t>). </a:t>
            </a:r>
          </a:p>
          <a:p>
            <a:endParaRPr lang="en-GB" dirty="0"/>
          </a:p>
        </p:txBody>
      </p:sp>
      <p:sp>
        <p:nvSpPr>
          <p:cNvPr id="4" name="Slide Number Placeholder 3">
            <a:extLst>
              <a:ext uri="{FF2B5EF4-FFF2-40B4-BE49-F238E27FC236}">
                <a16:creationId xmlns:a16="http://schemas.microsoft.com/office/drawing/2014/main" id="{77CEA899-24A7-E3AA-CDA7-8B2DCA21121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7</a:t>
            </a:fld>
            <a:endParaRPr lang="en"/>
          </a:p>
        </p:txBody>
      </p:sp>
    </p:spTree>
    <p:extLst>
      <p:ext uri="{BB962C8B-B14F-4D97-AF65-F5344CB8AC3E}">
        <p14:creationId xmlns:p14="http://schemas.microsoft.com/office/powerpoint/2010/main" val="650295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9C264-C597-9756-E961-3A702509B64A}"/>
              </a:ext>
            </a:extLst>
          </p:cNvPr>
          <p:cNvSpPr>
            <a:spLocks noGrp="1"/>
          </p:cNvSpPr>
          <p:nvPr>
            <p:ph type="title"/>
          </p:nvPr>
        </p:nvSpPr>
        <p:spPr/>
        <p:txBody>
          <a:bodyPr/>
          <a:lstStyle/>
          <a:p>
            <a:r>
              <a:rPr lang="sr-Latn-RS" dirty="0"/>
              <a:t>Dijabetes tipa </a:t>
            </a:r>
            <a:r>
              <a:rPr lang="en-GB" dirty="0"/>
              <a:t>2</a:t>
            </a:r>
          </a:p>
        </p:txBody>
      </p:sp>
      <p:sp>
        <p:nvSpPr>
          <p:cNvPr id="3" name="Text Placeholder 2">
            <a:extLst>
              <a:ext uri="{FF2B5EF4-FFF2-40B4-BE49-F238E27FC236}">
                <a16:creationId xmlns:a16="http://schemas.microsoft.com/office/drawing/2014/main" id="{2D8A5FC9-BF20-1146-58C1-85914E37E119}"/>
              </a:ext>
            </a:extLst>
          </p:cNvPr>
          <p:cNvSpPr>
            <a:spLocks noGrp="1"/>
          </p:cNvSpPr>
          <p:nvPr>
            <p:ph type="body" idx="1"/>
          </p:nvPr>
        </p:nvSpPr>
        <p:spPr/>
        <p:txBody>
          <a:bodyPr/>
          <a:lstStyle/>
          <a:p>
            <a:pPr marL="76200" indent="0" algn="just">
              <a:buNone/>
            </a:pPr>
            <a:r>
              <a:rPr lang="sr-Latn-RS" sz="2000" dirty="0"/>
              <a:t>Iako svi uzroci ovakvih poremećaja i dalje nisu poznati, gojaznost, nasledni faktor, raniji dijabetes tokom trudnoće, narušen metabolizam glukoze, nedostatak fizičke aktivnosti, visok krvni pritisak i visok nivo masnoća se smatraju najčešćim faktorima. Dijabetes tipa </a:t>
            </a:r>
            <a:r>
              <a:rPr lang="en-GB" sz="2000" dirty="0"/>
              <a:t>2 </a:t>
            </a:r>
            <a:r>
              <a:rPr lang="sr-Latn-RS" sz="2000" dirty="0"/>
              <a:t>je progresivno oboljenje. To znači da se stanje tokom vremena pogoršava. Ukoliko se dijabetes ne leči pravilno, on u dugoročnom smislu vodi ka komplikacijama</a:t>
            </a:r>
            <a:r>
              <a:rPr lang="en-GB" sz="2000" dirty="0"/>
              <a:t>. </a:t>
            </a:r>
          </a:p>
          <a:p>
            <a:endParaRPr lang="en-GB" dirty="0"/>
          </a:p>
        </p:txBody>
      </p:sp>
      <p:sp>
        <p:nvSpPr>
          <p:cNvPr id="4" name="Slide Number Placeholder 3">
            <a:extLst>
              <a:ext uri="{FF2B5EF4-FFF2-40B4-BE49-F238E27FC236}">
                <a16:creationId xmlns:a16="http://schemas.microsoft.com/office/drawing/2014/main" id="{1EEC9599-2F36-4A74-15FA-D9C797805FA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1162662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0A6A4-A9F3-DCBA-4F01-AE7818339AB5}"/>
              </a:ext>
            </a:extLst>
          </p:cNvPr>
          <p:cNvSpPr>
            <a:spLocks noGrp="1"/>
          </p:cNvSpPr>
          <p:nvPr>
            <p:ph type="title"/>
          </p:nvPr>
        </p:nvSpPr>
        <p:spPr/>
        <p:txBody>
          <a:bodyPr/>
          <a:lstStyle/>
          <a:p>
            <a:r>
              <a:rPr lang="sr-Latn-RS" dirty="0"/>
              <a:t>Dijabetes tipa </a:t>
            </a:r>
            <a:r>
              <a:rPr lang="en-GB" dirty="0"/>
              <a:t>2</a:t>
            </a:r>
          </a:p>
        </p:txBody>
      </p:sp>
      <p:sp>
        <p:nvSpPr>
          <p:cNvPr id="3" name="Text Placeholder 2">
            <a:extLst>
              <a:ext uri="{FF2B5EF4-FFF2-40B4-BE49-F238E27FC236}">
                <a16:creationId xmlns:a16="http://schemas.microsoft.com/office/drawing/2014/main" id="{74A493D8-43AD-DD0A-41C5-DBB0AF231F58}"/>
              </a:ext>
            </a:extLst>
          </p:cNvPr>
          <p:cNvSpPr>
            <a:spLocks noGrp="1"/>
          </p:cNvSpPr>
          <p:nvPr>
            <p:ph type="body" idx="1"/>
          </p:nvPr>
        </p:nvSpPr>
        <p:spPr/>
        <p:txBody>
          <a:bodyPr/>
          <a:lstStyle/>
          <a:p>
            <a:pPr marL="76200" indent="0" algn="just">
              <a:buNone/>
            </a:pPr>
            <a:r>
              <a:rPr lang="sr-Latn-RS" sz="1800" dirty="0"/>
              <a:t>Odgovarajuća ishrana i dovoljno fizičke aktivnosti su veoma značajni u svim fazama dijabetesa</a:t>
            </a:r>
            <a:r>
              <a:rPr lang="en-GB" sz="1800" dirty="0"/>
              <a:t>. </a:t>
            </a:r>
            <a:r>
              <a:rPr lang="sr-Latn-RS" sz="1800" dirty="0"/>
              <a:t>Lečenje obolelih od dijabetesa tipa </a:t>
            </a:r>
            <a:r>
              <a:rPr lang="en-GB" sz="1800" dirty="0"/>
              <a:t>2 </a:t>
            </a:r>
            <a:r>
              <a:rPr lang="sr-Latn-RS" sz="1800" dirty="0"/>
              <a:t>mora da se pojača </a:t>
            </a:r>
            <a:r>
              <a:rPr lang="en-GB" sz="1800" dirty="0"/>
              <a:t>(</a:t>
            </a:r>
            <a:r>
              <a:rPr lang="sr-Latn-RS" sz="1800" dirty="0"/>
              <a:t>izmeni</a:t>
            </a:r>
            <a:r>
              <a:rPr lang="en-GB" sz="1800" dirty="0"/>
              <a:t>) </a:t>
            </a:r>
            <a:r>
              <a:rPr lang="sr-Latn-RS" sz="1800" dirty="0"/>
              <a:t>u određenim vremenskim periodima. Pacijentima sa dijabetesom se na početku prepisuje lek koji smanjuje količinu nastale glukoze. Međutim, nekim pacijentima je potebno prepisati insulin od samog početka. Kada bolest počne da napreduje, doze leka se povećavaju i uvode se kombinacije lekova</a:t>
            </a:r>
            <a:r>
              <a:rPr lang="en-GB" sz="1800" dirty="0"/>
              <a:t>; </a:t>
            </a:r>
            <a:r>
              <a:rPr lang="sr-Latn-RS" sz="1800" dirty="0"/>
              <a:t>kasnije, kada pankreas više ne proizvodi dovoljno insulina, neophodno je prepisati insulin</a:t>
            </a:r>
            <a:r>
              <a:rPr lang="en-GB" sz="1800" dirty="0"/>
              <a:t>.  </a:t>
            </a:r>
          </a:p>
        </p:txBody>
      </p:sp>
      <p:sp>
        <p:nvSpPr>
          <p:cNvPr id="4" name="Slide Number Placeholder 3">
            <a:extLst>
              <a:ext uri="{FF2B5EF4-FFF2-40B4-BE49-F238E27FC236}">
                <a16:creationId xmlns:a16="http://schemas.microsoft.com/office/drawing/2014/main" id="{A23FD5B9-004B-79AA-5384-987E9C6A811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9</a:t>
            </a:fld>
            <a:endParaRPr lang="en"/>
          </a:p>
        </p:txBody>
      </p:sp>
    </p:spTree>
    <p:extLst>
      <p:ext uri="{BB962C8B-B14F-4D97-AF65-F5344CB8AC3E}">
        <p14:creationId xmlns:p14="http://schemas.microsoft.com/office/powerpoint/2010/main" val="3945955514"/>
      </p:ext>
    </p:extLst>
  </p:cSld>
  <p:clrMapOvr>
    <a:masterClrMapping/>
  </p:clrMapOvr>
</p:sld>
</file>

<file path=ppt/theme/theme1.xml><?xml version="1.0" encoding="utf-8"?>
<a:theme xmlns:a="http://schemas.openxmlformats.org/drawingml/2006/main" name="Caius template">
  <a:themeElements>
    <a:clrScheme name="Custom 347">
      <a:dk1>
        <a:srgbClr val="001F46"/>
      </a:dk1>
      <a:lt1>
        <a:srgbClr val="FFFFFF"/>
      </a:lt1>
      <a:dk2>
        <a:srgbClr val="748394"/>
      </a:dk2>
      <a:lt2>
        <a:srgbClr val="F0F3F7"/>
      </a:lt2>
      <a:accent1>
        <a:srgbClr val="4397EE"/>
      </a:accent1>
      <a:accent2>
        <a:srgbClr val="2170CC"/>
      </a:accent2>
      <a:accent3>
        <a:srgbClr val="154C8A"/>
      </a:accent3>
      <a:accent4>
        <a:srgbClr val="A9D039"/>
      </a:accent4>
      <a:accent5>
        <a:srgbClr val="14B9CA"/>
      </a:accent5>
      <a:accent6>
        <a:srgbClr val="DDE3EB"/>
      </a:accent6>
      <a:hlink>
        <a:srgbClr val="2170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3843</TotalTime>
  <Words>987</Words>
  <Application>Microsoft Office PowerPoint</Application>
  <PresentationFormat>On-screen Show (16:9)</PresentationFormat>
  <Paragraphs>40</Paragraphs>
  <Slides>13</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Barlow SemiBold</vt:lpstr>
      <vt:lpstr>Arial</vt:lpstr>
      <vt:lpstr>Calibri</vt:lpstr>
      <vt:lpstr>Barlow Light</vt:lpstr>
      <vt:lpstr>Caius template</vt:lpstr>
      <vt:lpstr> Osnove o dijabetesu Autori: Aelita Skarbaliene, Akvile Sendriute</vt:lpstr>
      <vt:lpstr>Broj projekta: 2021-1-RO01- KA220-HED-38B739A3</vt:lpstr>
      <vt:lpstr>PowerPoint Presentation</vt:lpstr>
      <vt:lpstr>Insulin je odgovoran za</vt:lpstr>
      <vt:lpstr>Prilika za upravljanje oboljenjem</vt:lpstr>
      <vt:lpstr>Dijabetes tipa 2</vt:lpstr>
      <vt:lpstr>Dijabetes tipa 2</vt:lpstr>
      <vt:lpstr>Dijabetes tipa 2</vt:lpstr>
      <vt:lpstr>Dijabetes tipa 2</vt:lpstr>
      <vt:lpstr>Djabetes tipa 2</vt:lpstr>
      <vt:lpstr>Dijabetes tipa 2</vt:lpstr>
      <vt:lpstr>Kvalitet života u odnosu na zdravlje</vt:lpstr>
      <vt:lpstr>Kvalitet žiuvota u odnosu na zdravlje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Connected 4 Health A Medical and Humanities-based Approach to Navigating Obesity and Eating Disorders (EDs) in Young People</dc:title>
  <dc:creator>Carlo Rais</dc:creator>
  <cp:lastModifiedBy>Danka Sinadinović</cp:lastModifiedBy>
  <cp:revision>95</cp:revision>
  <dcterms:modified xsi:type="dcterms:W3CDTF">2023-06-25T20:15:45Z</dcterms:modified>
</cp:coreProperties>
</file>