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61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</p:sldIdLst>
  <p:sldSz cx="9144000" cy="5143500" type="screen16x9"/>
  <p:notesSz cx="6858000" cy="9144000"/>
  <p:embeddedFontLst>
    <p:embeddedFont>
      <p:font typeface="Barlow Light" panose="00000400000000000000" pitchFamily="2" charset="0"/>
      <p:regular r:id="rId16"/>
      <p:bold r:id="rId17"/>
      <p:italic r:id="rId18"/>
      <p:boldItalic r:id="rId19"/>
    </p:embeddedFont>
    <p:embeddedFont>
      <p:font typeface="Barlow SemiBold" panose="00000700000000000000" pitchFamily="2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75A48A-7C33-98ED-DAE2-B30B811D1D55}" name="Merz Lukas" initials="ML" userId="Merz Luka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331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32866"/>
            <a:ext cx="1164637" cy="6551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2411760" y="3219822"/>
            <a:ext cx="4608512" cy="13681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br>
              <a:rPr lang="en" sz="2400" dirty="0">
                <a:solidFill>
                  <a:schemeClr val="accent1"/>
                </a:solidFill>
              </a:rPr>
            </a:br>
            <a:r>
              <a:rPr lang="ro-RO" sz="2800" dirty="0"/>
              <a:t>Elemente de bază în diabet</a:t>
            </a:r>
            <a:br>
              <a:rPr lang="it-IT" sz="1800" dirty="0"/>
            </a:br>
            <a:r>
              <a:rPr lang="it-IT" sz="1800" dirty="0"/>
              <a:t>Aut</a:t>
            </a:r>
            <a:r>
              <a:rPr lang="ro-RO" sz="1800" dirty="0"/>
              <a:t>ori</a:t>
            </a:r>
            <a:r>
              <a:rPr lang="it-IT" sz="1800" dirty="0"/>
              <a:t>: Aelita Skarbaliene, Akvile Sendriute</a:t>
            </a:r>
            <a:endParaRPr sz="1800" dirty="0"/>
          </a:p>
        </p:txBody>
      </p:sp>
      <p:sp>
        <p:nvSpPr>
          <p:cNvPr id="3" name="Rectangle 2"/>
          <p:cNvSpPr/>
          <p:nvPr/>
        </p:nvSpPr>
        <p:spPr>
          <a:xfrm>
            <a:off x="683569" y="908015"/>
            <a:ext cx="7644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b="1" dirty="0">
                <a:solidFill>
                  <a:schemeClr val="accent2"/>
                </a:solidFill>
              </a:rPr>
              <a:t>Connected 4 Health</a:t>
            </a:r>
            <a:endParaRPr lang="it-IT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29A2C-2E49-D686-32EF-514107301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Diabetul de tip 2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A6D4F-141F-FBBC-C34D-06DF76FD36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en-GB" sz="1600" dirty="0" err="1"/>
              <a:t>Deoarece</a:t>
            </a:r>
            <a:r>
              <a:rPr lang="en-GB" sz="1600" dirty="0"/>
              <a:t> </a:t>
            </a:r>
            <a:r>
              <a:rPr lang="en-GB" sz="1600" dirty="0" err="1"/>
              <a:t>diabetul</a:t>
            </a:r>
            <a:r>
              <a:rPr lang="en-GB" sz="1600" dirty="0"/>
              <a:t> de tip 2 </a:t>
            </a:r>
            <a:r>
              <a:rPr lang="en-GB" sz="1600" dirty="0" err="1"/>
              <a:t>este</a:t>
            </a:r>
            <a:r>
              <a:rPr lang="en-GB" sz="1600" dirty="0"/>
              <a:t> o </a:t>
            </a:r>
            <a:r>
              <a:rPr lang="en-GB" sz="1600" dirty="0" err="1"/>
              <a:t>boală</a:t>
            </a:r>
            <a:r>
              <a:rPr lang="en-GB" sz="1600" dirty="0"/>
              <a:t> </a:t>
            </a:r>
            <a:r>
              <a:rPr lang="en-GB" sz="1600" dirty="0" err="1"/>
              <a:t>cronică</a:t>
            </a:r>
            <a:r>
              <a:rPr lang="ro-RO" sz="1600" dirty="0"/>
              <a:t>,</a:t>
            </a:r>
            <a:r>
              <a:rPr lang="en-GB" sz="1600" dirty="0"/>
              <a:t> cu </a:t>
            </a:r>
            <a:r>
              <a:rPr lang="en-GB" sz="1600" dirty="0" err="1"/>
              <a:t>risc</a:t>
            </a:r>
            <a:r>
              <a:rPr lang="en-GB" sz="1600" dirty="0"/>
              <a:t> de </a:t>
            </a:r>
            <a:r>
              <a:rPr lang="en-GB" sz="1600" dirty="0" err="1"/>
              <a:t>complicații</a:t>
            </a:r>
            <a:r>
              <a:rPr lang="en-GB" sz="1600" dirty="0"/>
              <a:t> grave</a:t>
            </a:r>
            <a:r>
              <a:rPr lang="ro-RO" sz="1600" dirty="0"/>
              <a:t>,</a:t>
            </a:r>
            <a:r>
              <a:rPr lang="en-GB" sz="1600" dirty="0"/>
              <a:t> </a:t>
            </a:r>
            <a:r>
              <a:rPr lang="en-GB" sz="1600" dirty="0" err="1"/>
              <a:t>și</a:t>
            </a:r>
            <a:r>
              <a:rPr lang="en-GB" sz="1600" dirty="0"/>
              <a:t> o </a:t>
            </a:r>
            <a:r>
              <a:rPr lang="en-GB" sz="1600" dirty="0" err="1"/>
              <a:t>povară</a:t>
            </a:r>
            <a:r>
              <a:rPr lang="en-GB" sz="1600" dirty="0"/>
              <a:t> </a:t>
            </a:r>
            <a:r>
              <a:rPr lang="en-GB" sz="1600" dirty="0" err="1"/>
              <a:t>semnificativă</a:t>
            </a:r>
            <a:r>
              <a:rPr lang="en-GB" sz="1600" dirty="0"/>
              <a:t> </a:t>
            </a:r>
            <a:r>
              <a:rPr lang="en-GB" sz="1600" dirty="0" err="1"/>
              <a:t>pentru</a:t>
            </a:r>
            <a:r>
              <a:rPr lang="en-GB" sz="1600" dirty="0"/>
              <a:t> </a:t>
            </a:r>
            <a:r>
              <a:rPr lang="en-GB" sz="1600" dirty="0" err="1"/>
              <a:t>starea</a:t>
            </a:r>
            <a:r>
              <a:rPr lang="en-GB" sz="1600" dirty="0"/>
              <a:t> de </a:t>
            </a:r>
            <a:r>
              <a:rPr lang="en-GB" sz="1600" dirty="0" err="1"/>
              <a:t>sănătate</a:t>
            </a:r>
            <a:r>
              <a:rPr lang="en-GB" sz="1600" dirty="0"/>
              <a:t> a </a:t>
            </a:r>
            <a:r>
              <a:rPr lang="en-GB" sz="1600" dirty="0" err="1"/>
              <a:t>celor</a:t>
            </a:r>
            <a:r>
              <a:rPr lang="en-GB" sz="1600" dirty="0"/>
              <a:t> care </a:t>
            </a:r>
            <a:r>
              <a:rPr lang="en-GB" sz="1600" dirty="0" err="1"/>
              <a:t>suferă</a:t>
            </a:r>
            <a:r>
              <a:rPr lang="en-GB" sz="1600" dirty="0"/>
              <a:t> de </a:t>
            </a:r>
            <a:r>
              <a:rPr lang="en-GB" sz="1600" dirty="0" err="1"/>
              <a:t>acesta</a:t>
            </a:r>
            <a:r>
              <a:rPr lang="ro-RO" sz="1600" dirty="0"/>
              <a:t>,</a:t>
            </a:r>
            <a:r>
              <a:rPr lang="en-GB" sz="1600" dirty="0"/>
              <a:t> </a:t>
            </a:r>
            <a:r>
              <a:rPr lang="en-GB" sz="1600" dirty="0" err="1"/>
              <a:t>atât</a:t>
            </a:r>
            <a:r>
              <a:rPr lang="en-GB" sz="1600" dirty="0"/>
              <a:t> din </a:t>
            </a:r>
            <a:r>
              <a:rPr lang="en-GB" sz="1600" dirty="0" err="1"/>
              <a:t>punct</a:t>
            </a:r>
            <a:r>
              <a:rPr lang="en-GB" sz="1600" dirty="0"/>
              <a:t> de </a:t>
            </a:r>
            <a:r>
              <a:rPr lang="en-GB" sz="1600" dirty="0" err="1"/>
              <a:t>vedere</a:t>
            </a:r>
            <a:r>
              <a:rPr lang="en-GB" sz="1600" dirty="0"/>
              <a:t> </a:t>
            </a:r>
            <a:r>
              <a:rPr lang="en-GB" sz="1600" dirty="0" err="1"/>
              <a:t>fizic</a:t>
            </a:r>
            <a:r>
              <a:rPr lang="en-GB" sz="1600" dirty="0"/>
              <a:t>, </a:t>
            </a:r>
            <a:r>
              <a:rPr lang="en-GB" sz="1600" dirty="0" err="1"/>
              <a:t>cât</a:t>
            </a:r>
            <a:r>
              <a:rPr lang="en-GB" sz="1600" dirty="0"/>
              <a:t> </a:t>
            </a:r>
            <a:r>
              <a:rPr lang="en-GB" sz="1600" dirty="0" err="1"/>
              <a:t>și</a:t>
            </a:r>
            <a:r>
              <a:rPr lang="en-GB" sz="1600" dirty="0"/>
              <a:t> </a:t>
            </a:r>
            <a:r>
              <a:rPr lang="en-GB" sz="1600" dirty="0" err="1"/>
              <a:t>psihic</a:t>
            </a:r>
            <a:r>
              <a:rPr lang="en-GB" sz="1600" dirty="0"/>
              <a:t>, se </a:t>
            </a:r>
            <a:r>
              <a:rPr lang="en-GB" sz="1600" dirty="0" err="1"/>
              <a:t>consideră</a:t>
            </a:r>
            <a:r>
              <a:rPr lang="en-GB" sz="1600" dirty="0"/>
              <a:t> </a:t>
            </a:r>
            <a:r>
              <a:rPr lang="en-GB" sz="1600" dirty="0" err="1"/>
              <a:t>că</a:t>
            </a:r>
            <a:r>
              <a:rPr lang="ro-RO" sz="1600" dirty="0"/>
              <a:t>, în cazul acestor pacienți,</a:t>
            </a:r>
            <a:r>
              <a:rPr lang="en-GB" sz="1600" dirty="0"/>
              <a:t> </a:t>
            </a:r>
            <a:r>
              <a:rPr lang="en-GB" sz="1600" dirty="0" err="1"/>
              <a:t>calitatea</a:t>
            </a:r>
            <a:r>
              <a:rPr lang="en-GB" sz="1600" dirty="0"/>
              <a:t> </a:t>
            </a:r>
            <a:r>
              <a:rPr lang="en-GB" sz="1600" dirty="0" err="1"/>
              <a:t>vieții</a:t>
            </a:r>
            <a:r>
              <a:rPr lang="en-GB" sz="1600" dirty="0"/>
              <a:t> (</a:t>
            </a:r>
            <a:r>
              <a:rPr lang="ro-RO" sz="1600" dirty="0"/>
              <a:t>din punct de vedere la bunăstării</a:t>
            </a:r>
            <a:r>
              <a:rPr lang="en-GB" sz="1600" dirty="0"/>
              <a:t> </a:t>
            </a:r>
            <a:r>
              <a:rPr lang="en-GB" sz="1600" dirty="0" err="1"/>
              <a:t>fizic</a:t>
            </a:r>
            <a:r>
              <a:rPr lang="ro-RO" sz="1600" dirty="0"/>
              <a:t>e</a:t>
            </a:r>
            <a:r>
              <a:rPr lang="en-GB" sz="1600" dirty="0"/>
              <a:t>, m</a:t>
            </a:r>
            <a:r>
              <a:rPr lang="ro-RO" sz="1600" dirty="0"/>
              <a:t>i</a:t>
            </a:r>
            <a:r>
              <a:rPr lang="en-GB" sz="1600" dirty="0" err="1"/>
              <a:t>ntal</a:t>
            </a:r>
            <a:r>
              <a:rPr lang="ro-RO" sz="1600" dirty="0"/>
              <a:t>e</a:t>
            </a:r>
            <a:r>
              <a:rPr lang="en-GB" sz="1600" dirty="0"/>
              <a:t> </a:t>
            </a:r>
            <a:r>
              <a:rPr lang="en-GB" sz="1600" dirty="0" err="1"/>
              <a:t>și</a:t>
            </a:r>
            <a:r>
              <a:rPr lang="en-GB" sz="1600" dirty="0"/>
              <a:t> social</a:t>
            </a:r>
            <a:r>
              <a:rPr lang="ro-RO" sz="1600" dirty="0"/>
              <a:t>e)</a:t>
            </a:r>
            <a:r>
              <a:rPr lang="en-GB" sz="1600" dirty="0"/>
              <a:t> </a:t>
            </a:r>
            <a:r>
              <a:rPr lang="en-GB" sz="1600" dirty="0" err="1"/>
              <a:t>este</a:t>
            </a:r>
            <a:r>
              <a:rPr lang="en-GB" sz="1600" dirty="0"/>
              <a:t> </a:t>
            </a:r>
            <a:r>
              <a:rPr lang="en-GB" sz="1600" dirty="0" err="1"/>
              <a:t>afectată</a:t>
            </a:r>
            <a:r>
              <a:rPr lang="en-GB" sz="1600" dirty="0"/>
              <a:t> </a:t>
            </a:r>
            <a:r>
              <a:rPr lang="en-GB" sz="1600" dirty="0" err="1"/>
              <a:t>negativ</a:t>
            </a:r>
            <a:r>
              <a:rPr lang="en-GB" sz="1600" dirty="0"/>
              <a:t>. </a:t>
            </a:r>
            <a:r>
              <a:rPr lang="ro-RO" sz="1600" dirty="0"/>
              <a:t>Acest aspect poate fi cauzat </a:t>
            </a:r>
            <a:r>
              <a:rPr lang="en-GB" sz="1600" dirty="0"/>
              <a:t>de </a:t>
            </a:r>
            <a:r>
              <a:rPr lang="en-GB" sz="1600" dirty="0" err="1"/>
              <a:t>diagnosticul</a:t>
            </a:r>
            <a:r>
              <a:rPr lang="en-GB" sz="1600" dirty="0"/>
              <a:t> de </a:t>
            </a:r>
            <a:r>
              <a:rPr lang="en-GB" sz="1600" dirty="0" err="1"/>
              <a:t>diabet</a:t>
            </a:r>
            <a:r>
              <a:rPr lang="en-GB" sz="1600" dirty="0"/>
              <a:t> </a:t>
            </a:r>
            <a:r>
              <a:rPr lang="en-GB" sz="1600" dirty="0" err="1"/>
              <a:t>în</a:t>
            </a:r>
            <a:r>
              <a:rPr lang="en-GB" sz="1600" dirty="0"/>
              <a:t> sine, de </a:t>
            </a:r>
            <a:r>
              <a:rPr lang="en-GB" sz="1600" dirty="0" err="1"/>
              <a:t>stresul</a:t>
            </a:r>
            <a:r>
              <a:rPr lang="en-GB" sz="1600" dirty="0"/>
              <a:t> </a:t>
            </a:r>
            <a:r>
              <a:rPr lang="en-GB" sz="1600" dirty="0" err="1"/>
              <a:t>psihologic</a:t>
            </a:r>
            <a:r>
              <a:rPr lang="en-GB" sz="1600" dirty="0"/>
              <a:t> </a:t>
            </a:r>
            <a:r>
              <a:rPr lang="en-GB" sz="1600" dirty="0" err="1"/>
              <a:t>legat</a:t>
            </a:r>
            <a:r>
              <a:rPr lang="en-GB" sz="1600" dirty="0"/>
              <a:t> de </a:t>
            </a:r>
            <a:r>
              <a:rPr lang="ro-RO" sz="1600" dirty="0"/>
              <a:t>gestionarea</a:t>
            </a:r>
            <a:r>
              <a:rPr lang="en-GB" sz="1600" dirty="0"/>
              <a:t> </a:t>
            </a:r>
            <a:r>
              <a:rPr lang="en-GB" sz="1600" dirty="0" err="1"/>
              <a:t>bolii</a:t>
            </a:r>
            <a:r>
              <a:rPr lang="en-GB" sz="1600" dirty="0"/>
              <a:t> </a:t>
            </a:r>
            <a:r>
              <a:rPr lang="en-GB" sz="1600" dirty="0" err="1"/>
              <a:t>sau</a:t>
            </a:r>
            <a:r>
              <a:rPr lang="en-GB" sz="1600" dirty="0"/>
              <a:t> de </a:t>
            </a:r>
            <a:r>
              <a:rPr lang="en-GB" sz="1600" dirty="0" err="1"/>
              <a:t>povara</a:t>
            </a:r>
            <a:r>
              <a:rPr lang="en-GB" sz="1600" dirty="0"/>
              <a:t> </a:t>
            </a:r>
            <a:r>
              <a:rPr lang="en-GB" sz="1600" dirty="0" err="1"/>
              <a:t>complicațiilor</a:t>
            </a:r>
            <a:r>
              <a:rPr lang="en-GB" sz="1600" dirty="0"/>
              <a:t> </a:t>
            </a:r>
            <a:r>
              <a:rPr lang="en-GB" sz="1600" dirty="0" err="1"/>
              <a:t>diabetului</a:t>
            </a:r>
            <a:r>
              <a:rPr lang="en-GB" sz="1600" dirty="0"/>
              <a:t>. Mai </a:t>
            </a:r>
            <a:r>
              <a:rPr lang="en-GB" sz="1600" dirty="0" err="1"/>
              <a:t>multe</a:t>
            </a:r>
            <a:r>
              <a:rPr lang="en-GB" sz="1600" dirty="0"/>
              <a:t> </a:t>
            </a:r>
            <a:r>
              <a:rPr lang="en-GB" sz="1600" dirty="0" err="1"/>
              <a:t>lucrări</a:t>
            </a:r>
            <a:r>
              <a:rPr lang="en-GB" sz="1600" dirty="0"/>
              <a:t> de </a:t>
            </a:r>
            <a:r>
              <a:rPr lang="en-GB" sz="1600" dirty="0" err="1"/>
              <a:t>cercetare</a:t>
            </a:r>
            <a:r>
              <a:rPr lang="en-GB" sz="1600" dirty="0"/>
              <a:t> au </a:t>
            </a:r>
            <a:r>
              <a:rPr lang="en-GB" sz="1600" dirty="0" err="1"/>
              <a:t>raportat</a:t>
            </a:r>
            <a:r>
              <a:rPr lang="en-GB" sz="1600" dirty="0"/>
              <a:t> </a:t>
            </a:r>
            <a:r>
              <a:rPr lang="en-GB" sz="1600" dirty="0" err="1"/>
              <a:t>atât</a:t>
            </a:r>
            <a:r>
              <a:rPr lang="en-GB" sz="1600" dirty="0"/>
              <a:t> </a:t>
            </a:r>
            <a:r>
              <a:rPr lang="en-GB" sz="1600" dirty="0" err="1"/>
              <a:t>deteriorarea</a:t>
            </a:r>
            <a:r>
              <a:rPr lang="en-GB" sz="1600" dirty="0"/>
              <a:t>, </a:t>
            </a:r>
            <a:r>
              <a:rPr lang="en-GB" sz="1600" dirty="0" err="1"/>
              <a:t>cât</a:t>
            </a:r>
            <a:r>
              <a:rPr lang="en-GB" sz="1600" dirty="0"/>
              <a:t> </a:t>
            </a:r>
            <a:r>
              <a:rPr lang="en-GB" sz="1600" dirty="0" err="1"/>
              <a:t>și</a:t>
            </a:r>
            <a:r>
              <a:rPr lang="en-GB" sz="1600" dirty="0"/>
              <a:t> </a:t>
            </a:r>
            <a:r>
              <a:rPr lang="en-GB" sz="1600" dirty="0" err="1"/>
              <a:t>îmbunătățirea</a:t>
            </a:r>
            <a:r>
              <a:rPr lang="en-GB" sz="1600" dirty="0"/>
              <a:t> </a:t>
            </a:r>
            <a:r>
              <a:rPr lang="en-GB" sz="1600" dirty="0" err="1"/>
              <a:t>stării</a:t>
            </a:r>
            <a:r>
              <a:rPr lang="en-GB" sz="1600" dirty="0"/>
              <a:t> </a:t>
            </a:r>
            <a:r>
              <a:rPr lang="en-GB" sz="1600" dirty="0" err="1"/>
              <a:t>psihice</a:t>
            </a:r>
            <a:r>
              <a:rPr lang="en-GB" sz="1600" dirty="0"/>
              <a:t> a </a:t>
            </a:r>
            <a:r>
              <a:rPr lang="en-GB" sz="1600" dirty="0" err="1"/>
              <a:t>pacienților</a:t>
            </a:r>
            <a:r>
              <a:rPr lang="en-GB" sz="1600" dirty="0"/>
              <a:t> cu </a:t>
            </a:r>
            <a:r>
              <a:rPr lang="en-GB" sz="1600" dirty="0" err="1"/>
              <a:t>diabet</a:t>
            </a:r>
            <a:r>
              <a:rPr lang="en-GB" sz="1600" dirty="0"/>
              <a:t> </a:t>
            </a:r>
            <a:r>
              <a:rPr lang="en-GB" sz="1600" dirty="0" err="1"/>
              <a:t>în</a:t>
            </a:r>
            <a:r>
              <a:rPr lang="en-GB" sz="1600" dirty="0"/>
              <a:t> </a:t>
            </a:r>
            <a:r>
              <a:rPr lang="en-GB" sz="1600" dirty="0" err="1"/>
              <a:t>timpul</a:t>
            </a:r>
            <a:r>
              <a:rPr lang="en-GB" sz="1600" dirty="0"/>
              <a:t> </a:t>
            </a:r>
            <a:r>
              <a:rPr lang="en-GB" sz="1600" dirty="0" err="1"/>
              <a:t>tratament</a:t>
            </a:r>
            <a:r>
              <a:rPr lang="ro-RO" sz="1600" dirty="0"/>
              <a:t>ului</a:t>
            </a:r>
            <a:r>
              <a:rPr lang="en-GB" sz="1600" dirty="0"/>
              <a:t>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B5741-35F1-F662-48E4-2C5135B1D4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27373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4EF5D-92B4-90D5-F991-0AC58321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Diabetul de tip 2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D2EF8-9B22-4092-9961-CBF14464C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en-GB" sz="1800" dirty="0" err="1"/>
              <a:t>Deși</a:t>
            </a:r>
            <a:r>
              <a:rPr lang="en-GB" sz="1800" dirty="0"/>
              <a:t> </a:t>
            </a:r>
            <a:r>
              <a:rPr lang="en-GB" sz="1800" dirty="0" err="1"/>
              <a:t>parametrii</a:t>
            </a:r>
            <a:r>
              <a:rPr lang="en-GB" sz="1800" dirty="0"/>
              <a:t> </a:t>
            </a:r>
            <a:r>
              <a:rPr lang="en-GB" sz="1800" dirty="0" err="1"/>
              <a:t>obiectivi</a:t>
            </a:r>
            <a:r>
              <a:rPr lang="en-GB" sz="1800" dirty="0"/>
              <a:t> </a:t>
            </a:r>
            <a:r>
              <a:rPr lang="en-GB" sz="1800" dirty="0" err="1"/>
              <a:t>și</a:t>
            </a:r>
            <a:r>
              <a:rPr lang="en-GB" sz="1800" dirty="0"/>
              <a:t> </a:t>
            </a:r>
            <a:r>
              <a:rPr lang="en-GB" sz="1800" dirty="0" err="1"/>
              <a:t>evaluabili</a:t>
            </a:r>
            <a:r>
              <a:rPr lang="en-GB" sz="1800" dirty="0"/>
              <a:t> </a:t>
            </a:r>
            <a:r>
              <a:rPr lang="en-GB" sz="1800" dirty="0" err="1"/>
              <a:t>cantitativ</a:t>
            </a:r>
            <a:r>
              <a:rPr lang="ro-RO" sz="1800" dirty="0"/>
              <a:t> –</a:t>
            </a:r>
            <a:r>
              <a:rPr lang="en-GB" sz="1800" dirty="0"/>
              <a:t> precum </a:t>
            </a:r>
            <a:r>
              <a:rPr lang="en-GB" sz="1800" dirty="0" err="1"/>
              <a:t>greutatea</a:t>
            </a:r>
            <a:r>
              <a:rPr lang="en-GB" sz="1800" dirty="0"/>
              <a:t>, </a:t>
            </a:r>
            <a:r>
              <a:rPr lang="en-GB" sz="1800" dirty="0" err="1"/>
              <a:t>concentrația</a:t>
            </a:r>
            <a:r>
              <a:rPr lang="en-GB" sz="1800" dirty="0"/>
              <a:t> de </a:t>
            </a:r>
            <a:r>
              <a:rPr lang="en-GB" sz="1800" dirty="0" err="1"/>
              <a:t>glucoză</a:t>
            </a:r>
            <a:r>
              <a:rPr lang="en-GB" sz="1800" dirty="0"/>
              <a:t> </a:t>
            </a:r>
            <a:r>
              <a:rPr lang="ro-RO" sz="1800" dirty="0"/>
              <a:t>din</a:t>
            </a:r>
            <a:r>
              <a:rPr lang="en-GB" sz="1800" dirty="0"/>
              <a:t> </a:t>
            </a:r>
            <a:r>
              <a:rPr lang="en-GB" sz="1800" dirty="0" err="1"/>
              <a:t>plasmă</a:t>
            </a:r>
            <a:r>
              <a:rPr lang="en-GB" sz="1800" dirty="0"/>
              <a:t> </a:t>
            </a:r>
            <a:r>
              <a:rPr lang="en-GB" sz="1800" dirty="0" err="1"/>
              <a:t>și</a:t>
            </a:r>
            <a:r>
              <a:rPr lang="en-GB" sz="1800" dirty="0"/>
              <a:t> </a:t>
            </a:r>
            <a:r>
              <a:rPr lang="en-GB" sz="1800" dirty="0" err="1"/>
              <a:t>profilul</a:t>
            </a:r>
            <a:r>
              <a:rPr lang="en-GB" sz="1800" dirty="0"/>
              <a:t> lipidic</a:t>
            </a:r>
            <a:r>
              <a:rPr lang="ro-RO" sz="1800" dirty="0"/>
              <a:t> – </a:t>
            </a:r>
            <a:r>
              <a:rPr lang="en-GB" sz="1800" dirty="0"/>
              <a:t> </a:t>
            </a:r>
            <a:r>
              <a:rPr lang="en-GB" sz="1800" dirty="0" err="1"/>
              <a:t>ar</a:t>
            </a:r>
            <a:r>
              <a:rPr lang="en-GB" sz="1800" dirty="0"/>
              <a:t> </a:t>
            </a:r>
            <a:r>
              <a:rPr lang="en-GB" sz="1800" dirty="0" err="1"/>
              <a:t>trebui</a:t>
            </a:r>
            <a:r>
              <a:rPr lang="en-GB" sz="1800" dirty="0"/>
              <a:t> </a:t>
            </a:r>
            <a:r>
              <a:rPr lang="en-GB" sz="1800" dirty="0" err="1"/>
              <a:t>și</a:t>
            </a:r>
            <a:r>
              <a:rPr lang="en-GB" sz="1800" dirty="0"/>
              <a:t>, </a:t>
            </a:r>
            <a:r>
              <a:rPr lang="en-GB" sz="1800" dirty="0" err="1"/>
              <a:t>într-adevăr</a:t>
            </a:r>
            <a:r>
              <a:rPr lang="en-GB" sz="1800" dirty="0"/>
              <a:t>, sunt </a:t>
            </a:r>
            <a:r>
              <a:rPr lang="en-GB" sz="1800" dirty="0" err="1"/>
              <a:t>întotdeauna</a:t>
            </a:r>
            <a:r>
              <a:rPr lang="en-GB" sz="1800" dirty="0"/>
              <a:t> </a:t>
            </a:r>
            <a:r>
              <a:rPr lang="en-GB" sz="1800" dirty="0" err="1"/>
              <a:t>luați</a:t>
            </a:r>
            <a:r>
              <a:rPr lang="en-GB" sz="1800" dirty="0"/>
              <a:t> </a:t>
            </a:r>
            <a:r>
              <a:rPr lang="en-GB" sz="1800" dirty="0" err="1"/>
              <a:t>în</a:t>
            </a:r>
            <a:r>
              <a:rPr lang="en-GB" sz="1800" dirty="0"/>
              <a:t> </a:t>
            </a:r>
            <a:r>
              <a:rPr lang="en-GB" sz="1800" dirty="0" err="1"/>
              <a:t>considerare</a:t>
            </a:r>
            <a:r>
              <a:rPr lang="en-GB" sz="1800" dirty="0"/>
              <a:t> </a:t>
            </a:r>
            <a:r>
              <a:rPr lang="en-GB" sz="1800" dirty="0" err="1"/>
              <a:t>în</a:t>
            </a:r>
            <a:r>
              <a:rPr lang="en-GB" sz="1800" dirty="0"/>
              <a:t> </a:t>
            </a:r>
            <a:r>
              <a:rPr lang="en-GB" sz="1800" dirty="0" err="1"/>
              <a:t>lucrările</a:t>
            </a:r>
            <a:r>
              <a:rPr lang="en-GB" sz="1800" dirty="0"/>
              <a:t> de </a:t>
            </a:r>
            <a:r>
              <a:rPr lang="en-GB" sz="1800" dirty="0" err="1"/>
              <a:t>cercetare</a:t>
            </a:r>
            <a:r>
              <a:rPr lang="en-GB" sz="1800" dirty="0"/>
              <a:t> </a:t>
            </a:r>
            <a:r>
              <a:rPr lang="en-GB" sz="1800" dirty="0" err="1"/>
              <a:t>efectuate</a:t>
            </a:r>
            <a:r>
              <a:rPr lang="en-GB" sz="1800" dirty="0"/>
              <a:t> pe </a:t>
            </a:r>
            <a:r>
              <a:rPr lang="en-GB" sz="1800" dirty="0" err="1"/>
              <a:t>tema</a:t>
            </a:r>
            <a:r>
              <a:rPr lang="en-GB" sz="1800" dirty="0"/>
              <a:t> </a:t>
            </a:r>
            <a:r>
              <a:rPr lang="en-GB" sz="1800" dirty="0" err="1"/>
              <a:t>prevenirii</a:t>
            </a:r>
            <a:r>
              <a:rPr lang="en-GB" sz="1800" dirty="0"/>
              <a:t> </a:t>
            </a:r>
            <a:r>
              <a:rPr lang="en-GB" sz="1800" dirty="0" err="1"/>
              <a:t>diabetului</a:t>
            </a:r>
            <a:r>
              <a:rPr lang="en-GB" sz="1800" dirty="0"/>
              <a:t>, </a:t>
            </a:r>
            <a:r>
              <a:rPr lang="ro-RO" sz="1800" dirty="0"/>
              <a:t>importanța</a:t>
            </a:r>
            <a:r>
              <a:rPr lang="en-GB" sz="1800" dirty="0"/>
              <a:t> </a:t>
            </a:r>
            <a:r>
              <a:rPr lang="en-GB" sz="1800" dirty="0" err="1"/>
              <a:t>calității</a:t>
            </a:r>
            <a:r>
              <a:rPr lang="en-GB" sz="1800" dirty="0"/>
              <a:t> </a:t>
            </a:r>
            <a:r>
              <a:rPr lang="en-GB" sz="1800" dirty="0" err="1"/>
              <a:t>vieții</a:t>
            </a:r>
            <a:r>
              <a:rPr lang="en-GB" sz="1800" dirty="0"/>
              <a:t> </a:t>
            </a:r>
            <a:r>
              <a:rPr lang="ro-RO" sz="1800" dirty="0"/>
              <a:t>în funcție de starea</a:t>
            </a:r>
            <a:r>
              <a:rPr lang="en-GB" sz="1800" dirty="0"/>
              <a:t> de </a:t>
            </a:r>
            <a:r>
              <a:rPr lang="en-GB" sz="1800" dirty="0" err="1"/>
              <a:t>sănătate</a:t>
            </a:r>
            <a:r>
              <a:rPr lang="en-GB" sz="1800" dirty="0"/>
              <a:t> (HRQOL)</a:t>
            </a:r>
            <a:r>
              <a:rPr lang="ro-RO" sz="1800" dirty="0"/>
              <a:t>,</a:t>
            </a:r>
            <a:r>
              <a:rPr lang="en-GB" sz="1800" dirty="0"/>
              <a:t> </a:t>
            </a:r>
            <a:r>
              <a:rPr lang="en-GB" sz="1800" dirty="0" err="1"/>
              <a:t>evaluată</a:t>
            </a:r>
            <a:r>
              <a:rPr lang="en-GB" sz="1800" dirty="0"/>
              <a:t> </a:t>
            </a:r>
            <a:r>
              <a:rPr lang="en-GB" sz="1800" dirty="0" err="1"/>
              <a:t>subiectiv</a:t>
            </a:r>
            <a:r>
              <a:rPr lang="en-GB" sz="1800" dirty="0"/>
              <a:t> de </a:t>
            </a:r>
            <a:r>
              <a:rPr lang="en-GB" sz="1800" dirty="0" err="1"/>
              <a:t>către</a:t>
            </a:r>
            <a:r>
              <a:rPr lang="en-GB" sz="1800" dirty="0"/>
              <a:t> </a:t>
            </a:r>
            <a:r>
              <a:rPr lang="en-GB" sz="1800" dirty="0" err="1"/>
              <a:t>participanți</a:t>
            </a:r>
            <a:r>
              <a:rPr lang="ro-RO" sz="1800" dirty="0"/>
              <a:t>,</a:t>
            </a:r>
            <a:r>
              <a:rPr lang="en-GB" sz="1800" dirty="0"/>
              <a:t> a </a:t>
            </a:r>
            <a:r>
              <a:rPr lang="en-GB" sz="1800" dirty="0" err="1"/>
              <a:t>fost</a:t>
            </a:r>
            <a:r>
              <a:rPr lang="en-GB" sz="1800" dirty="0"/>
              <a:t> </a:t>
            </a:r>
            <a:r>
              <a:rPr lang="en-GB" sz="1800" dirty="0" err="1"/>
              <a:t>adesea</a:t>
            </a:r>
            <a:r>
              <a:rPr lang="en-GB" sz="1800" dirty="0"/>
              <a:t> </a:t>
            </a:r>
            <a:r>
              <a:rPr lang="en-GB" sz="1800" dirty="0" err="1"/>
              <a:t>ignorată</a:t>
            </a:r>
            <a:r>
              <a:rPr lang="en-GB" sz="1800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8CDA0-2D24-5FDA-71DB-2AF5B9F414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16328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8C56E-63B9-B62B-FAD8-C3688E02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Calitatea</a:t>
            </a:r>
            <a:r>
              <a:rPr lang="en-GB" dirty="0"/>
              <a:t> </a:t>
            </a:r>
            <a:r>
              <a:rPr lang="en-GB" dirty="0" err="1"/>
              <a:t>vieții</a:t>
            </a:r>
            <a:r>
              <a:rPr lang="en-GB" dirty="0"/>
              <a:t> </a:t>
            </a:r>
            <a:r>
              <a:rPr lang="ro-RO" dirty="0"/>
              <a:t>în funcție</a:t>
            </a:r>
            <a:r>
              <a:rPr lang="en-GB" dirty="0"/>
              <a:t> de </a:t>
            </a:r>
            <a:r>
              <a:rPr lang="ro-RO" dirty="0"/>
              <a:t>starea de </a:t>
            </a:r>
            <a:r>
              <a:rPr lang="en-GB" dirty="0" err="1"/>
              <a:t>sănătate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20720-6037-670D-1897-759A5B4F7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en-GB" sz="2000" dirty="0" err="1"/>
              <a:t>Variabilele</a:t>
            </a:r>
            <a:r>
              <a:rPr lang="en-GB" sz="2000" dirty="0"/>
              <a:t> </a:t>
            </a:r>
            <a:r>
              <a:rPr lang="en-GB" sz="2000" dirty="0" err="1"/>
              <a:t>clinice</a:t>
            </a:r>
            <a:r>
              <a:rPr lang="en-GB" sz="2000" dirty="0"/>
              <a:t> </a:t>
            </a:r>
            <a:r>
              <a:rPr lang="en-GB" sz="2000" dirty="0" err="1"/>
              <a:t>și</a:t>
            </a:r>
            <a:r>
              <a:rPr lang="en-GB" sz="2000" dirty="0"/>
              <a:t> </a:t>
            </a:r>
            <a:r>
              <a:rPr lang="en-GB" sz="2000" dirty="0" err="1"/>
              <a:t>biologice</a:t>
            </a:r>
            <a:r>
              <a:rPr lang="en-GB" sz="2000" dirty="0"/>
              <a:t> </a:t>
            </a:r>
            <a:r>
              <a:rPr lang="en-GB" sz="2000" dirty="0" err="1"/>
              <a:t>luate</a:t>
            </a:r>
            <a:r>
              <a:rPr lang="en-GB" sz="2000" dirty="0"/>
              <a:t> </a:t>
            </a:r>
            <a:r>
              <a:rPr lang="en-GB" sz="2000" dirty="0" err="1"/>
              <a:t>separat</a:t>
            </a:r>
            <a:r>
              <a:rPr lang="en-GB" sz="2000" dirty="0"/>
              <a:t> nu </a:t>
            </a:r>
            <a:r>
              <a:rPr lang="en-GB" sz="2000" dirty="0" err="1"/>
              <a:t>reflectă</a:t>
            </a:r>
            <a:r>
              <a:rPr lang="en-GB" sz="2000" dirty="0"/>
              <a:t> </a:t>
            </a:r>
            <a:r>
              <a:rPr lang="en-GB" sz="2000" dirty="0" err="1"/>
              <a:t>percepți</a:t>
            </a:r>
            <a:r>
              <a:rPr lang="ro-RO" sz="2000" dirty="0"/>
              <a:t>a</a:t>
            </a:r>
            <a:r>
              <a:rPr lang="en-GB" sz="2000" dirty="0"/>
              <a:t> </a:t>
            </a:r>
            <a:r>
              <a:rPr lang="en-GB" sz="2000" dirty="0" err="1"/>
              <a:t>pacienților</a:t>
            </a:r>
            <a:r>
              <a:rPr lang="en-GB" sz="2000" dirty="0"/>
              <a:t> </a:t>
            </a:r>
            <a:r>
              <a:rPr lang="en-GB" sz="2000" dirty="0" err="1"/>
              <a:t>asupra</a:t>
            </a:r>
            <a:r>
              <a:rPr lang="en-GB" sz="2000" dirty="0"/>
              <a:t> </a:t>
            </a:r>
            <a:r>
              <a:rPr lang="en-GB" sz="2000" dirty="0" err="1"/>
              <a:t>propriei</a:t>
            </a:r>
            <a:r>
              <a:rPr lang="en-GB" sz="2000" dirty="0"/>
              <a:t> </a:t>
            </a:r>
            <a:r>
              <a:rPr lang="en-GB" sz="2000" dirty="0" err="1"/>
              <a:t>stări</a:t>
            </a:r>
            <a:r>
              <a:rPr lang="en-GB" sz="2000" dirty="0"/>
              <a:t> de </a:t>
            </a:r>
            <a:r>
              <a:rPr lang="en-GB" sz="2000" dirty="0" err="1"/>
              <a:t>sănătate</a:t>
            </a:r>
            <a:r>
              <a:rPr lang="en-GB" sz="2000" dirty="0"/>
              <a:t> </a:t>
            </a:r>
            <a:r>
              <a:rPr lang="en-GB" sz="2000" dirty="0" err="1"/>
              <a:t>în</a:t>
            </a:r>
            <a:r>
              <a:rPr lang="en-GB" sz="2000" dirty="0"/>
              <a:t> mod </a:t>
            </a:r>
            <a:r>
              <a:rPr lang="en-GB" sz="2000" dirty="0" err="1"/>
              <a:t>cuprinzător</a:t>
            </a:r>
            <a:r>
              <a:rPr lang="en-GB" sz="2000" dirty="0"/>
              <a:t>, </a:t>
            </a:r>
            <a:r>
              <a:rPr lang="en-GB" sz="2000" dirty="0" err="1"/>
              <a:t>în</a:t>
            </a:r>
            <a:r>
              <a:rPr lang="en-GB" sz="2000" dirty="0"/>
              <a:t> principal din </a:t>
            </a:r>
            <a:r>
              <a:rPr lang="en-GB" sz="2000" dirty="0" err="1"/>
              <a:t>cauza</a:t>
            </a:r>
            <a:r>
              <a:rPr lang="en-GB" sz="2000" dirty="0"/>
              <a:t> </a:t>
            </a:r>
            <a:r>
              <a:rPr lang="en-GB" sz="2000" dirty="0" err="1"/>
              <a:t>faptului</a:t>
            </a:r>
            <a:r>
              <a:rPr lang="en-GB" sz="2000" dirty="0"/>
              <a:t> </a:t>
            </a:r>
            <a:r>
              <a:rPr lang="en-GB" sz="2000" dirty="0" err="1"/>
              <a:t>că</a:t>
            </a:r>
            <a:r>
              <a:rPr lang="en-GB" sz="2000" dirty="0"/>
              <a:t> HRQOL </a:t>
            </a:r>
            <a:r>
              <a:rPr lang="en-GB" sz="2000" dirty="0" err="1"/>
              <a:t>este</a:t>
            </a:r>
            <a:r>
              <a:rPr lang="en-GB" sz="2000" dirty="0"/>
              <a:t> </a:t>
            </a:r>
            <a:r>
              <a:rPr lang="en-GB" sz="2000" dirty="0" err="1"/>
              <a:t>influențată</a:t>
            </a:r>
            <a:r>
              <a:rPr lang="en-GB" sz="2000" dirty="0"/>
              <a:t> de o </a:t>
            </a:r>
            <a:r>
              <a:rPr lang="en-GB" sz="2000" dirty="0" err="1"/>
              <a:t>mulțime</a:t>
            </a:r>
            <a:r>
              <a:rPr lang="en-GB" sz="2000" dirty="0"/>
              <a:t> de </a:t>
            </a:r>
            <a:r>
              <a:rPr lang="en-GB" sz="2000" dirty="0" err="1"/>
              <a:t>factori</a:t>
            </a:r>
            <a:r>
              <a:rPr lang="en-GB" sz="2000" dirty="0"/>
              <a:t>, </a:t>
            </a:r>
            <a:r>
              <a:rPr lang="ro-RO" sz="2000" dirty="0"/>
              <a:t>printre care se numără</a:t>
            </a:r>
            <a:r>
              <a:rPr lang="en-GB" sz="2000" dirty="0"/>
              <a:t> </a:t>
            </a:r>
            <a:r>
              <a:rPr lang="en-GB" sz="2000" dirty="0" err="1"/>
              <a:t>comorbiditățile</a:t>
            </a:r>
            <a:r>
              <a:rPr lang="en-GB" sz="2000" dirty="0"/>
              <a:t>, </a:t>
            </a:r>
            <a:r>
              <a:rPr lang="en-GB" sz="2000" dirty="0" err="1"/>
              <a:t>statutul</a:t>
            </a:r>
            <a:r>
              <a:rPr lang="en-GB" sz="2000" dirty="0"/>
              <a:t> social </a:t>
            </a:r>
            <a:r>
              <a:rPr lang="en-GB" sz="2000" dirty="0" err="1"/>
              <a:t>și</a:t>
            </a:r>
            <a:r>
              <a:rPr lang="en-GB" sz="2000" dirty="0"/>
              <a:t> familial, </a:t>
            </a:r>
            <a:r>
              <a:rPr lang="en-GB" sz="2000" dirty="0" err="1"/>
              <a:t>cunoștințele</a:t>
            </a:r>
            <a:r>
              <a:rPr lang="en-GB" sz="2000" dirty="0"/>
              <a:t> </a:t>
            </a:r>
            <a:r>
              <a:rPr lang="en-GB" sz="2000" dirty="0" err="1"/>
              <a:t>dobândite</a:t>
            </a:r>
            <a:r>
              <a:rPr lang="en-GB" sz="2000" dirty="0"/>
              <a:t> de </a:t>
            </a:r>
            <a:r>
              <a:rPr lang="en-GB" sz="2000" dirty="0" err="1"/>
              <a:t>pacient</a:t>
            </a:r>
            <a:r>
              <a:rPr lang="en-GB" sz="2000" dirty="0"/>
              <a:t>, </a:t>
            </a:r>
            <a:r>
              <a:rPr lang="en-GB" sz="2000" dirty="0" err="1"/>
              <a:t>satisfacția</a:t>
            </a:r>
            <a:r>
              <a:rPr lang="en-GB" sz="2000" dirty="0"/>
              <a:t> </a:t>
            </a:r>
            <a:r>
              <a:rPr lang="ro-RO" sz="2000" dirty="0"/>
              <a:t>în urma </a:t>
            </a:r>
            <a:r>
              <a:rPr lang="en-GB" sz="2000" dirty="0" err="1"/>
              <a:t>tratamentului</a:t>
            </a:r>
            <a:r>
              <a:rPr lang="en-GB" sz="2000" dirty="0"/>
              <a:t>, precum </a:t>
            </a:r>
            <a:r>
              <a:rPr lang="en-GB" sz="2000" dirty="0" err="1"/>
              <a:t>și</a:t>
            </a:r>
            <a:r>
              <a:rPr lang="en-GB" sz="2000" dirty="0"/>
              <a:t> </a:t>
            </a:r>
            <a:r>
              <a:rPr lang="en-GB" sz="2000" dirty="0" err="1"/>
              <a:t>percepția</a:t>
            </a:r>
            <a:r>
              <a:rPr lang="en-GB" sz="2000" dirty="0"/>
              <a:t> </a:t>
            </a:r>
            <a:r>
              <a:rPr lang="en-GB" sz="2000" dirty="0" err="1"/>
              <a:t>capacit</a:t>
            </a:r>
            <a:r>
              <a:rPr lang="ro-RO" sz="2000" dirty="0"/>
              <a:t>ății</a:t>
            </a:r>
            <a:r>
              <a:rPr lang="en-GB" sz="2000" dirty="0"/>
              <a:t> de a </a:t>
            </a:r>
            <a:r>
              <a:rPr lang="en-GB" sz="2000" dirty="0" err="1"/>
              <a:t>controla</a:t>
            </a:r>
            <a:r>
              <a:rPr lang="en-GB" sz="2000" dirty="0"/>
              <a:t> </a:t>
            </a:r>
            <a:r>
              <a:rPr lang="en-GB" sz="2000" dirty="0" err="1"/>
              <a:t>propriul</a:t>
            </a:r>
            <a:r>
              <a:rPr lang="en-GB" sz="2000" dirty="0"/>
              <a:t> </a:t>
            </a:r>
            <a:r>
              <a:rPr lang="en-GB" sz="2000" dirty="0" err="1"/>
              <a:t>deces</a:t>
            </a:r>
            <a:r>
              <a:rPr lang="en-GB" sz="2000" dirty="0"/>
              <a:t>. HRQOL </a:t>
            </a:r>
            <a:r>
              <a:rPr lang="en-GB" sz="2000" dirty="0" err="1"/>
              <a:t>este</a:t>
            </a:r>
            <a:r>
              <a:rPr lang="en-GB" sz="2000" dirty="0"/>
              <a:t> </a:t>
            </a:r>
            <a:r>
              <a:rPr lang="en-GB" sz="2000" dirty="0" err="1"/>
              <a:t>strâns</a:t>
            </a:r>
            <a:r>
              <a:rPr lang="en-GB" sz="2000" dirty="0"/>
              <a:t> </a:t>
            </a:r>
            <a:r>
              <a:rPr lang="en-GB" sz="2000" dirty="0" err="1"/>
              <a:t>legată</a:t>
            </a:r>
            <a:r>
              <a:rPr lang="en-GB" sz="2000" dirty="0"/>
              <a:t> de </a:t>
            </a:r>
            <a:r>
              <a:rPr lang="en-GB" sz="2000" dirty="0" err="1"/>
              <a:t>modul</a:t>
            </a:r>
            <a:r>
              <a:rPr lang="en-GB" sz="2000" dirty="0"/>
              <a:t> </a:t>
            </a:r>
            <a:r>
              <a:rPr lang="en-GB" sz="2000" dirty="0" err="1"/>
              <a:t>în</a:t>
            </a:r>
            <a:r>
              <a:rPr lang="en-GB" sz="2000" dirty="0"/>
              <a:t> care se </a:t>
            </a:r>
            <a:r>
              <a:rPr lang="en-GB" sz="2000" dirty="0" err="1"/>
              <a:t>simte</a:t>
            </a:r>
            <a:r>
              <a:rPr lang="en-GB" sz="2000" dirty="0"/>
              <a:t> </a:t>
            </a:r>
            <a:r>
              <a:rPr lang="en-GB" sz="2000" dirty="0" err="1"/>
              <a:t>și</a:t>
            </a:r>
            <a:r>
              <a:rPr lang="en-GB" sz="2000" dirty="0"/>
              <a:t> </a:t>
            </a:r>
            <a:r>
              <a:rPr lang="ro-RO" sz="2000" dirty="0"/>
              <a:t>se comportă fiecare persoană</a:t>
            </a:r>
            <a:r>
              <a:rPr lang="en-GB" sz="2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42C0F-7C48-CC16-916F-DD966D425C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00513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E65D4-48BC-50B8-E9C0-FCEB5C266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Calitatea</a:t>
            </a:r>
            <a:r>
              <a:rPr lang="en-GB" dirty="0"/>
              <a:t> </a:t>
            </a:r>
            <a:r>
              <a:rPr lang="en-GB" dirty="0" err="1"/>
              <a:t>vieții</a:t>
            </a:r>
            <a:r>
              <a:rPr lang="en-GB" dirty="0"/>
              <a:t> </a:t>
            </a:r>
            <a:r>
              <a:rPr lang="ro-RO" dirty="0"/>
              <a:t>în funcție</a:t>
            </a:r>
            <a:r>
              <a:rPr lang="en-GB" dirty="0"/>
              <a:t> de </a:t>
            </a:r>
            <a:r>
              <a:rPr lang="ro-RO" dirty="0"/>
              <a:t>starea de </a:t>
            </a:r>
            <a:r>
              <a:rPr lang="en-GB" dirty="0" err="1"/>
              <a:t>sănătate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6CAA3-DADB-71D5-B69A-537A2AB25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en-GB" sz="1800" dirty="0" err="1"/>
              <a:t>Diabetul</a:t>
            </a:r>
            <a:r>
              <a:rPr lang="en-GB" sz="1800" dirty="0"/>
              <a:t> </a:t>
            </a:r>
            <a:r>
              <a:rPr lang="en-GB" sz="1800" dirty="0" err="1"/>
              <a:t>zaharat</a:t>
            </a:r>
            <a:r>
              <a:rPr lang="en-GB" sz="1800" dirty="0"/>
              <a:t> </a:t>
            </a:r>
            <a:r>
              <a:rPr lang="en-GB" sz="1800" dirty="0" err="1"/>
              <a:t>este</a:t>
            </a:r>
            <a:r>
              <a:rPr lang="en-GB" sz="1800" dirty="0"/>
              <a:t> o </a:t>
            </a:r>
            <a:r>
              <a:rPr lang="en-GB" sz="1800" dirty="0" err="1"/>
              <a:t>boală</a:t>
            </a:r>
            <a:r>
              <a:rPr lang="en-GB" sz="1800" dirty="0"/>
              <a:t> </a:t>
            </a:r>
            <a:r>
              <a:rPr lang="en-GB" sz="1800" dirty="0" err="1"/>
              <a:t>cronică</a:t>
            </a:r>
            <a:r>
              <a:rPr lang="en-GB" sz="1800" dirty="0"/>
              <a:t> </a:t>
            </a:r>
            <a:r>
              <a:rPr lang="en-GB" sz="1800" dirty="0" err="1"/>
              <a:t>larg</a:t>
            </a:r>
            <a:r>
              <a:rPr lang="en-GB" sz="1800" dirty="0"/>
              <a:t> </a:t>
            </a:r>
            <a:r>
              <a:rPr lang="en-GB" sz="1800" dirty="0" err="1"/>
              <a:t>răspândită</a:t>
            </a:r>
            <a:r>
              <a:rPr lang="en-GB" sz="1800" dirty="0"/>
              <a:t> </a:t>
            </a:r>
            <a:r>
              <a:rPr lang="en-GB" sz="1800" dirty="0" err="1"/>
              <a:t>și</a:t>
            </a:r>
            <a:r>
              <a:rPr lang="en-GB" sz="1800" dirty="0"/>
              <a:t> </a:t>
            </a:r>
            <a:r>
              <a:rPr lang="en-GB" sz="1800" dirty="0" err="1"/>
              <a:t>una</a:t>
            </a:r>
            <a:r>
              <a:rPr lang="en-GB" sz="1800" dirty="0"/>
              <a:t> </a:t>
            </a:r>
            <a:r>
              <a:rPr lang="en-GB" sz="1800" dirty="0" err="1"/>
              <a:t>dintre</a:t>
            </a:r>
            <a:r>
              <a:rPr lang="en-GB" sz="1800" dirty="0"/>
              <a:t> </a:t>
            </a:r>
            <a:r>
              <a:rPr lang="en-GB" sz="1800" dirty="0" err="1"/>
              <a:t>cele</a:t>
            </a:r>
            <a:r>
              <a:rPr lang="en-GB" sz="1800" dirty="0"/>
              <a:t> </a:t>
            </a:r>
            <a:r>
              <a:rPr lang="en-GB" sz="1800" dirty="0" err="1"/>
              <a:t>mai</a:t>
            </a:r>
            <a:r>
              <a:rPr lang="en-GB" sz="1800" dirty="0"/>
              <a:t> </a:t>
            </a:r>
            <a:r>
              <a:rPr lang="en-GB" sz="1800" dirty="0" err="1"/>
              <a:t>presante</a:t>
            </a:r>
            <a:r>
              <a:rPr lang="en-GB" sz="1800" dirty="0"/>
              <a:t> </a:t>
            </a:r>
            <a:r>
              <a:rPr lang="en-GB" sz="1800" dirty="0" err="1"/>
              <a:t>probleme</a:t>
            </a:r>
            <a:r>
              <a:rPr lang="en-GB" sz="1800" dirty="0"/>
              <a:t> de </a:t>
            </a:r>
            <a:r>
              <a:rPr lang="en-GB" sz="1800" dirty="0" err="1"/>
              <a:t>sănătate</a:t>
            </a:r>
            <a:r>
              <a:rPr lang="en-GB" sz="1800" dirty="0"/>
              <a:t> </a:t>
            </a:r>
            <a:r>
              <a:rPr lang="en-GB" sz="1800" dirty="0" err="1"/>
              <a:t>publică</a:t>
            </a:r>
            <a:r>
              <a:rPr lang="en-GB" sz="1800" dirty="0"/>
              <a:t>. </a:t>
            </a:r>
            <a:r>
              <a:rPr lang="en-GB" sz="1800" dirty="0" err="1"/>
              <a:t>Efectul</a:t>
            </a:r>
            <a:r>
              <a:rPr lang="en-GB" sz="1800" dirty="0"/>
              <a:t> </a:t>
            </a:r>
            <a:r>
              <a:rPr lang="en-GB" sz="1800" dirty="0" err="1"/>
              <a:t>fizic</a:t>
            </a:r>
            <a:r>
              <a:rPr lang="en-GB" sz="1800" dirty="0"/>
              <a:t> </a:t>
            </a:r>
            <a:r>
              <a:rPr lang="en-GB" sz="1800" dirty="0" err="1"/>
              <a:t>și</a:t>
            </a:r>
            <a:r>
              <a:rPr lang="en-GB" sz="1800" dirty="0"/>
              <a:t> </a:t>
            </a:r>
            <a:r>
              <a:rPr lang="en-GB" sz="1800" dirty="0" err="1"/>
              <a:t>psihosomatic</a:t>
            </a:r>
            <a:r>
              <a:rPr lang="en-GB" sz="1800" dirty="0"/>
              <a:t> al </a:t>
            </a:r>
            <a:r>
              <a:rPr lang="en-GB" sz="1800" dirty="0" err="1"/>
              <a:t>diabetului</a:t>
            </a:r>
            <a:r>
              <a:rPr lang="en-GB" sz="1800" dirty="0"/>
              <a:t> </a:t>
            </a:r>
            <a:r>
              <a:rPr lang="en-GB" sz="1800" dirty="0" err="1"/>
              <a:t>zaharat</a:t>
            </a:r>
            <a:r>
              <a:rPr lang="en-GB" sz="1800" dirty="0"/>
              <a:t> </a:t>
            </a:r>
            <a:r>
              <a:rPr lang="en-GB" sz="1800" dirty="0" err="1"/>
              <a:t>predetermină</a:t>
            </a:r>
            <a:r>
              <a:rPr lang="en-GB" sz="1800" dirty="0"/>
              <a:t> </a:t>
            </a:r>
            <a:r>
              <a:rPr lang="en-GB" sz="1800" dirty="0" err="1"/>
              <a:t>în</a:t>
            </a:r>
            <a:r>
              <a:rPr lang="en-GB" sz="1800" dirty="0"/>
              <a:t> </a:t>
            </a:r>
            <a:r>
              <a:rPr lang="en-GB" sz="1800" dirty="0" err="1"/>
              <a:t>permanență</a:t>
            </a:r>
            <a:r>
              <a:rPr lang="en-GB" sz="1800" dirty="0"/>
              <a:t> </a:t>
            </a:r>
            <a:r>
              <a:rPr lang="en-GB" sz="1800" dirty="0" err="1"/>
              <a:t>creșterea</a:t>
            </a:r>
            <a:r>
              <a:rPr lang="en-GB" sz="1800" dirty="0"/>
              <a:t> </a:t>
            </a:r>
            <a:r>
              <a:rPr lang="ro-RO" sz="1800" dirty="0"/>
              <a:t>presiunii asupra serviciilor medicale din </a:t>
            </a:r>
            <a:r>
              <a:rPr lang="en-GB" sz="1800" dirty="0" err="1"/>
              <a:t>întreaga</a:t>
            </a:r>
            <a:r>
              <a:rPr lang="en-GB" sz="1800" dirty="0"/>
              <a:t> </a:t>
            </a:r>
            <a:r>
              <a:rPr lang="en-GB" sz="1800" dirty="0" err="1"/>
              <a:t>lume</a:t>
            </a:r>
            <a:r>
              <a:rPr lang="en-GB" sz="1800" dirty="0"/>
              <a:t>. </a:t>
            </a:r>
            <a:r>
              <a:rPr lang="en-GB" sz="1800" dirty="0" err="1"/>
              <a:t>Pentru</a:t>
            </a:r>
            <a:r>
              <a:rPr lang="en-GB" sz="1800" dirty="0"/>
              <a:t> a </a:t>
            </a:r>
            <a:r>
              <a:rPr lang="en-GB" sz="1800" dirty="0" err="1"/>
              <a:t>îmbunătăți</a:t>
            </a:r>
            <a:r>
              <a:rPr lang="en-GB" sz="1800" dirty="0"/>
              <a:t> </a:t>
            </a:r>
            <a:r>
              <a:rPr lang="en-GB" sz="1800" dirty="0" err="1"/>
              <a:t>calitatea</a:t>
            </a:r>
            <a:r>
              <a:rPr lang="en-GB" sz="1800" dirty="0"/>
              <a:t> </a:t>
            </a:r>
            <a:r>
              <a:rPr lang="en-GB" sz="1800" dirty="0" err="1"/>
              <a:t>vieții</a:t>
            </a:r>
            <a:r>
              <a:rPr lang="en-GB" sz="1800" dirty="0"/>
              <a:t> </a:t>
            </a:r>
            <a:r>
              <a:rPr lang="en-GB" sz="1800" dirty="0" err="1"/>
              <a:t>persoanelor</a:t>
            </a:r>
            <a:r>
              <a:rPr lang="en-GB" sz="1800" dirty="0"/>
              <a:t> </a:t>
            </a:r>
            <a:r>
              <a:rPr lang="en-GB" sz="1800" dirty="0" err="1"/>
              <a:t>bolnave</a:t>
            </a:r>
            <a:r>
              <a:rPr lang="en-GB" sz="1800" dirty="0"/>
              <a:t> de </a:t>
            </a:r>
            <a:r>
              <a:rPr lang="en-GB" sz="1800" dirty="0" err="1"/>
              <a:t>diabet</a:t>
            </a:r>
            <a:r>
              <a:rPr lang="en-GB" sz="1800" dirty="0"/>
              <a:t> </a:t>
            </a:r>
            <a:r>
              <a:rPr lang="en-GB" sz="1800" dirty="0" err="1"/>
              <a:t>zaharat</a:t>
            </a:r>
            <a:r>
              <a:rPr lang="en-GB" sz="1800" dirty="0"/>
              <a:t> </a:t>
            </a:r>
            <a:r>
              <a:rPr lang="en-GB" sz="1800" dirty="0" err="1"/>
              <a:t>este</a:t>
            </a:r>
            <a:r>
              <a:rPr lang="en-GB" sz="1800" dirty="0"/>
              <a:t> important </a:t>
            </a:r>
            <a:r>
              <a:rPr lang="en-GB" sz="1800" dirty="0" err="1"/>
              <a:t>să</a:t>
            </a:r>
            <a:r>
              <a:rPr lang="en-GB" sz="1800" dirty="0"/>
              <a:t> </a:t>
            </a:r>
            <a:r>
              <a:rPr lang="en-GB" sz="1800" dirty="0" err="1"/>
              <a:t>înțelegem</a:t>
            </a:r>
            <a:r>
              <a:rPr lang="en-GB" sz="1800" dirty="0"/>
              <a:t> </a:t>
            </a:r>
            <a:r>
              <a:rPr lang="en-GB" sz="1800" dirty="0" err="1"/>
              <a:t>simptomele</a:t>
            </a:r>
            <a:r>
              <a:rPr lang="en-GB" sz="1800" dirty="0"/>
              <a:t> </a:t>
            </a:r>
            <a:r>
              <a:rPr lang="en-GB" sz="1800" dirty="0" err="1"/>
              <a:t>caracteristice</a:t>
            </a:r>
            <a:r>
              <a:rPr lang="en-GB" sz="1800" dirty="0"/>
              <a:t> </a:t>
            </a:r>
            <a:r>
              <a:rPr lang="en-GB" sz="1800" dirty="0" err="1"/>
              <a:t>diabetului</a:t>
            </a:r>
            <a:r>
              <a:rPr lang="en-GB" sz="1800" dirty="0"/>
              <a:t>. </a:t>
            </a:r>
            <a:r>
              <a:rPr lang="en-GB" sz="1800" dirty="0" err="1"/>
              <a:t>Oameni</a:t>
            </a:r>
            <a:r>
              <a:rPr lang="en-GB" sz="1800" dirty="0"/>
              <a:t> de </a:t>
            </a:r>
            <a:r>
              <a:rPr lang="en-GB" sz="1800" dirty="0" err="1"/>
              <a:t>diferite</a:t>
            </a:r>
            <a:r>
              <a:rPr lang="en-GB" sz="1800" dirty="0"/>
              <a:t> </a:t>
            </a:r>
            <a:r>
              <a:rPr lang="en-GB" sz="1800" dirty="0" err="1"/>
              <a:t>vârste</a:t>
            </a:r>
            <a:r>
              <a:rPr lang="en-GB" sz="1800" dirty="0"/>
              <a:t> </a:t>
            </a:r>
            <a:r>
              <a:rPr lang="en-GB" sz="1800" dirty="0" err="1"/>
              <a:t>și</a:t>
            </a:r>
            <a:r>
              <a:rPr lang="en-GB" sz="1800" dirty="0"/>
              <a:t> </a:t>
            </a:r>
            <a:r>
              <a:rPr lang="ro-RO" sz="1800" dirty="0"/>
              <a:t>de </a:t>
            </a:r>
            <a:r>
              <a:rPr lang="en-GB" sz="1800" dirty="0" err="1"/>
              <a:t>orice</a:t>
            </a:r>
            <a:r>
              <a:rPr lang="en-GB" sz="1800" dirty="0"/>
              <a:t> </a:t>
            </a:r>
            <a:r>
              <a:rPr lang="en-GB" sz="1800" dirty="0" err="1"/>
              <a:t>rasă</a:t>
            </a:r>
            <a:r>
              <a:rPr lang="en-GB" sz="1800" dirty="0"/>
              <a:t>, de </a:t>
            </a:r>
            <a:r>
              <a:rPr lang="ro-RO" sz="1800" dirty="0"/>
              <a:t>orice etnie</a:t>
            </a:r>
            <a:r>
              <a:rPr lang="en-GB" sz="1800" dirty="0"/>
              <a:t>, </a:t>
            </a:r>
            <a:r>
              <a:rPr lang="ro-RO" sz="1800" dirty="0"/>
              <a:t>indiferent de statutul </a:t>
            </a:r>
            <a:r>
              <a:rPr lang="en-GB" sz="1800" dirty="0"/>
              <a:t>social </a:t>
            </a:r>
            <a:r>
              <a:rPr lang="en-GB" sz="1800" dirty="0" err="1"/>
              <a:t>și</a:t>
            </a:r>
            <a:r>
              <a:rPr lang="en-GB" sz="1800" dirty="0"/>
              <a:t> economic</a:t>
            </a:r>
            <a:r>
              <a:rPr lang="ro-RO" sz="1800" dirty="0"/>
              <a:t>,</a:t>
            </a:r>
            <a:r>
              <a:rPr lang="en-GB" sz="1800" dirty="0"/>
              <a:t> </a:t>
            </a:r>
            <a:r>
              <a:rPr lang="en-GB" sz="1800" dirty="0" err="1"/>
              <a:t>suferă</a:t>
            </a:r>
            <a:r>
              <a:rPr lang="en-GB" sz="1800" dirty="0"/>
              <a:t> de </a:t>
            </a:r>
            <a:r>
              <a:rPr lang="en-GB" sz="1800" dirty="0" err="1"/>
              <a:t>depresie</a:t>
            </a:r>
            <a:r>
              <a:rPr lang="en-GB" sz="1800" dirty="0"/>
              <a:t>; cu </a:t>
            </a:r>
            <a:r>
              <a:rPr lang="en-GB" sz="1800" dirty="0" err="1"/>
              <a:t>toate</a:t>
            </a:r>
            <a:r>
              <a:rPr lang="en-GB" sz="1800" dirty="0"/>
              <a:t> </a:t>
            </a:r>
            <a:r>
              <a:rPr lang="en-GB" sz="1800" dirty="0" err="1"/>
              <a:t>acestea</a:t>
            </a:r>
            <a:r>
              <a:rPr lang="en-GB" sz="1800" dirty="0"/>
              <a:t>, </a:t>
            </a:r>
            <a:r>
              <a:rPr lang="en-GB" sz="1800" dirty="0" err="1"/>
              <a:t>depresia</a:t>
            </a:r>
            <a:r>
              <a:rPr lang="en-GB" sz="1800" dirty="0"/>
              <a:t> la </a:t>
            </a:r>
            <a:r>
              <a:rPr lang="en-GB" sz="1800" dirty="0" err="1"/>
              <a:t>cei</a:t>
            </a:r>
            <a:r>
              <a:rPr lang="en-GB" sz="1800" dirty="0"/>
              <a:t> </a:t>
            </a:r>
            <a:r>
              <a:rPr lang="en-GB" sz="1800" dirty="0" err="1"/>
              <a:t>bolnavi</a:t>
            </a:r>
            <a:r>
              <a:rPr lang="en-GB" sz="1800" dirty="0"/>
              <a:t> de </a:t>
            </a:r>
            <a:r>
              <a:rPr lang="en-GB" sz="1800" dirty="0" err="1"/>
              <a:t>diabet</a:t>
            </a:r>
            <a:r>
              <a:rPr lang="en-GB" sz="1800" dirty="0"/>
              <a:t> </a:t>
            </a:r>
            <a:r>
              <a:rPr lang="en-GB" sz="1800" dirty="0" err="1"/>
              <a:t>zaharat</a:t>
            </a:r>
            <a:r>
              <a:rPr lang="en-GB" sz="1800" dirty="0"/>
              <a:t> </a:t>
            </a:r>
            <a:r>
              <a:rPr lang="en-GB" sz="1800" dirty="0" err="1"/>
              <a:t>este</a:t>
            </a:r>
            <a:r>
              <a:rPr lang="en-GB" sz="1800" dirty="0"/>
              <a:t> </a:t>
            </a:r>
            <a:r>
              <a:rPr lang="ro-RO" sz="1800" dirty="0"/>
              <a:t>întâlnită</a:t>
            </a:r>
            <a:r>
              <a:rPr lang="en-GB" sz="1800" dirty="0"/>
              <a:t> de </a:t>
            </a:r>
            <a:r>
              <a:rPr lang="en-GB" sz="1800" dirty="0" err="1"/>
              <a:t>două</a:t>
            </a:r>
            <a:r>
              <a:rPr lang="en-GB" sz="1800" dirty="0"/>
              <a:t> </a:t>
            </a:r>
            <a:r>
              <a:rPr lang="en-GB" sz="1800" dirty="0" err="1"/>
              <a:t>sau</a:t>
            </a:r>
            <a:r>
              <a:rPr lang="en-GB" sz="1800" dirty="0"/>
              <a:t> de </a:t>
            </a:r>
            <a:r>
              <a:rPr lang="en-GB" sz="1800" dirty="0" err="1"/>
              <a:t>trei</a:t>
            </a:r>
            <a:r>
              <a:rPr lang="en-GB" sz="1800" dirty="0"/>
              <a:t> </a:t>
            </a:r>
            <a:r>
              <a:rPr lang="en-GB" sz="1800" dirty="0" err="1"/>
              <a:t>ori</a:t>
            </a:r>
            <a:r>
              <a:rPr lang="en-GB" sz="1800" dirty="0"/>
              <a:t> </a:t>
            </a:r>
            <a:r>
              <a:rPr lang="en-GB" sz="1800" dirty="0" err="1"/>
              <a:t>mai</a:t>
            </a:r>
            <a:r>
              <a:rPr lang="en-GB" sz="1800" dirty="0"/>
              <a:t> des.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EDC04-6ECD-DABC-B0C8-C8860D3785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1469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39700" indent="0"/>
            <a:r>
              <a:rPr lang="en-US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Pro</a:t>
            </a:r>
            <a:r>
              <a:rPr lang="ro-RO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i</a:t>
            </a:r>
            <a:r>
              <a:rPr lang="en-US" sz="2000" dirty="0" err="1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ect</a:t>
            </a:r>
            <a:r>
              <a:rPr lang="ro-RO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ul</a:t>
            </a:r>
            <a:r>
              <a:rPr lang="en-US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ro-RO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n</a:t>
            </a:r>
            <a:r>
              <a:rPr lang="en-US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um</a:t>
            </a:r>
            <a:r>
              <a:rPr lang="ro-RO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ărul</a:t>
            </a:r>
            <a:r>
              <a:rPr lang="en-US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: 2021-1-RO01- KA220-HED-38B739A3</a:t>
            </a:r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2"/>
          </p:nvPr>
        </p:nvSpPr>
        <p:spPr>
          <a:xfrm>
            <a:off x="362794" y="2787774"/>
            <a:ext cx="4968552" cy="12241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39700" indent="0" algn="ctr">
              <a:buNone/>
            </a:pP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Sprijinul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Comisiei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Europene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realizarea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acestei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prezentări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nu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constituie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aprobarea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conținutului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, care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reflectă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exclusiv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punctul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vedere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al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autorilor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iar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Comisia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nu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poate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fi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considerată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responsabilă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modul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care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ar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putea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fi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folosite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informațiile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incluse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mai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jos.</a:t>
            </a:r>
            <a:endParaRPr lang="en-US" sz="1400" dirty="0">
              <a:solidFill>
                <a:schemeClr val="tx1"/>
              </a:solidFill>
              <a:latin typeface="Barlow SemiBold" panose="020B0604020202020204" charset="0"/>
              <a:cs typeface="Calibri" panose="020F0502020204030204" pitchFamily="34" charset="0"/>
            </a:endParaRPr>
          </a:p>
          <a:p>
            <a:pPr marL="139700" indent="0" algn="ctr">
              <a:buNone/>
            </a:pP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accent2"/>
              </a:solidFill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68" name="Google Shape;168;p14"/>
          <p:cNvGrpSpPr/>
          <p:nvPr/>
        </p:nvGrpSpPr>
        <p:grpSpPr>
          <a:xfrm>
            <a:off x="8391681" y="301593"/>
            <a:ext cx="450753" cy="450708"/>
            <a:chOff x="3277794" y="2969995"/>
            <a:chExt cx="457200" cy="457200"/>
          </a:xfrm>
        </p:grpSpPr>
        <p:sp>
          <p:nvSpPr>
            <p:cNvPr id="169" name="Google Shape;169;p14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23678"/>
            <a:ext cx="319663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7654"/>
            <a:ext cx="4759052" cy="10026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419622"/>
            <a:ext cx="8568952" cy="352839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1000"/>
              </a:spcBef>
            </a:pPr>
            <a:r>
              <a:rPr lang="en-GB" sz="1700" dirty="0" err="1"/>
              <a:t>Corpul</a:t>
            </a:r>
            <a:r>
              <a:rPr lang="en-GB" sz="1700" dirty="0"/>
              <a:t> </a:t>
            </a:r>
            <a:r>
              <a:rPr lang="en-GB" sz="1700" dirty="0" err="1"/>
              <a:t>uman</a:t>
            </a:r>
            <a:r>
              <a:rPr lang="en-GB" sz="1700" dirty="0"/>
              <a:t> </a:t>
            </a:r>
            <a:r>
              <a:rPr lang="en-GB" sz="1700" dirty="0" err="1"/>
              <a:t>este</a:t>
            </a:r>
            <a:r>
              <a:rPr lang="en-GB" sz="1700" dirty="0"/>
              <a:t> format din </a:t>
            </a:r>
            <a:r>
              <a:rPr lang="en-GB" sz="1700" dirty="0" err="1"/>
              <a:t>celule</a:t>
            </a:r>
            <a:r>
              <a:rPr lang="en-GB" sz="1700" dirty="0"/>
              <a:t> </a:t>
            </a:r>
            <a:r>
              <a:rPr lang="en-GB" sz="1700" dirty="0" err="1"/>
              <a:t>mici</a:t>
            </a:r>
            <a:r>
              <a:rPr lang="ro-RO" sz="1700" dirty="0"/>
              <a:t>, care nu se văd cu ochiul liber,</a:t>
            </a:r>
            <a:r>
              <a:rPr lang="en-GB" sz="1700" dirty="0"/>
              <a:t> </a:t>
            </a:r>
            <a:r>
              <a:rPr lang="en-GB" sz="1700" dirty="0" err="1"/>
              <a:t>existența</a:t>
            </a:r>
            <a:r>
              <a:rPr lang="en-GB" sz="1700" dirty="0"/>
              <a:t> lor </a:t>
            </a:r>
            <a:r>
              <a:rPr lang="en-GB" sz="1700" dirty="0" err="1"/>
              <a:t>fiind</a:t>
            </a:r>
            <a:r>
              <a:rPr lang="en-GB" sz="1700" dirty="0"/>
              <a:t> </a:t>
            </a:r>
            <a:r>
              <a:rPr lang="en-GB" sz="1700" dirty="0" err="1"/>
              <a:t>susținută</a:t>
            </a:r>
            <a:r>
              <a:rPr lang="en-GB" sz="1700" dirty="0"/>
              <a:t> de </a:t>
            </a:r>
            <a:r>
              <a:rPr lang="en-GB" sz="1700" dirty="0" err="1"/>
              <a:t>energia</a:t>
            </a:r>
            <a:r>
              <a:rPr lang="en-GB" sz="1700" dirty="0"/>
              <a:t> </a:t>
            </a:r>
            <a:r>
              <a:rPr lang="en-GB" sz="1700" dirty="0" err="1"/>
              <a:t>primită</a:t>
            </a:r>
            <a:r>
              <a:rPr lang="en-GB" sz="1700" dirty="0"/>
              <a:t>. </a:t>
            </a:r>
            <a:r>
              <a:rPr lang="en-GB" sz="1700" dirty="0" err="1"/>
              <a:t>Sursa</a:t>
            </a:r>
            <a:r>
              <a:rPr lang="en-GB" sz="1700" dirty="0"/>
              <a:t> </a:t>
            </a:r>
            <a:r>
              <a:rPr lang="ro-RO" sz="1700" dirty="0"/>
              <a:t>principală </a:t>
            </a:r>
            <a:r>
              <a:rPr lang="en-GB" sz="1700" dirty="0"/>
              <a:t>de </a:t>
            </a:r>
            <a:r>
              <a:rPr lang="en-GB" sz="1700" dirty="0" err="1"/>
              <a:t>energie</a:t>
            </a:r>
            <a:r>
              <a:rPr lang="en-GB" sz="1700" dirty="0"/>
              <a:t> </a:t>
            </a:r>
            <a:r>
              <a:rPr lang="en-GB" sz="1700" dirty="0" err="1"/>
              <a:t>este</a:t>
            </a:r>
            <a:r>
              <a:rPr lang="en-GB" sz="1700" dirty="0"/>
              <a:t> </a:t>
            </a:r>
            <a:r>
              <a:rPr lang="en-GB" sz="1700" dirty="0" err="1"/>
              <a:t>glucoza</a:t>
            </a:r>
            <a:r>
              <a:rPr lang="en-GB" sz="1700" dirty="0"/>
              <a:t>, care </a:t>
            </a:r>
            <a:r>
              <a:rPr lang="en-GB" sz="1700" dirty="0" err="1"/>
              <a:t>este</a:t>
            </a:r>
            <a:r>
              <a:rPr lang="en-GB" sz="1700" dirty="0"/>
              <a:t> </a:t>
            </a:r>
            <a:r>
              <a:rPr lang="en-GB" sz="1700" dirty="0" err="1"/>
              <a:t>vitală</a:t>
            </a:r>
            <a:r>
              <a:rPr lang="en-GB" sz="1700" dirty="0"/>
              <a:t> </a:t>
            </a:r>
            <a:r>
              <a:rPr lang="en-GB" sz="1700" dirty="0" err="1"/>
              <a:t>pentru</a:t>
            </a:r>
            <a:r>
              <a:rPr lang="en-GB" sz="1700" dirty="0"/>
              <a:t> </a:t>
            </a:r>
            <a:r>
              <a:rPr lang="en-GB" sz="1700" dirty="0" err="1"/>
              <a:t>celule</a:t>
            </a:r>
            <a:r>
              <a:rPr lang="en-GB" sz="1700" dirty="0"/>
              <a:t>, </a:t>
            </a:r>
            <a:r>
              <a:rPr lang="en-GB" sz="1700" dirty="0" err="1"/>
              <a:t>în</a:t>
            </a:r>
            <a:r>
              <a:rPr lang="en-GB" sz="1700" dirty="0"/>
              <a:t> </a:t>
            </a:r>
            <a:r>
              <a:rPr lang="en-GB" sz="1700" dirty="0" err="1"/>
              <a:t>același</a:t>
            </a:r>
            <a:r>
              <a:rPr lang="en-GB" sz="1700" dirty="0"/>
              <a:t> </a:t>
            </a:r>
            <a:r>
              <a:rPr lang="ro-RO" sz="1700" dirty="0"/>
              <a:t>fel</a:t>
            </a:r>
            <a:r>
              <a:rPr lang="en-GB" sz="1700" dirty="0"/>
              <a:t> </a:t>
            </a:r>
            <a:r>
              <a:rPr lang="en-GB" sz="1700" dirty="0" err="1"/>
              <a:t>în</a:t>
            </a:r>
            <a:r>
              <a:rPr lang="en-GB" sz="1700" dirty="0"/>
              <a:t> care </a:t>
            </a:r>
            <a:r>
              <a:rPr lang="en-GB" sz="1700" dirty="0" err="1"/>
              <a:t>combustibilul</a:t>
            </a:r>
            <a:r>
              <a:rPr lang="en-GB" sz="1700" dirty="0"/>
              <a:t> </a:t>
            </a:r>
            <a:r>
              <a:rPr lang="en-GB" sz="1700" dirty="0" err="1"/>
              <a:t>este</a:t>
            </a:r>
            <a:r>
              <a:rPr lang="en-GB" sz="1700" dirty="0"/>
              <a:t> </a:t>
            </a:r>
            <a:r>
              <a:rPr lang="en-GB" sz="1700" dirty="0" err="1"/>
              <a:t>esențial</a:t>
            </a:r>
            <a:r>
              <a:rPr lang="en-GB" sz="1700" dirty="0"/>
              <a:t> </a:t>
            </a:r>
            <a:r>
              <a:rPr lang="en-GB" sz="1700" dirty="0" err="1"/>
              <a:t>pentru</a:t>
            </a:r>
            <a:r>
              <a:rPr lang="en-GB" sz="1700" dirty="0"/>
              <a:t> o </a:t>
            </a:r>
            <a:r>
              <a:rPr lang="en-GB" sz="1700" dirty="0" err="1"/>
              <a:t>mașină</a:t>
            </a:r>
            <a:r>
              <a:rPr lang="en-GB" sz="1700" dirty="0"/>
              <a:t>. </a:t>
            </a:r>
            <a:r>
              <a:rPr lang="en-GB" sz="1700" dirty="0" err="1"/>
              <a:t>Hormonul</a:t>
            </a:r>
            <a:r>
              <a:rPr lang="en-GB" sz="1700" dirty="0"/>
              <a:t> insulin</a:t>
            </a:r>
            <a:r>
              <a:rPr lang="ro-RO" sz="1700" dirty="0"/>
              <a:t>ă,</a:t>
            </a:r>
            <a:r>
              <a:rPr lang="en-GB" sz="1700" dirty="0"/>
              <a:t> </a:t>
            </a:r>
            <a:r>
              <a:rPr lang="en-GB" sz="1700" dirty="0" err="1"/>
              <a:t>produs</a:t>
            </a:r>
            <a:r>
              <a:rPr lang="en-GB" sz="1700" dirty="0"/>
              <a:t> de </a:t>
            </a:r>
            <a:r>
              <a:rPr lang="en-GB" sz="1700" dirty="0" err="1"/>
              <a:t>celulele</a:t>
            </a:r>
            <a:r>
              <a:rPr lang="en-GB" sz="1700" dirty="0"/>
              <a:t> beta din pancreas</a:t>
            </a:r>
            <a:r>
              <a:rPr lang="ro-RO" sz="1700" dirty="0"/>
              <a:t>,</a:t>
            </a:r>
            <a:r>
              <a:rPr lang="en-GB" sz="1700" dirty="0"/>
              <a:t> </a:t>
            </a:r>
            <a:r>
              <a:rPr lang="en-GB" sz="1700" dirty="0" err="1"/>
              <a:t>ajută</a:t>
            </a:r>
            <a:r>
              <a:rPr lang="en-GB" sz="1700" dirty="0"/>
              <a:t> </a:t>
            </a:r>
            <a:r>
              <a:rPr lang="en-GB" sz="1700" dirty="0" err="1"/>
              <a:t>glucoza</a:t>
            </a:r>
            <a:r>
              <a:rPr lang="en-GB" sz="1700" dirty="0"/>
              <a:t> </a:t>
            </a:r>
            <a:r>
              <a:rPr lang="en-GB" sz="1700" dirty="0" err="1"/>
              <a:t>să</a:t>
            </a:r>
            <a:r>
              <a:rPr lang="en-GB" sz="1700" dirty="0"/>
              <a:t> </a:t>
            </a:r>
            <a:r>
              <a:rPr lang="en-GB" sz="1700" dirty="0" err="1"/>
              <a:t>pătrundă</a:t>
            </a:r>
            <a:r>
              <a:rPr lang="en-GB" sz="1700" dirty="0"/>
              <a:t> </a:t>
            </a:r>
            <a:r>
              <a:rPr lang="en-GB" sz="1700" dirty="0" err="1"/>
              <a:t>în</a:t>
            </a:r>
            <a:r>
              <a:rPr lang="en-GB" sz="1700" dirty="0"/>
              <a:t> </a:t>
            </a:r>
            <a:r>
              <a:rPr lang="en-GB" sz="1700" dirty="0" err="1"/>
              <a:t>celule</a:t>
            </a:r>
            <a:r>
              <a:rPr lang="en-GB" sz="1700" dirty="0"/>
              <a:t>. </a:t>
            </a:r>
            <a:r>
              <a:rPr lang="en-GB" sz="1700" dirty="0" err="1"/>
              <a:t>Pancreasul</a:t>
            </a:r>
            <a:r>
              <a:rPr lang="en-GB" sz="1700" dirty="0"/>
              <a:t> </a:t>
            </a:r>
            <a:r>
              <a:rPr lang="ro-RO" sz="1700" dirty="0"/>
              <a:t>seamănă </a:t>
            </a:r>
            <a:r>
              <a:rPr lang="en-GB" sz="1700" dirty="0"/>
              <a:t>cu o </a:t>
            </a:r>
            <a:r>
              <a:rPr lang="en-GB" sz="1700" dirty="0" err="1"/>
              <a:t>fabrică</a:t>
            </a:r>
            <a:r>
              <a:rPr lang="en-GB" sz="1700" dirty="0"/>
              <a:t> care produce </a:t>
            </a:r>
            <a:r>
              <a:rPr lang="en-GB" sz="1700" dirty="0" err="1"/>
              <a:t>insulină</a:t>
            </a:r>
            <a:r>
              <a:rPr lang="en-GB" sz="1700" dirty="0"/>
              <a:t>, </a:t>
            </a:r>
            <a:r>
              <a:rPr lang="en-GB" sz="1700" dirty="0" err="1"/>
              <a:t>insulina</a:t>
            </a:r>
            <a:r>
              <a:rPr lang="en-GB" sz="1700" dirty="0"/>
              <a:t> </a:t>
            </a:r>
            <a:r>
              <a:rPr lang="en-GB" sz="1700" dirty="0" err="1"/>
              <a:t>acționând</a:t>
            </a:r>
            <a:r>
              <a:rPr lang="en-GB" sz="1700" dirty="0"/>
              <a:t> ca o </a:t>
            </a:r>
            <a:r>
              <a:rPr lang="en-GB" sz="1700" dirty="0" err="1"/>
              <a:t>cheie</a:t>
            </a:r>
            <a:r>
              <a:rPr lang="en-GB" sz="1700" dirty="0"/>
              <a:t> de </a:t>
            </a:r>
            <a:r>
              <a:rPr lang="en-GB" sz="1700" dirty="0" err="1"/>
              <a:t>deschidere</a:t>
            </a:r>
            <a:r>
              <a:rPr lang="en-GB" sz="1700" dirty="0"/>
              <a:t> a </a:t>
            </a:r>
            <a:r>
              <a:rPr lang="en-GB" sz="1700" dirty="0" err="1"/>
              <a:t>unei</a:t>
            </a:r>
            <a:r>
              <a:rPr lang="en-GB" sz="1700" dirty="0"/>
              <a:t> </a:t>
            </a:r>
            <a:r>
              <a:rPr lang="en-GB" sz="1700" dirty="0" err="1"/>
              <a:t>celule</a:t>
            </a:r>
            <a:r>
              <a:rPr lang="en-GB" sz="1700" dirty="0"/>
              <a:t> cu </a:t>
            </a:r>
            <a:r>
              <a:rPr lang="en-GB" sz="1700" dirty="0" err="1"/>
              <a:t>glucoză</a:t>
            </a:r>
            <a:r>
              <a:rPr lang="en-GB" sz="1700" dirty="0"/>
              <a:t>, </a:t>
            </a:r>
            <a:r>
              <a:rPr lang="en-GB" sz="1700" dirty="0" err="1"/>
              <a:t>când</a:t>
            </a:r>
            <a:r>
              <a:rPr lang="en-GB" sz="1700" dirty="0"/>
              <a:t> </a:t>
            </a:r>
            <a:r>
              <a:rPr lang="en-GB" sz="1700" dirty="0" err="1"/>
              <a:t>intră</a:t>
            </a:r>
            <a:r>
              <a:rPr lang="en-GB" sz="1700" dirty="0"/>
              <a:t> </a:t>
            </a:r>
            <a:r>
              <a:rPr lang="en-GB" sz="1700" dirty="0" err="1"/>
              <a:t>în</a:t>
            </a:r>
            <a:r>
              <a:rPr lang="en-GB" sz="1700" dirty="0"/>
              <a:t> interior, </a:t>
            </a:r>
            <a:r>
              <a:rPr lang="en-GB" sz="1700" dirty="0" err="1"/>
              <a:t>folosită</a:t>
            </a:r>
            <a:r>
              <a:rPr lang="en-GB" sz="1700" dirty="0"/>
              <a:t> ca </a:t>
            </a:r>
            <a:r>
              <a:rPr lang="en-GB" sz="1700" dirty="0" err="1"/>
              <a:t>sursă</a:t>
            </a:r>
            <a:r>
              <a:rPr lang="en-GB" sz="1700" dirty="0"/>
              <a:t> de </a:t>
            </a:r>
            <a:r>
              <a:rPr lang="en-GB" sz="1700" dirty="0" err="1"/>
              <a:t>energie</a:t>
            </a:r>
            <a:r>
              <a:rPr lang="en-GB" sz="1700" dirty="0"/>
              <a:t>.</a:t>
            </a:r>
            <a:r>
              <a:rPr lang="ro-RO" sz="1700" dirty="0"/>
              <a:t> </a:t>
            </a:r>
            <a:r>
              <a:rPr lang="en-GB" sz="1700" dirty="0" err="1"/>
              <a:t>Corpul</a:t>
            </a:r>
            <a:r>
              <a:rPr lang="en-GB" sz="1700" dirty="0"/>
              <a:t> </a:t>
            </a:r>
            <a:r>
              <a:rPr lang="en-GB" sz="1700" dirty="0" err="1"/>
              <a:t>unei</a:t>
            </a:r>
            <a:r>
              <a:rPr lang="en-GB" sz="1700" dirty="0"/>
              <a:t> </a:t>
            </a:r>
            <a:r>
              <a:rPr lang="en-GB" sz="1700" dirty="0" err="1"/>
              <a:t>ființe</a:t>
            </a:r>
            <a:r>
              <a:rPr lang="en-GB" sz="1700" dirty="0"/>
              <a:t> </a:t>
            </a:r>
            <a:r>
              <a:rPr lang="en-GB" sz="1700" dirty="0" err="1"/>
              <a:t>umane</a:t>
            </a:r>
            <a:r>
              <a:rPr lang="en-GB" sz="1700" dirty="0"/>
              <a:t> </a:t>
            </a:r>
            <a:r>
              <a:rPr lang="en-GB" sz="1700" dirty="0" err="1"/>
              <a:t>sănătoase</a:t>
            </a:r>
            <a:r>
              <a:rPr lang="en-GB" sz="1700" dirty="0"/>
              <a:t> produce </a:t>
            </a:r>
            <a:r>
              <a:rPr lang="en-GB" sz="1700" dirty="0" err="1"/>
              <a:t>insulină</a:t>
            </a:r>
            <a:r>
              <a:rPr lang="en-GB" sz="1700" dirty="0"/>
              <a:t> </a:t>
            </a:r>
            <a:r>
              <a:rPr lang="en-GB" sz="1700" dirty="0" err="1"/>
              <a:t>în</a:t>
            </a:r>
            <a:r>
              <a:rPr lang="en-GB" sz="1700" dirty="0"/>
              <a:t> mod constant, </a:t>
            </a:r>
            <a:r>
              <a:rPr lang="en-GB" sz="1700" dirty="0" err="1"/>
              <a:t>adică</a:t>
            </a:r>
            <a:r>
              <a:rPr lang="en-GB" sz="1700" dirty="0"/>
              <a:t> </a:t>
            </a:r>
            <a:r>
              <a:rPr lang="en-GB" sz="1700" dirty="0" err="1"/>
              <a:t>insulina</a:t>
            </a:r>
            <a:r>
              <a:rPr lang="en-GB" sz="1700" dirty="0"/>
              <a:t> </a:t>
            </a:r>
            <a:r>
              <a:rPr lang="en-GB" sz="1700" dirty="0" err="1"/>
              <a:t>în</a:t>
            </a:r>
            <a:r>
              <a:rPr lang="en-GB" sz="1700" dirty="0"/>
              <a:t> </a:t>
            </a:r>
            <a:r>
              <a:rPr lang="en-GB" sz="1700" dirty="0" err="1"/>
              <a:t>concentrație</a:t>
            </a:r>
            <a:r>
              <a:rPr lang="en-GB" sz="1700" dirty="0"/>
              <a:t> </a:t>
            </a:r>
            <a:r>
              <a:rPr lang="en-GB" sz="1700" dirty="0" err="1"/>
              <a:t>mică</a:t>
            </a:r>
            <a:r>
              <a:rPr lang="en-GB" sz="1700" dirty="0"/>
              <a:t> </a:t>
            </a:r>
            <a:r>
              <a:rPr lang="en-GB" sz="1700" dirty="0" err="1"/>
              <a:t>este</a:t>
            </a:r>
            <a:r>
              <a:rPr lang="en-GB" sz="1700" dirty="0"/>
              <a:t> </a:t>
            </a:r>
            <a:r>
              <a:rPr lang="en-GB" sz="1700" dirty="0" err="1"/>
              <a:t>întotdeauna</a:t>
            </a:r>
            <a:r>
              <a:rPr lang="en-GB" sz="1700" dirty="0"/>
              <a:t> </a:t>
            </a:r>
            <a:r>
              <a:rPr lang="en-GB" sz="1700" dirty="0" err="1"/>
              <a:t>prezentă</a:t>
            </a:r>
            <a:r>
              <a:rPr lang="en-GB" sz="1700" dirty="0"/>
              <a:t> </a:t>
            </a:r>
            <a:r>
              <a:rPr lang="en-GB" sz="1700" dirty="0" err="1"/>
              <a:t>în</a:t>
            </a:r>
            <a:r>
              <a:rPr lang="en-GB" sz="1700" dirty="0"/>
              <a:t> </a:t>
            </a:r>
            <a:r>
              <a:rPr lang="en-GB" sz="1700" dirty="0" err="1"/>
              <a:t>sânge</a:t>
            </a:r>
            <a:r>
              <a:rPr lang="en-GB" sz="1700" dirty="0"/>
              <a:t>, </a:t>
            </a:r>
            <a:r>
              <a:rPr lang="en-GB" sz="1700" dirty="0" err="1"/>
              <a:t>deoarece</a:t>
            </a:r>
            <a:r>
              <a:rPr lang="en-GB" sz="1700" dirty="0"/>
              <a:t> </a:t>
            </a:r>
            <a:r>
              <a:rPr lang="en-GB" sz="1700" dirty="0" err="1"/>
              <a:t>menține</a:t>
            </a:r>
            <a:r>
              <a:rPr lang="en-GB" sz="1700" dirty="0"/>
              <a:t> </a:t>
            </a:r>
            <a:r>
              <a:rPr lang="en-GB" sz="1700" dirty="0" err="1"/>
              <a:t>nivelul</a:t>
            </a:r>
            <a:r>
              <a:rPr lang="en-GB" sz="1700" dirty="0"/>
              <a:t> normal de </a:t>
            </a:r>
            <a:r>
              <a:rPr lang="en-GB" sz="1700" dirty="0" err="1"/>
              <a:t>glucoză</a:t>
            </a:r>
            <a:r>
              <a:rPr lang="en-GB" sz="1700" dirty="0"/>
              <a:t> </a:t>
            </a:r>
            <a:r>
              <a:rPr lang="en-GB" sz="1700" dirty="0" err="1"/>
              <a:t>în</a:t>
            </a:r>
            <a:r>
              <a:rPr lang="en-GB" sz="1700" dirty="0"/>
              <a:t> </a:t>
            </a:r>
            <a:r>
              <a:rPr lang="en-GB" sz="1700" dirty="0" err="1"/>
              <a:t>sânge</a:t>
            </a:r>
            <a:r>
              <a:rPr lang="en-GB" sz="1700" dirty="0"/>
              <a:t>. </a:t>
            </a:r>
            <a:r>
              <a:rPr lang="ro-RO" sz="1700" dirty="0"/>
              <a:t>După fiecare masă</a:t>
            </a:r>
            <a:r>
              <a:rPr lang="en-GB" sz="1700" dirty="0"/>
              <a:t>, </a:t>
            </a:r>
            <a:r>
              <a:rPr lang="en-GB" sz="1700" dirty="0" err="1"/>
              <a:t>nivelul</a:t>
            </a:r>
            <a:r>
              <a:rPr lang="en-GB" sz="1700" dirty="0"/>
              <a:t> </a:t>
            </a:r>
            <a:r>
              <a:rPr lang="en-GB" sz="1700" dirty="0" err="1"/>
              <a:t>glucozei</a:t>
            </a:r>
            <a:r>
              <a:rPr lang="en-GB" sz="1700" dirty="0"/>
              <a:t> din </a:t>
            </a:r>
            <a:r>
              <a:rPr lang="en-GB" sz="1700" dirty="0" err="1"/>
              <a:t>sânge</a:t>
            </a:r>
            <a:r>
              <a:rPr lang="en-GB" sz="1700" dirty="0"/>
              <a:t> </a:t>
            </a:r>
            <a:r>
              <a:rPr lang="en-GB" sz="1700" dirty="0" err="1"/>
              <a:t>crește</a:t>
            </a:r>
            <a:r>
              <a:rPr lang="en-GB" sz="1700" dirty="0"/>
              <a:t>, </a:t>
            </a:r>
            <a:r>
              <a:rPr lang="en-GB" sz="1700" dirty="0" err="1"/>
              <a:t>pancreasul</a:t>
            </a:r>
            <a:r>
              <a:rPr lang="en-GB" sz="1700" dirty="0"/>
              <a:t> </a:t>
            </a:r>
            <a:r>
              <a:rPr lang="en-GB" sz="1700" dirty="0" err="1"/>
              <a:t>începe</a:t>
            </a:r>
            <a:r>
              <a:rPr lang="en-GB" sz="1700" dirty="0"/>
              <a:t> </a:t>
            </a:r>
            <a:r>
              <a:rPr lang="en-GB" sz="1700" dirty="0" err="1"/>
              <a:t>să</a:t>
            </a:r>
            <a:r>
              <a:rPr lang="en-GB" sz="1700" dirty="0"/>
              <a:t> </a:t>
            </a:r>
            <a:r>
              <a:rPr lang="en-GB" sz="1700" dirty="0" err="1"/>
              <a:t>producă</a:t>
            </a:r>
            <a:r>
              <a:rPr lang="en-GB" sz="1700" dirty="0"/>
              <a:t> </a:t>
            </a:r>
            <a:r>
              <a:rPr lang="en-GB" sz="1700" dirty="0" err="1"/>
              <a:t>mai</a:t>
            </a:r>
            <a:r>
              <a:rPr lang="en-GB" sz="1700" dirty="0"/>
              <a:t> </a:t>
            </a:r>
            <a:r>
              <a:rPr lang="en-GB" sz="1700" dirty="0" err="1"/>
              <a:t>multă</a:t>
            </a:r>
            <a:r>
              <a:rPr lang="en-GB" sz="1700" dirty="0"/>
              <a:t> </a:t>
            </a:r>
            <a:r>
              <a:rPr lang="en-GB" sz="1700" dirty="0" err="1"/>
              <a:t>insulină</a:t>
            </a:r>
            <a:r>
              <a:rPr lang="en-GB" sz="1700" dirty="0"/>
              <a:t>. </a:t>
            </a:r>
            <a:r>
              <a:rPr lang="ro-RO" sz="1700" dirty="0"/>
              <a:t>În acest fel </a:t>
            </a:r>
            <a:r>
              <a:rPr lang="en-GB" sz="1700" dirty="0"/>
              <a:t>se </a:t>
            </a:r>
            <a:r>
              <a:rPr lang="en-GB" sz="1700" dirty="0" err="1"/>
              <a:t>menține</a:t>
            </a:r>
            <a:r>
              <a:rPr lang="en-GB" sz="1700" dirty="0"/>
              <a:t> </a:t>
            </a:r>
            <a:r>
              <a:rPr lang="en-GB" sz="1700" dirty="0" err="1"/>
              <a:t>nivelul</a:t>
            </a:r>
            <a:r>
              <a:rPr lang="en-GB" sz="1700" dirty="0"/>
              <a:t> constant de </a:t>
            </a:r>
            <a:r>
              <a:rPr lang="en-GB" sz="1700" dirty="0" err="1"/>
              <a:t>glucoză</a:t>
            </a:r>
            <a:r>
              <a:rPr lang="en-GB" sz="1700" dirty="0"/>
              <a:t> din </a:t>
            </a:r>
            <a:r>
              <a:rPr lang="en-GB" sz="1700" dirty="0" err="1"/>
              <a:t>sângele</a:t>
            </a:r>
            <a:r>
              <a:rPr lang="en-GB" sz="1700" dirty="0"/>
              <a:t> </a:t>
            </a:r>
            <a:r>
              <a:rPr lang="en-GB" sz="1700" dirty="0" err="1"/>
              <a:t>capilar</a:t>
            </a:r>
            <a:r>
              <a:rPr lang="en-GB" sz="1700" dirty="0"/>
              <a:t>, </a:t>
            </a:r>
            <a:r>
              <a:rPr lang="en-GB" sz="1700" dirty="0" err="1"/>
              <a:t>adică</a:t>
            </a:r>
            <a:r>
              <a:rPr lang="en-GB" sz="1700" dirty="0"/>
              <a:t> 3,3–5,5 mmol/L </a:t>
            </a:r>
            <a:r>
              <a:rPr lang="en-GB" sz="1700" dirty="0" err="1"/>
              <a:t>înainte</a:t>
            </a:r>
            <a:r>
              <a:rPr lang="en-GB" sz="1700" dirty="0"/>
              <a:t> de </a:t>
            </a:r>
            <a:r>
              <a:rPr lang="en-GB" sz="1700" dirty="0" err="1"/>
              <a:t>masă</a:t>
            </a:r>
            <a:r>
              <a:rPr lang="en-GB" sz="1700" dirty="0"/>
              <a:t> </a:t>
            </a:r>
            <a:r>
              <a:rPr lang="en-GB" sz="1700" dirty="0" err="1"/>
              <a:t>și</a:t>
            </a:r>
            <a:r>
              <a:rPr lang="en-GB" sz="1700" dirty="0"/>
              <a:t> </a:t>
            </a:r>
            <a:r>
              <a:rPr lang="en-GB" sz="1700" dirty="0" err="1"/>
              <a:t>până</a:t>
            </a:r>
            <a:r>
              <a:rPr lang="en-GB" sz="1700" dirty="0"/>
              <a:t> la 7,8 mmol/L la 1-2 ore </a:t>
            </a:r>
            <a:r>
              <a:rPr lang="en-GB" sz="1700" dirty="0" err="1"/>
              <a:t>după</a:t>
            </a:r>
            <a:r>
              <a:rPr lang="en-GB" sz="1700" dirty="0"/>
              <a:t> </a:t>
            </a:r>
            <a:r>
              <a:rPr lang="en-GB" sz="1700" dirty="0" err="1"/>
              <a:t>masă</a:t>
            </a:r>
            <a:r>
              <a:rPr lang="en-GB" sz="1700" dirty="0"/>
              <a:t>.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en-GB" sz="18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9BC4-C5FF-A13D-F4CB-168F366CE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Insulin</a:t>
            </a:r>
            <a:r>
              <a:rPr lang="ro-RO" dirty="0"/>
              <a:t>a</a:t>
            </a:r>
            <a:r>
              <a:rPr lang="en-GB" dirty="0"/>
              <a:t> </a:t>
            </a:r>
            <a:r>
              <a:rPr lang="ro-RO" dirty="0"/>
              <a:t>este</a:t>
            </a:r>
            <a:r>
              <a:rPr lang="en-GB" dirty="0"/>
              <a:t> </a:t>
            </a:r>
            <a:r>
              <a:rPr lang="en-GB" dirty="0" err="1"/>
              <a:t>respons</a:t>
            </a:r>
            <a:r>
              <a:rPr lang="ro-RO" dirty="0"/>
              <a:t>a</a:t>
            </a:r>
            <a:r>
              <a:rPr lang="en-GB" dirty="0"/>
              <a:t>b</a:t>
            </a:r>
            <a:r>
              <a:rPr lang="ro-RO" dirty="0"/>
              <a:t>i</a:t>
            </a:r>
            <a:r>
              <a:rPr lang="en-GB" dirty="0"/>
              <a:t>l</a:t>
            </a:r>
            <a:r>
              <a:rPr lang="ro-RO" dirty="0"/>
              <a:t>ă</a:t>
            </a:r>
            <a:r>
              <a:rPr lang="en-GB" dirty="0"/>
              <a:t> </a:t>
            </a:r>
            <a:r>
              <a:rPr lang="ro-RO" dirty="0"/>
              <a:t>de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E8EEB-9B8A-9B61-01D9-1CB4F92CB1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 err="1"/>
              <a:t>Reglarea</a:t>
            </a:r>
            <a:r>
              <a:rPr lang="en-GB" sz="2000" dirty="0"/>
              <a:t> </a:t>
            </a:r>
            <a:r>
              <a:rPr lang="en-GB" sz="2000" dirty="0" err="1"/>
              <a:t>metabolismului</a:t>
            </a:r>
            <a:r>
              <a:rPr lang="en-GB" sz="2000" dirty="0"/>
              <a:t> </a:t>
            </a:r>
            <a:r>
              <a:rPr lang="en-GB" sz="2000" dirty="0" err="1"/>
              <a:t>carbohidraților</a:t>
            </a:r>
            <a:r>
              <a:rPr lang="en-GB" sz="2000" dirty="0"/>
              <a:t>, </a:t>
            </a:r>
            <a:r>
              <a:rPr lang="ro-RO" sz="2000" dirty="0"/>
              <a:t>al </a:t>
            </a:r>
            <a:r>
              <a:rPr lang="en-GB" sz="2000" dirty="0" err="1"/>
              <a:t>proteinelor</a:t>
            </a:r>
            <a:r>
              <a:rPr lang="en-GB" sz="2000" dirty="0"/>
              <a:t> </a:t>
            </a:r>
            <a:r>
              <a:rPr lang="en-GB" sz="2000" dirty="0" err="1"/>
              <a:t>și</a:t>
            </a:r>
            <a:r>
              <a:rPr lang="en-GB" sz="2000" dirty="0"/>
              <a:t> </a:t>
            </a:r>
            <a:r>
              <a:rPr lang="ro-RO" sz="2000" dirty="0"/>
              <a:t>al </a:t>
            </a:r>
            <a:r>
              <a:rPr lang="en-GB" sz="2000" dirty="0" err="1"/>
              <a:t>grăsimilor</a:t>
            </a:r>
            <a:endParaRPr lang="en-GB" sz="2000" dirty="0"/>
          </a:p>
          <a:p>
            <a:r>
              <a:rPr lang="en-GB" sz="2000" dirty="0" err="1"/>
              <a:t>Reducerea</a:t>
            </a:r>
            <a:r>
              <a:rPr lang="en-GB" sz="2000" dirty="0"/>
              <a:t> </a:t>
            </a:r>
            <a:r>
              <a:rPr lang="en-GB" sz="2000" dirty="0" err="1"/>
              <a:t>nivelului</a:t>
            </a:r>
            <a:r>
              <a:rPr lang="en-GB" sz="2000" dirty="0"/>
              <a:t> de </a:t>
            </a:r>
            <a:r>
              <a:rPr lang="en-GB" sz="2000" dirty="0" err="1"/>
              <a:t>glucoză</a:t>
            </a:r>
            <a:r>
              <a:rPr lang="en-GB" sz="2000" dirty="0"/>
              <a:t> din </a:t>
            </a:r>
            <a:r>
              <a:rPr lang="en-GB" sz="2000" dirty="0" err="1"/>
              <a:t>sânge</a:t>
            </a:r>
            <a:r>
              <a:rPr lang="en-GB" sz="2000" dirty="0"/>
              <a:t> </a:t>
            </a:r>
            <a:r>
              <a:rPr lang="en-GB" sz="2000" dirty="0" err="1"/>
              <a:t>și</a:t>
            </a:r>
            <a:r>
              <a:rPr lang="en-GB" sz="2000" dirty="0"/>
              <a:t> </a:t>
            </a:r>
            <a:r>
              <a:rPr lang="en-GB" sz="2000" dirty="0" err="1"/>
              <a:t>ajutarea</a:t>
            </a:r>
            <a:r>
              <a:rPr lang="en-GB" sz="2000" dirty="0"/>
              <a:t> </a:t>
            </a:r>
            <a:r>
              <a:rPr lang="en-GB" sz="2000" dirty="0" err="1"/>
              <a:t>glucozei</a:t>
            </a:r>
            <a:r>
              <a:rPr lang="en-GB" sz="2000" dirty="0"/>
              <a:t> </a:t>
            </a:r>
            <a:r>
              <a:rPr lang="en-GB" sz="2000" dirty="0" err="1"/>
              <a:t>să</a:t>
            </a:r>
            <a:r>
              <a:rPr lang="en-GB" sz="2000" dirty="0"/>
              <a:t> </a:t>
            </a:r>
            <a:r>
              <a:rPr lang="en-GB" sz="2000" dirty="0" err="1"/>
              <a:t>intre</a:t>
            </a:r>
            <a:r>
              <a:rPr lang="en-GB" sz="2000" dirty="0"/>
              <a:t> </a:t>
            </a:r>
            <a:r>
              <a:rPr lang="en-GB" sz="2000" dirty="0" err="1"/>
              <a:t>în</a:t>
            </a:r>
            <a:r>
              <a:rPr lang="en-GB" sz="2000" dirty="0"/>
              <a:t> </a:t>
            </a:r>
            <a:r>
              <a:rPr lang="en-GB" sz="2000" dirty="0" err="1"/>
              <a:t>interiorul</a:t>
            </a:r>
            <a:r>
              <a:rPr lang="en-GB" sz="2000" dirty="0"/>
              <a:t> </a:t>
            </a:r>
            <a:r>
              <a:rPr lang="en-GB" sz="2000" dirty="0" err="1"/>
              <a:t>unei</a:t>
            </a:r>
            <a:r>
              <a:rPr lang="en-GB" sz="2000" dirty="0"/>
              <a:t> </a:t>
            </a:r>
            <a:r>
              <a:rPr lang="en-GB" sz="2000" dirty="0" err="1"/>
              <a:t>celule</a:t>
            </a:r>
            <a:r>
              <a:rPr lang="en-GB" sz="2000" dirty="0"/>
              <a:t> </a:t>
            </a:r>
          </a:p>
          <a:p>
            <a:pPr algn="just"/>
            <a:r>
              <a:rPr lang="it-IT" sz="2000" dirty="0"/>
              <a:t>Prevenirea producerii de corpi cetonici</a:t>
            </a:r>
            <a:endParaRPr lang="en-GB" sz="2000" dirty="0"/>
          </a:p>
          <a:p>
            <a:r>
              <a:rPr lang="en-GB" sz="2000" dirty="0" err="1"/>
              <a:t>Creșterea</a:t>
            </a:r>
            <a:r>
              <a:rPr lang="en-GB" sz="2000" dirty="0"/>
              <a:t> </a:t>
            </a:r>
            <a:r>
              <a:rPr lang="en-GB" sz="2000" dirty="0" err="1"/>
              <a:t>stocării</a:t>
            </a:r>
            <a:r>
              <a:rPr lang="en-GB" sz="2000" dirty="0"/>
              <a:t> de </a:t>
            </a:r>
            <a:r>
              <a:rPr lang="en-GB" sz="2000" dirty="0" err="1"/>
              <a:t>glucoză</a:t>
            </a:r>
            <a:r>
              <a:rPr lang="en-GB" sz="2000" dirty="0"/>
              <a:t> sub </a:t>
            </a:r>
            <a:r>
              <a:rPr lang="en-GB" sz="2000" dirty="0" err="1"/>
              <a:t>formă</a:t>
            </a:r>
            <a:r>
              <a:rPr lang="en-GB" sz="2000" dirty="0"/>
              <a:t> de </a:t>
            </a:r>
            <a:r>
              <a:rPr lang="en-GB" sz="2000" dirty="0" err="1"/>
              <a:t>glicogen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F844F-B7C3-48BE-DE0B-B5DB11DD73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4594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A6433-9B8D-9D5A-2985-A343CBAD9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</a:t>
            </a:r>
            <a:r>
              <a:rPr lang="ro-RO" dirty="0"/>
              <a:t>cale</a:t>
            </a:r>
            <a:r>
              <a:rPr lang="pt-BR" dirty="0"/>
              <a:t> de a gestiona boala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DAF4D-95BA-BC4D-02B4-D9CFA2DC2C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en-GB" dirty="0"/>
              <a:t>Din </a:t>
            </a:r>
            <a:r>
              <a:rPr lang="en-GB" dirty="0" err="1"/>
              <a:t>păcate</a:t>
            </a:r>
            <a:r>
              <a:rPr lang="en-GB" dirty="0"/>
              <a:t>, </a:t>
            </a:r>
            <a:r>
              <a:rPr lang="en-GB" dirty="0" err="1"/>
              <a:t>atât</a:t>
            </a:r>
            <a:r>
              <a:rPr lang="en-GB" dirty="0"/>
              <a:t> </a:t>
            </a:r>
            <a:r>
              <a:rPr lang="en-GB" dirty="0" err="1"/>
              <a:t>producția</a:t>
            </a:r>
            <a:r>
              <a:rPr lang="en-GB" dirty="0"/>
              <a:t>, </a:t>
            </a:r>
            <a:r>
              <a:rPr lang="en-GB" dirty="0" err="1"/>
              <a:t>cât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activitatea</a:t>
            </a:r>
            <a:r>
              <a:rPr lang="en-GB" dirty="0"/>
              <a:t> </a:t>
            </a:r>
            <a:r>
              <a:rPr lang="en-GB" dirty="0" err="1"/>
              <a:t>insulinei</a:t>
            </a:r>
            <a:r>
              <a:rPr lang="en-GB" dirty="0"/>
              <a:t> sunt </a:t>
            </a:r>
            <a:r>
              <a:rPr lang="en-GB" dirty="0" err="1"/>
              <a:t>uneori</a:t>
            </a:r>
            <a:r>
              <a:rPr lang="en-GB" dirty="0"/>
              <a:t> perturbate ca </a:t>
            </a:r>
            <a:r>
              <a:rPr lang="en-GB" dirty="0" err="1"/>
              <a:t>urmare</a:t>
            </a:r>
            <a:r>
              <a:rPr lang="en-GB" dirty="0"/>
              <a:t> a </a:t>
            </a:r>
            <a:r>
              <a:rPr lang="en-GB" dirty="0" err="1"/>
              <a:t>dezvoltării</a:t>
            </a:r>
            <a:r>
              <a:rPr lang="en-GB" dirty="0"/>
              <a:t> </a:t>
            </a:r>
            <a:r>
              <a:rPr lang="en-GB" dirty="0" err="1"/>
              <a:t>diabetului</a:t>
            </a:r>
            <a:r>
              <a:rPr lang="en-GB" dirty="0"/>
              <a:t> </a:t>
            </a:r>
            <a:r>
              <a:rPr lang="en-GB" dirty="0" err="1"/>
              <a:t>zaharat</a:t>
            </a:r>
            <a:r>
              <a:rPr lang="en-GB" dirty="0"/>
              <a:t>. </a:t>
            </a:r>
            <a:r>
              <a:rPr lang="en-GB" dirty="0" err="1"/>
              <a:t>Chiar</a:t>
            </a:r>
            <a:r>
              <a:rPr lang="en-GB" dirty="0"/>
              <a:t> </a:t>
            </a:r>
            <a:r>
              <a:rPr lang="en-GB" dirty="0" err="1"/>
              <a:t>dacă</a:t>
            </a:r>
            <a:r>
              <a:rPr lang="en-GB" dirty="0"/>
              <a:t> </a:t>
            </a:r>
            <a:r>
              <a:rPr lang="en-GB" dirty="0" err="1"/>
              <a:t>diabetul</a:t>
            </a:r>
            <a:r>
              <a:rPr lang="en-GB" dirty="0"/>
              <a:t> </a:t>
            </a:r>
            <a:r>
              <a:rPr lang="en-GB" dirty="0" err="1"/>
              <a:t>zaharat</a:t>
            </a:r>
            <a:r>
              <a:rPr lang="en-GB" dirty="0"/>
              <a:t> </a:t>
            </a:r>
            <a:r>
              <a:rPr lang="ro-RO" dirty="0"/>
              <a:t>continuă să fie </a:t>
            </a:r>
            <a:r>
              <a:rPr lang="en-GB" dirty="0" err="1"/>
              <a:t>considerat</a:t>
            </a:r>
            <a:r>
              <a:rPr lang="en-GB" dirty="0"/>
              <a:t> o </a:t>
            </a:r>
            <a:r>
              <a:rPr lang="en-GB" dirty="0" err="1"/>
              <a:t>boală</a:t>
            </a:r>
            <a:r>
              <a:rPr lang="en-GB" dirty="0"/>
              <a:t> </a:t>
            </a:r>
            <a:r>
              <a:rPr lang="en-GB" dirty="0" err="1"/>
              <a:t>incurabilă</a:t>
            </a:r>
            <a:r>
              <a:rPr lang="en-GB" dirty="0"/>
              <a:t>, </a:t>
            </a:r>
            <a:r>
              <a:rPr lang="ro-RO" dirty="0"/>
              <a:t>în zilele noastre</a:t>
            </a:r>
            <a:r>
              <a:rPr lang="en-GB" dirty="0"/>
              <a:t> </a:t>
            </a:r>
            <a:r>
              <a:rPr lang="ro-RO" dirty="0"/>
              <a:t>poate</a:t>
            </a:r>
            <a:r>
              <a:rPr lang="en-GB" dirty="0"/>
              <a:t> fi </a:t>
            </a:r>
            <a:r>
              <a:rPr lang="en-GB" dirty="0" err="1"/>
              <a:t>gestionat</a:t>
            </a:r>
            <a:r>
              <a:rPr lang="en-GB" dirty="0"/>
              <a:t> cu </a:t>
            </a:r>
            <a:r>
              <a:rPr lang="en-GB" dirty="0" err="1"/>
              <a:t>succes</a:t>
            </a:r>
            <a:r>
              <a:rPr lang="ro-RO" dirty="0"/>
              <a:t>, oferind, astfel, </a:t>
            </a:r>
            <a:r>
              <a:rPr lang="en-GB" dirty="0" err="1"/>
              <a:t>pacienților</a:t>
            </a:r>
            <a:r>
              <a:rPr lang="en-GB" dirty="0"/>
              <a:t> </a:t>
            </a:r>
            <a:r>
              <a:rPr lang="en-GB" dirty="0" err="1"/>
              <a:t>diabetici</a:t>
            </a:r>
            <a:r>
              <a:rPr lang="en-GB" dirty="0"/>
              <a:t> </a:t>
            </a:r>
            <a:r>
              <a:rPr lang="en-GB" dirty="0" err="1"/>
              <a:t>șansa</a:t>
            </a:r>
            <a:r>
              <a:rPr lang="en-GB" dirty="0"/>
              <a:t> de a se </a:t>
            </a:r>
            <a:r>
              <a:rPr lang="en-GB" dirty="0" err="1"/>
              <a:t>simți</a:t>
            </a:r>
            <a:r>
              <a:rPr lang="en-GB" dirty="0"/>
              <a:t> </a:t>
            </a:r>
            <a:r>
              <a:rPr lang="ro-RO" dirty="0"/>
              <a:t>însănătoșiți </a:t>
            </a:r>
            <a:r>
              <a:rPr lang="en-GB" dirty="0" err="1"/>
              <a:t>și</a:t>
            </a:r>
            <a:r>
              <a:rPr lang="en-GB" dirty="0"/>
              <a:t> de a </a:t>
            </a:r>
            <a:r>
              <a:rPr lang="en-GB" dirty="0" err="1"/>
              <a:t>duce</a:t>
            </a:r>
            <a:r>
              <a:rPr lang="en-GB" dirty="0"/>
              <a:t> o </a:t>
            </a:r>
            <a:r>
              <a:rPr lang="en-GB" dirty="0" err="1"/>
              <a:t>viață</a:t>
            </a:r>
            <a:r>
              <a:rPr lang="en-GB" dirty="0"/>
              <a:t> </a:t>
            </a:r>
            <a:r>
              <a:rPr lang="en-GB" dirty="0" err="1"/>
              <a:t>activă</a:t>
            </a:r>
            <a:r>
              <a:rPr lang="en-GB" dirty="0"/>
              <a:t>.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63304-7769-22F5-8F1C-79F53C1115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23053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49E34-D497-A9B9-AC25-2399A2D22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Diabetul de tip 2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9E3FA-C709-9ACC-EF0E-6F5FD42F0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5" y="1705174"/>
            <a:ext cx="6757800" cy="3170831"/>
          </a:xfrm>
        </p:spPr>
        <p:txBody>
          <a:bodyPr/>
          <a:lstStyle/>
          <a:p>
            <a:pPr marL="76200" indent="0" algn="just">
              <a:buNone/>
            </a:pPr>
            <a:r>
              <a:rPr lang="en-GB" sz="2000" dirty="0" err="1"/>
              <a:t>Diabetul</a:t>
            </a:r>
            <a:r>
              <a:rPr lang="en-GB" sz="2000" dirty="0"/>
              <a:t> de tip 2 </a:t>
            </a:r>
            <a:r>
              <a:rPr lang="en-GB" sz="2000" dirty="0" err="1"/>
              <a:t>este</a:t>
            </a:r>
            <a:r>
              <a:rPr lang="en-GB" sz="2000" dirty="0"/>
              <a:t> </a:t>
            </a:r>
            <a:r>
              <a:rPr lang="en-GB" sz="2000" dirty="0" err="1"/>
              <a:t>cea</a:t>
            </a:r>
            <a:r>
              <a:rPr lang="en-GB" sz="2000" dirty="0"/>
              <a:t> </a:t>
            </a:r>
            <a:r>
              <a:rPr lang="en-GB" sz="2000" dirty="0" err="1"/>
              <a:t>mai</a:t>
            </a:r>
            <a:r>
              <a:rPr lang="en-GB" sz="2000" dirty="0"/>
              <a:t> </a:t>
            </a:r>
            <a:r>
              <a:rPr lang="en-GB" sz="2000" dirty="0" err="1"/>
              <a:t>răspândită</a:t>
            </a:r>
            <a:r>
              <a:rPr lang="en-GB" sz="2000" dirty="0"/>
              <a:t> </a:t>
            </a:r>
            <a:r>
              <a:rPr lang="en-GB" sz="2000" dirty="0" err="1"/>
              <a:t>formă</a:t>
            </a:r>
            <a:r>
              <a:rPr lang="en-GB" sz="2000" dirty="0"/>
              <a:t> de </a:t>
            </a:r>
            <a:r>
              <a:rPr lang="en-GB" sz="2000" dirty="0" err="1"/>
              <a:t>diabet</a:t>
            </a:r>
            <a:r>
              <a:rPr lang="en-GB" sz="2000" dirty="0"/>
              <a:t>, </a:t>
            </a:r>
            <a:r>
              <a:rPr lang="en-GB" sz="2000" dirty="0" err="1"/>
              <a:t>cei</a:t>
            </a:r>
            <a:r>
              <a:rPr lang="en-GB" sz="2000" dirty="0"/>
              <a:t> </a:t>
            </a:r>
            <a:r>
              <a:rPr lang="en-GB" sz="2000" dirty="0" err="1"/>
              <a:t>diagnosticați</a:t>
            </a:r>
            <a:r>
              <a:rPr lang="en-GB" sz="2000" dirty="0"/>
              <a:t> cu </a:t>
            </a:r>
            <a:r>
              <a:rPr lang="en-GB" sz="2000" dirty="0" err="1"/>
              <a:t>acesta</a:t>
            </a:r>
            <a:r>
              <a:rPr lang="en-GB" sz="2000" dirty="0"/>
              <a:t> </a:t>
            </a:r>
            <a:r>
              <a:rPr lang="en-GB" sz="2000" dirty="0" err="1"/>
              <a:t>reprezentând</a:t>
            </a:r>
            <a:r>
              <a:rPr lang="en-GB" sz="2000" dirty="0"/>
              <a:t> 80-90% din </a:t>
            </a:r>
            <a:r>
              <a:rPr lang="en-GB" sz="2000" dirty="0" err="1"/>
              <a:t>numărul</a:t>
            </a:r>
            <a:r>
              <a:rPr lang="en-GB" sz="2000" dirty="0"/>
              <a:t> total de </a:t>
            </a:r>
            <a:r>
              <a:rPr lang="en-GB" sz="2000" dirty="0" err="1"/>
              <a:t>cazuri</a:t>
            </a:r>
            <a:r>
              <a:rPr lang="en-GB" sz="2000" dirty="0"/>
              <a:t> de </a:t>
            </a:r>
            <a:r>
              <a:rPr lang="en-GB" sz="2000" dirty="0" err="1"/>
              <a:t>diabet</a:t>
            </a:r>
            <a:r>
              <a:rPr lang="en-GB" sz="2000" dirty="0"/>
              <a:t>. </a:t>
            </a:r>
            <a:r>
              <a:rPr lang="en-GB" sz="2000" dirty="0" err="1"/>
              <a:t>Deși</a:t>
            </a:r>
            <a:r>
              <a:rPr lang="en-GB" sz="2000" dirty="0"/>
              <a:t> </a:t>
            </a:r>
            <a:r>
              <a:rPr lang="en-GB" sz="2000" dirty="0" err="1"/>
              <a:t>există</a:t>
            </a:r>
            <a:r>
              <a:rPr lang="en-GB" sz="2000" dirty="0"/>
              <a:t> </a:t>
            </a:r>
            <a:r>
              <a:rPr lang="en-GB" sz="2000" dirty="0" err="1"/>
              <a:t>mai</a:t>
            </a:r>
            <a:r>
              <a:rPr lang="en-GB" sz="2000" dirty="0"/>
              <a:t> </a:t>
            </a:r>
            <a:r>
              <a:rPr lang="en-GB" sz="2000" dirty="0" err="1"/>
              <a:t>mulți</a:t>
            </a:r>
            <a:r>
              <a:rPr lang="en-GB" sz="2000" dirty="0"/>
              <a:t> </a:t>
            </a:r>
            <a:r>
              <a:rPr lang="en-GB" sz="2000" dirty="0" err="1"/>
              <a:t>adulți</a:t>
            </a:r>
            <a:r>
              <a:rPr lang="en-GB" sz="2000" dirty="0"/>
              <a:t> </a:t>
            </a:r>
            <a:r>
              <a:rPr lang="en-GB" sz="2000" dirty="0" err="1"/>
              <a:t>printre</a:t>
            </a:r>
            <a:r>
              <a:rPr lang="en-GB" sz="2000" dirty="0"/>
              <a:t> </a:t>
            </a:r>
            <a:r>
              <a:rPr lang="en-GB" sz="2000" dirty="0" err="1"/>
              <a:t>cei</a:t>
            </a:r>
            <a:r>
              <a:rPr lang="en-GB" sz="2000" dirty="0"/>
              <a:t> care </a:t>
            </a:r>
            <a:r>
              <a:rPr lang="en-GB" sz="2000" dirty="0" err="1"/>
              <a:t>suferă</a:t>
            </a:r>
            <a:r>
              <a:rPr lang="en-GB" sz="2000" dirty="0"/>
              <a:t> de </a:t>
            </a:r>
            <a:r>
              <a:rPr lang="en-GB" sz="2000" dirty="0" err="1"/>
              <a:t>această</a:t>
            </a:r>
            <a:r>
              <a:rPr lang="en-GB" sz="2000" dirty="0"/>
              <a:t> </a:t>
            </a:r>
            <a:r>
              <a:rPr lang="en-GB" sz="2000" dirty="0" err="1"/>
              <a:t>boală</a:t>
            </a:r>
            <a:r>
              <a:rPr lang="en-GB" sz="2000" dirty="0"/>
              <a:t>, </a:t>
            </a:r>
            <a:r>
              <a:rPr lang="en-GB" sz="2000" dirty="0" err="1"/>
              <a:t>și</a:t>
            </a:r>
            <a:r>
              <a:rPr lang="en-GB" sz="2000" dirty="0"/>
              <a:t> </a:t>
            </a:r>
            <a:r>
              <a:rPr lang="en-GB" sz="2000" dirty="0" err="1"/>
              <a:t>copiii</a:t>
            </a:r>
            <a:r>
              <a:rPr lang="en-GB" sz="2000" dirty="0"/>
              <a:t> pot fi </a:t>
            </a:r>
            <a:r>
              <a:rPr lang="en-GB" sz="2000" dirty="0" err="1"/>
              <a:t>diagnosticați</a:t>
            </a:r>
            <a:r>
              <a:rPr lang="en-GB" sz="2000" dirty="0"/>
              <a:t> cu </a:t>
            </a:r>
            <a:r>
              <a:rPr lang="ro-RO" sz="2000" dirty="0"/>
              <a:t>această afecțiune</a:t>
            </a:r>
            <a:r>
              <a:rPr lang="en-GB" sz="2000" dirty="0"/>
              <a:t>. 60 </a:t>
            </a:r>
            <a:r>
              <a:rPr lang="en-GB" sz="2000" dirty="0" err="1"/>
              <a:t>până</a:t>
            </a:r>
            <a:r>
              <a:rPr lang="en-GB" sz="2000" dirty="0"/>
              <a:t> la 90% </a:t>
            </a:r>
            <a:r>
              <a:rPr lang="en-GB" sz="2000" dirty="0" err="1"/>
              <a:t>dintre</a:t>
            </a:r>
            <a:r>
              <a:rPr lang="en-GB" sz="2000" dirty="0"/>
              <a:t> </a:t>
            </a:r>
            <a:r>
              <a:rPr lang="en-GB" sz="2000" dirty="0" err="1"/>
              <a:t>cei</a:t>
            </a:r>
            <a:r>
              <a:rPr lang="en-GB" sz="2000" dirty="0"/>
              <a:t> cu </a:t>
            </a:r>
            <a:r>
              <a:rPr lang="en-GB" sz="2000" dirty="0" err="1"/>
              <a:t>diabet</a:t>
            </a:r>
            <a:r>
              <a:rPr lang="en-GB" sz="2000" dirty="0"/>
              <a:t> de tip 2 sunt </a:t>
            </a:r>
            <a:r>
              <a:rPr lang="en-GB" sz="2000" dirty="0" err="1"/>
              <a:t>supraponderali</a:t>
            </a:r>
            <a:r>
              <a:rPr lang="en-GB" sz="2000" dirty="0"/>
              <a:t>. </a:t>
            </a:r>
            <a:r>
              <a:rPr lang="en-GB" sz="2000" dirty="0" err="1"/>
              <a:t>Deoarece</a:t>
            </a:r>
            <a:r>
              <a:rPr lang="en-GB" sz="2000" dirty="0"/>
              <a:t> </a:t>
            </a:r>
            <a:r>
              <a:rPr lang="ro-RO" sz="2000" dirty="0"/>
              <a:t>se</a:t>
            </a:r>
            <a:r>
              <a:rPr lang="en-GB" sz="2000" dirty="0"/>
              <a:t> </a:t>
            </a:r>
            <a:r>
              <a:rPr lang="en-GB" sz="2000" dirty="0" err="1"/>
              <a:t>caracterizează</a:t>
            </a:r>
            <a:r>
              <a:rPr lang="en-GB" sz="2000" dirty="0"/>
              <a:t> </a:t>
            </a:r>
            <a:r>
              <a:rPr lang="ro-RO" sz="2000" dirty="0"/>
              <a:t>printr-un</a:t>
            </a:r>
            <a:r>
              <a:rPr lang="en-GB" sz="2000" dirty="0"/>
              <a:t> debut </a:t>
            </a:r>
            <a:r>
              <a:rPr lang="en-GB" sz="2000" dirty="0" err="1"/>
              <a:t>treptat</a:t>
            </a:r>
            <a:r>
              <a:rPr lang="en-GB" sz="2000" dirty="0"/>
              <a:t>, </a:t>
            </a:r>
            <a:r>
              <a:rPr lang="en-GB" sz="2000" dirty="0" err="1"/>
              <a:t>diabetul</a:t>
            </a:r>
            <a:r>
              <a:rPr lang="en-GB" sz="2000" dirty="0"/>
              <a:t> </a:t>
            </a:r>
            <a:r>
              <a:rPr lang="en-GB" sz="2000" dirty="0" err="1"/>
              <a:t>zaharat</a:t>
            </a:r>
            <a:r>
              <a:rPr lang="en-GB" sz="2000" dirty="0"/>
              <a:t> </a:t>
            </a:r>
            <a:r>
              <a:rPr lang="en-GB" sz="2000" dirty="0" err="1"/>
              <a:t>rămâne</a:t>
            </a:r>
            <a:r>
              <a:rPr lang="en-GB" sz="2000" dirty="0"/>
              <a:t> </a:t>
            </a:r>
            <a:r>
              <a:rPr lang="en-GB" sz="2000" dirty="0" err="1"/>
              <a:t>nediagnosticat</a:t>
            </a:r>
            <a:r>
              <a:rPr lang="en-GB" sz="2000" dirty="0"/>
              <a:t> o </a:t>
            </a:r>
            <a:r>
              <a:rPr lang="en-GB" sz="2000" dirty="0" err="1"/>
              <a:t>perioadă</a:t>
            </a:r>
            <a:r>
              <a:rPr lang="en-GB" sz="2000" dirty="0"/>
              <a:t> </a:t>
            </a:r>
            <a:r>
              <a:rPr lang="en-GB" sz="2000" dirty="0" err="1"/>
              <a:t>mai</a:t>
            </a:r>
            <a:r>
              <a:rPr lang="en-GB" sz="2000" dirty="0"/>
              <a:t> </a:t>
            </a:r>
            <a:r>
              <a:rPr lang="en-GB" sz="2000" dirty="0" err="1"/>
              <a:t>lungă</a:t>
            </a:r>
            <a:r>
              <a:rPr lang="en-GB" sz="2000" dirty="0"/>
              <a:t> de </a:t>
            </a:r>
            <a:r>
              <a:rPr lang="en-GB" sz="2000" dirty="0" err="1"/>
              <a:t>timp</a:t>
            </a:r>
            <a:r>
              <a:rPr lang="en-GB" sz="2000" dirty="0"/>
              <a:t>, </a:t>
            </a:r>
            <a:r>
              <a:rPr lang="en-GB" sz="2000" dirty="0" err="1"/>
              <a:t>până</a:t>
            </a:r>
            <a:r>
              <a:rPr lang="en-GB" sz="2000" dirty="0"/>
              <a:t> </a:t>
            </a:r>
            <a:r>
              <a:rPr lang="en-GB" sz="2000" dirty="0" err="1"/>
              <a:t>când</a:t>
            </a:r>
            <a:r>
              <a:rPr lang="en-GB" sz="2000" dirty="0"/>
              <a:t> </a:t>
            </a:r>
            <a:r>
              <a:rPr lang="en-GB" sz="2000" dirty="0" err="1"/>
              <a:t>este</a:t>
            </a:r>
            <a:r>
              <a:rPr lang="en-GB" sz="2000" dirty="0"/>
              <a:t> </a:t>
            </a:r>
            <a:r>
              <a:rPr lang="en-GB" sz="2000" dirty="0" err="1"/>
              <a:t>detectat</a:t>
            </a:r>
            <a:r>
              <a:rPr lang="en-GB" sz="2000" dirty="0"/>
              <a:t> accidental </a:t>
            </a:r>
            <a:r>
              <a:rPr lang="en-GB" sz="2000" dirty="0" err="1"/>
              <a:t>printr</a:t>
            </a:r>
            <a:r>
              <a:rPr lang="en-GB" sz="2000" dirty="0"/>
              <a:t>-un test de </a:t>
            </a:r>
            <a:r>
              <a:rPr lang="en-GB" sz="2000" dirty="0" err="1"/>
              <a:t>glucoză</a:t>
            </a:r>
            <a:r>
              <a:rPr lang="en-GB" sz="2000" dirty="0"/>
              <a:t> </a:t>
            </a:r>
            <a:r>
              <a:rPr lang="en-GB" sz="2000" dirty="0" err="1"/>
              <a:t>sau</a:t>
            </a:r>
            <a:r>
              <a:rPr lang="en-GB" sz="2000" dirty="0"/>
              <a:t> un test de </a:t>
            </a:r>
            <a:r>
              <a:rPr lang="en-GB" sz="2000" dirty="0" err="1"/>
              <a:t>toleranță</a:t>
            </a:r>
            <a:r>
              <a:rPr lang="en-GB" sz="2000" dirty="0"/>
              <a:t> la </a:t>
            </a:r>
            <a:r>
              <a:rPr lang="en-GB" sz="2000" dirty="0" err="1"/>
              <a:t>glucoză</a:t>
            </a:r>
            <a:r>
              <a:rPr lang="en-GB" sz="2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2BA73-F626-D5F6-99FF-A0DE54701A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8765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6E3E8-9950-A333-7A5B-9B2E5B60A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Diabetul de tip 2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BBBCC-623E-4703-9884-928466D22A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en-GB" sz="1800" dirty="0" err="1"/>
              <a:t>Majoritatea</a:t>
            </a:r>
            <a:r>
              <a:rPr lang="en-GB" sz="1800" dirty="0"/>
              <a:t> </a:t>
            </a:r>
            <a:r>
              <a:rPr lang="en-GB" sz="1800" dirty="0" err="1"/>
              <a:t>celor</a:t>
            </a:r>
            <a:r>
              <a:rPr lang="en-GB" sz="1800" dirty="0"/>
              <a:t> cu </a:t>
            </a:r>
            <a:r>
              <a:rPr lang="en-GB" sz="1800" dirty="0" err="1"/>
              <a:t>diabet</a:t>
            </a:r>
            <a:r>
              <a:rPr lang="en-GB" sz="1800" dirty="0"/>
              <a:t> de tip 2 sunt </a:t>
            </a:r>
            <a:r>
              <a:rPr lang="en-GB" sz="1800" dirty="0" err="1"/>
              <a:t>obezi</a:t>
            </a:r>
            <a:r>
              <a:rPr lang="en-GB" sz="1800" dirty="0"/>
              <a:t> (</a:t>
            </a:r>
            <a:r>
              <a:rPr lang="en-GB" sz="1800" dirty="0" err="1"/>
              <a:t>obezitate</a:t>
            </a:r>
            <a:r>
              <a:rPr lang="en-GB" sz="1800" dirty="0"/>
              <a:t> </a:t>
            </a:r>
            <a:r>
              <a:rPr lang="en-GB" sz="1800" dirty="0" err="1"/>
              <a:t>centrală</a:t>
            </a:r>
            <a:r>
              <a:rPr lang="en-GB" sz="1800" dirty="0"/>
              <a:t>). La </a:t>
            </a:r>
            <a:r>
              <a:rPr lang="en-GB" sz="1800" dirty="0" err="1"/>
              <a:t>începutul</a:t>
            </a:r>
            <a:r>
              <a:rPr lang="en-GB" sz="1800" dirty="0"/>
              <a:t> </a:t>
            </a:r>
            <a:r>
              <a:rPr lang="en-GB" sz="1800" dirty="0" err="1"/>
              <a:t>diabetului</a:t>
            </a:r>
            <a:r>
              <a:rPr lang="en-GB" sz="1800" dirty="0"/>
              <a:t> de tip 2, </a:t>
            </a:r>
            <a:r>
              <a:rPr lang="en-GB" sz="1800" dirty="0" err="1"/>
              <a:t>pancreasul</a:t>
            </a:r>
            <a:r>
              <a:rPr lang="en-GB" sz="1800" dirty="0"/>
              <a:t> </a:t>
            </a:r>
            <a:r>
              <a:rPr lang="en-GB" sz="1800" dirty="0" err="1"/>
              <a:t>încă</a:t>
            </a:r>
            <a:r>
              <a:rPr lang="en-GB" sz="1800" dirty="0"/>
              <a:t> </a:t>
            </a:r>
            <a:r>
              <a:rPr lang="en-GB" sz="1800" dirty="0" err="1"/>
              <a:t>mai</a:t>
            </a:r>
            <a:r>
              <a:rPr lang="en-GB" sz="1800" dirty="0"/>
              <a:t> produce </a:t>
            </a:r>
            <a:r>
              <a:rPr lang="en-GB" sz="1800" dirty="0" err="1"/>
              <a:t>insulină</a:t>
            </a:r>
            <a:r>
              <a:rPr lang="en-GB" sz="1800" dirty="0"/>
              <a:t>; cu </a:t>
            </a:r>
            <a:r>
              <a:rPr lang="en-GB" sz="1800" dirty="0" err="1"/>
              <a:t>toate</a:t>
            </a:r>
            <a:r>
              <a:rPr lang="en-GB" sz="1800" dirty="0"/>
              <a:t> </a:t>
            </a:r>
            <a:r>
              <a:rPr lang="en-GB" sz="1800" dirty="0" err="1"/>
              <a:t>acestea</a:t>
            </a:r>
            <a:r>
              <a:rPr lang="en-GB" sz="1800" dirty="0"/>
              <a:t>, </a:t>
            </a:r>
            <a:r>
              <a:rPr lang="en-GB" sz="1800" dirty="0" err="1"/>
              <a:t>celulele</a:t>
            </a:r>
            <a:r>
              <a:rPr lang="en-GB" sz="1800" dirty="0"/>
              <a:t> nu </a:t>
            </a:r>
            <a:r>
              <a:rPr lang="ro-RO" sz="1800" dirty="0"/>
              <a:t>o</a:t>
            </a:r>
            <a:r>
              <a:rPr lang="en-GB" sz="1800" dirty="0"/>
              <a:t> </a:t>
            </a:r>
            <a:r>
              <a:rPr lang="en-GB" sz="1800" dirty="0" err="1"/>
              <a:t>folosesc</a:t>
            </a:r>
            <a:r>
              <a:rPr lang="en-GB" sz="1800" dirty="0"/>
              <a:t> </a:t>
            </a:r>
            <a:r>
              <a:rPr lang="en-GB" sz="1800" dirty="0" err="1"/>
              <a:t>eficient</a:t>
            </a:r>
            <a:r>
              <a:rPr lang="en-GB" sz="1800" dirty="0"/>
              <a:t> (din </a:t>
            </a:r>
            <a:r>
              <a:rPr lang="en-GB" sz="1800" dirty="0" err="1"/>
              <a:t>cauza</a:t>
            </a:r>
            <a:r>
              <a:rPr lang="en-GB" sz="1800" dirty="0"/>
              <a:t> </a:t>
            </a:r>
            <a:r>
              <a:rPr lang="en-GB" sz="1800" dirty="0" err="1"/>
              <a:t>rezistenței</a:t>
            </a:r>
            <a:r>
              <a:rPr lang="en-GB" sz="1800" dirty="0"/>
              <a:t> </a:t>
            </a:r>
            <a:r>
              <a:rPr lang="en-GB" sz="1800" dirty="0" err="1"/>
              <a:t>tisulare</a:t>
            </a:r>
            <a:r>
              <a:rPr lang="en-GB" sz="1800" dirty="0"/>
              <a:t> la </a:t>
            </a:r>
            <a:r>
              <a:rPr lang="en-GB" sz="1800" dirty="0" err="1"/>
              <a:t>insulină</a:t>
            </a:r>
            <a:r>
              <a:rPr lang="en-GB" sz="1800" dirty="0"/>
              <a:t>, </a:t>
            </a:r>
            <a:r>
              <a:rPr lang="en-GB" sz="1800" dirty="0" err="1"/>
              <a:t>adică</a:t>
            </a:r>
            <a:r>
              <a:rPr lang="en-GB" sz="1800" dirty="0"/>
              <a:t> </a:t>
            </a:r>
            <a:r>
              <a:rPr lang="en-GB" sz="1800" dirty="0" err="1"/>
              <a:t>scăderea</a:t>
            </a:r>
            <a:r>
              <a:rPr lang="en-GB" sz="1800" dirty="0"/>
              <a:t> </a:t>
            </a:r>
            <a:r>
              <a:rPr lang="en-GB" sz="1800" dirty="0" err="1"/>
              <a:t>sensibilității</a:t>
            </a:r>
            <a:r>
              <a:rPr lang="en-GB" sz="1800" dirty="0"/>
              <a:t> </a:t>
            </a:r>
            <a:r>
              <a:rPr lang="en-GB" sz="1800" dirty="0" err="1"/>
              <a:t>celulelor</a:t>
            </a:r>
            <a:r>
              <a:rPr lang="en-GB" sz="1800" dirty="0"/>
              <a:t> la </a:t>
            </a:r>
            <a:r>
              <a:rPr lang="en-GB" sz="1800" dirty="0" err="1"/>
              <a:t>insulină</a:t>
            </a:r>
            <a:r>
              <a:rPr lang="ro-RO" sz="1800" dirty="0"/>
              <a:t>)</a:t>
            </a:r>
            <a:r>
              <a:rPr lang="en-GB" sz="1800" dirty="0"/>
              <a:t>. </a:t>
            </a:r>
            <a:r>
              <a:rPr lang="ro-RO" sz="1800" dirty="0"/>
              <a:t>Prin urmare</a:t>
            </a:r>
            <a:r>
              <a:rPr lang="en-GB" sz="1800" dirty="0"/>
              <a:t>, </a:t>
            </a:r>
            <a:r>
              <a:rPr lang="en-GB" sz="1800" dirty="0" err="1"/>
              <a:t>cererea</a:t>
            </a:r>
            <a:r>
              <a:rPr lang="en-GB" sz="1800" dirty="0"/>
              <a:t> de </a:t>
            </a:r>
            <a:r>
              <a:rPr lang="en-GB" sz="1800" dirty="0" err="1"/>
              <a:t>insulină</a:t>
            </a:r>
            <a:r>
              <a:rPr lang="en-GB" sz="1800" dirty="0"/>
              <a:t> </a:t>
            </a:r>
            <a:r>
              <a:rPr lang="en-GB" sz="1800" dirty="0" err="1"/>
              <a:t>crește</a:t>
            </a:r>
            <a:r>
              <a:rPr lang="en-GB" sz="1800" dirty="0"/>
              <a:t>. </a:t>
            </a:r>
            <a:r>
              <a:rPr lang="en-GB" sz="1800" dirty="0" err="1"/>
              <a:t>Cel</a:t>
            </a:r>
            <a:r>
              <a:rPr lang="en-GB" sz="1800" dirty="0"/>
              <a:t> </a:t>
            </a:r>
            <a:r>
              <a:rPr lang="en-GB" sz="1800" dirty="0" err="1"/>
              <a:t>mai</a:t>
            </a:r>
            <a:r>
              <a:rPr lang="en-GB" sz="1800" dirty="0"/>
              <a:t> </a:t>
            </a:r>
            <a:r>
              <a:rPr lang="ro-RO" sz="1800" dirty="0"/>
              <a:t>adesea</a:t>
            </a:r>
            <a:r>
              <a:rPr lang="en-GB" sz="1800" dirty="0"/>
              <a:t>, </a:t>
            </a:r>
            <a:r>
              <a:rPr lang="en-GB" sz="1800" dirty="0" err="1"/>
              <a:t>pancreasul</a:t>
            </a:r>
            <a:r>
              <a:rPr lang="en-GB" sz="1800" dirty="0"/>
              <a:t> produce </a:t>
            </a:r>
            <a:r>
              <a:rPr lang="en-GB" sz="1800" dirty="0" err="1"/>
              <a:t>cantitatea</a:t>
            </a:r>
            <a:r>
              <a:rPr lang="en-GB" sz="1800" dirty="0"/>
              <a:t> de </a:t>
            </a:r>
            <a:r>
              <a:rPr lang="en-GB" sz="1800" dirty="0" err="1"/>
              <a:t>insulină</a:t>
            </a:r>
            <a:r>
              <a:rPr lang="en-GB" sz="1800" dirty="0"/>
              <a:t> care </a:t>
            </a:r>
            <a:r>
              <a:rPr lang="en-GB" sz="1800" dirty="0" err="1"/>
              <a:t>ar</a:t>
            </a:r>
            <a:r>
              <a:rPr lang="en-GB" sz="1800" dirty="0"/>
              <a:t> fi </a:t>
            </a:r>
            <a:r>
              <a:rPr lang="en-GB" sz="1800" dirty="0" err="1"/>
              <a:t>suficientă</a:t>
            </a:r>
            <a:r>
              <a:rPr lang="en-GB" sz="1800" dirty="0"/>
              <a:t> </a:t>
            </a:r>
            <a:r>
              <a:rPr lang="en-GB" sz="1800" dirty="0" err="1"/>
              <a:t>pentru</a:t>
            </a:r>
            <a:r>
              <a:rPr lang="en-GB" sz="1800" dirty="0"/>
              <a:t> a </a:t>
            </a:r>
            <a:r>
              <a:rPr lang="en-GB" sz="1800" dirty="0" err="1"/>
              <a:t>menține</a:t>
            </a:r>
            <a:r>
              <a:rPr lang="en-GB" sz="1800" dirty="0"/>
              <a:t> </a:t>
            </a:r>
            <a:r>
              <a:rPr lang="en-GB" sz="1800" dirty="0" err="1"/>
              <a:t>normoglicemia</a:t>
            </a:r>
            <a:r>
              <a:rPr lang="en-GB" sz="1800" dirty="0"/>
              <a:t> </a:t>
            </a:r>
            <a:r>
              <a:rPr lang="en-GB" sz="1800" dirty="0" err="1"/>
              <a:t>dacă</a:t>
            </a:r>
            <a:r>
              <a:rPr lang="en-GB" sz="1800" dirty="0"/>
              <a:t> </a:t>
            </a:r>
            <a:r>
              <a:rPr lang="en-GB" sz="1800" dirty="0" err="1"/>
              <a:t>organismul</a:t>
            </a:r>
            <a:r>
              <a:rPr lang="en-GB" sz="1800" dirty="0"/>
              <a:t> </a:t>
            </a:r>
            <a:r>
              <a:rPr lang="en-GB" sz="1800" dirty="0" err="1"/>
              <a:t>ar</a:t>
            </a:r>
            <a:r>
              <a:rPr lang="en-GB" sz="1800" dirty="0"/>
              <a:t> </a:t>
            </a:r>
            <a:r>
              <a:rPr lang="ro-RO" sz="1800" dirty="0"/>
              <a:t>fi de o</a:t>
            </a:r>
            <a:r>
              <a:rPr lang="en-GB" sz="1800" dirty="0"/>
              <a:t> </a:t>
            </a:r>
            <a:r>
              <a:rPr lang="en-GB" sz="1800" dirty="0" err="1"/>
              <a:t>greutate</a:t>
            </a:r>
            <a:r>
              <a:rPr lang="ro-RO" sz="1800" dirty="0"/>
              <a:t> </a:t>
            </a:r>
            <a:r>
              <a:rPr lang="en-GB" sz="1800" dirty="0" err="1"/>
              <a:t>normală</a:t>
            </a:r>
            <a:r>
              <a:rPr lang="en-GB" sz="1800" dirty="0"/>
              <a:t>. </a:t>
            </a:r>
            <a:r>
              <a:rPr lang="en-GB" sz="1800" dirty="0" err="1"/>
              <a:t>În</a:t>
            </a:r>
            <a:r>
              <a:rPr lang="en-GB" sz="1800" dirty="0"/>
              <a:t> </a:t>
            </a:r>
            <a:r>
              <a:rPr lang="en-GB" sz="1800" dirty="0" err="1"/>
              <a:t>cele</a:t>
            </a:r>
            <a:r>
              <a:rPr lang="en-GB" sz="1800" dirty="0"/>
              <a:t> din </a:t>
            </a:r>
            <a:r>
              <a:rPr lang="en-GB" sz="1800" dirty="0" err="1"/>
              <a:t>urmă</a:t>
            </a:r>
            <a:r>
              <a:rPr lang="en-GB" sz="1800" dirty="0"/>
              <a:t>, </a:t>
            </a:r>
            <a:r>
              <a:rPr lang="en-GB" sz="1800" dirty="0" err="1"/>
              <a:t>celulele</a:t>
            </a:r>
            <a:r>
              <a:rPr lang="en-GB" sz="1800" dirty="0"/>
              <a:t> beta din pancreas </a:t>
            </a:r>
            <a:r>
              <a:rPr lang="en-GB" sz="1800" dirty="0" err="1"/>
              <a:t>devin</a:t>
            </a:r>
            <a:r>
              <a:rPr lang="en-GB" sz="1800" dirty="0"/>
              <a:t> </a:t>
            </a:r>
            <a:r>
              <a:rPr lang="en-GB" sz="1800" dirty="0" err="1"/>
              <a:t>epuizate</a:t>
            </a:r>
            <a:r>
              <a:rPr lang="en-GB" sz="1800" dirty="0"/>
              <a:t> </a:t>
            </a:r>
            <a:r>
              <a:rPr lang="ro-RO" sz="1800" dirty="0"/>
              <a:t>și își pierd</a:t>
            </a:r>
            <a:r>
              <a:rPr lang="en-GB" sz="1800" dirty="0"/>
              <a:t> </a:t>
            </a:r>
            <a:r>
              <a:rPr lang="en-GB" sz="1800" dirty="0" err="1"/>
              <a:t>capacitatea</a:t>
            </a:r>
            <a:r>
              <a:rPr lang="en-GB" sz="1800" dirty="0"/>
              <a:t> de a produce </a:t>
            </a:r>
            <a:r>
              <a:rPr lang="en-GB" sz="1800" dirty="0" err="1"/>
              <a:t>insulină</a:t>
            </a:r>
            <a:r>
              <a:rPr lang="en-GB" sz="1800" dirty="0"/>
              <a:t> (</a:t>
            </a:r>
            <a:r>
              <a:rPr lang="en-GB" sz="1800" dirty="0" err="1"/>
              <a:t>insuficiență</a:t>
            </a:r>
            <a:r>
              <a:rPr lang="en-GB" sz="1800" dirty="0"/>
              <a:t> de </a:t>
            </a:r>
            <a:r>
              <a:rPr lang="en-GB" sz="1800" dirty="0" err="1"/>
              <a:t>insulină</a:t>
            </a:r>
            <a:r>
              <a:rPr lang="en-GB" sz="1800" dirty="0"/>
              <a:t> </a:t>
            </a:r>
            <a:r>
              <a:rPr lang="en-GB" sz="1800" dirty="0" err="1"/>
              <a:t>dezvoltată</a:t>
            </a:r>
            <a:r>
              <a:rPr lang="en-GB" sz="1800" dirty="0"/>
              <a:t>).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EA899-24A7-E3AA-CDA7-8B2DCA2112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50295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C264-C597-9756-E961-3A702509B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Diabetul de tip 2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A5FC9-BF20-1146-58C1-85914E37E1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en-GB" sz="2000" dirty="0" err="1"/>
              <a:t>Deși</a:t>
            </a:r>
            <a:r>
              <a:rPr lang="en-GB" sz="2000" dirty="0"/>
              <a:t> </a:t>
            </a:r>
            <a:r>
              <a:rPr lang="en-GB" sz="2000" dirty="0" err="1"/>
              <a:t>cauzele</a:t>
            </a:r>
            <a:r>
              <a:rPr lang="en-GB" sz="2000" dirty="0"/>
              <a:t> </a:t>
            </a:r>
            <a:r>
              <a:rPr lang="en-GB" sz="2000" dirty="0" err="1"/>
              <a:t>certe</a:t>
            </a:r>
            <a:r>
              <a:rPr lang="en-GB" sz="2000" dirty="0"/>
              <a:t> ale </a:t>
            </a:r>
            <a:r>
              <a:rPr lang="en-GB" sz="2000" dirty="0" err="1"/>
              <a:t>acestor</a:t>
            </a:r>
            <a:r>
              <a:rPr lang="en-GB" sz="2000" dirty="0"/>
              <a:t> </a:t>
            </a:r>
            <a:r>
              <a:rPr lang="en-GB" sz="2000" dirty="0" err="1"/>
              <a:t>tulburări</a:t>
            </a:r>
            <a:r>
              <a:rPr lang="en-GB" sz="2000" dirty="0"/>
              <a:t> </a:t>
            </a:r>
            <a:r>
              <a:rPr lang="en-GB" sz="2000" dirty="0" err="1"/>
              <a:t>rămân</a:t>
            </a:r>
            <a:r>
              <a:rPr lang="en-GB" sz="2000" dirty="0"/>
              <a:t> </a:t>
            </a:r>
            <a:r>
              <a:rPr lang="en-GB" sz="2000" dirty="0" err="1"/>
              <a:t>încă</a:t>
            </a:r>
            <a:r>
              <a:rPr lang="en-GB" sz="2000" dirty="0"/>
              <a:t> </a:t>
            </a:r>
            <a:r>
              <a:rPr lang="en-GB" sz="2000" dirty="0" err="1"/>
              <a:t>necunoscute</a:t>
            </a:r>
            <a:r>
              <a:rPr lang="en-GB" sz="2000" dirty="0"/>
              <a:t>, </a:t>
            </a:r>
            <a:r>
              <a:rPr lang="en-GB" sz="2000" dirty="0" err="1"/>
              <a:t>obezitatea</a:t>
            </a:r>
            <a:r>
              <a:rPr lang="en-GB" sz="2000" dirty="0"/>
              <a:t>, </a:t>
            </a:r>
            <a:r>
              <a:rPr lang="ro-RO" sz="2000" dirty="0"/>
              <a:t>bagajul genetic</a:t>
            </a:r>
            <a:r>
              <a:rPr lang="en-GB" sz="2000" dirty="0"/>
              <a:t>, </a:t>
            </a:r>
            <a:r>
              <a:rPr lang="en-GB" sz="2000" dirty="0" err="1"/>
              <a:t>diabetul</a:t>
            </a:r>
            <a:r>
              <a:rPr lang="en-GB" sz="2000" dirty="0"/>
              <a:t> </a:t>
            </a:r>
            <a:r>
              <a:rPr lang="en-GB" sz="2000" dirty="0" err="1"/>
              <a:t>gestațional</a:t>
            </a:r>
            <a:r>
              <a:rPr lang="en-GB" sz="2000" dirty="0"/>
              <a:t> anterior, </a:t>
            </a:r>
            <a:r>
              <a:rPr lang="en-GB" sz="2000" dirty="0" err="1"/>
              <a:t>alterarea</a:t>
            </a:r>
            <a:r>
              <a:rPr lang="en-GB" sz="2000" dirty="0"/>
              <a:t> </a:t>
            </a:r>
            <a:r>
              <a:rPr lang="en-GB" sz="2000" dirty="0" err="1"/>
              <a:t>metabolismului</a:t>
            </a:r>
            <a:r>
              <a:rPr lang="en-GB" sz="2000" dirty="0"/>
              <a:t> </a:t>
            </a:r>
            <a:r>
              <a:rPr lang="en-GB" sz="2000" dirty="0" err="1"/>
              <a:t>glucozei</a:t>
            </a:r>
            <a:r>
              <a:rPr lang="en-GB" sz="2000" dirty="0"/>
              <a:t>, </a:t>
            </a:r>
            <a:r>
              <a:rPr lang="en-GB" sz="2000" dirty="0" err="1"/>
              <a:t>lipsa</a:t>
            </a:r>
            <a:r>
              <a:rPr lang="en-GB" sz="2000" dirty="0"/>
              <a:t> </a:t>
            </a:r>
            <a:r>
              <a:rPr lang="en-GB" sz="2000" dirty="0" err="1"/>
              <a:t>activității</a:t>
            </a:r>
            <a:r>
              <a:rPr lang="en-GB" sz="2000" dirty="0"/>
              <a:t> </a:t>
            </a:r>
            <a:r>
              <a:rPr lang="en-GB" sz="2000" dirty="0" err="1"/>
              <a:t>fizice</a:t>
            </a:r>
            <a:r>
              <a:rPr lang="en-GB" sz="2000" dirty="0"/>
              <a:t>, </a:t>
            </a:r>
            <a:r>
              <a:rPr lang="en-GB" sz="2000" dirty="0" err="1"/>
              <a:t>hipertensiunea</a:t>
            </a:r>
            <a:r>
              <a:rPr lang="en-GB" sz="2000" dirty="0"/>
              <a:t> </a:t>
            </a:r>
            <a:r>
              <a:rPr lang="en-GB" sz="2000" dirty="0" err="1"/>
              <a:t>arterială</a:t>
            </a:r>
            <a:r>
              <a:rPr lang="en-GB" sz="2000" dirty="0"/>
              <a:t> </a:t>
            </a:r>
            <a:r>
              <a:rPr lang="en-GB" sz="2000" dirty="0" err="1"/>
              <a:t>și</a:t>
            </a:r>
            <a:r>
              <a:rPr lang="en-GB" sz="2000" dirty="0"/>
              <a:t> </a:t>
            </a:r>
            <a:r>
              <a:rPr lang="en-GB" sz="2000" dirty="0" err="1"/>
              <a:t>nivelul</a:t>
            </a:r>
            <a:r>
              <a:rPr lang="en-GB" sz="2000" dirty="0"/>
              <a:t> </a:t>
            </a:r>
            <a:r>
              <a:rPr lang="en-GB" sz="2000" dirty="0" err="1"/>
              <a:t>crescut</a:t>
            </a:r>
            <a:r>
              <a:rPr lang="en-GB" sz="2000" dirty="0"/>
              <a:t> al </a:t>
            </a:r>
            <a:r>
              <a:rPr lang="en-GB" sz="2000" dirty="0" err="1"/>
              <a:t>lipidelor</a:t>
            </a:r>
            <a:r>
              <a:rPr lang="en-GB" sz="2000" dirty="0"/>
              <a:t> </a:t>
            </a:r>
            <a:r>
              <a:rPr lang="en-GB" sz="2000" dirty="0" err="1"/>
              <a:t>în</a:t>
            </a:r>
            <a:r>
              <a:rPr lang="en-GB" sz="2000" dirty="0"/>
              <a:t> </a:t>
            </a:r>
            <a:r>
              <a:rPr lang="en-GB" sz="2000" dirty="0" err="1"/>
              <a:t>sânge</a:t>
            </a:r>
            <a:r>
              <a:rPr lang="en-GB" sz="2000" dirty="0"/>
              <a:t> sunt </a:t>
            </a:r>
            <a:r>
              <a:rPr lang="en-GB" sz="2000" dirty="0" err="1"/>
              <a:t>considerați</a:t>
            </a:r>
            <a:r>
              <a:rPr lang="en-GB" sz="2000" dirty="0"/>
              <a:t> </a:t>
            </a:r>
            <a:r>
              <a:rPr lang="en-GB" sz="2000" dirty="0" err="1"/>
              <a:t>factori</a:t>
            </a:r>
            <a:r>
              <a:rPr lang="ro-RO" sz="2000" dirty="0"/>
              <a:t>i</a:t>
            </a:r>
            <a:r>
              <a:rPr lang="en-GB" sz="2000" dirty="0"/>
              <a:t> </a:t>
            </a:r>
            <a:r>
              <a:rPr lang="en-GB" sz="2000" dirty="0" err="1"/>
              <a:t>cei</a:t>
            </a:r>
            <a:r>
              <a:rPr lang="en-GB" sz="2000" dirty="0"/>
              <a:t> </a:t>
            </a:r>
            <a:r>
              <a:rPr lang="en-GB" sz="2000" dirty="0" err="1"/>
              <a:t>mai</a:t>
            </a:r>
            <a:r>
              <a:rPr lang="en-GB" sz="2000" dirty="0"/>
              <a:t> </a:t>
            </a:r>
            <a:r>
              <a:rPr lang="en-GB" sz="2000" dirty="0" err="1"/>
              <a:t>frecven</a:t>
            </a:r>
            <a:r>
              <a:rPr lang="ro-RO" sz="2000" dirty="0"/>
              <a:t>ț</a:t>
            </a:r>
            <a:r>
              <a:rPr lang="en-GB" sz="2000" dirty="0" err="1"/>
              <a:t>i</a:t>
            </a:r>
            <a:r>
              <a:rPr lang="en-GB" sz="2000" dirty="0"/>
              <a:t>. </a:t>
            </a:r>
            <a:r>
              <a:rPr lang="en-GB" sz="2000" dirty="0" err="1"/>
              <a:t>Diabetul</a:t>
            </a:r>
            <a:r>
              <a:rPr lang="en-GB" sz="2000" dirty="0"/>
              <a:t> de tip 2 </a:t>
            </a:r>
            <a:r>
              <a:rPr lang="en-GB" sz="2000" dirty="0" err="1"/>
              <a:t>este</a:t>
            </a:r>
            <a:r>
              <a:rPr lang="en-GB" sz="2000" dirty="0"/>
              <a:t> o </a:t>
            </a:r>
            <a:r>
              <a:rPr lang="en-GB" sz="2000" dirty="0" err="1"/>
              <a:t>boală</a:t>
            </a:r>
            <a:r>
              <a:rPr lang="en-GB" sz="2000" dirty="0"/>
              <a:t> </a:t>
            </a:r>
            <a:r>
              <a:rPr lang="en-GB" sz="2000" dirty="0" err="1"/>
              <a:t>progresivă</a:t>
            </a:r>
            <a:r>
              <a:rPr lang="en-GB" sz="2000" dirty="0"/>
              <a:t>.</a:t>
            </a:r>
            <a:r>
              <a:rPr lang="ro-RO" sz="2000" dirty="0"/>
              <a:t> Aceasta î</a:t>
            </a:r>
            <a:r>
              <a:rPr lang="en-GB" sz="2000" dirty="0" err="1"/>
              <a:t>nseamnă</a:t>
            </a:r>
            <a:r>
              <a:rPr lang="en-GB" sz="2000" dirty="0"/>
              <a:t> </a:t>
            </a:r>
            <a:r>
              <a:rPr lang="en-GB" sz="2000" dirty="0" err="1"/>
              <a:t>că</a:t>
            </a:r>
            <a:r>
              <a:rPr lang="en-GB" sz="2000" dirty="0"/>
              <a:t> </a:t>
            </a:r>
            <a:r>
              <a:rPr lang="en-GB" sz="2000" dirty="0" err="1"/>
              <a:t>starea</a:t>
            </a:r>
            <a:r>
              <a:rPr lang="en-GB" sz="2000" dirty="0"/>
              <a:t> </a:t>
            </a:r>
            <a:r>
              <a:rPr lang="ro-RO" sz="2000" dirty="0"/>
              <a:t>de sănătate </a:t>
            </a:r>
            <a:r>
              <a:rPr lang="en-GB" sz="2000" dirty="0"/>
              <a:t>se </a:t>
            </a:r>
            <a:r>
              <a:rPr lang="en-GB" sz="2000" dirty="0" err="1"/>
              <a:t>deteriorează</a:t>
            </a:r>
            <a:r>
              <a:rPr lang="en-GB" sz="2000" dirty="0"/>
              <a:t> </a:t>
            </a:r>
            <a:r>
              <a:rPr lang="ro-RO" sz="2000" dirty="0"/>
              <a:t>cu</a:t>
            </a:r>
            <a:r>
              <a:rPr lang="en-GB" sz="2000" dirty="0"/>
              <a:t> </a:t>
            </a:r>
            <a:r>
              <a:rPr lang="en-GB" sz="2000" dirty="0" err="1"/>
              <a:t>timp</a:t>
            </a:r>
            <a:r>
              <a:rPr lang="ro-RO" sz="2000" dirty="0"/>
              <a:t>ul</a:t>
            </a:r>
            <a:r>
              <a:rPr lang="en-GB" sz="2000" dirty="0"/>
              <a:t>. </a:t>
            </a:r>
            <a:r>
              <a:rPr lang="en-GB" sz="2000" dirty="0" err="1"/>
              <a:t>Dacă</a:t>
            </a:r>
            <a:r>
              <a:rPr lang="en-GB" sz="2000" dirty="0"/>
              <a:t> </a:t>
            </a:r>
            <a:r>
              <a:rPr lang="en-GB" sz="2000" dirty="0" err="1"/>
              <a:t>diabetul</a:t>
            </a:r>
            <a:r>
              <a:rPr lang="en-GB" sz="2000" dirty="0"/>
              <a:t> nu </a:t>
            </a:r>
            <a:r>
              <a:rPr lang="en-GB" sz="2000" dirty="0" err="1"/>
              <a:t>este</a:t>
            </a:r>
            <a:r>
              <a:rPr lang="en-GB" sz="2000" dirty="0"/>
              <a:t> </a:t>
            </a:r>
            <a:r>
              <a:rPr lang="en-GB" sz="2000" dirty="0" err="1"/>
              <a:t>tratat</a:t>
            </a:r>
            <a:r>
              <a:rPr lang="en-GB" sz="2000" dirty="0"/>
              <a:t> </a:t>
            </a:r>
            <a:r>
              <a:rPr lang="en-GB" sz="2000" dirty="0" err="1"/>
              <a:t>corespunzător</a:t>
            </a:r>
            <a:r>
              <a:rPr lang="en-GB" sz="2000" dirty="0"/>
              <a:t>, </a:t>
            </a:r>
            <a:r>
              <a:rPr lang="en-GB" sz="2000" dirty="0" err="1"/>
              <a:t>duce</a:t>
            </a:r>
            <a:r>
              <a:rPr lang="en-GB" sz="2000" dirty="0"/>
              <a:t> la </a:t>
            </a:r>
            <a:r>
              <a:rPr lang="en-GB" sz="2000" dirty="0" err="1"/>
              <a:t>complicații</a:t>
            </a:r>
            <a:r>
              <a:rPr lang="en-GB" sz="2000" dirty="0"/>
              <a:t> pe termen lung.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C9599-2F36-4A74-15FA-D9C797805F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62662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0A6A4-A9F3-DCBA-4F01-AE7818339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Diabetul de tip 2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493D8-43AD-DD0A-41C5-DBB0AF231F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ro-RO" sz="1800" dirty="0"/>
              <a:t>Alimentația</a:t>
            </a:r>
            <a:r>
              <a:rPr lang="en-GB" sz="1800" dirty="0"/>
              <a:t> </a:t>
            </a:r>
            <a:r>
              <a:rPr lang="ro-RO" sz="1800" dirty="0"/>
              <a:t>potrivită</a:t>
            </a:r>
            <a:r>
              <a:rPr lang="en-GB" sz="1800" dirty="0"/>
              <a:t> </a:t>
            </a:r>
            <a:r>
              <a:rPr lang="en-GB" sz="1800" dirty="0" err="1"/>
              <a:t>și</a:t>
            </a:r>
            <a:r>
              <a:rPr lang="en-GB" sz="1800" dirty="0"/>
              <a:t> </a:t>
            </a:r>
            <a:r>
              <a:rPr lang="en-GB" sz="1800" dirty="0" err="1"/>
              <a:t>activitatea</a:t>
            </a:r>
            <a:r>
              <a:rPr lang="en-GB" sz="1800" dirty="0"/>
              <a:t> </a:t>
            </a:r>
            <a:r>
              <a:rPr lang="en-GB" sz="1800" dirty="0" err="1"/>
              <a:t>fizică</a:t>
            </a:r>
            <a:r>
              <a:rPr lang="en-GB" sz="1800" dirty="0"/>
              <a:t> sunt de mare </a:t>
            </a:r>
            <a:r>
              <a:rPr lang="en-GB" sz="1800" dirty="0" err="1"/>
              <a:t>importanță</a:t>
            </a:r>
            <a:r>
              <a:rPr lang="en-GB" sz="1800" dirty="0"/>
              <a:t> </a:t>
            </a:r>
            <a:r>
              <a:rPr lang="en-GB" sz="1800" dirty="0" err="1"/>
              <a:t>în</a:t>
            </a:r>
            <a:r>
              <a:rPr lang="en-GB" sz="1800" dirty="0"/>
              <a:t> </a:t>
            </a:r>
            <a:r>
              <a:rPr lang="en-GB" sz="1800" dirty="0" err="1"/>
              <a:t>toate</a:t>
            </a:r>
            <a:r>
              <a:rPr lang="en-GB" sz="1800" dirty="0"/>
              <a:t> </a:t>
            </a:r>
            <a:r>
              <a:rPr lang="en-GB" sz="1800" dirty="0" err="1"/>
              <a:t>etapele</a:t>
            </a:r>
            <a:r>
              <a:rPr lang="en-GB" sz="1800" dirty="0"/>
              <a:t> </a:t>
            </a:r>
            <a:r>
              <a:rPr lang="en-GB" sz="1800" dirty="0" err="1"/>
              <a:t>acestei</a:t>
            </a:r>
            <a:r>
              <a:rPr lang="en-GB" sz="1800" dirty="0"/>
              <a:t> </a:t>
            </a:r>
            <a:r>
              <a:rPr lang="en-GB" sz="1800" dirty="0" err="1"/>
              <a:t>boli</a:t>
            </a:r>
            <a:r>
              <a:rPr lang="en-GB" sz="1800" dirty="0"/>
              <a:t>. </a:t>
            </a:r>
            <a:r>
              <a:rPr lang="en-GB" sz="1800" dirty="0" err="1"/>
              <a:t>Tratamentul</a:t>
            </a:r>
            <a:r>
              <a:rPr lang="en-GB" sz="1800" dirty="0"/>
              <a:t> medica</a:t>
            </a:r>
            <a:r>
              <a:rPr lang="ro-RO" sz="1800" dirty="0"/>
              <a:t>mentos</a:t>
            </a:r>
            <a:r>
              <a:rPr lang="en-GB" sz="1800" dirty="0"/>
              <a:t> </a:t>
            </a:r>
            <a:r>
              <a:rPr lang="en-GB" sz="1800" dirty="0" err="1"/>
              <a:t>pentru</a:t>
            </a:r>
            <a:r>
              <a:rPr lang="en-GB" sz="1800" dirty="0"/>
              <a:t> </a:t>
            </a:r>
            <a:r>
              <a:rPr lang="en-GB" sz="1800" dirty="0" err="1"/>
              <a:t>cei</a:t>
            </a:r>
            <a:r>
              <a:rPr lang="en-GB" sz="1800" dirty="0"/>
              <a:t> cu </a:t>
            </a:r>
            <a:r>
              <a:rPr lang="en-GB" sz="1800" dirty="0" err="1"/>
              <a:t>diabet</a:t>
            </a:r>
            <a:r>
              <a:rPr lang="en-GB" sz="1800" dirty="0"/>
              <a:t> </a:t>
            </a:r>
            <a:r>
              <a:rPr lang="en-GB" sz="1800" dirty="0" err="1"/>
              <a:t>zaharat</a:t>
            </a:r>
            <a:r>
              <a:rPr lang="en-GB" sz="1800" dirty="0"/>
              <a:t> de tip 2 </a:t>
            </a:r>
            <a:r>
              <a:rPr lang="en-GB" sz="1800" dirty="0" err="1"/>
              <a:t>trebuie</a:t>
            </a:r>
            <a:r>
              <a:rPr lang="en-GB" sz="1800" dirty="0"/>
              <a:t> </a:t>
            </a:r>
            <a:r>
              <a:rPr lang="en-GB" sz="1800" dirty="0" err="1"/>
              <a:t>intensificat</a:t>
            </a:r>
            <a:r>
              <a:rPr lang="en-GB" sz="1800" dirty="0"/>
              <a:t> (</a:t>
            </a:r>
            <a:r>
              <a:rPr lang="en-GB" sz="1800" dirty="0" err="1"/>
              <a:t>modificat</a:t>
            </a:r>
            <a:r>
              <a:rPr lang="en-GB" sz="1800" dirty="0"/>
              <a:t>) </a:t>
            </a:r>
            <a:r>
              <a:rPr lang="ro-RO" sz="1800" dirty="0"/>
              <a:t>la anumite intervale </a:t>
            </a:r>
            <a:r>
              <a:rPr lang="en-GB" sz="1800" dirty="0"/>
              <a:t>de </a:t>
            </a:r>
            <a:r>
              <a:rPr lang="en-GB" sz="1800" dirty="0" err="1"/>
              <a:t>timp.</a:t>
            </a:r>
            <a:r>
              <a:rPr lang="en-GB" sz="1800" dirty="0"/>
              <a:t> La </a:t>
            </a:r>
            <a:r>
              <a:rPr lang="en-GB" sz="1800" dirty="0" err="1"/>
              <a:t>început</a:t>
            </a:r>
            <a:r>
              <a:rPr lang="en-GB" sz="1800" dirty="0"/>
              <a:t>, </a:t>
            </a:r>
            <a:r>
              <a:rPr lang="en-GB" sz="1800" dirty="0" err="1"/>
              <a:t>bolnavilor</a:t>
            </a:r>
            <a:r>
              <a:rPr lang="en-GB" sz="1800" dirty="0"/>
              <a:t> de </a:t>
            </a:r>
            <a:r>
              <a:rPr lang="en-GB" sz="1800" dirty="0" err="1"/>
              <a:t>diabet</a:t>
            </a:r>
            <a:r>
              <a:rPr lang="en-GB" sz="1800" dirty="0"/>
              <a:t> li se </a:t>
            </a:r>
            <a:r>
              <a:rPr lang="en-GB" sz="1800" dirty="0" err="1"/>
              <a:t>prescrie</a:t>
            </a:r>
            <a:r>
              <a:rPr lang="en-GB" sz="1800" dirty="0"/>
              <a:t> un medicament care </a:t>
            </a:r>
            <a:r>
              <a:rPr lang="en-GB" sz="1800" dirty="0" err="1"/>
              <a:t>scade</a:t>
            </a:r>
            <a:r>
              <a:rPr lang="en-GB" sz="1800" dirty="0"/>
              <a:t> </a:t>
            </a:r>
            <a:r>
              <a:rPr lang="en-GB" sz="1800" dirty="0" err="1"/>
              <a:t>cantitatea</a:t>
            </a:r>
            <a:r>
              <a:rPr lang="en-GB" sz="1800" dirty="0"/>
              <a:t> de </a:t>
            </a:r>
            <a:r>
              <a:rPr lang="en-GB" sz="1800" dirty="0" err="1"/>
              <a:t>glucoză</a:t>
            </a:r>
            <a:r>
              <a:rPr lang="en-GB" sz="1800" dirty="0"/>
              <a:t> </a:t>
            </a:r>
            <a:r>
              <a:rPr lang="en-GB" sz="1800" dirty="0" err="1"/>
              <a:t>produsă</a:t>
            </a:r>
            <a:r>
              <a:rPr lang="en-GB" sz="1800" dirty="0"/>
              <a:t>. Cu </a:t>
            </a:r>
            <a:r>
              <a:rPr lang="en-GB" sz="1800" dirty="0" err="1"/>
              <a:t>toate</a:t>
            </a:r>
            <a:r>
              <a:rPr lang="en-GB" sz="1800" dirty="0"/>
              <a:t> </a:t>
            </a:r>
            <a:r>
              <a:rPr lang="en-GB" sz="1800" dirty="0" err="1"/>
              <a:t>acestea</a:t>
            </a:r>
            <a:r>
              <a:rPr lang="en-GB" sz="1800" dirty="0"/>
              <a:t>, un</a:t>
            </a:r>
            <a:r>
              <a:rPr lang="ro-RO" sz="1800" dirty="0"/>
              <a:t>or</a:t>
            </a:r>
            <a:r>
              <a:rPr lang="en-GB" sz="1800" dirty="0"/>
              <a:t> </a:t>
            </a:r>
            <a:r>
              <a:rPr lang="en-GB" sz="1800" dirty="0" err="1"/>
              <a:t>pacienți</a:t>
            </a:r>
            <a:r>
              <a:rPr lang="en-GB" sz="1800" dirty="0"/>
              <a:t> </a:t>
            </a:r>
            <a:r>
              <a:rPr lang="en-GB" sz="1800" dirty="0" err="1"/>
              <a:t>trebuie</a:t>
            </a:r>
            <a:r>
              <a:rPr lang="en-GB" sz="1800" dirty="0"/>
              <a:t> </a:t>
            </a:r>
            <a:r>
              <a:rPr lang="en-GB" sz="1800" dirty="0" err="1"/>
              <a:t>să</a:t>
            </a:r>
            <a:r>
              <a:rPr lang="en-GB" sz="1800" dirty="0"/>
              <a:t> li se </a:t>
            </a:r>
            <a:r>
              <a:rPr lang="en-GB" sz="1800" dirty="0" err="1"/>
              <a:t>prescrie</a:t>
            </a:r>
            <a:r>
              <a:rPr lang="en-GB" sz="1800" dirty="0"/>
              <a:t> </a:t>
            </a:r>
            <a:r>
              <a:rPr lang="en-GB" sz="1800" dirty="0" err="1"/>
              <a:t>insulină</a:t>
            </a:r>
            <a:r>
              <a:rPr lang="en-GB" sz="1800" dirty="0"/>
              <a:t> </a:t>
            </a:r>
            <a:r>
              <a:rPr lang="en-GB" sz="1800" dirty="0" err="1"/>
              <a:t>încă</a:t>
            </a:r>
            <a:r>
              <a:rPr lang="en-GB" sz="1800" dirty="0"/>
              <a:t> de la </a:t>
            </a:r>
            <a:r>
              <a:rPr lang="en-GB" sz="1800" dirty="0" err="1"/>
              <a:t>început</a:t>
            </a:r>
            <a:r>
              <a:rPr lang="en-GB" sz="1800" dirty="0"/>
              <a:t>. </a:t>
            </a:r>
            <a:r>
              <a:rPr lang="en-GB" sz="1800" dirty="0" err="1"/>
              <a:t>Când</a:t>
            </a:r>
            <a:r>
              <a:rPr lang="en-GB" sz="1800" dirty="0"/>
              <a:t> </a:t>
            </a:r>
            <a:r>
              <a:rPr lang="en-GB" sz="1800" dirty="0" err="1"/>
              <a:t>boala</a:t>
            </a:r>
            <a:r>
              <a:rPr lang="en-GB" sz="1800" dirty="0"/>
              <a:t> </a:t>
            </a:r>
            <a:r>
              <a:rPr lang="en-GB" sz="1800" dirty="0" err="1"/>
              <a:t>începe</a:t>
            </a:r>
            <a:r>
              <a:rPr lang="en-GB" sz="1800" dirty="0"/>
              <a:t> </a:t>
            </a:r>
            <a:r>
              <a:rPr lang="en-GB" sz="1800" dirty="0" err="1"/>
              <a:t>să</a:t>
            </a:r>
            <a:r>
              <a:rPr lang="en-GB" sz="1800" dirty="0"/>
              <a:t> </a:t>
            </a:r>
            <a:r>
              <a:rPr lang="en-GB" sz="1800" dirty="0" err="1"/>
              <a:t>progreseze</a:t>
            </a:r>
            <a:r>
              <a:rPr lang="en-GB" sz="1800" dirty="0"/>
              <a:t>, se </a:t>
            </a:r>
            <a:r>
              <a:rPr lang="en-GB" sz="1800" dirty="0" err="1"/>
              <a:t>măresc</a:t>
            </a:r>
            <a:r>
              <a:rPr lang="en-GB" sz="1800" dirty="0"/>
              <a:t> </a:t>
            </a:r>
            <a:r>
              <a:rPr lang="en-GB" sz="1800" dirty="0" err="1"/>
              <a:t>dozele</a:t>
            </a:r>
            <a:r>
              <a:rPr lang="en-GB" sz="1800" dirty="0"/>
              <a:t> de </a:t>
            </a:r>
            <a:r>
              <a:rPr lang="en-GB" sz="1800" dirty="0" err="1"/>
              <a:t>medicamente</a:t>
            </a:r>
            <a:r>
              <a:rPr lang="en-GB" sz="1800" dirty="0"/>
              <a:t> </a:t>
            </a:r>
            <a:r>
              <a:rPr lang="en-GB" sz="1800" dirty="0" err="1"/>
              <a:t>și</a:t>
            </a:r>
            <a:r>
              <a:rPr lang="en-GB" sz="1800" dirty="0"/>
              <a:t> se </a:t>
            </a:r>
            <a:r>
              <a:rPr lang="en-GB" sz="1800" dirty="0" err="1"/>
              <a:t>introduc</a:t>
            </a:r>
            <a:r>
              <a:rPr lang="en-GB" sz="1800" dirty="0"/>
              <a:t> </a:t>
            </a:r>
            <a:r>
              <a:rPr lang="en-GB" sz="1800" dirty="0" err="1"/>
              <a:t>combinații</a:t>
            </a:r>
            <a:r>
              <a:rPr lang="ro-RO" sz="1800" dirty="0"/>
              <a:t> ale</a:t>
            </a:r>
            <a:r>
              <a:rPr lang="en-GB" sz="1800" dirty="0"/>
              <a:t> </a:t>
            </a:r>
            <a:r>
              <a:rPr lang="en-GB" sz="1800" dirty="0" err="1"/>
              <a:t>acestora</a:t>
            </a:r>
            <a:r>
              <a:rPr lang="en-GB" sz="1800" dirty="0"/>
              <a:t>; </a:t>
            </a:r>
            <a:r>
              <a:rPr lang="en-GB" sz="1800" dirty="0" err="1"/>
              <a:t>mai</a:t>
            </a:r>
            <a:r>
              <a:rPr lang="en-GB" sz="1800" dirty="0"/>
              <a:t> </a:t>
            </a:r>
            <a:r>
              <a:rPr lang="en-GB" sz="1800" dirty="0" err="1"/>
              <a:t>târziu</a:t>
            </a:r>
            <a:r>
              <a:rPr lang="en-GB" sz="1800" dirty="0"/>
              <a:t>, </a:t>
            </a:r>
            <a:r>
              <a:rPr lang="en-GB" sz="1800" dirty="0" err="1"/>
              <a:t>când</a:t>
            </a:r>
            <a:r>
              <a:rPr lang="en-GB" sz="1800" dirty="0"/>
              <a:t> </a:t>
            </a:r>
            <a:r>
              <a:rPr lang="en-GB" sz="1800" dirty="0" err="1"/>
              <a:t>pancreasul</a:t>
            </a:r>
            <a:r>
              <a:rPr lang="en-GB" sz="1800" dirty="0"/>
              <a:t> nu </a:t>
            </a:r>
            <a:r>
              <a:rPr lang="en-GB" sz="1800" dirty="0" err="1"/>
              <a:t>mai</a:t>
            </a:r>
            <a:r>
              <a:rPr lang="en-GB" sz="1800" dirty="0"/>
              <a:t> produce o </a:t>
            </a:r>
            <a:r>
              <a:rPr lang="en-GB" sz="1800" dirty="0" err="1"/>
              <a:t>cantitate</a:t>
            </a:r>
            <a:r>
              <a:rPr lang="en-GB" sz="1800" dirty="0"/>
              <a:t> </a:t>
            </a:r>
            <a:r>
              <a:rPr lang="en-GB" sz="1800" dirty="0" err="1"/>
              <a:t>suficientă</a:t>
            </a:r>
            <a:r>
              <a:rPr lang="en-GB" sz="1800" dirty="0"/>
              <a:t> de </a:t>
            </a:r>
            <a:r>
              <a:rPr lang="en-GB" sz="1800" dirty="0" err="1"/>
              <a:t>insulină</a:t>
            </a:r>
            <a:r>
              <a:rPr lang="en-GB" sz="1800" dirty="0"/>
              <a:t>, </a:t>
            </a:r>
            <a:r>
              <a:rPr lang="en-GB" sz="1800" dirty="0" err="1"/>
              <a:t>aceasta</a:t>
            </a:r>
            <a:r>
              <a:rPr lang="en-GB" sz="1800" dirty="0"/>
              <a:t> </a:t>
            </a:r>
            <a:r>
              <a:rPr lang="en-GB" sz="1800" dirty="0" err="1"/>
              <a:t>trebuie</a:t>
            </a:r>
            <a:r>
              <a:rPr lang="en-GB" sz="1800" dirty="0"/>
              <a:t> </a:t>
            </a:r>
            <a:r>
              <a:rPr lang="en-GB" sz="1800" dirty="0" err="1"/>
              <a:t>prescrisă</a:t>
            </a:r>
            <a:r>
              <a:rPr lang="en-GB" sz="18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FD5B9-004B-79AA-5384-987E9C6A81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5955514"/>
      </p:ext>
    </p:extLst>
  </p:cSld>
  <p:clrMapOvr>
    <a:masterClrMapping/>
  </p:clrMapOvr>
</p:sld>
</file>

<file path=ppt/theme/theme1.xml><?xml version="1.0" encoding="utf-8"?>
<a:theme xmlns:a="http://schemas.openxmlformats.org/drawingml/2006/main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</TotalTime>
  <Words>1192</Words>
  <Application>Microsoft Office PowerPoint</Application>
  <PresentationFormat>On-screen Show (16:9)</PresentationFormat>
  <Paragraphs>41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Barlow SemiBold</vt:lpstr>
      <vt:lpstr>Arial</vt:lpstr>
      <vt:lpstr>Barlow Light</vt:lpstr>
      <vt:lpstr>Calibri</vt:lpstr>
      <vt:lpstr>Caius template</vt:lpstr>
      <vt:lpstr> Elemente de bază în diabet Autori: Aelita Skarbaliene, Akvile Sendriute</vt:lpstr>
      <vt:lpstr>Proiectul numărul: 2021-1-RO01- KA220-HED-38B739A3</vt:lpstr>
      <vt:lpstr>PowerPoint Presentation</vt:lpstr>
      <vt:lpstr>Insulina este responsabilă de</vt:lpstr>
      <vt:lpstr>O cale de a gestiona boala</vt:lpstr>
      <vt:lpstr>Diabetul de tip 2</vt:lpstr>
      <vt:lpstr>Diabetul de tip 2</vt:lpstr>
      <vt:lpstr>Diabetul de tip 2</vt:lpstr>
      <vt:lpstr>Diabetul de tip 2</vt:lpstr>
      <vt:lpstr>Diabetul de tip 2</vt:lpstr>
      <vt:lpstr>Diabetul de tip 2</vt:lpstr>
      <vt:lpstr>Calitatea vieții în funcție de starea de sănătate</vt:lpstr>
      <vt:lpstr>Calitatea vieții în funcție de starea de sănătate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4 Health A Medical and Humanities-based Approach to Navigating Obesity and Eating Disorders (EDs) in Young People</dc:title>
  <dc:creator>Carlo Rais</dc:creator>
  <cp:lastModifiedBy>Anisoara Pop</cp:lastModifiedBy>
  <cp:revision>95</cp:revision>
  <dcterms:modified xsi:type="dcterms:W3CDTF">2023-06-08T07:27:27Z</dcterms:modified>
</cp:coreProperties>
</file>