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5"/>
  </p:notesMasterIdLst>
  <p:sldIdLst>
    <p:sldId id="256" r:id="rId2"/>
    <p:sldId id="257" r:id="rId3"/>
    <p:sldId id="261" r:id="rId4"/>
    <p:sldId id="279" r:id="rId5"/>
    <p:sldId id="280" r:id="rId6"/>
    <p:sldId id="281" r:id="rId7"/>
    <p:sldId id="282" r:id="rId8"/>
    <p:sldId id="283" r:id="rId9"/>
    <p:sldId id="284" r:id="rId10"/>
    <p:sldId id="285" r:id="rId11"/>
    <p:sldId id="286" r:id="rId12"/>
    <p:sldId id="287" r:id="rId13"/>
    <p:sldId id="288" r:id="rId14"/>
  </p:sldIdLst>
  <p:sldSz cx="9144000" cy="5143500" type="screen16x9"/>
  <p:notesSz cx="6858000" cy="9144000"/>
  <p:embeddedFontLst>
    <p:embeddedFont>
      <p:font typeface="Barlow Light" panose="00000400000000000000" pitchFamily="2" charset="0"/>
      <p:regular r:id="rId16"/>
      <p:bold r:id="rId17"/>
      <p:italic r:id="rId18"/>
      <p:boldItalic r:id="rId19"/>
    </p:embeddedFont>
    <p:embeddedFont>
      <p:font typeface="Barlow SemiBold" panose="00000700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90" y="2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219822"/>
            <a:ext cx="6696744"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pt-PT" sz="2800" dirty="0">
                <a:solidFill>
                  <a:schemeClr val="bg1"/>
                </a:solidFill>
              </a:rPr>
              <a:t>Fundamentos da </a:t>
            </a:r>
            <a:r>
              <a:rPr lang="en-GB" sz="2800" dirty="0"/>
              <a:t>Diabetes</a:t>
            </a:r>
            <a:br>
              <a:rPr lang="it-IT" sz="1800" dirty="0"/>
            </a:br>
            <a:r>
              <a:rPr lang="it-IT" sz="1800" dirty="0"/>
              <a:t>Autores: Aelita Skarbaliene, Akvile Sendriute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9A2C-2E49-D686-32EF-514107301FFA}"/>
              </a:ext>
            </a:extLst>
          </p:cNvPr>
          <p:cNvSpPr>
            <a:spLocks noGrp="1"/>
          </p:cNvSpPr>
          <p:nvPr>
            <p:ph type="title"/>
          </p:nvPr>
        </p:nvSpPr>
        <p:spPr/>
        <p:txBody>
          <a:bodyPr/>
          <a:lstStyle/>
          <a:p>
            <a:r>
              <a:rPr lang="en-GB" dirty="0"/>
              <a:t>Diabetes Tipo 2</a:t>
            </a:r>
          </a:p>
        </p:txBody>
      </p:sp>
      <p:sp>
        <p:nvSpPr>
          <p:cNvPr id="3" name="Text Placeholder 2">
            <a:extLst>
              <a:ext uri="{FF2B5EF4-FFF2-40B4-BE49-F238E27FC236}">
                <a16:creationId xmlns:a16="http://schemas.microsoft.com/office/drawing/2014/main" id="{CF3A6D4F-141F-FBBC-C34D-06DF76FD36B3}"/>
              </a:ext>
            </a:extLst>
          </p:cNvPr>
          <p:cNvSpPr>
            <a:spLocks noGrp="1"/>
          </p:cNvSpPr>
          <p:nvPr>
            <p:ph type="body" idx="1"/>
          </p:nvPr>
        </p:nvSpPr>
        <p:spPr>
          <a:xfrm>
            <a:off x="614974" y="1705175"/>
            <a:ext cx="8205497" cy="2826600"/>
          </a:xfrm>
        </p:spPr>
        <p:txBody>
          <a:bodyPr/>
          <a:lstStyle/>
          <a:p>
            <a:pPr marL="76200" indent="0" algn="just">
              <a:buNone/>
            </a:pPr>
            <a:r>
              <a:rPr lang="pt-PT" sz="1600" dirty="0"/>
              <a:t>Como o diabetes tipo 2 é uma doença crônica com risco de complicações graves e carga significativa sobre a condição de saúde de quem sofre tanto física quanto mentalmente, acredita-se que a qualidade de vida dos pacientes com diabetes (físico geral, mental e social bem-estar) é afetado negativamente. Pode ser causada pelo próprio diagnóstico de diabetes, estresse psicológico relacionado ao manejo da doença ou o peso das complicações do diabetes. Vários trabalhos de pesquisa relataram tanto a deterioração quanto a melhora do estado mental de pacientes com diabetes durante o processo de tratamento.</a:t>
            </a:r>
            <a:endParaRPr lang="en-GB" dirty="0"/>
          </a:p>
        </p:txBody>
      </p:sp>
      <p:sp>
        <p:nvSpPr>
          <p:cNvPr id="4" name="Slide Number Placeholder 3">
            <a:extLst>
              <a:ext uri="{FF2B5EF4-FFF2-40B4-BE49-F238E27FC236}">
                <a16:creationId xmlns:a16="http://schemas.microsoft.com/office/drawing/2014/main" id="{3C3B5741-35F1-F662-48E4-2C5135B1D48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2737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EF5D-92B4-90D5-F991-0AC5832128FD}"/>
              </a:ext>
            </a:extLst>
          </p:cNvPr>
          <p:cNvSpPr>
            <a:spLocks noGrp="1"/>
          </p:cNvSpPr>
          <p:nvPr>
            <p:ph type="title"/>
          </p:nvPr>
        </p:nvSpPr>
        <p:spPr/>
        <p:txBody>
          <a:bodyPr/>
          <a:lstStyle/>
          <a:p>
            <a:r>
              <a:rPr lang="en-GB" dirty="0"/>
              <a:t>Diabetes Tipo 2</a:t>
            </a:r>
          </a:p>
        </p:txBody>
      </p:sp>
      <p:sp>
        <p:nvSpPr>
          <p:cNvPr id="3" name="Text Placeholder 2">
            <a:extLst>
              <a:ext uri="{FF2B5EF4-FFF2-40B4-BE49-F238E27FC236}">
                <a16:creationId xmlns:a16="http://schemas.microsoft.com/office/drawing/2014/main" id="{D72D2EF8-9B22-4092-9961-CBF14464C4E1}"/>
              </a:ext>
            </a:extLst>
          </p:cNvPr>
          <p:cNvSpPr>
            <a:spLocks noGrp="1"/>
          </p:cNvSpPr>
          <p:nvPr>
            <p:ph type="body" idx="1"/>
          </p:nvPr>
        </p:nvSpPr>
        <p:spPr>
          <a:xfrm>
            <a:off x="614974" y="1705175"/>
            <a:ext cx="8133489" cy="2826600"/>
          </a:xfrm>
        </p:spPr>
        <p:txBody>
          <a:bodyPr/>
          <a:lstStyle/>
          <a:p>
            <a:pPr marL="76200" indent="0" algn="just">
              <a:buNone/>
            </a:pPr>
            <a:r>
              <a:rPr lang="pt-PT" sz="1800" dirty="0"/>
              <a:t>Embora parâmetros objetivos e quantitativamente avaliáveis, como peso, concentração plasmática de glicose e perfil lipídico, devam ser e, de fato, sempre são levados em consideração nos trabalhos de pesquisa realizados sobre o tema da prevenção do diabetes, a importância da qualidade de vida relacionada à saúde (HRQOL) avaliada subjetivamente pelos participantes tem sido muitas vezes ignorada.</a:t>
            </a:r>
            <a:endParaRPr lang="en-GB" sz="1800" dirty="0"/>
          </a:p>
        </p:txBody>
      </p:sp>
      <p:sp>
        <p:nvSpPr>
          <p:cNvPr id="4" name="Slide Number Placeholder 3">
            <a:extLst>
              <a:ext uri="{FF2B5EF4-FFF2-40B4-BE49-F238E27FC236}">
                <a16:creationId xmlns:a16="http://schemas.microsoft.com/office/drawing/2014/main" id="{9108CDA0-2D24-5FDA-71DB-2AF5B9F4149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81632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C56E-63B9-B62B-FAD8-C3688E02F50E}"/>
              </a:ext>
            </a:extLst>
          </p:cNvPr>
          <p:cNvSpPr>
            <a:spLocks noGrp="1"/>
          </p:cNvSpPr>
          <p:nvPr>
            <p:ph type="title"/>
          </p:nvPr>
        </p:nvSpPr>
        <p:spPr/>
        <p:txBody>
          <a:bodyPr/>
          <a:lstStyle/>
          <a:p>
            <a:r>
              <a:rPr lang="en-GB" dirty="0"/>
              <a:t>Health related quality of life (HRQOL)</a:t>
            </a:r>
          </a:p>
        </p:txBody>
      </p:sp>
      <p:sp>
        <p:nvSpPr>
          <p:cNvPr id="3" name="Text Placeholder 2">
            <a:extLst>
              <a:ext uri="{FF2B5EF4-FFF2-40B4-BE49-F238E27FC236}">
                <a16:creationId xmlns:a16="http://schemas.microsoft.com/office/drawing/2014/main" id="{CF820720-6037-670D-1897-759A5B4F79EA}"/>
              </a:ext>
            </a:extLst>
          </p:cNvPr>
          <p:cNvSpPr>
            <a:spLocks noGrp="1"/>
          </p:cNvSpPr>
          <p:nvPr>
            <p:ph type="body" idx="1"/>
          </p:nvPr>
        </p:nvSpPr>
        <p:spPr>
          <a:xfrm>
            <a:off x="614974" y="1705175"/>
            <a:ext cx="7917465" cy="2826600"/>
          </a:xfrm>
        </p:spPr>
        <p:txBody>
          <a:bodyPr/>
          <a:lstStyle/>
          <a:p>
            <a:pPr marL="76200" indent="0" algn="just">
              <a:buNone/>
            </a:pPr>
            <a:r>
              <a:rPr lang="pt-PT" sz="2000" dirty="0"/>
              <a:t>As variáveis clínicas e biológicas consideradas separadamente não refletem na perceção dos pacientes sobre sua própria saúde de forma abrangente, principalmente devido ao fato de que a HRQOL é influenciada por muitos fatores, incluindo comorbidades, status social e familiar, conhecimento adquirido pelo paciente, satisfação com o tratamento, bem como a perceção capacidade de controlar a própria morte. A HRQOL está intimamente relacionada com a forma como a pessoa se sente e age.</a:t>
            </a:r>
            <a:endParaRPr lang="en-GB" sz="2000" dirty="0"/>
          </a:p>
        </p:txBody>
      </p:sp>
      <p:sp>
        <p:nvSpPr>
          <p:cNvPr id="4" name="Slide Number Placeholder 3">
            <a:extLst>
              <a:ext uri="{FF2B5EF4-FFF2-40B4-BE49-F238E27FC236}">
                <a16:creationId xmlns:a16="http://schemas.microsoft.com/office/drawing/2014/main" id="{57442C0F-7C48-CC16-916F-DD966D425C3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6" name="CaixaDeTexto 5">
            <a:extLst>
              <a:ext uri="{FF2B5EF4-FFF2-40B4-BE49-F238E27FC236}">
                <a16:creationId xmlns:a16="http://schemas.microsoft.com/office/drawing/2014/main" id="{4A6F1F98-2A91-4B9D-9A96-154B93E15323}"/>
              </a:ext>
            </a:extLst>
          </p:cNvPr>
          <p:cNvSpPr txBox="1"/>
          <p:nvPr/>
        </p:nvSpPr>
        <p:spPr>
          <a:xfrm>
            <a:off x="486512" y="1397398"/>
            <a:ext cx="6876256" cy="307777"/>
          </a:xfrm>
          <a:prstGeom prst="rect">
            <a:avLst/>
          </a:prstGeom>
          <a:noFill/>
        </p:spPr>
        <p:txBody>
          <a:bodyPr wrap="square">
            <a:spAutoFit/>
          </a:bodyPr>
          <a:lstStyle/>
          <a:p>
            <a:r>
              <a:rPr lang="en-US" dirty="0">
                <a:solidFill>
                  <a:schemeClr val="bg2"/>
                </a:solidFill>
              </a:rPr>
              <a:t>Health Related Quality of Life : </a:t>
            </a:r>
            <a:r>
              <a:rPr lang="en-US" dirty="0" err="1">
                <a:solidFill>
                  <a:schemeClr val="bg2"/>
                </a:solidFill>
              </a:rPr>
              <a:t>Qualidade</a:t>
            </a:r>
            <a:r>
              <a:rPr lang="en-US" dirty="0">
                <a:solidFill>
                  <a:schemeClr val="bg2"/>
                </a:solidFill>
              </a:rPr>
              <a:t> de </a:t>
            </a:r>
            <a:r>
              <a:rPr lang="en-US" dirty="0" err="1">
                <a:solidFill>
                  <a:schemeClr val="bg2"/>
                </a:solidFill>
              </a:rPr>
              <a:t>vida</a:t>
            </a:r>
            <a:r>
              <a:rPr lang="en-US" dirty="0">
                <a:solidFill>
                  <a:schemeClr val="bg2"/>
                </a:solidFill>
              </a:rPr>
              <a:t> </a:t>
            </a:r>
            <a:r>
              <a:rPr lang="en-US" dirty="0" err="1">
                <a:solidFill>
                  <a:schemeClr val="bg2"/>
                </a:solidFill>
              </a:rPr>
              <a:t>relacionada</a:t>
            </a:r>
            <a:r>
              <a:rPr lang="en-US" dirty="0">
                <a:solidFill>
                  <a:schemeClr val="bg2"/>
                </a:solidFill>
              </a:rPr>
              <a:t> à </a:t>
            </a:r>
            <a:r>
              <a:rPr lang="en-US" dirty="0" err="1">
                <a:solidFill>
                  <a:schemeClr val="bg2"/>
                </a:solidFill>
              </a:rPr>
              <a:t>saúde</a:t>
            </a:r>
            <a:endParaRPr lang="en-US" dirty="0">
              <a:solidFill>
                <a:schemeClr val="bg2"/>
              </a:solidFill>
            </a:endParaRPr>
          </a:p>
        </p:txBody>
      </p:sp>
    </p:spTree>
    <p:extLst>
      <p:ext uri="{BB962C8B-B14F-4D97-AF65-F5344CB8AC3E}">
        <p14:creationId xmlns:p14="http://schemas.microsoft.com/office/powerpoint/2010/main" val="390051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65D4-48BC-50B8-E9C0-FCEB5C2668A5}"/>
              </a:ext>
            </a:extLst>
          </p:cNvPr>
          <p:cNvSpPr>
            <a:spLocks noGrp="1"/>
          </p:cNvSpPr>
          <p:nvPr>
            <p:ph type="title"/>
          </p:nvPr>
        </p:nvSpPr>
        <p:spPr/>
        <p:txBody>
          <a:bodyPr/>
          <a:lstStyle/>
          <a:p>
            <a:r>
              <a:rPr lang="en-GB" dirty="0"/>
              <a:t>Health related quality of life (HRQOL)</a:t>
            </a:r>
          </a:p>
        </p:txBody>
      </p:sp>
      <p:sp>
        <p:nvSpPr>
          <p:cNvPr id="3" name="Text Placeholder 2">
            <a:extLst>
              <a:ext uri="{FF2B5EF4-FFF2-40B4-BE49-F238E27FC236}">
                <a16:creationId xmlns:a16="http://schemas.microsoft.com/office/drawing/2014/main" id="{2DB6CAA3-DADB-71D5-B69A-537A2AB259EA}"/>
              </a:ext>
            </a:extLst>
          </p:cNvPr>
          <p:cNvSpPr>
            <a:spLocks noGrp="1"/>
          </p:cNvSpPr>
          <p:nvPr>
            <p:ph type="body" idx="1"/>
          </p:nvPr>
        </p:nvSpPr>
        <p:spPr>
          <a:xfrm>
            <a:off x="614974" y="1705175"/>
            <a:ext cx="7989473" cy="2826600"/>
          </a:xfrm>
        </p:spPr>
        <p:txBody>
          <a:bodyPr/>
          <a:lstStyle/>
          <a:p>
            <a:pPr marL="76200" indent="0" algn="just">
              <a:buNone/>
            </a:pPr>
            <a:r>
              <a:rPr lang="pt-PT" sz="1800" dirty="0"/>
              <a:t>O diabetes melitos é uma doença crônica amplamente disseminada e um dos problemas de saúde pública mais prementes. O efeito físico e psicossomático do diabetes predetermina o aumento permanente da carga de cuidados de saúde em todo o mundo. Para melhorar a qualidade de vida relacionada à saúde das pessoas com diabetes, é importante compreender os sintomas característicos da doença. Pessoas de várias idades e raças, também de qualquer origem étnica, social e econômica sofrem de depressão; no entanto, a depressão em pessoas com diabetes é expressa duas ou três vezes mais frequentemente.</a:t>
            </a:r>
            <a:endParaRPr lang="en-GB" dirty="0"/>
          </a:p>
        </p:txBody>
      </p:sp>
      <p:sp>
        <p:nvSpPr>
          <p:cNvPr id="4" name="Slide Number Placeholder 3">
            <a:extLst>
              <a:ext uri="{FF2B5EF4-FFF2-40B4-BE49-F238E27FC236}">
                <a16:creationId xmlns:a16="http://schemas.microsoft.com/office/drawing/2014/main" id="{EC9EDC04-6ECD-DABC-B0C8-C8860D3785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31469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179512" y="1419622"/>
            <a:ext cx="8784976" cy="3112153"/>
          </a:xfrm>
          <a:prstGeom prst="rect">
            <a:avLst/>
          </a:prstGeom>
        </p:spPr>
        <p:txBody>
          <a:bodyPr spcFirstLastPara="1" wrap="square" lIns="0" tIns="0" rIns="0" bIns="0" anchor="t" anchorCtr="0">
            <a:noAutofit/>
          </a:bodyPr>
          <a:lstStyle/>
          <a:p>
            <a:pPr algn="just">
              <a:spcBef>
                <a:spcPts val="1000"/>
              </a:spcBef>
            </a:pPr>
            <a:r>
              <a:rPr lang="pt-PT" sz="1700" dirty="0"/>
              <a:t>O corpo humano consiste em pequenas células invisíveis ao olho humano com sua existência sustentada pela energia recebida. A principal fonte de energia de suporte é a glicose, que é vital para as células, da mesma forma que o combustível é essencial para um carro. O hormônio insulina produzido pelas células beta do pâncreas ajuda a glicose a entrar nas células. </a:t>
            </a:r>
          </a:p>
          <a:p>
            <a:pPr algn="just">
              <a:spcBef>
                <a:spcPts val="1000"/>
              </a:spcBef>
            </a:pPr>
            <a:r>
              <a:rPr lang="pt-PT" sz="1700" dirty="0"/>
              <a:t>O corpo de um ser humano saudável produz insulina constantemente, ou seja, a insulina em pequena concentração está sempre presente no sangue, pois mantém o nível normal de glicose no sangue. Toda vez depois de comer alguma coisa, o nível de glicose no sangue aumenta e o pâncreas começa a produzir mais insulina. É assim que o nível estável de glicose no sangue capilar é mantido, ou seja, 3,3–5,5 </a:t>
            </a:r>
            <a:r>
              <a:rPr lang="pt-PT" sz="1700" dirty="0" err="1"/>
              <a:t>mmol</a:t>
            </a:r>
            <a:r>
              <a:rPr lang="pt-PT" sz="1700" dirty="0"/>
              <a:t>/L antes de comer e até 7,8 </a:t>
            </a:r>
            <a:r>
              <a:rPr lang="pt-PT" sz="1700" dirty="0" err="1"/>
              <a:t>mmol</a:t>
            </a:r>
            <a:r>
              <a:rPr lang="pt-PT" sz="1700" dirty="0"/>
              <a:t>/L 1-2 horas depois de comer.</a:t>
            </a: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a:t>A </a:t>
            </a:r>
            <a:r>
              <a:rPr lang="en-GB" dirty="0" err="1"/>
              <a:t>insulina</a:t>
            </a:r>
            <a:r>
              <a:rPr lang="en-GB" dirty="0"/>
              <a:t> é </a:t>
            </a:r>
            <a:r>
              <a:rPr lang="en-GB" dirty="0" err="1"/>
              <a:t>responsável</a:t>
            </a:r>
            <a:r>
              <a:rPr lang="en-GB" dirty="0"/>
              <a:t> por</a:t>
            </a:r>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a:xfrm>
            <a:off x="614974" y="1705175"/>
            <a:ext cx="8061481" cy="2826600"/>
          </a:xfrm>
        </p:spPr>
        <p:txBody>
          <a:bodyPr/>
          <a:lstStyle/>
          <a:p>
            <a:r>
              <a:rPr lang="pt-PT" sz="2000" dirty="0"/>
              <a:t>Regular o metabolismo dos hidratos </a:t>
            </a:r>
            <a:r>
              <a:rPr lang="pt-PT" sz="2000"/>
              <a:t>de carbono, </a:t>
            </a:r>
            <a:r>
              <a:rPr lang="pt-PT" sz="2000" dirty="0"/>
              <a:t>proteínas e gorduras</a:t>
            </a:r>
          </a:p>
          <a:p>
            <a:r>
              <a:rPr lang="pt-PT" sz="2000" dirty="0"/>
              <a:t>Reduzir o nível de glicose no sangue e  auxiliar a glicose a entrar na célula</a:t>
            </a:r>
          </a:p>
          <a:p>
            <a:r>
              <a:rPr lang="pt-PT" sz="2000" dirty="0"/>
              <a:t>Prevenir a produção de corpos cetónicos</a:t>
            </a:r>
          </a:p>
          <a:p>
            <a:r>
              <a:rPr lang="pt-PT" sz="2000" dirty="0"/>
              <a:t>Aumentar o armazenamento de glicose na forma de glicogênio</a:t>
            </a:r>
            <a:endParaRPr lang="en-GB"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5459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6433-9B8D-9D5A-2985-A343CBAD9867}"/>
              </a:ext>
            </a:extLst>
          </p:cNvPr>
          <p:cNvSpPr>
            <a:spLocks noGrp="1"/>
          </p:cNvSpPr>
          <p:nvPr>
            <p:ph type="title"/>
          </p:nvPr>
        </p:nvSpPr>
        <p:spPr/>
        <p:txBody>
          <a:bodyPr/>
          <a:lstStyle/>
          <a:p>
            <a:r>
              <a:rPr lang="pt-PT" dirty="0"/>
              <a:t>Uma oportunidade para controlar a doença</a:t>
            </a:r>
            <a:endParaRPr lang="en-GB" dirty="0"/>
          </a:p>
        </p:txBody>
      </p:sp>
      <p:sp>
        <p:nvSpPr>
          <p:cNvPr id="3" name="Text Placeholder 2">
            <a:extLst>
              <a:ext uri="{FF2B5EF4-FFF2-40B4-BE49-F238E27FC236}">
                <a16:creationId xmlns:a16="http://schemas.microsoft.com/office/drawing/2014/main" id="{4AEDAF4D-95BA-BC4D-02B4-D9CFA2DC2CE6}"/>
              </a:ext>
            </a:extLst>
          </p:cNvPr>
          <p:cNvSpPr>
            <a:spLocks noGrp="1"/>
          </p:cNvSpPr>
          <p:nvPr>
            <p:ph type="body" idx="1"/>
          </p:nvPr>
        </p:nvSpPr>
        <p:spPr>
          <a:xfrm>
            <a:off x="614974" y="1705175"/>
            <a:ext cx="8133489" cy="2826600"/>
          </a:xfrm>
        </p:spPr>
        <p:txBody>
          <a:bodyPr/>
          <a:lstStyle/>
          <a:p>
            <a:pPr marL="76200" indent="0" algn="just">
              <a:buNone/>
            </a:pPr>
            <a:r>
              <a:rPr lang="pt-PT" dirty="0"/>
              <a:t>Infelizmente, tanto a produção quanto o trabalho da insulina são às vezes perturbados com o desenvolvimento de diabetes. Embora o Diabetes Melitos ainda seja considerado uma doença incurável, pode ser controlado com sucesso. Ele oferece aos pacientes diabéticos a chance de se sentirem recuperados e levarem uma vida ativa.</a:t>
            </a:r>
            <a:endParaRPr lang="en-GB" dirty="0"/>
          </a:p>
        </p:txBody>
      </p:sp>
      <p:sp>
        <p:nvSpPr>
          <p:cNvPr id="4" name="Slide Number Placeholder 3">
            <a:extLst>
              <a:ext uri="{FF2B5EF4-FFF2-40B4-BE49-F238E27FC236}">
                <a16:creationId xmlns:a16="http://schemas.microsoft.com/office/drawing/2014/main"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42305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en-GB" dirty="0"/>
              <a:t>Diabetes Tipo 2</a:t>
            </a:r>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a:xfrm>
            <a:off x="614974" y="1705175"/>
            <a:ext cx="8205497" cy="2826600"/>
          </a:xfrm>
        </p:spPr>
        <p:txBody>
          <a:bodyPr/>
          <a:lstStyle/>
          <a:p>
            <a:pPr marL="76200" indent="0" algn="just">
              <a:buNone/>
            </a:pPr>
            <a:r>
              <a:rPr lang="pt-PT" sz="2000" b="1" dirty="0"/>
              <a:t>O diabetes tipo 2 </a:t>
            </a:r>
            <a:r>
              <a:rPr lang="pt-PT" sz="2000" dirty="0"/>
              <a:t>é a forma de diabetes mais amplamente disseminada, com aqueles que o atingem correspondendo a 80-90% de todos os que sofrem de diabetes. Embora existam mais adultos entre os que sofrem desta doença, as crianças também podem ser diagnosticadas com ela. 60 a 90% das pessoas com diabetes tipo 2 estão acima do peso. Como o início gradual da doença é característico, o diabetes permanece sem diagnóstico por um longo período de tempo até ser detetado incidentalmente por meio de um teste de glicose ou teste de tolerância à glicose.</a:t>
            </a:r>
            <a:endParaRPr lang="en-GB"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10876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en-GB" dirty="0"/>
              <a:t>Diabetes Tipo 2</a:t>
            </a:r>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a:xfrm>
            <a:off x="614974" y="1705175"/>
            <a:ext cx="7845457" cy="2826600"/>
          </a:xfrm>
        </p:spPr>
        <p:txBody>
          <a:bodyPr/>
          <a:lstStyle/>
          <a:p>
            <a:pPr marL="76200" indent="0" algn="just">
              <a:buNone/>
            </a:pPr>
            <a:r>
              <a:rPr lang="pt-PT" sz="1800" dirty="0"/>
              <a:t>A maioria das pessoas com diabetes tipo 2 são obesas (obesidade central). </a:t>
            </a:r>
          </a:p>
          <a:p>
            <a:pPr marL="76200" indent="0" algn="just">
              <a:buNone/>
            </a:pPr>
            <a:r>
              <a:rPr lang="pt-PT" sz="1800" dirty="0"/>
              <a:t>No início do diabetes tipo 2, o pâncreas ainda produz insulina; no entanto, as células não a utilizam de forma eficaz, devido à resistência à insulina dos tecidos, ou seja, diminuição da sensibilidade das células à insulina. Consequentemente, a demanda de insulina aumenta. O pâncreas produz a quantidade de insulina que seria suficiente para manter a </a:t>
            </a:r>
            <a:r>
              <a:rPr lang="pt-PT" sz="1800" dirty="0" err="1"/>
              <a:t>normoglicemia</a:t>
            </a:r>
            <a:r>
              <a:rPr lang="pt-PT" sz="1800" dirty="0"/>
              <a:t> se o corpo peso era normal. Eventualmente, as células beta no pâncreas se esgotam com a perda da capacidade de produzir insulina (desenvolvimento de insuficiência de insulina).</a:t>
            </a:r>
            <a:endParaRPr lang="en-GB"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65029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en-GB" dirty="0"/>
              <a:t>Diabetes Tipo 2</a:t>
            </a:r>
          </a:p>
        </p:txBody>
      </p:sp>
      <p:sp>
        <p:nvSpPr>
          <p:cNvPr id="3" name="Text Placeholder 2">
            <a:extLst>
              <a:ext uri="{FF2B5EF4-FFF2-40B4-BE49-F238E27FC236}">
                <a16:creationId xmlns:a16="http://schemas.microsoft.com/office/drawing/2014/main" id="{2D8A5FC9-BF20-1146-58C1-85914E37E119}"/>
              </a:ext>
            </a:extLst>
          </p:cNvPr>
          <p:cNvSpPr>
            <a:spLocks noGrp="1"/>
          </p:cNvSpPr>
          <p:nvPr>
            <p:ph type="body" idx="1"/>
          </p:nvPr>
        </p:nvSpPr>
        <p:spPr>
          <a:xfrm>
            <a:off x="614974" y="1705175"/>
            <a:ext cx="7989473" cy="2826600"/>
          </a:xfrm>
        </p:spPr>
        <p:txBody>
          <a:bodyPr/>
          <a:lstStyle/>
          <a:p>
            <a:pPr marL="76200" indent="0" algn="just">
              <a:buNone/>
            </a:pPr>
            <a:r>
              <a:rPr lang="pt-PT" sz="2000" dirty="0"/>
              <a:t>Embora as causas definitivas desses distúrbios ainda permaneçam desconhecidas, obesidade, hereditariedade, diabetes gestacional anterior, metabolismo da glicose prejudicado, falta de atividade física, hipertensão arterial e alto nível de lipídios no sangue são considerados os fatores mais frequentes. O diabetes tipo 2 é uma doença progressiva. Isso significa que a condição se deteriora com o tempo. Se o diabetes não for tratado adequadamente, leva a complicações a longo prazo.</a:t>
            </a:r>
            <a:endParaRPr lang="en-GB" dirty="0"/>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16266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en-GB" dirty="0"/>
              <a:t>Diabetes Tipo 2</a:t>
            </a:r>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a:xfrm>
            <a:off x="614974" y="1705175"/>
            <a:ext cx="8061481" cy="2826600"/>
          </a:xfrm>
        </p:spPr>
        <p:txBody>
          <a:bodyPr/>
          <a:lstStyle/>
          <a:p>
            <a:pPr marL="76200" indent="0" algn="just">
              <a:buNone/>
            </a:pPr>
            <a:r>
              <a:rPr lang="pt-PT" sz="1800" dirty="0"/>
              <a:t>Dieta apropriada e atividade física suficiente são de grande importância em todos os estágios desta doença. O tratamento médico para aqueles com diabetes tipo 2 deve ser intensificado (alterado) dentro de determinados períodos de tempo. No início, os pacientes com diabetes são prescritos com o medicamento que diminui a quantidade de glicose produzida. No entanto, alguns pacientes precisam ser prescritos com insulina desde o início. Quando a doença começa a progredir, aumentam-se as doses dos medicamentos e introduzem-se as combinações dos mesmos; posteriormente, quando o pâncreas já não produz quantidade suficiente de insulina, ela precisa ser prescrita.</a:t>
            </a:r>
            <a:endParaRPr lang="en-GB" sz="1800" dirty="0"/>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945955514"/>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3404</TotalTime>
  <Words>1144</Words>
  <Application>Microsoft Office PowerPoint</Application>
  <PresentationFormat>Apresentação no Ecrã (16:9)</PresentationFormat>
  <Paragraphs>43</Paragraphs>
  <Slides>13</Slides>
  <Notes>3</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13</vt:i4>
      </vt:variant>
    </vt:vector>
  </HeadingPairs>
  <TitlesOfParts>
    <vt:vector size="18" baseType="lpstr">
      <vt:lpstr>Barlow Light</vt:lpstr>
      <vt:lpstr>Calibri</vt:lpstr>
      <vt:lpstr>Barlow SemiBold</vt:lpstr>
      <vt:lpstr>Arial</vt:lpstr>
      <vt:lpstr>Caius template</vt:lpstr>
      <vt:lpstr> Fundamentos da Diabetes Autores: Aelita Skarbaliene, Akvile Sendriute</vt:lpstr>
      <vt:lpstr>Project Number: 2021-1-RO01- KA220-HED-38B739A3</vt:lpstr>
      <vt:lpstr>Apresentação do PowerPoint</vt:lpstr>
      <vt:lpstr>A insulina é responsável por</vt:lpstr>
      <vt:lpstr>Uma oportunidade para controlar a doença</vt:lpstr>
      <vt:lpstr>Diabetes Tipo 2</vt:lpstr>
      <vt:lpstr>Diabetes Tipo 2</vt:lpstr>
      <vt:lpstr>Diabetes Tipo 2</vt:lpstr>
      <vt:lpstr>Diabetes Tipo 2</vt:lpstr>
      <vt:lpstr>Diabetes Tipo 2</vt:lpstr>
      <vt:lpstr>Diabetes Tipo 2</vt:lpstr>
      <vt:lpstr>Health related quality of life (HRQOL)</vt:lpstr>
      <vt:lpstr>Health related quality of life (HRQOL)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94</cp:revision>
  <dcterms:modified xsi:type="dcterms:W3CDTF">2023-05-23T10:06:50Z</dcterms:modified>
</cp:coreProperties>
</file>