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15"/>
  </p:notesMasterIdLst>
  <p:sldIdLst>
    <p:sldId id="301" r:id="rId2"/>
    <p:sldId id="257" r:id="rId3"/>
    <p:sldId id="290" r:id="rId4"/>
    <p:sldId id="291" r:id="rId5"/>
    <p:sldId id="292" r:id="rId6"/>
    <p:sldId id="293" r:id="rId7"/>
    <p:sldId id="294" r:id="rId8"/>
    <p:sldId id="295" r:id="rId9"/>
    <p:sldId id="296" r:id="rId10"/>
    <p:sldId id="297" r:id="rId11"/>
    <p:sldId id="298" r:id="rId12"/>
    <p:sldId id="299" r:id="rId13"/>
    <p:sldId id="300" r:id="rId14"/>
  </p:sldIdLst>
  <p:sldSz cx="9144000" cy="5143500" type="screen16x9"/>
  <p:notesSz cx="6858000" cy="9144000"/>
  <p:embeddedFontLst>
    <p:embeddedFont>
      <p:font typeface="Barlow Light" panose="00000400000000000000" pitchFamily="2" charset="0"/>
      <p:regular r:id="rId16"/>
      <p:bold r:id="rId17"/>
      <p:italic r:id="rId18"/>
      <p:boldItalic r:id="rId19"/>
    </p:embeddedFont>
    <p:embeddedFont>
      <p:font typeface="Barlow SemiBold" panose="00000700000000000000" pitchFamily="2" charset="0"/>
      <p:regular r:id="rId20"/>
      <p:bold r:id="rId21"/>
      <p:italic r:id="rId22"/>
      <p:boldItalic r:id="rId23"/>
    </p:embeddedFont>
    <p:embeddedFont>
      <p:font typeface="Calibri" panose="020F0502020204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75A48A-7C33-98ED-DAE2-B30B811D1D55}" name="Merz Lukas" initials="ML" userId="Merz Luka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73"/>
    <p:restoredTop sz="94637"/>
  </p:normalViewPr>
  <p:slideViewPr>
    <p:cSldViewPr>
      <p:cViewPr varScale="1">
        <p:scale>
          <a:sx n="78" d="100"/>
          <a:sy n="78" d="100"/>
        </p:scale>
        <p:origin x="76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1663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32901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2411760" y="3219822"/>
            <a:ext cx="4608512" cy="1368152"/>
          </a:xfrm>
          <a:prstGeom prst="rect">
            <a:avLst/>
          </a:prstGeom>
        </p:spPr>
        <p:txBody>
          <a:bodyPr spcFirstLastPara="1" wrap="square" lIns="0" tIns="0" rIns="0" bIns="0" anchor="ctr" anchorCtr="0">
            <a:noAutofit/>
          </a:bodyPr>
          <a:lstStyle/>
          <a:p>
            <a:pPr lvl="0" algn="ctr"/>
            <a:br>
              <a:rPr lang="en" sz="2400" dirty="0">
                <a:solidFill>
                  <a:schemeClr val="accent1"/>
                </a:solidFill>
              </a:rPr>
            </a:br>
            <a:r>
              <a:rPr lang="lt-LT" sz="2800" dirty="0"/>
              <a:t>Diabeto pagrindai</a:t>
            </a:r>
            <a:br>
              <a:rPr lang="it-IT" sz="1800" dirty="0"/>
            </a:br>
            <a:r>
              <a:rPr lang="it-IT" sz="1800" dirty="0" err="1"/>
              <a:t>Autorės</a:t>
            </a:r>
            <a:r>
              <a:rPr lang="it-IT" sz="1800" dirty="0"/>
              <a:t>: </a:t>
            </a:r>
            <a:r>
              <a:rPr lang="it-IT" sz="1800" dirty="0" err="1"/>
              <a:t>Aelita</a:t>
            </a:r>
            <a:r>
              <a:rPr lang="it-IT" sz="1800" dirty="0"/>
              <a:t> </a:t>
            </a:r>
            <a:r>
              <a:rPr lang="it-IT" sz="1800" dirty="0" err="1"/>
              <a:t>Bredelytė</a:t>
            </a:r>
            <a:r>
              <a:rPr lang="it-IT" sz="1800" dirty="0"/>
              <a:t>, </a:t>
            </a:r>
            <a:r>
              <a:rPr lang="it-IT" sz="1800" dirty="0" err="1"/>
              <a:t>Akvilė</a:t>
            </a:r>
            <a:r>
              <a:rPr lang="it-IT" sz="1800" dirty="0"/>
              <a:t> </a:t>
            </a:r>
            <a:r>
              <a:rPr lang="it-IT" sz="1800" dirty="0" err="1"/>
              <a:t>Lencevičė</a:t>
            </a:r>
            <a:endParaRPr sz="1800" dirty="0"/>
          </a:p>
        </p:txBody>
      </p:sp>
      <p:sp>
        <p:nvSpPr>
          <p:cNvPr id="3" name="Rectangle 2"/>
          <p:cNvSpPr/>
          <p:nvPr/>
        </p:nvSpPr>
        <p:spPr>
          <a:xfrm>
            <a:off x="683569" y="908015"/>
            <a:ext cx="7644340" cy="1015663"/>
          </a:xfrm>
          <a:prstGeom prst="rect">
            <a:avLst/>
          </a:prstGeom>
        </p:spPr>
        <p:txBody>
          <a:bodyPr wrap="square">
            <a:spAutoFit/>
          </a:bodyPr>
          <a:lstStyle/>
          <a:p>
            <a:r>
              <a:rPr lang="en" sz="6000" b="1" dirty="0">
                <a:solidFill>
                  <a:schemeClr val="accent2"/>
                </a:solidFill>
              </a:rPr>
              <a:t>Connected 4 Health</a:t>
            </a:r>
            <a:endParaRPr lang="it-IT" sz="6000" dirty="0"/>
          </a:p>
        </p:txBody>
      </p:sp>
    </p:spTree>
    <p:extLst>
      <p:ext uri="{BB962C8B-B14F-4D97-AF65-F5344CB8AC3E}">
        <p14:creationId xmlns:p14="http://schemas.microsoft.com/office/powerpoint/2010/main" val="2880095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29A2C-2E49-D686-32EF-514107301FFA}"/>
              </a:ext>
            </a:extLst>
          </p:cNvPr>
          <p:cNvSpPr>
            <a:spLocks noGrp="1"/>
          </p:cNvSpPr>
          <p:nvPr>
            <p:ph type="title"/>
          </p:nvPr>
        </p:nvSpPr>
        <p:spPr/>
        <p:txBody>
          <a:bodyPr/>
          <a:lstStyle/>
          <a:p>
            <a:r>
              <a:rPr lang="en-GB" dirty="0"/>
              <a:t>2 </a:t>
            </a:r>
            <a:r>
              <a:rPr lang="en-GB" dirty="0" err="1"/>
              <a:t>tipo</a:t>
            </a:r>
            <a:r>
              <a:rPr lang="en-GB" dirty="0"/>
              <a:t> </a:t>
            </a:r>
            <a:r>
              <a:rPr lang="en-GB" dirty="0" err="1"/>
              <a:t>cukrinis</a:t>
            </a:r>
            <a:r>
              <a:rPr lang="en-GB" dirty="0"/>
              <a:t> </a:t>
            </a:r>
            <a:r>
              <a:rPr lang="en-GB" dirty="0" err="1"/>
              <a:t>diabetas</a:t>
            </a:r>
            <a:endParaRPr lang="en-GB" dirty="0"/>
          </a:p>
        </p:txBody>
      </p:sp>
      <p:sp>
        <p:nvSpPr>
          <p:cNvPr id="3" name="Text Placeholder 2">
            <a:extLst>
              <a:ext uri="{FF2B5EF4-FFF2-40B4-BE49-F238E27FC236}">
                <a16:creationId xmlns:a16="http://schemas.microsoft.com/office/drawing/2014/main" id="{CF3A6D4F-141F-FBBC-C34D-06DF76FD36B3}"/>
              </a:ext>
            </a:extLst>
          </p:cNvPr>
          <p:cNvSpPr>
            <a:spLocks noGrp="1"/>
          </p:cNvSpPr>
          <p:nvPr>
            <p:ph type="body" idx="1"/>
          </p:nvPr>
        </p:nvSpPr>
        <p:spPr/>
        <p:txBody>
          <a:bodyPr/>
          <a:lstStyle/>
          <a:p>
            <a:pPr marL="76200" indent="0" algn="just">
              <a:buNone/>
            </a:pPr>
            <a:r>
              <a:rPr lang="lt-LT" sz="1600" dirty="0"/>
              <a:t>Kadangi 2 tipo cukrinis diabetas yra lėtinė liga, kurios metu kyla rimtų komplikacijų rizika ir didelė našta sergančiųjų sveikatos būklei tiek fiziškai, tiek protiškai, manoma, kad sergančiųjų cukriniu diabetu gyvenimo kokybė (bendra fizinė, psichinė ir socialinė) stipriai pablogėja. Tai gali sukelti pati cukrinio diabeto diagnozė, psichologinis stresas, susijęs su ligos valdymu arba diabeto komplikacijų našta. Keli moksliniai darbai praneša apie diabetu sergančių pacientų psichinės būklės pablogėjimą tiek ir apie pagerėjimą gydymo metu.</a:t>
            </a:r>
            <a:endParaRPr lang="en-GB" dirty="0"/>
          </a:p>
        </p:txBody>
      </p:sp>
      <p:sp>
        <p:nvSpPr>
          <p:cNvPr id="4" name="Slide Number Placeholder 3">
            <a:extLst>
              <a:ext uri="{FF2B5EF4-FFF2-40B4-BE49-F238E27FC236}">
                <a16:creationId xmlns:a16="http://schemas.microsoft.com/office/drawing/2014/main" id="{3C3B5741-35F1-F662-48E4-2C5135B1D48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3714023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4EF5D-92B4-90D5-F991-0AC5832128FD}"/>
              </a:ext>
            </a:extLst>
          </p:cNvPr>
          <p:cNvSpPr>
            <a:spLocks noGrp="1"/>
          </p:cNvSpPr>
          <p:nvPr>
            <p:ph type="title"/>
          </p:nvPr>
        </p:nvSpPr>
        <p:spPr/>
        <p:txBody>
          <a:bodyPr/>
          <a:lstStyle/>
          <a:p>
            <a:r>
              <a:rPr lang="en-GB" dirty="0"/>
              <a:t>2 </a:t>
            </a:r>
            <a:r>
              <a:rPr lang="en-GB" dirty="0" err="1"/>
              <a:t>tipo</a:t>
            </a:r>
            <a:r>
              <a:rPr lang="en-GB" dirty="0"/>
              <a:t> </a:t>
            </a:r>
            <a:r>
              <a:rPr lang="en-GB" dirty="0" err="1"/>
              <a:t>cukrinis</a:t>
            </a:r>
            <a:r>
              <a:rPr lang="en-GB" dirty="0"/>
              <a:t> </a:t>
            </a:r>
            <a:r>
              <a:rPr lang="en-GB" dirty="0" err="1"/>
              <a:t>diabetas</a:t>
            </a:r>
            <a:endParaRPr lang="en-GB" dirty="0"/>
          </a:p>
        </p:txBody>
      </p:sp>
      <p:sp>
        <p:nvSpPr>
          <p:cNvPr id="3" name="Text Placeholder 2">
            <a:extLst>
              <a:ext uri="{FF2B5EF4-FFF2-40B4-BE49-F238E27FC236}">
                <a16:creationId xmlns:a16="http://schemas.microsoft.com/office/drawing/2014/main" id="{D72D2EF8-9B22-4092-9961-CBF14464C4E1}"/>
              </a:ext>
            </a:extLst>
          </p:cNvPr>
          <p:cNvSpPr>
            <a:spLocks noGrp="1"/>
          </p:cNvSpPr>
          <p:nvPr>
            <p:ph type="body" idx="1"/>
          </p:nvPr>
        </p:nvSpPr>
        <p:spPr/>
        <p:txBody>
          <a:bodyPr/>
          <a:lstStyle/>
          <a:p>
            <a:pPr marL="76200" indent="0" algn="just">
              <a:buNone/>
            </a:pPr>
            <a:r>
              <a:rPr lang="lt-LT" sz="1800" dirty="0"/>
              <a:t>Nors atliekant mokslinius tyrimus diabeto prevencijos tema, reikia ir, tiesą sakant, visada atsižvelgiama į objektyvius ir kiekybiškai įvertinamus parametrus, tokius kaip svoris, gliukozės koncentracija kraujo plazmoje, lipidų profilį, su sveikata susijusios gyvenimo kokybės reikšmė (HRQOL), kurį subjektyviai įvertinę dalyviai, dažnai ignoruoja.</a:t>
            </a:r>
            <a:endParaRPr lang="en-GB" sz="1800" dirty="0"/>
          </a:p>
        </p:txBody>
      </p:sp>
      <p:sp>
        <p:nvSpPr>
          <p:cNvPr id="4" name="Slide Number Placeholder 3">
            <a:extLst>
              <a:ext uri="{FF2B5EF4-FFF2-40B4-BE49-F238E27FC236}">
                <a16:creationId xmlns:a16="http://schemas.microsoft.com/office/drawing/2014/main" id="{9108CDA0-2D24-5FDA-71DB-2AF5B9F4149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3193700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8C56E-63B9-B62B-FAD8-C3688E02F50E}"/>
              </a:ext>
            </a:extLst>
          </p:cNvPr>
          <p:cNvSpPr>
            <a:spLocks noGrp="1"/>
          </p:cNvSpPr>
          <p:nvPr>
            <p:ph type="title"/>
          </p:nvPr>
        </p:nvSpPr>
        <p:spPr/>
        <p:txBody>
          <a:bodyPr/>
          <a:lstStyle/>
          <a:p>
            <a:r>
              <a:rPr lang="lt-LT" dirty="0"/>
              <a:t>Su sveikata susijusi gyvenimo kokybė</a:t>
            </a:r>
            <a:endParaRPr lang="en-GB" dirty="0"/>
          </a:p>
        </p:txBody>
      </p:sp>
      <p:sp>
        <p:nvSpPr>
          <p:cNvPr id="3" name="Text Placeholder 2">
            <a:extLst>
              <a:ext uri="{FF2B5EF4-FFF2-40B4-BE49-F238E27FC236}">
                <a16:creationId xmlns:a16="http://schemas.microsoft.com/office/drawing/2014/main" id="{CF820720-6037-670D-1897-759A5B4F79EA}"/>
              </a:ext>
            </a:extLst>
          </p:cNvPr>
          <p:cNvSpPr>
            <a:spLocks noGrp="1"/>
          </p:cNvSpPr>
          <p:nvPr>
            <p:ph type="body" idx="1"/>
          </p:nvPr>
        </p:nvSpPr>
        <p:spPr/>
        <p:txBody>
          <a:bodyPr/>
          <a:lstStyle/>
          <a:p>
            <a:pPr marL="76200" indent="0" algn="just">
              <a:buNone/>
            </a:pPr>
            <a:r>
              <a:rPr lang="lt-LT" sz="2000" dirty="0"/>
              <a:t>Klinikiniai ir biologiniai kintamieji, paimti atskirai, neatspindi pacientų suvokimo apie savo sveikatą iš įvairų pusių. Dažniausiai dėl to, kad </a:t>
            </a:r>
            <a:r>
              <a:rPr lang="en-GB" sz="2000" dirty="0"/>
              <a:t>HRQOL</a:t>
            </a:r>
            <a:r>
              <a:rPr lang="lt-LT" sz="2000" dirty="0"/>
              <a:t> įtakoja daugybė veiksnių, įskaitant gretutines ligas, socialinę ir šeiminę padėtį, paciento įgytas žinias, pasitenkinimą gydymu ir suvokimą, kad turi gebėjimą kontroliuoti savo mirtį. HRQOL yra glaudžiai susijęs su tuo, kaip žmogus jaučiasi ir ką veikia.</a:t>
            </a:r>
            <a:endParaRPr lang="en-GB" sz="2000" dirty="0"/>
          </a:p>
        </p:txBody>
      </p:sp>
      <p:sp>
        <p:nvSpPr>
          <p:cNvPr id="4" name="Slide Number Placeholder 3">
            <a:extLst>
              <a:ext uri="{FF2B5EF4-FFF2-40B4-BE49-F238E27FC236}">
                <a16:creationId xmlns:a16="http://schemas.microsoft.com/office/drawing/2014/main" id="{57442C0F-7C48-CC16-916F-DD966D425C3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3524079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E65D4-48BC-50B8-E9C0-FCEB5C2668A5}"/>
              </a:ext>
            </a:extLst>
          </p:cNvPr>
          <p:cNvSpPr>
            <a:spLocks noGrp="1"/>
          </p:cNvSpPr>
          <p:nvPr>
            <p:ph type="title"/>
          </p:nvPr>
        </p:nvSpPr>
        <p:spPr/>
        <p:txBody>
          <a:bodyPr/>
          <a:lstStyle/>
          <a:p>
            <a:r>
              <a:rPr lang="lt-LT" dirty="0"/>
              <a:t>Su sveikata susijusi gyvenimo kokybė</a:t>
            </a:r>
            <a:endParaRPr lang="en-GB" dirty="0"/>
          </a:p>
        </p:txBody>
      </p:sp>
      <p:sp>
        <p:nvSpPr>
          <p:cNvPr id="3" name="Text Placeholder 2">
            <a:extLst>
              <a:ext uri="{FF2B5EF4-FFF2-40B4-BE49-F238E27FC236}">
                <a16:creationId xmlns:a16="http://schemas.microsoft.com/office/drawing/2014/main" id="{2DB6CAA3-DADB-71D5-B69A-537A2AB259EA}"/>
              </a:ext>
            </a:extLst>
          </p:cNvPr>
          <p:cNvSpPr>
            <a:spLocks noGrp="1"/>
          </p:cNvSpPr>
          <p:nvPr>
            <p:ph type="body" idx="1"/>
          </p:nvPr>
        </p:nvSpPr>
        <p:spPr/>
        <p:txBody>
          <a:bodyPr/>
          <a:lstStyle/>
          <a:p>
            <a:pPr marL="76200" indent="0" algn="just">
              <a:buNone/>
            </a:pPr>
            <a:r>
              <a:rPr lang="lt-LT" sz="1800" dirty="0"/>
              <a:t>Cukrinis diabetas yra plačiai paplitusi lėtinė liga ir viena iš aktualiausių visuomenės sveikatos problemų. Fizinis ir psichosomatinis cukrinio diabeto poveikis lemia nuolat didėjančią sveikatos priežiūros naštą visame pasaulyje. Siekiant pagerinti sergančiųjų cukriniu diabetu gyvenimo kokybę, susijusią su sveikata, svarbu suprasti diabetui būdingus simptomus. Įvairaus amžiaus ir bet kokios rasės, bet kokios etninės, socialinės ir ekonominės kilmės žmonės serga depresija, tačiau depresija sergantiesiems cukriniu diabetu pasireiškia du ar tris kartus dažniau.</a:t>
            </a:r>
            <a:endParaRPr lang="en-GB" dirty="0"/>
          </a:p>
        </p:txBody>
      </p:sp>
      <p:sp>
        <p:nvSpPr>
          <p:cNvPr id="4" name="Slide Number Placeholder 3">
            <a:extLst>
              <a:ext uri="{FF2B5EF4-FFF2-40B4-BE49-F238E27FC236}">
                <a16:creationId xmlns:a16="http://schemas.microsoft.com/office/drawing/2014/main" id="{EC9EDC04-6ECD-DABC-B0C8-C8860D3785D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4122186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en-US" sz="2000" dirty="0" err="1">
                <a:solidFill>
                  <a:schemeClr val="bg1"/>
                </a:solidFill>
                <a:latin typeface="Barlow SemiBold" panose="020B0604020202020204" charset="0"/>
                <a:cs typeface="Calibri" panose="020F0502020204030204" pitchFamily="34" charset="0"/>
              </a:rPr>
              <a:t>Proje</a:t>
            </a:r>
            <a:r>
              <a:rPr lang="lt-LT" sz="2000" dirty="0" err="1">
                <a:solidFill>
                  <a:schemeClr val="bg1"/>
                </a:solidFill>
                <a:latin typeface="Barlow SemiBold" panose="020B0604020202020204" charset="0"/>
                <a:cs typeface="Calibri" panose="020F0502020204030204" pitchFamily="34" charset="0"/>
              </a:rPr>
              <a:t>kto</a:t>
            </a:r>
            <a:r>
              <a:rPr lang="lt-LT" sz="2000" dirty="0">
                <a:solidFill>
                  <a:schemeClr val="bg1"/>
                </a:solidFill>
                <a:latin typeface="Barlow SemiBold" panose="020B0604020202020204" charset="0"/>
                <a:cs typeface="Calibri" panose="020F0502020204030204" pitchFamily="34" charset="0"/>
              </a:rPr>
              <a:t> numeris</a:t>
            </a:r>
            <a:r>
              <a:rPr lang="en-US" sz="2000" dirty="0">
                <a:solidFill>
                  <a:schemeClr val="bg1"/>
                </a:solidFill>
                <a:latin typeface="Barlow SemiBold" panose="020B0604020202020204" charset="0"/>
                <a:cs typeface="Calibri" panose="020F0502020204030204" pitchFamily="34" charset="0"/>
              </a:rPr>
              <a:t>: 2021-1-RO01- KA220-HED-38B739A3</a:t>
            </a:r>
          </a:p>
        </p:txBody>
      </p:sp>
      <p:sp>
        <p:nvSpPr>
          <p:cNvPr id="166" name="Google Shape;166;p14"/>
          <p:cNvSpPr txBox="1">
            <a:spLocks noGrp="1"/>
          </p:cNvSpPr>
          <p:nvPr>
            <p:ph type="body" idx="2"/>
          </p:nvPr>
        </p:nvSpPr>
        <p:spPr>
          <a:xfrm>
            <a:off x="362794" y="2787774"/>
            <a:ext cx="4968552" cy="1224136"/>
          </a:xfrm>
          <a:prstGeom prst="rect">
            <a:avLst/>
          </a:prstGeom>
        </p:spPr>
        <p:txBody>
          <a:bodyPr spcFirstLastPara="1" wrap="square" lIns="0" tIns="0" rIns="0" bIns="0" anchor="t" anchorCtr="0">
            <a:noAutofit/>
          </a:bodyPr>
          <a:lstStyle/>
          <a:p>
            <a:pPr marL="139700" indent="0" algn="ctr">
              <a:buNone/>
            </a:pPr>
            <a:r>
              <a:rPr lang="en-US" sz="1400" dirty="0">
                <a:solidFill>
                  <a:schemeClr val="tx1"/>
                </a:solidFill>
                <a:latin typeface="Barlow SemiBold" panose="020B0604020202020204" charset="0"/>
                <a:cs typeface="Calibri" panose="020F0502020204030204" pitchFamily="34" charset="0"/>
              </a:rPr>
              <a:t>The European Commission's support for the production of this presentation does not constitute an endorsement of the contents, which reflect the views only of the authors, and the Commission cannot be held responsible for any use which may be made of the information contained therein.</a:t>
            </a:r>
          </a:p>
          <a:p>
            <a:pPr marL="0" lvl="0" indent="0" algn="l" rtl="0">
              <a:spcBef>
                <a:spcPts val="0"/>
              </a:spcBef>
              <a:spcAft>
                <a:spcPts val="0"/>
              </a:spcAft>
              <a:buClr>
                <a:schemeClr val="dk1"/>
              </a:buClr>
              <a:buSzPts val="1100"/>
              <a:buFont typeface="Arial"/>
              <a:buNone/>
            </a:pPr>
            <a:endParaRPr sz="1400" dirty="0">
              <a:solidFill>
                <a:schemeClr val="accent2"/>
              </a:solidFill>
            </a:endParaRPr>
          </a:p>
          <a:p>
            <a:pPr marL="0" lvl="0" indent="0" algn="l" rtl="0">
              <a:spcBef>
                <a:spcPts val="0"/>
              </a:spcBef>
              <a:spcAft>
                <a:spcPts val="0"/>
              </a:spcAft>
              <a:buNone/>
            </a:pPr>
            <a:endParaRPr sz="1400" dirty="0">
              <a:solidFill>
                <a:schemeClr val="accent2"/>
              </a:solidFill>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923678"/>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07654"/>
            <a:ext cx="4759052" cy="10026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algn="just">
              <a:spcBef>
                <a:spcPts val="1000"/>
              </a:spcBef>
            </a:pPr>
            <a:r>
              <a:rPr lang="lt-LT" sz="1700" dirty="0"/>
              <a:t>Žmogaus kūnas susideda iš mažų, žmogaus akiai nematomų ląstelių, kurių egzistavimą palaiko gaunama energija. Pagrindinės palaikomosios energijos šaltinis yra gliukozė, kuri yra gyvybiškai svarbi ląstelėms, kaip ir kuras yra būtinas automobiliui. Insulinas yra hormonas, kurį gamina beta ląstelės kasoje, padedantis gliukozei patekti į ląsteles. Kasa yra panaši į gamyklą, gaminančią insuliną, o insulinas veikia kaip raktas, atidarantis ląstelę su gliukoze, o patekęs į vidų naudojamas kaip energijos šaltinis. Sveiko žmogaus organizmas insuliną gamina nuolat, t. y. mažos koncentracijos insulino visada yra kraujyje, nes jis palaiko normalų gliukozės kiekį kraujyje. Kiekvieną kartą po valgio gliukozės kiekis kraujyje didėja, o kasa pradeda gaminti daugiau insulino. Taip išlaikomas pastovus gliukozės kiekis kapiliariniame kraujyje, t. y. 3,3–5,5 </a:t>
            </a:r>
            <a:r>
              <a:rPr lang="lt-LT" sz="1700" dirty="0" err="1"/>
              <a:t>mmol</a:t>
            </a:r>
            <a:r>
              <a:rPr lang="lt-LT" sz="1700" dirty="0"/>
              <a:t>/l prieš valgį ir iki 7,8 </a:t>
            </a:r>
            <a:r>
              <a:rPr lang="lt-LT" sz="1700" dirty="0" err="1"/>
              <a:t>mmol</a:t>
            </a:r>
            <a:r>
              <a:rPr lang="lt-LT" sz="1700" dirty="0"/>
              <a:t>/l praėjus 1–2 valandoms po valgio.</a:t>
            </a:r>
            <a:endParaRPr lang="en-GB" sz="18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endParaRPr lang="it-IT"/>
          </a:p>
        </p:txBody>
      </p:sp>
    </p:spTree>
    <p:extLst>
      <p:ext uri="{BB962C8B-B14F-4D97-AF65-F5344CB8AC3E}">
        <p14:creationId xmlns:p14="http://schemas.microsoft.com/office/powerpoint/2010/main" val="3592973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9BC4-C5FF-A13D-F4CB-168F366CE66B}"/>
              </a:ext>
            </a:extLst>
          </p:cNvPr>
          <p:cNvSpPr>
            <a:spLocks noGrp="1"/>
          </p:cNvSpPr>
          <p:nvPr>
            <p:ph type="title"/>
          </p:nvPr>
        </p:nvSpPr>
        <p:spPr/>
        <p:txBody>
          <a:bodyPr/>
          <a:lstStyle/>
          <a:p>
            <a:r>
              <a:rPr lang="en-GB" dirty="0" err="1"/>
              <a:t>Insulinas</a:t>
            </a:r>
            <a:r>
              <a:rPr lang="en-GB" dirty="0"/>
              <a:t> </a:t>
            </a:r>
            <a:r>
              <a:rPr lang="en-GB" dirty="0" err="1"/>
              <a:t>yra</a:t>
            </a:r>
            <a:r>
              <a:rPr lang="en-GB" dirty="0"/>
              <a:t> </a:t>
            </a:r>
            <a:r>
              <a:rPr lang="en-GB" dirty="0" err="1"/>
              <a:t>atsakingas</a:t>
            </a:r>
            <a:r>
              <a:rPr lang="en-GB" dirty="0"/>
              <a:t> </a:t>
            </a:r>
            <a:r>
              <a:rPr lang="en-GB" dirty="0" err="1"/>
              <a:t>už</a:t>
            </a:r>
            <a:endParaRPr lang="en-GB" dirty="0"/>
          </a:p>
        </p:txBody>
      </p:sp>
      <p:sp>
        <p:nvSpPr>
          <p:cNvPr id="3" name="Text Placeholder 2">
            <a:extLst>
              <a:ext uri="{FF2B5EF4-FFF2-40B4-BE49-F238E27FC236}">
                <a16:creationId xmlns:a16="http://schemas.microsoft.com/office/drawing/2014/main" id="{669E8EEB-9B8A-9B61-01D9-1CB4F92CB131}"/>
              </a:ext>
            </a:extLst>
          </p:cNvPr>
          <p:cNvSpPr>
            <a:spLocks noGrp="1"/>
          </p:cNvSpPr>
          <p:nvPr>
            <p:ph type="body" idx="1"/>
          </p:nvPr>
        </p:nvSpPr>
        <p:spPr/>
        <p:txBody>
          <a:bodyPr/>
          <a:lstStyle/>
          <a:p>
            <a:r>
              <a:rPr lang="lt-LT" sz="2000" dirty="0"/>
              <a:t>Reguliuoja angliavandenių, baltymų ir riebalų apykaitą</a:t>
            </a:r>
          </a:p>
          <a:p>
            <a:r>
              <a:rPr lang="lt-LT" sz="2000" dirty="0"/>
              <a:t>Sumažina gliukozės kiekį kraujyje ir padeda gliukozei patekti į ląstelę</a:t>
            </a:r>
          </a:p>
          <a:p>
            <a:r>
              <a:rPr lang="lt-LT" sz="2000" dirty="0" err="1"/>
              <a:t>Ketoninių</a:t>
            </a:r>
            <a:r>
              <a:rPr lang="lt-LT" sz="2000" dirty="0"/>
              <a:t> kūnų gamybos prevencija</a:t>
            </a:r>
          </a:p>
          <a:p>
            <a:r>
              <a:rPr lang="lt-LT" sz="2000" dirty="0"/>
              <a:t>Padidina gliukozės kaupimąsi glikogeno pavidalu</a:t>
            </a:r>
            <a:endParaRPr lang="en-GB" sz="2000" dirty="0"/>
          </a:p>
          <a:p>
            <a:pPr marL="76200" indent="0">
              <a:buNone/>
            </a:pPr>
            <a:endParaRPr lang="en-GB" sz="2000" dirty="0"/>
          </a:p>
        </p:txBody>
      </p:sp>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854947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A6433-9B8D-9D5A-2985-A343CBAD9867}"/>
              </a:ext>
            </a:extLst>
          </p:cNvPr>
          <p:cNvSpPr>
            <a:spLocks noGrp="1"/>
          </p:cNvSpPr>
          <p:nvPr>
            <p:ph type="title"/>
          </p:nvPr>
        </p:nvSpPr>
        <p:spPr/>
        <p:txBody>
          <a:bodyPr/>
          <a:lstStyle/>
          <a:p>
            <a:r>
              <a:rPr lang="lt-LT" dirty="0"/>
              <a:t>Galimybė valdyti ligą</a:t>
            </a:r>
            <a:endParaRPr lang="en-GB" dirty="0"/>
          </a:p>
        </p:txBody>
      </p:sp>
      <p:sp>
        <p:nvSpPr>
          <p:cNvPr id="3" name="Text Placeholder 2">
            <a:extLst>
              <a:ext uri="{FF2B5EF4-FFF2-40B4-BE49-F238E27FC236}">
                <a16:creationId xmlns:a16="http://schemas.microsoft.com/office/drawing/2014/main" id="{4AEDAF4D-95BA-BC4D-02B4-D9CFA2DC2CE6}"/>
              </a:ext>
            </a:extLst>
          </p:cNvPr>
          <p:cNvSpPr>
            <a:spLocks noGrp="1"/>
          </p:cNvSpPr>
          <p:nvPr>
            <p:ph type="body" idx="1"/>
          </p:nvPr>
        </p:nvSpPr>
        <p:spPr/>
        <p:txBody>
          <a:bodyPr/>
          <a:lstStyle/>
          <a:p>
            <a:pPr marL="76200" indent="0" algn="just">
              <a:buNone/>
            </a:pPr>
            <a:r>
              <a:rPr lang="lt-LT" dirty="0"/>
              <a:t>Deja, kartais sutrinka tiek insulino gamyba, tiek jo veikimas, dėl jo išsivysto cukrinis diabetas. Nors cukrinis diabetas vis dar laikomas nepagydoma liga, šiandien jį galima sėkmingai valdyti. Tai suteikia </a:t>
            </a:r>
            <a:r>
              <a:rPr lang="lt-LT" b="1" dirty="0"/>
              <a:t>diabetu</a:t>
            </a:r>
            <a:r>
              <a:rPr lang="lt-LT" dirty="0"/>
              <a:t> sergantiems pacientams galimybę jaustis sveikiems ir gyventi aktyvų gyvenimą.</a:t>
            </a:r>
            <a:endParaRPr lang="en-GB" dirty="0"/>
          </a:p>
        </p:txBody>
      </p:sp>
      <p:sp>
        <p:nvSpPr>
          <p:cNvPr id="4" name="Slide Number Placeholder 3">
            <a:extLst>
              <a:ext uri="{FF2B5EF4-FFF2-40B4-BE49-F238E27FC236}">
                <a16:creationId xmlns:a16="http://schemas.microsoft.com/office/drawing/2014/main" id="{03B63304-7769-22F5-8F1C-79F53C11158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3475307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49E34-D497-A9B9-AC25-2399A2D227EF}"/>
              </a:ext>
            </a:extLst>
          </p:cNvPr>
          <p:cNvSpPr>
            <a:spLocks noGrp="1"/>
          </p:cNvSpPr>
          <p:nvPr>
            <p:ph type="title"/>
          </p:nvPr>
        </p:nvSpPr>
        <p:spPr/>
        <p:txBody>
          <a:bodyPr/>
          <a:lstStyle/>
          <a:p>
            <a:r>
              <a:rPr lang="en-GB" dirty="0"/>
              <a:t>2 </a:t>
            </a:r>
            <a:r>
              <a:rPr lang="en-GB" dirty="0" err="1"/>
              <a:t>tipo</a:t>
            </a:r>
            <a:r>
              <a:rPr lang="en-GB" dirty="0"/>
              <a:t> </a:t>
            </a:r>
            <a:r>
              <a:rPr lang="en-GB" dirty="0" err="1"/>
              <a:t>cukrinis</a:t>
            </a:r>
            <a:r>
              <a:rPr lang="en-GB" dirty="0"/>
              <a:t> </a:t>
            </a:r>
            <a:r>
              <a:rPr lang="en-GB" dirty="0" err="1"/>
              <a:t>diabetas</a:t>
            </a:r>
            <a:endParaRPr lang="en-GB" dirty="0"/>
          </a:p>
        </p:txBody>
      </p:sp>
      <p:sp>
        <p:nvSpPr>
          <p:cNvPr id="3" name="Text Placeholder 2">
            <a:extLst>
              <a:ext uri="{FF2B5EF4-FFF2-40B4-BE49-F238E27FC236}">
                <a16:creationId xmlns:a16="http://schemas.microsoft.com/office/drawing/2014/main" id="{A599E3FA-C709-9ACC-EF0E-6F5FD42F0D43}"/>
              </a:ext>
            </a:extLst>
          </p:cNvPr>
          <p:cNvSpPr>
            <a:spLocks noGrp="1"/>
          </p:cNvSpPr>
          <p:nvPr>
            <p:ph type="body" idx="1"/>
          </p:nvPr>
        </p:nvSpPr>
        <p:spPr/>
        <p:txBody>
          <a:bodyPr/>
          <a:lstStyle/>
          <a:p>
            <a:pPr marL="76200" indent="0" algn="just">
              <a:buNone/>
            </a:pPr>
            <a:r>
              <a:rPr lang="lt-LT" sz="2000" b="1" dirty="0"/>
              <a:t>2 tipo cukrinis diabetas </a:t>
            </a:r>
            <a:r>
              <a:rPr lang="lt-LT" sz="2000" dirty="0"/>
              <a:t>yra labiausiai paplitusi diabeto forma, juo serga 80–90 % visų </a:t>
            </a:r>
            <a:r>
              <a:rPr lang="lt-LT" sz="2000" b="1" dirty="0"/>
              <a:t>sergančiųjų</a:t>
            </a:r>
            <a:r>
              <a:rPr lang="lt-LT" sz="2000" dirty="0"/>
              <a:t> cukriniu diabetu. Nors tarp sergančiųjų šia liga yra daugiau suaugusiųjų, ji gali būti diagnozuota ir vaikams. 60–90% sergančiųjų 2 tipo cukriniu diabetu turi antsvorio. Kadangi jai būdinga laipsniška ligos pradžia, cukrinis diabetas ilgiau išlieka nenustatytas, kol atsitiktinai nustatomas atlikus gliukozės testą arba gliukozės tolerancijos testą.</a:t>
            </a:r>
            <a:endParaRPr lang="en-GB" dirty="0"/>
          </a:p>
        </p:txBody>
      </p:sp>
      <p:sp>
        <p:nvSpPr>
          <p:cNvPr id="4" name="Slide Number Placeholder 3">
            <a:extLst>
              <a:ext uri="{FF2B5EF4-FFF2-40B4-BE49-F238E27FC236}">
                <a16:creationId xmlns:a16="http://schemas.microsoft.com/office/drawing/2014/main" id="{C8B2BA73-F626-D5F6-99FF-A0DE54701A0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1859473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6E3E8-9950-A333-7A5B-9B2E5B60A0B6}"/>
              </a:ext>
            </a:extLst>
          </p:cNvPr>
          <p:cNvSpPr>
            <a:spLocks noGrp="1"/>
          </p:cNvSpPr>
          <p:nvPr>
            <p:ph type="title"/>
          </p:nvPr>
        </p:nvSpPr>
        <p:spPr/>
        <p:txBody>
          <a:bodyPr/>
          <a:lstStyle/>
          <a:p>
            <a:r>
              <a:rPr lang="en-GB" dirty="0"/>
              <a:t>2 </a:t>
            </a:r>
            <a:r>
              <a:rPr lang="en-GB" dirty="0" err="1"/>
              <a:t>tipo</a:t>
            </a:r>
            <a:r>
              <a:rPr lang="en-GB" dirty="0"/>
              <a:t> </a:t>
            </a:r>
            <a:r>
              <a:rPr lang="en-GB" dirty="0" err="1"/>
              <a:t>cukrinis</a:t>
            </a:r>
            <a:r>
              <a:rPr lang="en-GB" dirty="0"/>
              <a:t> </a:t>
            </a:r>
            <a:r>
              <a:rPr lang="en-GB" dirty="0" err="1"/>
              <a:t>diabetas</a:t>
            </a:r>
            <a:endParaRPr lang="en-GB" dirty="0"/>
          </a:p>
        </p:txBody>
      </p:sp>
      <p:sp>
        <p:nvSpPr>
          <p:cNvPr id="3" name="Text Placeholder 2">
            <a:extLst>
              <a:ext uri="{FF2B5EF4-FFF2-40B4-BE49-F238E27FC236}">
                <a16:creationId xmlns:a16="http://schemas.microsoft.com/office/drawing/2014/main" id="{672BBBCC-623E-4703-9884-928466D22A7C}"/>
              </a:ext>
            </a:extLst>
          </p:cNvPr>
          <p:cNvSpPr>
            <a:spLocks noGrp="1"/>
          </p:cNvSpPr>
          <p:nvPr>
            <p:ph type="body" idx="1"/>
          </p:nvPr>
        </p:nvSpPr>
        <p:spPr/>
        <p:txBody>
          <a:bodyPr/>
          <a:lstStyle/>
          <a:p>
            <a:pPr marL="76200" indent="0" algn="just">
              <a:buNone/>
            </a:pPr>
            <a:r>
              <a:rPr lang="lt-LT" sz="1800" dirty="0"/>
              <a:t>Dauguma sergančiųjų 2 tipo cukriniu diabetu yra nutukę (centrinis/pilvinis nutukimas). 2 tipo diabeto pradžioje kasa vis dar gamina insuliną, tačiau ląstelės jo nenaudoja efektyviai (dėl audinių atsparumo insulinui, </a:t>
            </a:r>
            <a:r>
              <a:rPr lang="lt-LT" sz="1800" dirty="0" err="1"/>
              <a:t>t.y</a:t>
            </a:r>
            <a:r>
              <a:rPr lang="lt-LT" sz="1800" dirty="0"/>
              <a:t>. sumažėjusio ląstelių jautrumo insulinui. Tad insulino poreikis didėja. Dažniausiai kasa gamina insulino kiekį, kurio pakaktų palaikyti normalų gliukozės kiekį kraujyje, jei kūno svoris būtų normalus. Ilgainiui kasos beta ląstelės išsenka ir praranda gebėjimą gaminti insuliną (išsivysto insulino nepakankamumas).</a:t>
            </a:r>
            <a:endParaRPr lang="en-GB" dirty="0"/>
          </a:p>
        </p:txBody>
      </p:sp>
      <p:sp>
        <p:nvSpPr>
          <p:cNvPr id="4" name="Slide Number Placeholder 3">
            <a:extLst>
              <a:ext uri="{FF2B5EF4-FFF2-40B4-BE49-F238E27FC236}">
                <a16:creationId xmlns:a16="http://schemas.microsoft.com/office/drawing/2014/main" id="{77CEA899-24A7-E3AA-CDA7-8B2DCA21121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1312790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C264-C597-9756-E961-3A702509B64A}"/>
              </a:ext>
            </a:extLst>
          </p:cNvPr>
          <p:cNvSpPr>
            <a:spLocks noGrp="1"/>
          </p:cNvSpPr>
          <p:nvPr>
            <p:ph type="title"/>
          </p:nvPr>
        </p:nvSpPr>
        <p:spPr/>
        <p:txBody>
          <a:bodyPr/>
          <a:lstStyle/>
          <a:p>
            <a:r>
              <a:rPr lang="en-GB" dirty="0"/>
              <a:t>2 </a:t>
            </a:r>
            <a:r>
              <a:rPr lang="en-GB" dirty="0" err="1"/>
              <a:t>tipo</a:t>
            </a:r>
            <a:r>
              <a:rPr lang="en-GB" dirty="0"/>
              <a:t> </a:t>
            </a:r>
            <a:r>
              <a:rPr lang="en-GB" dirty="0" err="1"/>
              <a:t>cukrinis</a:t>
            </a:r>
            <a:r>
              <a:rPr lang="en-GB" dirty="0"/>
              <a:t> </a:t>
            </a:r>
            <a:r>
              <a:rPr lang="en-GB" dirty="0" err="1"/>
              <a:t>diabetas</a:t>
            </a:r>
            <a:endParaRPr lang="en-GB" dirty="0"/>
          </a:p>
        </p:txBody>
      </p:sp>
      <p:sp>
        <p:nvSpPr>
          <p:cNvPr id="3" name="Text Placeholder 2">
            <a:extLst>
              <a:ext uri="{FF2B5EF4-FFF2-40B4-BE49-F238E27FC236}">
                <a16:creationId xmlns:a16="http://schemas.microsoft.com/office/drawing/2014/main" id="{2D8A5FC9-BF20-1146-58C1-85914E37E119}"/>
              </a:ext>
            </a:extLst>
          </p:cNvPr>
          <p:cNvSpPr>
            <a:spLocks noGrp="1"/>
          </p:cNvSpPr>
          <p:nvPr>
            <p:ph type="body" idx="1"/>
          </p:nvPr>
        </p:nvSpPr>
        <p:spPr/>
        <p:txBody>
          <a:bodyPr/>
          <a:lstStyle/>
          <a:p>
            <a:pPr marL="76200" indent="0" algn="just">
              <a:buNone/>
            </a:pPr>
            <a:r>
              <a:rPr lang="lt-LT" sz="2000" dirty="0"/>
              <a:t>Nors tikslios šių sutrikimų priežastys vis dar nežinomos, bet dažniausiai pasitaikančiais veiksniais laikomi nutukimas, paveldimumas, buvęs </a:t>
            </a:r>
            <a:r>
              <a:rPr lang="lt-LT" sz="2000" dirty="0" err="1"/>
              <a:t>gestacinis</a:t>
            </a:r>
            <a:r>
              <a:rPr lang="lt-LT" sz="2000" dirty="0"/>
              <a:t> diabetas, sutrikusi gliukozės apykaita, fizinio aktyvumo stoka, aukštas kraujospūdis ir didelis lipidų kiekis kraujyje. 2 tipo diabetas yra progresuojanti liga. Tai reiškia, kad dėl </a:t>
            </a:r>
            <a:r>
              <a:rPr lang="lt-LT" sz="2000" dirty="0" err="1"/>
              <a:t>uždesto</a:t>
            </a:r>
            <a:r>
              <a:rPr lang="lt-LT" sz="2000" dirty="0"/>
              <a:t> gydymo ir laiku nepastebėtos ligos būklė pablogėja. Jei cukrinis diabetas nėra tinkamai gydomas, tai gali sukelti ilgalaikių komplikacijų.</a:t>
            </a:r>
            <a:endParaRPr lang="en-GB" sz="2000" dirty="0"/>
          </a:p>
        </p:txBody>
      </p:sp>
      <p:sp>
        <p:nvSpPr>
          <p:cNvPr id="4" name="Slide Number Placeholder 3">
            <a:extLst>
              <a:ext uri="{FF2B5EF4-FFF2-40B4-BE49-F238E27FC236}">
                <a16:creationId xmlns:a16="http://schemas.microsoft.com/office/drawing/2014/main" id="{1EEC9599-2F36-4A74-15FA-D9C797805FA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3216563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0A6A4-A9F3-DCBA-4F01-AE7818339AB5}"/>
              </a:ext>
            </a:extLst>
          </p:cNvPr>
          <p:cNvSpPr>
            <a:spLocks noGrp="1"/>
          </p:cNvSpPr>
          <p:nvPr>
            <p:ph type="title"/>
          </p:nvPr>
        </p:nvSpPr>
        <p:spPr/>
        <p:txBody>
          <a:bodyPr/>
          <a:lstStyle/>
          <a:p>
            <a:r>
              <a:rPr lang="en-GB" dirty="0"/>
              <a:t>2 </a:t>
            </a:r>
            <a:r>
              <a:rPr lang="en-GB" dirty="0" err="1"/>
              <a:t>tipo</a:t>
            </a:r>
            <a:r>
              <a:rPr lang="en-GB" dirty="0"/>
              <a:t> </a:t>
            </a:r>
            <a:r>
              <a:rPr lang="en-GB" dirty="0" err="1"/>
              <a:t>cukrinis</a:t>
            </a:r>
            <a:r>
              <a:rPr lang="en-GB" dirty="0"/>
              <a:t> </a:t>
            </a:r>
            <a:r>
              <a:rPr lang="en-GB" dirty="0" err="1"/>
              <a:t>diabetas</a:t>
            </a:r>
            <a:endParaRPr lang="en-GB" dirty="0"/>
          </a:p>
        </p:txBody>
      </p:sp>
      <p:sp>
        <p:nvSpPr>
          <p:cNvPr id="3" name="Text Placeholder 2">
            <a:extLst>
              <a:ext uri="{FF2B5EF4-FFF2-40B4-BE49-F238E27FC236}">
                <a16:creationId xmlns:a16="http://schemas.microsoft.com/office/drawing/2014/main" id="{74A493D8-43AD-DD0A-41C5-DBB0AF231F58}"/>
              </a:ext>
            </a:extLst>
          </p:cNvPr>
          <p:cNvSpPr>
            <a:spLocks noGrp="1"/>
          </p:cNvSpPr>
          <p:nvPr>
            <p:ph type="body" idx="1"/>
          </p:nvPr>
        </p:nvSpPr>
        <p:spPr/>
        <p:txBody>
          <a:bodyPr/>
          <a:lstStyle/>
          <a:p>
            <a:pPr marL="76200" indent="0" algn="just">
              <a:buNone/>
            </a:pPr>
            <a:r>
              <a:rPr lang="lt-LT" sz="1800" dirty="0"/>
              <a:t>Tinkama mityba ir pakankamas fizinis aktyvumas turi didelę reikšmę visose šios ligos stadijose. Sergančiųjų 2 tipo cukriniu diabetu medicininis gydymas turi būti intensyvesnis (pakeistas) tam tikru laikotarpiu. Ligos pradžioje diabetu sergantiems pacientams skiriami vaistai, mažinantys gliukozės kiekį. Tačiau kai kuriems pacientams insuliną reikia skirti nuo pat pradžių. Kai liga pradeda progresuoti, didinamos vaistų dozės ir įvedami jų deriniai. Vėliau, kai kasa nebegamina pakankamai insulino, jį reikia skirti.</a:t>
            </a:r>
            <a:endParaRPr lang="en-GB" sz="1800" dirty="0"/>
          </a:p>
        </p:txBody>
      </p:sp>
      <p:sp>
        <p:nvSpPr>
          <p:cNvPr id="4" name="Slide Number Placeholder 3">
            <a:extLst>
              <a:ext uri="{FF2B5EF4-FFF2-40B4-BE49-F238E27FC236}">
                <a16:creationId xmlns:a16="http://schemas.microsoft.com/office/drawing/2014/main" id="{A23FD5B9-004B-79AA-5384-987E9C6A811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1538287464"/>
      </p:ext>
    </p:extLst>
  </p:cSld>
  <p:clrMapOvr>
    <a:masterClrMapping/>
  </p:clrMapOvr>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3468</TotalTime>
  <Words>933</Words>
  <Application>Microsoft Office PowerPoint</Application>
  <PresentationFormat>On-screen Show (16:9)</PresentationFormat>
  <Paragraphs>40</Paragraphs>
  <Slides>13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Barlow SemiBold</vt:lpstr>
      <vt:lpstr>Arial</vt:lpstr>
      <vt:lpstr>Barlow Light</vt:lpstr>
      <vt:lpstr>Calibri</vt:lpstr>
      <vt:lpstr>Caius template</vt:lpstr>
      <vt:lpstr> Diabeto pagrindai Autorės: Aelita Bredelytė, Akvilė Lencevičė</vt:lpstr>
      <vt:lpstr>Projekto numeris: 2021-1-RO01- KA220-HED-38B739A3</vt:lpstr>
      <vt:lpstr>PowerPoint Presentation</vt:lpstr>
      <vt:lpstr>Insulinas yra atsakingas už</vt:lpstr>
      <vt:lpstr>Galimybė valdyti ligą</vt:lpstr>
      <vt:lpstr>2 tipo cukrinis diabetas</vt:lpstr>
      <vt:lpstr>2 tipo cukrinis diabetas</vt:lpstr>
      <vt:lpstr>2 tipo cukrinis diabetas</vt:lpstr>
      <vt:lpstr>2 tipo cukrinis diabetas</vt:lpstr>
      <vt:lpstr>2 tipo cukrinis diabetas</vt:lpstr>
      <vt:lpstr>2 tipo cukrinis diabetas</vt:lpstr>
      <vt:lpstr>Su sveikata susijusi gyvenimo kokybė</vt:lpstr>
      <vt:lpstr>Su sveikata susijusi gyvenimo kokybė</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Aelita Skarbaliene</cp:lastModifiedBy>
  <cp:revision>97</cp:revision>
  <dcterms:modified xsi:type="dcterms:W3CDTF">2023-07-25T05:26:40Z</dcterms:modified>
</cp:coreProperties>
</file>